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258" r:id="rId3"/>
    <p:sldId id="261" r:id="rId4"/>
    <p:sldId id="263" r:id="rId5"/>
    <p:sldId id="265" r:id="rId6"/>
    <p:sldId id="310" r:id="rId7"/>
    <p:sldId id="309" r:id="rId8"/>
    <p:sldId id="264" r:id="rId9"/>
    <p:sldId id="262" r:id="rId10"/>
    <p:sldId id="268" r:id="rId11"/>
    <p:sldId id="312" r:id="rId12"/>
    <p:sldId id="314" r:id="rId13"/>
    <p:sldId id="313" r:id="rId14"/>
    <p:sldId id="315" r:id="rId15"/>
    <p:sldId id="269" r:id="rId16"/>
    <p:sldId id="270" r:id="rId17"/>
    <p:sldId id="307" r:id="rId18"/>
    <p:sldId id="271" r:id="rId19"/>
    <p:sldId id="274" r:id="rId20"/>
    <p:sldId id="273" r:id="rId21"/>
    <p:sldId id="317" r:id="rId22"/>
    <p:sldId id="318" r:id="rId23"/>
    <p:sldId id="323" r:id="rId24"/>
    <p:sldId id="320" r:id="rId25"/>
    <p:sldId id="321" r:id="rId26"/>
    <p:sldId id="322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300" r:id="rId39"/>
    <p:sldId id="301" r:id="rId40"/>
    <p:sldId id="303" r:id="rId41"/>
    <p:sldId id="302" r:id="rId42"/>
    <p:sldId id="289" r:id="rId43"/>
    <p:sldId id="290" r:id="rId44"/>
    <p:sldId id="292" r:id="rId45"/>
    <p:sldId id="293" r:id="rId46"/>
    <p:sldId id="295" r:id="rId47"/>
    <p:sldId id="297" r:id="rId48"/>
    <p:sldId id="304" r:id="rId49"/>
    <p:sldId id="305" r:id="rId50"/>
    <p:sldId id="306" r:id="rId51"/>
    <p:sldId id="316" r:id="rId52"/>
    <p:sldId id="286" r:id="rId53"/>
    <p:sldId id="287" r:id="rId54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ลักษณะ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ยอด จาก สปสช.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ปี 2554</c:v>
                </c:pt>
                <c:pt idx="1">
                  <c:v>ปี 2555</c:v>
                </c:pt>
                <c:pt idx="2">
                  <c:v>ปี 2556</c:v>
                </c:pt>
                <c:pt idx="3">
                  <c:v>ปี 2557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3.2</c:v>
                </c:pt>
                <c:pt idx="1">
                  <c:v>3.2549999999999999</c:v>
                </c:pt>
                <c:pt idx="2">
                  <c:v>3.54</c:v>
                </c:pt>
                <c:pt idx="3">
                  <c:v>4.0249999999999915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ยอดจัดสรร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ปี 2554</c:v>
                </c:pt>
                <c:pt idx="1">
                  <c:v>ปี 2555</c:v>
                </c:pt>
                <c:pt idx="2">
                  <c:v>ปี 2556</c:v>
                </c:pt>
                <c:pt idx="3">
                  <c:v>ปี 2557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3.84</c:v>
                </c:pt>
                <c:pt idx="1">
                  <c:v>3.8699999999999997</c:v>
                </c:pt>
                <c:pt idx="2">
                  <c:v>4.2300000000000004</c:v>
                </c:pt>
                <c:pt idx="3">
                  <c:v>4.5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เบิก-จ่ายทางการแพทย์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ปี 2554</c:v>
                </c:pt>
                <c:pt idx="1">
                  <c:v>ปี 2555</c:v>
                </c:pt>
                <c:pt idx="2">
                  <c:v>ปี 2556</c:v>
                </c:pt>
                <c:pt idx="3">
                  <c:v>ปี 2557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3.2</c:v>
                </c:pt>
                <c:pt idx="1">
                  <c:v>4.0999999999999996</c:v>
                </c:pt>
                <c:pt idx="2">
                  <c:v>4.2</c:v>
                </c:pt>
                <c:pt idx="3">
                  <c:v>4.3499999999999996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394865264"/>
        <c:axId val="-394862000"/>
      </c:barChart>
      <c:catAx>
        <c:axId val="-394865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394862000"/>
        <c:crosses val="autoZero"/>
        <c:auto val="1"/>
        <c:lblAlgn val="ctr"/>
        <c:lblOffset val="100"/>
        <c:noMultiLvlLbl val="0"/>
      </c:catAx>
      <c:valAx>
        <c:axId val="-394862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39486526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400"/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37706E-7C0E-45FD-B59D-4690278A9E9A}" type="doc">
      <dgm:prSet loTypeId="urn:microsoft.com/office/officeart/2005/8/layout/radial1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F197529D-4F74-44C8-AEC4-C0A39395733F}">
      <dgm:prSet phldrT="[ข้อความ]"/>
      <dgm:spPr/>
      <dgm:t>
        <a:bodyPr/>
        <a:lstStyle/>
        <a:p>
          <a:r>
            <a:rPr lang="th-TH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องค์รวม</a:t>
          </a:r>
        </a:p>
        <a:p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QOL</a:t>
          </a:r>
          <a:endParaRPr lang="th-TH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95E09390-07F4-4519-9B7A-F405407FBA47}" type="parTrans" cxnId="{C579E7BD-3A4D-4D16-956E-3CD5C5EFD687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E06655D2-AF59-496C-9553-AF656F426E9F}" type="sibTrans" cxnId="{C579E7BD-3A4D-4D16-956E-3CD5C5EFD687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25372CBD-E240-465C-A2B8-61B34E817096}">
      <dgm:prSet phldrT="[ข้อความ]" custT="1"/>
      <dgm:spPr/>
      <dgm:t>
        <a:bodyPr/>
        <a:lstStyle/>
        <a:p>
          <a:r>
            <a:rPr lang="th-TH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การสงเคราะห์</a:t>
          </a:r>
          <a:endParaRPr lang="th-TH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04E1827F-E69C-4012-9310-633DB6BA072E}" type="parTrans" cxnId="{83C66A17-5DE8-4456-B530-B533AF319C1C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F518FFBA-D7A6-46AB-BA60-D023639007E7}" type="sibTrans" cxnId="{83C66A17-5DE8-4456-B530-B533AF319C1C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D863B100-DB09-48C2-A8C9-7B1C467BA4E7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การ ศึกษา</a:t>
          </a:r>
          <a:endParaRPr lang="th-TH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ED1BE720-E0E7-424B-AFE9-00655FA8081C}" type="parTrans" cxnId="{F5B4904E-DCF4-477B-87C7-489F15F5CAFF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9D7DF8FD-88B9-4B71-8182-85F84368B5A9}" type="sibTrans" cxnId="{F5B4904E-DCF4-477B-87C7-489F15F5CAFF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641A7C34-4F6F-4DAB-B49D-993AF12D51F5}">
      <dgm:prSet phldrT="[ข้อความ]" custT="1"/>
      <dgm:spPr/>
      <dgm:t>
        <a:bodyPr/>
        <a:lstStyle/>
        <a:p>
          <a:r>
            <a:rPr lang="th-TH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การสาธารณสุข</a:t>
          </a:r>
          <a:endParaRPr lang="th-TH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B9F839A7-C65F-4619-903A-49F59ED82F2B}" type="parTrans" cxnId="{EB9D6499-6659-46A6-A1AE-CE698109EFA9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93E5B225-690A-402B-A3E0-BA00C963EF7E}" type="sibTrans" cxnId="{EB9D6499-6659-46A6-A1AE-CE698109EFA9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9ED746E0-C087-453D-A53D-BFA4A7D923E4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อาชีพ</a:t>
          </a:r>
          <a:endParaRPr lang="th-TH" sz="2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63CF01CC-27A6-4D28-A41C-B22F4827688E}" type="parTrans" cxnId="{B3E8126D-1993-4A50-A7C3-AD82E351A3C8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E31C7622-6FE4-46A8-A478-449A87757B50}" type="sibTrans" cxnId="{B3E8126D-1993-4A50-A7C3-AD82E351A3C8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A98A62C6-0D6F-406A-B525-268E73B46AA0}">
      <dgm:prSet phldrT="[ข้อความ]" custT="1"/>
      <dgm:spPr/>
      <dgm:t>
        <a:bodyPr/>
        <a:lstStyle/>
        <a:p>
          <a:r>
            <a:rPr lang="th-TH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สังคม</a:t>
          </a:r>
          <a:endParaRPr lang="th-TH" sz="3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8EBA4DBD-97F8-41BD-B056-9D80A18DFD6F}" type="parTrans" cxnId="{DCE6CD47-1FB3-4242-9A94-A857591A2617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993518DF-A3C3-4485-9359-4D06246F5603}" type="sibTrans" cxnId="{DCE6CD47-1FB3-4242-9A94-A857591A2617}">
      <dgm:prSet/>
      <dgm:spPr/>
      <dgm:t>
        <a:bodyPr/>
        <a:lstStyle/>
        <a:p>
          <a:endParaRPr lang="th-TH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gm:t>
    </dgm:pt>
    <dgm:pt modelId="{FF4D7108-BF1B-4F35-8AE8-C1625D0037EC}" type="pres">
      <dgm:prSet presAssocID="{C837706E-7C0E-45FD-B59D-4690278A9E9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124C3AC-5B1F-4A6F-ADC5-C2668E48F92B}" type="pres">
      <dgm:prSet presAssocID="{F197529D-4F74-44C8-AEC4-C0A39395733F}" presName="centerShape" presStyleLbl="node0" presStyleIdx="0" presStyleCnt="1"/>
      <dgm:spPr/>
      <dgm:t>
        <a:bodyPr/>
        <a:lstStyle/>
        <a:p>
          <a:endParaRPr lang="th-TH"/>
        </a:p>
      </dgm:t>
    </dgm:pt>
    <dgm:pt modelId="{878D6BB8-8B16-4221-8013-504C9F32BA30}" type="pres">
      <dgm:prSet presAssocID="{04E1827F-E69C-4012-9310-633DB6BA072E}" presName="Name9" presStyleLbl="parChTrans1D2" presStyleIdx="0" presStyleCnt="5"/>
      <dgm:spPr/>
      <dgm:t>
        <a:bodyPr/>
        <a:lstStyle/>
        <a:p>
          <a:endParaRPr lang="th-TH"/>
        </a:p>
      </dgm:t>
    </dgm:pt>
    <dgm:pt modelId="{42DFD209-2840-4D0A-A183-DE3753ECA431}" type="pres">
      <dgm:prSet presAssocID="{04E1827F-E69C-4012-9310-633DB6BA072E}" presName="connTx" presStyleLbl="parChTrans1D2" presStyleIdx="0" presStyleCnt="5"/>
      <dgm:spPr/>
      <dgm:t>
        <a:bodyPr/>
        <a:lstStyle/>
        <a:p>
          <a:endParaRPr lang="th-TH"/>
        </a:p>
      </dgm:t>
    </dgm:pt>
    <dgm:pt modelId="{FA8351CF-EC15-4697-9C8D-F8C542F70695}" type="pres">
      <dgm:prSet presAssocID="{25372CBD-E240-465C-A2B8-61B34E817096}" presName="node" presStyleLbl="node1" presStyleIdx="0" presStyleCnt="5" custScaleX="10931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91046D-8D42-41E0-8218-32AF18098CC9}" type="pres">
      <dgm:prSet presAssocID="{ED1BE720-E0E7-424B-AFE9-00655FA8081C}" presName="Name9" presStyleLbl="parChTrans1D2" presStyleIdx="1" presStyleCnt="5"/>
      <dgm:spPr/>
      <dgm:t>
        <a:bodyPr/>
        <a:lstStyle/>
        <a:p>
          <a:endParaRPr lang="th-TH"/>
        </a:p>
      </dgm:t>
    </dgm:pt>
    <dgm:pt modelId="{7CDE2501-24DC-47A6-B1F8-4E4250C52E41}" type="pres">
      <dgm:prSet presAssocID="{ED1BE720-E0E7-424B-AFE9-00655FA8081C}" presName="connTx" presStyleLbl="parChTrans1D2" presStyleIdx="1" presStyleCnt="5"/>
      <dgm:spPr/>
      <dgm:t>
        <a:bodyPr/>
        <a:lstStyle/>
        <a:p>
          <a:endParaRPr lang="th-TH"/>
        </a:p>
      </dgm:t>
    </dgm:pt>
    <dgm:pt modelId="{516E1D97-8348-4D62-83E0-4192D8BDDF27}" type="pres">
      <dgm:prSet presAssocID="{D863B100-DB09-48C2-A8C9-7B1C467BA4E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602BB52-DE8F-414D-A1B3-E86C4500ACAC}" type="pres">
      <dgm:prSet presAssocID="{B9F839A7-C65F-4619-903A-49F59ED82F2B}" presName="Name9" presStyleLbl="parChTrans1D2" presStyleIdx="2" presStyleCnt="5"/>
      <dgm:spPr/>
      <dgm:t>
        <a:bodyPr/>
        <a:lstStyle/>
        <a:p>
          <a:endParaRPr lang="th-TH"/>
        </a:p>
      </dgm:t>
    </dgm:pt>
    <dgm:pt modelId="{05C71AB6-5C88-4D06-BAD0-F2D1F9ADB4A3}" type="pres">
      <dgm:prSet presAssocID="{B9F839A7-C65F-4619-903A-49F59ED82F2B}" presName="connTx" presStyleLbl="parChTrans1D2" presStyleIdx="2" presStyleCnt="5"/>
      <dgm:spPr/>
      <dgm:t>
        <a:bodyPr/>
        <a:lstStyle/>
        <a:p>
          <a:endParaRPr lang="th-TH"/>
        </a:p>
      </dgm:t>
    </dgm:pt>
    <dgm:pt modelId="{49D73B2C-9428-4AB1-A01C-3FE5D956C098}" type="pres">
      <dgm:prSet presAssocID="{641A7C34-4F6F-4DAB-B49D-993AF12D51F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A3BA087-D87B-4516-8E58-BEBD125F2874}" type="pres">
      <dgm:prSet presAssocID="{63CF01CC-27A6-4D28-A41C-B22F4827688E}" presName="Name9" presStyleLbl="parChTrans1D2" presStyleIdx="3" presStyleCnt="5"/>
      <dgm:spPr/>
      <dgm:t>
        <a:bodyPr/>
        <a:lstStyle/>
        <a:p>
          <a:endParaRPr lang="th-TH"/>
        </a:p>
      </dgm:t>
    </dgm:pt>
    <dgm:pt modelId="{D19E7C5B-5F3B-42B4-B78B-A2CB35E5F35E}" type="pres">
      <dgm:prSet presAssocID="{63CF01CC-27A6-4D28-A41C-B22F4827688E}" presName="connTx" presStyleLbl="parChTrans1D2" presStyleIdx="3" presStyleCnt="5"/>
      <dgm:spPr/>
      <dgm:t>
        <a:bodyPr/>
        <a:lstStyle/>
        <a:p>
          <a:endParaRPr lang="th-TH"/>
        </a:p>
      </dgm:t>
    </dgm:pt>
    <dgm:pt modelId="{1EC737B2-B3AC-46C6-BF93-58DF6F1AAACF}" type="pres">
      <dgm:prSet presAssocID="{9ED746E0-C087-453D-A53D-BFA4A7D923E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E6BD4C-22D8-4935-A338-AE60923DE5CA}" type="pres">
      <dgm:prSet presAssocID="{8EBA4DBD-97F8-41BD-B056-9D80A18DFD6F}" presName="Name9" presStyleLbl="parChTrans1D2" presStyleIdx="4" presStyleCnt="5"/>
      <dgm:spPr/>
      <dgm:t>
        <a:bodyPr/>
        <a:lstStyle/>
        <a:p>
          <a:endParaRPr lang="th-TH"/>
        </a:p>
      </dgm:t>
    </dgm:pt>
    <dgm:pt modelId="{0C11E0EC-C224-475E-B4D2-7FA96981BF54}" type="pres">
      <dgm:prSet presAssocID="{8EBA4DBD-97F8-41BD-B056-9D80A18DFD6F}" presName="connTx" presStyleLbl="parChTrans1D2" presStyleIdx="4" presStyleCnt="5"/>
      <dgm:spPr/>
      <dgm:t>
        <a:bodyPr/>
        <a:lstStyle/>
        <a:p>
          <a:endParaRPr lang="th-TH"/>
        </a:p>
      </dgm:t>
    </dgm:pt>
    <dgm:pt modelId="{E644FB9A-78A0-4F0D-8B11-45D90289FDAD}" type="pres">
      <dgm:prSet presAssocID="{A98A62C6-0D6F-406A-B525-268E73B46AA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6FDC4C9-B57C-43D0-8CBB-E7D7223F5237}" type="presOf" srcId="{8EBA4DBD-97F8-41BD-B056-9D80A18DFD6F}" destId="{12E6BD4C-22D8-4935-A338-AE60923DE5CA}" srcOrd="0" destOrd="0" presId="urn:microsoft.com/office/officeart/2005/8/layout/radial1"/>
    <dgm:cxn modelId="{2164D37D-665E-4534-BD4A-DF06FC1D6C22}" type="presOf" srcId="{B9F839A7-C65F-4619-903A-49F59ED82F2B}" destId="{05C71AB6-5C88-4D06-BAD0-F2D1F9ADB4A3}" srcOrd="1" destOrd="0" presId="urn:microsoft.com/office/officeart/2005/8/layout/radial1"/>
    <dgm:cxn modelId="{C579E7BD-3A4D-4D16-956E-3CD5C5EFD687}" srcId="{C837706E-7C0E-45FD-B59D-4690278A9E9A}" destId="{F197529D-4F74-44C8-AEC4-C0A39395733F}" srcOrd="0" destOrd="0" parTransId="{95E09390-07F4-4519-9B7A-F405407FBA47}" sibTransId="{E06655D2-AF59-496C-9553-AF656F426E9F}"/>
    <dgm:cxn modelId="{F5B4904E-DCF4-477B-87C7-489F15F5CAFF}" srcId="{F197529D-4F74-44C8-AEC4-C0A39395733F}" destId="{D863B100-DB09-48C2-A8C9-7B1C467BA4E7}" srcOrd="1" destOrd="0" parTransId="{ED1BE720-E0E7-424B-AFE9-00655FA8081C}" sibTransId="{9D7DF8FD-88B9-4B71-8182-85F84368B5A9}"/>
    <dgm:cxn modelId="{DB44AFD0-45D1-47D0-AD1D-3217E07863AC}" type="presOf" srcId="{63CF01CC-27A6-4D28-A41C-B22F4827688E}" destId="{0A3BA087-D87B-4516-8E58-BEBD125F2874}" srcOrd="0" destOrd="0" presId="urn:microsoft.com/office/officeart/2005/8/layout/radial1"/>
    <dgm:cxn modelId="{3BE423F4-9E07-444A-B560-6A5CC5B344CE}" type="presOf" srcId="{641A7C34-4F6F-4DAB-B49D-993AF12D51F5}" destId="{49D73B2C-9428-4AB1-A01C-3FE5D956C098}" srcOrd="0" destOrd="0" presId="urn:microsoft.com/office/officeart/2005/8/layout/radial1"/>
    <dgm:cxn modelId="{7E39772B-3764-405F-B12E-27576462C4CE}" type="presOf" srcId="{04E1827F-E69C-4012-9310-633DB6BA072E}" destId="{878D6BB8-8B16-4221-8013-504C9F32BA30}" srcOrd="0" destOrd="0" presId="urn:microsoft.com/office/officeart/2005/8/layout/radial1"/>
    <dgm:cxn modelId="{0EB1BA5C-05EB-4E6B-9C92-A89F29E24058}" type="presOf" srcId="{ED1BE720-E0E7-424B-AFE9-00655FA8081C}" destId="{7CDE2501-24DC-47A6-B1F8-4E4250C52E41}" srcOrd="1" destOrd="0" presId="urn:microsoft.com/office/officeart/2005/8/layout/radial1"/>
    <dgm:cxn modelId="{18A5B300-CA15-4051-86D3-E25AC2760DF3}" type="presOf" srcId="{04E1827F-E69C-4012-9310-633DB6BA072E}" destId="{42DFD209-2840-4D0A-A183-DE3753ECA431}" srcOrd="1" destOrd="0" presId="urn:microsoft.com/office/officeart/2005/8/layout/radial1"/>
    <dgm:cxn modelId="{DCE6CD47-1FB3-4242-9A94-A857591A2617}" srcId="{F197529D-4F74-44C8-AEC4-C0A39395733F}" destId="{A98A62C6-0D6F-406A-B525-268E73B46AA0}" srcOrd="4" destOrd="0" parTransId="{8EBA4DBD-97F8-41BD-B056-9D80A18DFD6F}" sibTransId="{993518DF-A3C3-4485-9359-4D06246F5603}"/>
    <dgm:cxn modelId="{5F155B17-DBC0-440D-AD18-316B4014AD7C}" type="presOf" srcId="{63CF01CC-27A6-4D28-A41C-B22F4827688E}" destId="{D19E7C5B-5F3B-42B4-B78B-A2CB35E5F35E}" srcOrd="1" destOrd="0" presId="urn:microsoft.com/office/officeart/2005/8/layout/radial1"/>
    <dgm:cxn modelId="{FD2638A1-87E9-4E5F-955F-43F995851230}" type="presOf" srcId="{A98A62C6-0D6F-406A-B525-268E73B46AA0}" destId="{E644FB9A-78A0-4F0D-8B11-45D90289FDAD}" srcOrd="0" destOrd="0" presId="urn:microsoft.com/office/officeart/2005/8/layout/radial1"/>
    <dgm:cxn modelId="{83C66A17-5DE8-4456-B530-B533AF319C1C}" srcId="{F197529D-4F74-44C8-AEC4-C0A39395733F}" destId="{25372CBD-E240-465C-A2B8-61B34E817096}" srcOrd="0" destOrd="0" parTransId="{04E1827F-E69C-4012-9310-633DB6BA072E}" sibTransId="{F518FFBA-D7A6-46AB-BA60-D023639007E7}"/>
    <dgm:cxn modelId="{0A1D4DBE-6D6D-4865-B9E2-B8BF3FF60A63}" type="presOf" srcId="{25372CBD-E240-465C-A2B8-61B34E817096}" destId="{FA8351CF-EC15-4697-9C8D-F8C542F70695}" srcOrd="0" destOrd="0" presId="urn:microsoft.com/office/officeart/2005/8/layout/radial1"/>
    <dgm:cxn modelId="{7E162ADA-9CE9-462B-87C9-9E5431EF9D26}" type="presOf" srcId="{9ED746E0-C087-453D-A53D-BFA4A7D923E4}" destId="{1EC737B2-B3AC-46C6-BF93-58DF6F1AAACF}" srcOrd="0" destOrd="0" presId="urn:microsoft.com/office/officeart/2005/8/layout/radial1"/>
    <dgm:cxn modelId="{911AEB60-4281-4416-91D3-DDE62B3DAC47}" type="presOf" srcId="{ED1BE720-E0E7-424B-AFE9-00655FA8081C}" destId="{1791046D-8D42-41E0-8218-32AF18098CC9}" srcOrd="0" destOrd="0" presId="urn:microsoft.com/office/officeart/2005/8/layout/radial1"/>
    <dgm:cxn modelId="{023FD9BC-B259-4DAD-975B-99065265FA33}" type="presOf" srcId="{D863B100-DB09-48C2-A8C9-7B1C467BA4E7}" destId="{516E1D97-8348-4D62-83E0-4192D8BDDF27}" srcOrd="0" destOrd="0" presId="urn:microsoft.com/office/officeart/2005/8/layout/radial1"/>
    <dgm:cxn modelId="{3C8A4C72-2252-4470-88F2-65F947F23024}" type="presOf" srcId="{B9F839A7-C65F-4619-903A-49F59ED82F2B}" destId="{E602BB52-DE8F-414D-A1B3-E86C4500ACAC}" srcOrd="0" destOrd="0" presId="urn:microsoft.com/office/officeart/2005/8/layout/radial1"/>
    <dgm:cxn modelId="{E033A796-1EC6-4136-A2AD-7C5C143272AB}" type="presOf" srcId="{F197529D-4F74-44C8-AEC4-C0A39395733F}" destId="{4124C3AC-5B1F-4A6F-ADC5-C2668E48F92B}" srcOrd="0" destOrd="0" presId="urn:microsoft.com/office/officeart/2005/8/layout/radial1"/>
    <dgm:cxn modelId="{EB9D6499-6659-46A6-A1AE-CE698109EFA9}" srcId="{F197529D-4F74-44C8-AEC4-C0A39395733F}" destId="{641A7C34-4F6F-4DAB-B49D-993AF12D51F5}" srcOrd="2" destOrd="0" parTransId="{B9F839A7-C65F-4619-903A-49F59ED82F2B}" sibTransId="{93E5B225-690A-402B-A3E0-BA00C963EF7E}"/>
    <dgm:cxn modelId="{918C1521-13B5-48B6-8112-5ACCAE6612F7}" type="presOf" srcId="{C837706E-7C0E-45FD-B59D-4690278A9E9A}" destId="{FF4D7108-BF1B-4F35-8AE8-C1625D0037EC}" srcOrd="0" destOrd="0" presId="urn:microsoft.com/office/officeart/2005/8/layout/radial1"/>
    <dgm:cxn modelId="{CBEFF980-EA4D-4383-AED6-D0160149FCD6}" type="presOf" srcId="{8EBA4DBD-97F8-41BD-B056-9D80A18DFD6F}" destId="{0C11E0EC-C224-475E-B4D2-7FA96981BF54}" srcOrd="1" destOrd="0" presId="urn:microsoft.com/office/officeart/2005/8/layout/radial1"/>
    <dgm:cxn modelId="{B3E8126D-1993-4A50-A7C3-AD82E351A3C8}" srcId="{F197529D-4F74-44C8-AEC4-C0A39395733F}" destId="{9ED746E0-C087-453D-A53D-BFA4A7D923E4}" srcOrd="3" destOrd="0" parTransId="{63CF01CC-27A6-4D28-A41C-B22F4827688E}" sibTransId="{E31C7622-6FE4-46A8-A478-449A87757B50}"/>
    <dgm:cxn modelId="{AC5FD957-2DB4-4C1D-B899-86C4CA944710}" type="presParOf" srcId="{FF4D7108-BF1B-4F35-8AE8-C1625D0037EC}" destId="{4124C3AC-5B1F-4A6F-ADC5-C2668E48F92B}" srcOrd="0" destOrd="0" presId="urn:microsoft.com/office/officeart/2005/8/layout/radial1"/>
    <dgm:cxn modelId="{F71ADFEC-DD1B-4577-A36D-F2925D671CC1}" type="presParOf" srcId="{FF4D7108-BF1B-4F35-8AE8-C1625D0037EC}" destId="{878D6BB8-8B16-4221-8013-504C9F32BA30}" srcOrd="1" destOrd="0" presId="urn:microsoft.com/office/officeart/2005/8/layout/radial1"/>
    <dgm:cxn modelId="{6C882250-B4F9-4404-B198-926DB8C427D0}" type="presParOf" srcId="{878D6BB8-8B16-4221-8013-504C9F32BA30}" destId="{42DFD209-2840-4D0A-A183-DE3753ECA431}" srcOrd="0" destOrd="0" presId="urn:microsoft.com/office/officeart/2005/8/layout/radial1"/>
    <dgm:cxn modelId="{A57FA60A-18FE-49F6-891A-8B7FFDA9D552}" type="presParOf" srcId="{FF4D7108-BF1B-4F35-8AE8-C1625D0037EC}" destId="{FA8351CF-EC15-4697-9C8D-F8C542F70695}" srcOrd="2" destOrd="0" presId="urn:microsoft.com/office/officeart/2005/8/layout/radial1"/>
    <dgm:cxn modelId="{40844FAA-9304-411E-8722-946DDA63EED5}" type="presParOf" srcId="{FF4D7108-BF1B-4F35-8AE8-C1625D0037EC}" destId="{1791046D-8D42-41E0-8218-32AF18098CC9}" srcOrd="3" destOrd="0" presId="urn:microsoft.com/office/officeart/2005/8/layout/radial1"/>
    <dgm:cxn modelId="{8EFDEB9B-24D7-4AF7-B39F-905F9F98F339}" type="presParOf" srcId="{1791046D-8D42-41E0-8218-32AF18098CC9}" destId="{7CDE2501-24DC-47A6-B1F8-4E4250C52E41}" srcOrd="0" destOrd="0" presId="urn:microsoft.com/office/officeart/2005/8/layout/radial1"/>
    <dgm:cxn modelId="{DB2D8D69-33E0-48A1-8BC4-3A65F8C7FEDD}" type="presParOf" srcId="{FF4D7108-BF1B-4F35-8AE8-C1625D0037EC}" destId="{516E1D97-8348-4D62-83E0-4192D8BDDF27}" srcOrd="4" destOrd="0" presId="urn:microsoft.com/office/officeart/2005/8/layout/radial1"/>
    <dgm:cxn modelId="{B36ADB5C-0846-46DF-986D-4D9B2814634D}" type="presParOf" srcId="{FF4D7108-BF1B-4F35-8AE8-C1625D0037EC}" destId="{E602BB52-DE8F-414D-A1B3-E86C4500ACAC}" srcOrd="5" destOrd="0" presId="urn:microsoft.com/office/officeart/2005/8/layout/radial1"/>
    <dgm:cxn modelId="{D9788BDC-1C26-4433-BC00-3EDF39F51573}" type="presParOf" srcId="{E602BB52-DE8F-414D-A1B3-E86C4500ACAC}" destId="{05C71AB6-5C88-4D06-BAD0-F2D1F9ADB4A3}" srcOrd="0" destOrd="0" presId="urn:microsoft.com/office/officeart/2005/8/layout/radial1"/>
    <dgm:cxn modelId="{98F6C34C-3DB5-4C05-A013-B705D82E0DCB}" type="presParOf" srcId="{FF4D7108-BF1B-4F35-8AE8-C1625D0037EC}" destId="{49D73B2C-9428-4AB1-A01C-3FE5D956C098}" srcOrd="6" destOrd="0" presId="urn:microsoft.com/office/officeart/2005/8/layout/radial1"/>
    <dgm:cxn modelId="{4BF75A8C-D5C2-42A1-8A32-C11C255F9F6E}" type="presParOf" srcId="{FF4D7108-BF1B-4F35-8AE8-C1625D0037EC}" destId="{0A3BA087-D87B-4516-8E58-BEBD125F2874}" srcOrd="7" destOrd="0" presId="urn:microsoft.com/office/officeart/2005/8/layout/radial1"/>
    <dgm:cxn modelId="{5E580286-DAE8-40E5-8AAD-3D249076E602}" type="presParOf" srcId="{0A3BA087-D87B-4516-8E58-BEBD125F2874}" destId="{D19E7C5B-5F3B-42B4-B78B-A2CB35E5F35E}" srcOrd="0" destOrd="0" presId="urn:microsoft.com/office/officeart/2005/8/layout/radial1"/>
    <dgm:cxn modelId="{8B79702F-9622-4385-B8C4-941AAC942F70}" type="presParOf" srcId="{FF4D7108-BF1B-4F35-8AE8-C1625D0037EC}" destId="{1EC737B2-B3AC-46C6-BF93-58DF6F1AAACF}" srcOrd="8" destOrd="0" presId="urn:microsoft.com/office/officeart/2005/8/layout/radial1"/>
    <dgm:cxn modelId="{65D88AD9-BC31-4D4C-AF15-576FB2823856}" type="presParOf" srcId="{FF4D7108-BF1B-4F35-8AE8-C1625D0037EC}" destId="{12E6BD4C-22D8-4935-A338-AE60923DE5CA}" srcOrd="9" destOrd="0" presId="urn:microsoft.com/office/officeart/2005/8/layout/radial1"/>
    <dgm:cxn modelId="{B6FCF220-3C76-4384-8C01-999859E31D99}" type="presParOf" srcId="{12E6BD4C-22D8-4935-A338-AE60923DE5CA}" destId="{0C11E0EC-C224-475E-B4D2-7FA96981BF54}" srcOrd="0" destOrd="0" presId="urn:microsoft.com/office/officeart/2005/8/layout/radial1"/>
    <dgm:cxn modelId="{ABC0F60D-3DBD-4797-B532-25DB900FB751}" type="presParOf" srcId="{FF4D7108-BF1B-4F35-8AE8-C1625D0037EC}" destId="{E644FB9A-78A0-4F0D-8B11-45D90289FDAD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4C3AC-5B1F-4A6F-ADC5-C2668E48F92B}">
      <dsp:nvSpPr>
        <dsp:cNvPr id="0" name=""/>
        <dsp:cNvSpPr/>
      </dsp:nvSpPr>
      <dsp:spPr>
        <a:xfrm>
          <a:off x="2632620" y="1719557"/>
          <a:ext cx="1307055" cy="13070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องค์รวม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QOL</a:t>
          </a:r>
          <a:endParaRPr lang="th-TH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>
        <a:off x="2824034" y="1910971"/>
        <a:ext cx="924227" cy="924227"/>
      </dsp:txXfrm>
    </dsp:sp>
    <dsp:sp modelId="{878D6BB8-8B16-4221-8013-504C9F32BA30}">
      <dsp:nvSpPr>
        <dsp:cNvPr id="0" name=""/>
        <dsp:cNvSpPr/>
      </dsp:nvSpPr>
      <dsp:spPr>
        <a:xfrm rot="16200000">
          <a:off x="3088865" y="1504376"/>
          <a:ext cx="394564" cy="35797"/>
        </a:xfrm>
        <a:custGeom>
          <a:avLst/>
          <a:gdLst/>
          <a:ahLst/>
          <a:cxnLst/>
          <a:rect l="0" t="0" r="0" b="0"/>
          <a:pathLst>
            <a:path>
              <a:moveTo>
                <a:pt x="0" y="17898"/>
              </a:moveTo>
              <a:lnTo>
                <a:pt x="394564" y="17898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>
        <a:off x="3276283" y="1512411"/>
        <a:ext cx="19728" cy="19728"/>
      </dsp:txXfrm>
    </dsp:sp>
    <dsp:sp modelId="{FA8351CF-EC15-4697-9C8D-F8C542F70695}">
      <dsp:nvSpPr>
        <dsp:cNvPr id="0" name=""/>
        <dsp:cNvSpPr/>
      </dsp:nvSpPr>
      <dsp:spPr>
        <a:xfrm>
          <a:off x="2571770" y="17937"/>
          <a:ext cx="1428755" cy="13070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การสงเคราะห์</a:t>
          </a:r>
          <a:endParaRPr lang="th-TH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>
        <a:off x="2781006" y="209351"/>
        <a:ext cx="1010283" cy="924227"/>
      </dsp:txXfrm>
    </dsp:sp>
    <dsp:sp modelId="{1791046D-8D42-41E0-8218-32AF18098CC9}">
      <dsp:nvSpPr>
        <dsp:cNvPr id="0" name=""/>
        <dsp:cNvSpPr/>
      </dsp:nvSpPr>
      <dsp:spPr>
        <a:xfrm rot="20520000">
          <a:off x="3898034" y="2092271"/>
          <a:ext cx="394564" cy="35797"/>
        </a:xfrm>
        <a:custGeom>
          <a:avLst/>
          <a:gdLst/>
          <a:ahLst/>
          <a:cxnLst/>
          <a:rect l="0" t="0" r="0" b="0"/>
          <a:pathLst>
            <a:path>
              <a:moveTo>
                <a:pt x="0" y="17898"/>
              </a:moveTo>
              <a:lnTo>
                <a:pt x="394564" y="17898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>
        <a:off x="4085452" y="2100306"/>
        <a:ext cx="19728" cy="19728"/>
      </dsp:txXfrm>
    </dsp:sp>
    <dsp:sp modelId="{516E1D97-8348-4D62-83E0-4192D8BDDF27}">
      <dsp:nvSpPr>
        <dsp:cNvPr id="0" name=""/>
        <dsp:cNvSpPr/>
      </dsp:nvSpPr>
      <dsp:spPr>
        <a:xfrm>
          <a:off x="4250956" y="1193727"/>
          <a:ext cx="1307055" cy="1307055"/>
        </a:xfrm>
        <a:prstGeom prst="ellipse">
          <a:avLst/>
        </a:prstGeom>
        <a:gradFill rotWithShape="0">
          <a:gsLst>
            <a:gs pos="0">
              <a:schemeClr val="accent3">
                <a:hueOff val="-3450900"/>
                <a:satOff val="-9096"/>
                <a:lumOff val="-2353"/>
                <a:alphaOff val="0"/>
                <a:shade val="47500"/>
                <a:satMod val="137000"/>
              </a:schemeClr>
            </a:gs>
            <a:gs pos="55000">
              <a:schemeClr val="accent3">
                <a:hueOff val="-3450900"/>
                <a:satOff val="-9096"/>
                <a:lumOff val="-2353"/>
                <a:alphaOff val="0"/>
                <a:shade val="69000"/>
                <a:satMod val="137000"/>
              </a:schemeClr>
            </a:gs>
            <a:gs pos="100000">
              <a:schemeClr val="accent3">
                <a:hueOff val="-3450900"/>
                <a:satOff val="-9096"/>
                <a:lumOff val="-2353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การ ศึกษา</a:t>
          </a:r>
          <a:endParaRPr lang="th-TH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>
        <a:off x="4442370" y="1385141"/>
        <a:ext cx="924227" cy="924227"/>
      </dsp:txXfrm>
    </dsp:sp>
    <dsp:sp modelId="{E602BB52-DE8F-414D-A1B3-E86C4500ACAC}">
      <dsp:nvSpPr>
        <dsp:cNvPr id="0" name=""/>
        <dsp:cNvSpPr/>
      </dsp:nvSpPr>
      <dsp:spPr>
        <a:xfrm rot="3240000">
          <a:off x="3588959" y="3043506"/>
          <a:ext cx="394564" cy="35797"/>
        </a:xfrm>
        <a:custGeom>
          <a:avLst/>
          <a:gdLst/>
          <a:ahLst/>
          <a:cxnLst/>
          <a:rect l="0" t="0" r="0" b="0"/>
          <a:pathLst>
            <a:path>
              <a:moveTo>
                <a:pt x="0" y="17898"/>
              </a:moveTo>
              <a:lnTo>
                <a:pt x="394564" y="17898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>
        <a:off x="3776377" y="3051540"/>
        <a:ext cx="19728" cy="19728"/>
      </dsp:txXfrm>
    </dsp:sp>
    <dsp:sp modelId="{49D73B2C-9428-4AB1-A01C-3FE5D956C098}">
      <dsp:nvSpPr>
        <dsp:cNvPr id="0" name=""/>
        <dsp:cNvSpPr/>
      </dsp:nvSpPr>
      <dsp:spPr>
        <a:xfrm>
          <a:off x="3632807" y="3096196"/>
          <a:ext cx="1307055" cy="1307055"/>
        </a:xfrm>
        <a:prstGeom prst="ellipse">
          <a:avLst/>
        </a:prstGeom>
        <a:gradFill rotWithShape="0">
          <a:gsLst>
            <a:gs pos="0">
              <a:schemeClr val="accent3">
                <a:hueOff val="-6901799"/>
                <a:satOff val="-18192"/>
                <a:lumOff val="-4706"/>
                <a:alphaOff val="0"/>
                <a:shade val="47500"/>
                <a:satMod val="137000"/>
              </a:schemeClr>
            </a:gs>
            <a:gs pos="55000">
              <a:schemeClr val="accent3">
                <a:hueOff val="-6901799"/>
                <a:satOff val="-18192"/>
                <a:lumOff val="-4706"/>
                <a:alphaOff val="0"/>
                <a:shade val="69000"/>
                <a:satMod val="137000"/>
              </a:schemeClr>
            </a:gs>
            <a:gs pos="100000">
              <a:schemeClr val="accent3">
                <a:hueOff val="-6901799"/>
                <a:satOff val="-18192"/>
                <a:lumOff val="-4706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การสาธารณสุข</a:t>
          </a:r>
          <a:endParaRPr lang="th-TH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>
        <a:off x="3824221" y="3287610"/>
        <a:ext cx="924227" cy="924227"/>
      </dsp:txXfrm>
    </dsp:sp>
    <dsp:sp modelId="{0A3BA087-D87B-4516-8E58-BEBD125F2874}">
      <dsp:nvSpPr>
        <dsp:cNvPr id="0" name=""/>
        <dsp:cNvSpPr/>
      </dsp:nvSpPr>
      <dsp:spPr>
        <a:xfrm rot="7560000">
          <a:off x="2588772" y="3043506"/>
          <a:ext cx="394564" cy="35797"/>
        </a:xfrm>
        <a:custGeom>
          <a:avLst/>
          <a:gdLst/>
          <a:ahLst/>
          <a:cxnLst/>
          <a:rect l="0" t="0" r="0" b="0"/>
          <a:pathLst>
            <a:path>
              <a:moveTo>
                <a:pt x="0" y="17898"/>
              </a:moveTo>
              <a:lnTo>
                <a:pt x="394564" y="17898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 rot="10800000">
        <a:off x="2776190" y="3051540"/>
        <a:ext cx="19728" cy="19728"/>
      </dsp:txXfrm>
    </dsp:sp>
    <dsp:sp modelId="{1EC737B2-B3AC-46C6-BF93-58DF6F1AAACF}">
      <dsp:nvSpPr>
        <dsp:cNvPr id="0" name=""/>
        <dsp:cNvSpPr/>
      </dsp:nvSpPr>
      <dsp:spPr>
        <a:xfrm>
          <a:off x="1632433" y="3096196"/>
          <a:ext cx="1307055" cy="1307055"/>
        </a:xfrm>
        <a:prstGeom prst="ellipse">
          <a:avLst/>
        </a:prstGeom>
        <a:gradFill rotWithShape="0">
          <a:gsLst>
            <a:gs pos="0">
              <a:schemeClr val="accent3">
                <a:hueOff val="-10352699"/>
                <a:satOff val="-27289"/>
                <a:lumOff val="-7059"/>
                <a:alphaOff val="0"/>
                <a:shade val="47500"/>
                <a:satMod val="137000"/>
              </a:schemeClr>
            </a:gs>
            <a:gs pos="55000">
              <a:schemeClr val="accent3">
                <a:hueOff val="-10352699"/>
                <a:satOff val="-27289"/>
                <a:lumOff val="-7059"/>
                <a:alphaOff val="0"/>
                <a:shade val="69000"/>
                <a:satMod val="137000"/>
              </a:schemeClr>
            </a:gs>
            <a:gs pos="100000">
              <a:schemeClr val="accent3">
                <a:hueOff val="-10352699"/>
                <a:satOff val="-27289"/>
                <a:lumOff val="-7059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อาชีพ</a:t>
          </a:r>
          <a:endParaRPr lang="th-TH" sz="2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>
        <a:off x="1823847" y="3287610"/>
        <a:ext cx="924227" cy="924227"/>
      </dsp:txXfrm>
    </dsp:sp>
    <dsp:sp modelId="{12E6BD4C-22D8-4935-A338-AE60923DE5CA}">
      <dsp:nvSpPr>
        <dsp:cNvPr id="0" name=""/>
        <dsp:cNvSpPr/>
      </dsp:nvSpPr>
      <dsp:spPr>
        <a:xfrm rot="11880000">
          <a:off x="2279697" y="2092271"/>
          <a:ext cx="394564" cy="35797"/>
        </a:xfrm>
        <a:custGeom>
          <a:avLst/>
          <a:gdLst/>
          <a:ahLst/>
          <a:cxnLst/>
          <a:rect l="0" t="0" r="0" b="0"/>
          <a:pathLst>
            <a:path>
              <a:moveTo>
                <a:pt x="0" y="17898"/>
              </a:moveTo>
              <a:lnTo>
                <a:pt x="394564" y="17898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 rot="10800000">
        <a:off x="2467115" y="2100306"/>
        <a:ext cx="19728" cy="19728"/>
      </dsp:txXfrm>
    </dsp:sp>
    <dsp:sp modelId="{E644FB9A-78A0-4F0D-8B11-45D90289FDAD}">
      <dsp:nvSpPr>
        <dsp:cNvPr id="0" name=""/>
        <dsp:cNvSpPr/>
      </dsp:nvSpPr>
      <dsp:spPr>
        <a:xfrm>
          <a:off x="1014283" y="1193727"/>
          <a:ext cx="1307055" cy="1307055"/>
        </a:xfrm>
        <a:prstGeom prst="ellipse">
          <a:avLst/>
        </a:prstGeom>
        <a:gradFill rotWithShape="0">
          <a:gsLst>
            <a:gs pos="0">
              <a:schemeClr val="accent3">
                <a:hueOff val="-13803598"/>
                <a:satOff val="-36385"/>
                <a:lumOff val="-9412"/>
                <a:alphaOff val="0"/>
                <a:shade val="47500"/>
                <a:satMod val="137000"/>
              </a:schemeClr>
            </a:gs>
            <a:gs pos="55000">
              <a:schemeClr val="accent3">
                <a:hueOff val="-13803598"/>
                <a:satOff val="-36385"/>
                <a:lumOff val="-9412"/>
                <a:alphaOff val="0"/>
                <a:shade val="69000"/>
                <a:satMod val="137000"/>
              </a:schemeClr>
            </a:gs>
            <a:gs pos="100000">
              <a:schemeClr val="accent3">
                <a:hueOff val="-13803598"/>
                <a:satOff val="-36385"/>
                <a:lumOff val="-9412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rPr>
            <a:t>สังคม</a:t>
          </a:r>
          <a:endParaRPr lang="th-TH" sz="3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itchFamily="2" charset="-34"/>
            <a:cs typeface="TH Niramit AS" pitchFamily="2" charset="-34"/>
          </a:endParaRPr>
        </a:p>
      </dsp:txBody>
      <dsp:txXfrm>
        <a:off x="1205697" y="1385141"/>
        <a:ext cx="924227" cy="924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B6885-334F-4111-ADD5-58B455D66419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AEE03-1350-43A4-9BED-4CDBEA5E049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5258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C83B48-BCBA-408F-AE4E-C8960892C9C3}" type="slidenum">
              <a:rPr lang="en-US">
                <a:latin typeface="Arial" charset="0"/>
                <a:cs typeface="Angsana New" charset="-34"/>
              </a:rPr>
              <a:pPr/>
              <a:t>4</a:t>
            </a:fld>
            <a:endParaRPr lang="th-TH">
              <a:latin typeface="Arial" charset="0"/>
              <a:cs typeface="Angsana New" charset="-34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>
              <a:latin typeface="Arial" charset="0"/>
              <a:cs typeface="Tahoma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859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F2BA374-D5A1-4059-A7D2-ACA5A0248C8D}" type="datetimeFigureOut">
              <a:rPr lang="th-TH" smtClean="0"/>
              <a:pPr/>
              <a:t>10/11/58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7A69FA2-786C-4312-9A31-2F5779A07B30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../../&#3619;&#3623;&#3617;&#3616;&#3634;&#3614;&#3585;&#3629;&#3591;&#3607;&#3640;&#3609;&#3615;&#3639;&#3657;&#3609;&#3615;&#3641;/VDO&#3626;&#3619;&#3640;&#3611;&#3591;&#3634;&#3609;%20&#3626;&#3611;&#3626;&#3594;/VDO&#3585;&#3634;&#3619;&#3649;&#3614;&#3607;&#3618;&#3660;2.m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../../&#3619;&#3623;&#3617;&#3616;&#3634;&#3614;&#3585;&#3629;&#3591;&#3607;&#3640;&#3609;&#3615;&#3639;&#3657;&#3609;&#3615;&#3641;/VDO&#3626;&#3619;&#3640;&#3611;&#3591;&#3634;&#3609;%20&#3626;&#3611;&#3626;&#3594;/VDO&#3585;&#3634;&#3619;&#3649;&#3614;&#3607;&#3618;&#3660;3.m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673091"/>
            <a:ext cx="7772400" cy="1470025"/>
          </a:xfrm>
        </p:spPr>
        <p:txBody>
          <a:bodyPr>
            <a:normAutofit/>
          </a:bodyPr>
          <a:lstStyle/>
          <a:p>
            <a:r>
              <a:rPr lang="th-TH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องค์กรปกครองส่วนท้องถิ่น</a:t>
            </a:r>
            <a:endParaRPr lang="th-TH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3643314"/>
            <a:ext cx="6429420" cy="828684"/>
          </a:xfrm>
        </p:spPr>
        <p:txBody>
          <a:bodyPr>
            <a:normAutofit fontScale="70000" lnSpcReduction="20000"/>
          </a:bodyPr>
          <a:lstStyle/>
          <a:p>
            <a:r>
              <a:rPr lang="th-TH" sz="8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การพัฒนาคุณภาพชีวิตคนพิการ</a:t>
            </a:r>
            <a:endParaRPr lang="th-TH" sz="8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488" y="2143116"/>
            <a:ext cx="9476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72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กับ</a:t>
            </a:r>
            <a:endParaRPr lang="en-US" sz="72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5" name="Picture 4" descr="imagesCAPYKKG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8" y="1922622"/>
            <a:ext cx="2571768" cy="3046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15008" y="5572140"/>
            <a:ext cx="31646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มานพ  เชื้อบัณฑิต</a:t>
            </a:r>
          </a:p>
          <a:p>
            <a:pPr algn="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รองปลัด 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อบจ.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หนองบัวลำภู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การดูแลคนพิการขององค์กรปกครองท้องถิ่น </a:t>
            </a:r>
            <a:b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(</a:t>
            </a:r>
            <a:r>
              <a:rPr lang="th-TH" sz="4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ที่ควรเป็นและต้องเป็น</a:t>
            </a:r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)</a:t>
            </a:r>
            <a:endParaRPr lang="th-TH" sz="4400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5072098"/>
          </a:xfrm>
        </p:spPr>
        <p:txBody>
          <a:bodyPr>
            <a:noAutofit/>
          </a:bodyPr>
          <a:lstStyle/>
          <a:p>
            <a:endParaRPr lang="th-TH" sz="4000" b="1" dirty="0" smtClean="0"/>
          </a:p>
          <a:p>
            <a:endParaRPr lang="th-TH" sz="4000" b="1" dirty="0" smtClean="0"/>
          </a:p>
        </p:txBody>
      </p:sp>
      <p:graphicFrame>
        <p:nvGraphicFramePr>
          <p:cNvPr id="6" name="ไดอะแกรม 5"/>
          <p:cNvGraphicFramePr/>
          <p:nvPr/>
        </p:nvGraphicFramePr>
        <p:xfrm>
          <a:off x="1357290" y="2008206"/>
          <a:ext cx="6572296" cy="4421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คุณภาพชีวิตของมนุษย์?</a:t>
            </a:r>
            <a:endParaRPr lang="th-TH" sz="5400" b="1" u="sng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1071570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ในสภาวะปกติ (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Maslow’s  Hierarchical Theory)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454995"/>
            <a:ext cx="3065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ความต้องการ</a:t>
            </a:r>
            <a:endParaRPr lang="th-TH" sz="5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7" name="รูปภาพ 6" descr="ตำแหน่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3" y="-24"/>
            <a:ext cx="3571867" cy="2379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รถ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2786058"/>
            <a:ext cx="3357586" cy="2226226"/>
          </a:xfrm>
          <a:prstGeom prst="rect">
            <a:avLst/>
          </a:prstGeom>
        </p:spPr>
      </p:pic>
      <p:pic>
        <p:nvPicPr>
          <p:cNvPr id="11" name="รูปภาพ 10" descr="KF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6" y="5164960"/>
            <a:ext cx="3000364" cy="155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บ้าน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3214686"/>
            <a:ext cx="3071835" cy="245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 descr="เงิน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2786058"/>
            <a:ext cx="280738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ลูกศรโค้งขึ้น 13"/>
          <p:cNvSpPr/>
          <p:nvPr/>
        </p:nvSpPr>
        <p:spPr>
          <a:xfrm>
            <a:off x="6286512" y="4929198"/>
            <a:ext cx="1428760" cy="35719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ขึ้น 14"/>
          <p:cNvSpPr/>
          <p:nvPr/>
        </p:nvSpPr>
        <p:spPr>
          <a:xfrm>
            <a:off x="8643966" y="2357430"/>
            <a:ext cx="357158" cy="10001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คุณภาพชีวิตของมนุษย์?</a:t>
            </a:r>
            <a:endParaRPr lang="th-TH" sz="6000" b="1" u="sng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357718"/>
          </a:xfrm>
        </p:spPr>
        <p:txBody>
          <a:bodyPr>
            <a:normAutofit/>
          </a:bodyPr>
          <a:lstStyle/>
          <a:p>
            <a:r>
              <a:rPr lang="th-TH" sz="40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ในยามเจ็บป่วย </a:t>
            </a:r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หรือ </a:t>
            </a:r>
            <a:r>
              <a:rPr lang="en-US" sz="40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Disable</a:t>
            </a:r>
            <a:endParaRPr lang="th-TH" sz="4000" b="1" u="sng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lvl="1"/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อยากหายเป็นปกติ</a:t>
            </a:r>
          </a:p>
          <a:p>
            <a:pPr lvl="1"/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อยากกินข้าวได้</a:t>
            </a:r>
          </a:p>
          <a:p>
            <a:pPr lvl="1"/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อยากมีคนดูแล</a:t>
            </a:r>
          </a:p>
          <a:p>
            <a:pPr lvl="1"/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อยากมีสภาพความเป็นอยู่ที่ดี</a:t>
            </a:r>
          </a:p>
          <a:p>
            <a:pPr lvl="1"/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อยากมีเงินเพื่อซื้อสิ่งของที่จำเป็น</a:t>
            </a:r>
            <a:endParaRPr lang="th-TH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454995"/>
            <a:ext cx="3065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ความต้องการ</a:t>
            </a:r>
            <a:endParaRPr lang="th-TH" sz="5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4357718"/>
          </a:xfrm>
        </p:spPr>
        <p:txBody>
          <a:bodyPr>
            <a:normAutofit lnSpcReduction="10000"/>
          </a:bodyPr>
          <a:lstStyle/>
          <a:p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วิตกกังวล</a:t>
            </a:r>
          </a:p>
          <a:p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สภาพร่างกายเสื่อมโทรม</a:t>
            </a:r>
          </a:p>
          <a:p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ขาดรายได้</a:t>
            </a:r>
          </a:p>
          <a:p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สภาพที่อยู่อาศัยแย่</a:t>
            </a:r>
          </a:p>
          <a:p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เข้าถึงระบบบริการของรัฐได้ยากๆๆๆๆ</a:t>
            </a:r>
          </a:p>
          <a:p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ขาดเครื่องช่วยพยุงชีวิต</a:t>
            </a:r>
          </a:p>
          <a:p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ขาดคนดูแล</a:t>
            </a:r>
          </a:p>
          <a:p>
            <a:endParaRPr lang="th-TH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454995"/>
            <a:ext cx="3062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สภาพที่เป็นจริง</a:t>
            </a:r>
            <a:endParaRPr lang="th-TH" sz="4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85720" y="2386018"/>
            <a:ext cx="8572560" cy="1257296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Health  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Well - being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43182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to?</a:t>
            </a:r>
            <a:endParaRPr lang="th-TH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85794"/>
            <a:ext cx="8077200" cy="1499616"/>
          </a:xfrm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dirty="0" smtClean="0">
                <a:solidFill>
                  <a:srgbClr val="00FF00"/>
                </a:solidFill>
                <a:latin typeface="TH Niramit AS" pitchFamily="2" charset="-34"/>
                <a:cs typeface="TH Niramit AS" pitchFamily="2" charset="-34"/>
              </a:rPr>
              <a:t>การดูแลคนพิการโดย </a:t>
            </a:r>
            <a:r>
              <a:rPr lang="th-TH" sz="6600" dirty="0" err="1" smtClean="0">
                <a:solidFill>
                  <a:srgbClr val="00FF00"/>
                </a:solidFill>
                <a:latin typeface="TH Niramit AS" pitchFamily="2" charset="-34"/>
                <a:cs typeface="TH Niramit AS" pitchFamily="2" charset="-34"/>
              </a:rPr>
              <a:t>อบจ.</a:t>
            </a:r>
            <a:endParaRPr lang="th-TH" sz="6600" dirty="0">
              <a:solidFill>
                <a:srgbClr val="00FF00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775191"/>
            <a:ext cx="8643998" cy="4625609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ดำเนินงานในรูปกองทุนฯ ภายใต้ชื่อ                         “</a:t>
            </a:r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กองทุนฟื้นฟูสมรรถภาพที่จำเป็นต่อสุขภาพ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”</a:t>
            </a:r>
          </a:p>
          <a:p>
            <a:r>
              <a:rPr lang="th-TH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อบจ</a:t>
            </a:r>
            <a:r>
              <a:rPr lang="th-TH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.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และ </a:t>
            </a:r>
            <a:r>
              <a:rPr lang="th-TH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สปสช</a:t>
            </a:r>
            <a:r>
              <a:rPr lang="th-TH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.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สมทบทุนจัดตั้ง (เหมือนกองทุนสุขภาพตำบล) </a:t>
            </a:r>
          </a:p>
          <a:p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หน่วยบริการ 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เป็นผู้ให้บริการ </a:t>
            </a:r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กองทุนฯ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จ่ายค่าชดเชยบริการ 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ค่าชดเชยบริการฟื้นฟูสมรรถภาพ และ กายอุปกรณ์/เครื่องช่วยฯ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กลุ่มเป้าหมาย ๓ กลุ่ม (คนพิการ,ผู้สูงอายุที่จำเป็นต้องได้รับการฟื้นฟู,ผู้ป่วย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SNAP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)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th-T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จัดสรร/การเบิก-จ่ายด้านการฟื้นฟูสมรรถภาพทางการแพทย์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28736"/>
          <a:ext cx="8229600" cy="4929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5400000">
            <a:off x="1428728" y="2500306"/>
            <a:ext cx="285752" cy="158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1357290" y="2357430"/>
            <a:ext cx="214314" cy="158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88195" y="2214554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60%</a:t>
            </a:r>
            <a:endParaRPr lang="th-TH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3398021" y="2500306"/>
            <a:ext cx="285752" cy="158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3326583" y="2357430"/>
            <a:ext cx="214314" cy="158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57488" y="2214554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60%</a:t>
            </a:r>
            <a:endParaRPr lang="th-TH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5469723" y="2214554"/>
            <a:ext cx="285752" cy="158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5398285" y="2086426"/>
            <a:ext cx="214314" cy="158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29190" y="1928802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65%</a:t>
            </a:r>
            <a:endParaRPr lang="th-TH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398549" y="2143116"/>
            <a:ext cx="285752" cy="158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7327111" y="2000240"/>
            <a:ext cx="214314" cy="158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8016" y="1857364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56%</a:t>
            </a:r>
            <a:endParaRPr lang="th-TH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358037" y="6243600"/>
            <a:ext cx="1285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u="sng" dirty="0" smtClean="0"/>
              <a:t>หน่วย</a:t>
            </a:r>
            <a:r>
              <a:rPr lang="en-US" sz="2000" u="sng" dirty="0" smtClean="0"/>
              <a:t>:</a:t>
            </a:r>
            <a:r>
              <a:rPr lang="th-TH" sz="2000" u="sng" dirty="0" smtClean="0"/>
              <a:t>ล้านบาท</a:t>
            </a:r>
            <a:endParaRPr lang="th-TH" sz="2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6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เป้าหมายกิจกรรมกองทุนฯ</a:t>
            </a:r>
            <a:endParaRPr lang="th-TH" sz="60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775191"/>
            <a:ext cx="8715436" cy="4625609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แบ่งเป็นการบริการหลัก ๒ ด้าน</a:t>
            </a:r>
          </a:p>
          <a:p>
            <a:pPr lvl="1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ด้านการแพทย์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  <a:sym typeface="Wingdings" pitchFamily="2" charset="2"/>
              </a:rPr>
              <a:t>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หน่วยบริการ บุคลากรทางการแพทย์</a:t>
            </a:r>
            <a:endParaRPr lang="th-TH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lvl="1"/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ด้านคุณภาพชีวิต... </a:t>
            </a:r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  <a:sym typeface="Wingdings" pitchFamily="2" charset="2"/>
              </a:rPr>
              <a:t>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</a:t>
            </a:r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หลายภาคส่วน</a:t>
            </a:r>
            <a:endParaRPr lang="th-TH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5" descr="IMG_237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71744"/>
            <a:ext cx="5048285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การฟื้นฟูสมรรถภาพด้านการแพทย์</a:t>
            </a:r>
            <a:endParaRPr lang="th-TH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725115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ในหน่วยบริการ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3702" y="2928934"/>
            <a:ext cx="285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hlinkClick r:id="rId3" action="ppaction://hlinkfile"/>
              </a:rPr>
              <a:t>?</a:t>
            </a:r>
            <a:endParaRPr lang="th-TH" dirty="0"/>
          </a:p>
        </p:txBody>
      </p:sp>
      <p:sp>
        <p:nvSpPr>
          <p:cNvPr id="12" name="TextBox 11"/>
          <p:cNvSpPr txBox="1"/>
          <p:nvPr/>
        </p:nvSpPr>
        <p:spPr>
          <a:xfrm>
            <a:off x="6643702" y="4286256"/>
            <a:ext cx="285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hlinkClick r:id="rId4" action="ppaction://hlinkfile"/>
              </a:rPr>
              <a:t>?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Autofit/>
          </a:bodyPr>
          <a:lstStyle/>
          <a:p>
            <a:pPr algn="l"/>
            <a:r>
              <a:rPr lang="th-TH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เนื้อหา...</a:t>
            </a:r>
            <a:endParaRPr lang="th-TH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บทบาท/อำนาจหน้าที่ขององค์กรปกครองส่วนท้องถิ่น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การพัฒนาคุณภาพชีวิตคนพิการโดย </a:t>
            </a:r>
            <a:r>
              <a:rPr lang="th-TH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อปท.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ประสบการณ์การดูแล,ช่วยเหลือ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Content Placeholder 3" descr="รูปผู้พิการ นาวัง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1595446"/>
            <a:ext cx="2661050" cy="3548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6" descr="IMG_224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562104"/>
            <a:ext cx="3441702" cy="2581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7" descr="IMG_233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2798" y="4143380"/>
            <a:ext cx="3536920" cy="2652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478444" y="5572140"/>
            <a:ext cx="46650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th-TH" sz="3200" b="1" dirty="0" smtClean="0">
                <a:latin typeface="TH K2D July8" pitchFamily="2" charset="-34"/>
                <a:cs typeface="TH K2D July8" pitchFamily="2" charset="-34"/>
              </a:rPr>
              <a:t>การฟื้นฟูสมรรถภาพเชิงรุกในชุมชน</a:t>
            </a:r>
            <a:endParaRPr lang="th-TH" sz="3200" b="1" dirty="0"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การฟื้นฟูสมรรถภาพด้านการแพทย์ (ต่อ) </a:t>
            </a:r>
            <a:endParaRPr lang="th-TH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h-TH" sz="9600" dirty="0" smtClean="0">
                <a:latin typeface="TH Niramit AS" pitchFamily="2" charset="-34"/>
                <a:cs typeface="TH Niramit AS" pitchFamily="2" charset="-34"/>
              </a:rPr>
              <a:t>คุณภาพชีวิต?</a:t>
            </a:r>
            <a:endParaRPr lang="th-TH" sz="9600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คุณภาพชีวิต...คนพิการ</a:t>
            </a:r>
            <a:endParaRPr lang="th-TH" sz="66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868519"/>
          </a:xfrm>
        </p:spPr>
        <p:txBody>
          <a:bodyPr>
            <a:noAutofit/>
          </a:bodyPr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ปัจจัย ๔</a:t>
            </a:r>
          </a:p>
          <a:p>
            <a:pPr lvl="1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อาหาร</a:t>
            </a:r>
          </a:p>
          <a:p>
            <a:pPr lvl="1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เครื่องนุ่งห่ม</a:t>
            </a:r>
          </a:p>
          <a:p>
            <a:pPr lvl="1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ที่อยู่อาศัย</a:t>
            </a:r>
          </a:p>
          <a:p>
            <a:pPr lvl="1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ยารักษา,อุปกรณ์เครื่องช่วยชีวิต</a:t>
            </a:r>
          </a:p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อาชีพ รายได้</a:t>
            </a:r>
          </a:p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การศึกษา</a:t>
            </a:r>
          </a:p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สังคม</a:t>
            </a:r>
          </a:p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สิ่งแวดล้อม</a:t>
            </a:r>
          </a:p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คนดูแล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ปัจจัย ๔</a:t>
            </a:r>
            <a:endParaRPr lang="th-TH" sz="6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42844" y="1518035"/>
            <a:ext cx="8229600" cy="4625609"/>
          </a:xfrm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อาหาร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8" name="รูปภาพ 7" descr="IMG_31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357430"/>
            <a:ext cx="4786346" cy="358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IMG_34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904989"/>
            <a:ext cx="3286148" cy="438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ปัจจัย ๔</a:t>
            </a:r>
            <a:endParaRPr lang="th-TH" sz="6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42844" y="1357298"/>
            <a:ext cx="8229600" cy="4625609"/>
          </a:xfrm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เครื่องนุ่งห่ม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4" name="รูปภาพ 3" descr="IMG_170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3973279"/>
            <a:ext cx="3836990" cy="2884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 descr="IMG_17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365" y="1714488"/>
            <a:ext cx="3750477" cy="500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4" descr="DSC_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3" y="1785926"/>
            <a:ext cx="350046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ปัจจัย ๔</a:t>
            </a:r>
            <a:endParaRPr lang="th-TH" sz="6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ที่อยู่อาศัย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" name="Content Placeholder 4" descr="DSC_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2928934"/>
            <a:ext cx="453001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 descr="ก่อน_13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357298"/>
            <a:ext cx="3952903" cy="296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DSC_07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112786"/>
            <a:ext cx="3929057" cy="260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ปัจจัย ๔</a:t>
            </a:r>
            <a:endParaRPr lang="th-TH" sz="6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ยารักษาโรค(เครื่องช่วยชีพ)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th-TH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กายอุปกรณ์/เครื่องช่วยความพิการ</a:t>
            </a:r>
            <a:endParaRPr lang="th-TH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1026562"/>
            <a:ext cx="7441906" cy="558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9" y="1142984"/>
            <a:ext cx="6858047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กายอุปกรณ์/เครื่องช่วยความพิการ</a:t>
            </a:r>
            <a:endParaRPr lang="th-TH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599" y="1071546"/>
            <a:ext cx="7334301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7242" y="106236"/>
            <a:ext cx="8229600" cy="1251062"/>
          </a:xfrm>
        </p:spPr>
        <p:txBody>
          <a:bodyPr>
            <a:normAutofit/>
          </a:bodyPr>
          <a:lstStyle/>
          <a:p>
            <a:pPr lvl="0"/>
            <a:r>
              <a:rPr lang="th-TH" sz="4800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กายอุปกรณ์/เครื่องช่วยความพิการ</a:t>
            </a:r>
            <a:endParaRPr lang="th-TH" sz="48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รูปแบบขององค์กรปกครองท้องถิ่น</a:t>
            </a:r>
            <a:endParaRPr lang="th-TH" sz="5400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25609"/>
          </a:xfrm>
        </p:spPr>
        <p:txBody>
          <a:bodyPr>
            <a:normAutofit fontScale="92500" lnSpcReduction="10000"/>
          </a:bodyPr>
          <a:lstStyle/>
          <a:p>
            <a:r>
              <a:rPr lang="th-TH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๑. รูปแบบทั่วไป</a:t>
            </a:r>
          </a:p>
          <a:p>
            <a:pPr lvl="1">
              <a:buFontTx/>
              <a:buChar char="-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องค์การบริหารส่วนจังหวัด ๗๖ แห่ง</a:t>
            </a:r>
          </a:p>
          <a:p>
            <a:pPr lvl="1">
              <a:buFontTx/>
              <a:buChar char="-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เทศบาล (นคร ๓๐ , เมือง ๑๗๘, ตำบล ๒,๒๓๒)</a:t>
            </a:r>
          </a:p>
          <a:p>
            <a:pPr lvl="1">
              <a:buFontTx/>
              <a:buChar char="-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องค์การบริหารส่วนตำบล ๕,๓๓๕ แห่ง</a:t>
            </a:r>
          </a:p>
          <a:p>
            <a:r>
              <a:rPr lang="th-TH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๒. รูปแบบพิเศษ</a:t>
            </a:r>
          </a:p>
          <a:p>
            <a:pPr lvl="1">
              <a:buFontTx/>
              <a:buChar char="-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กรุงเทพมหานคร</a:t>
            </a:r>
          </a:p>
          <a:p>
            <a:pPr lvl="1">
              <a:buFontTx/>
              <a:buChar char="-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เมืองพัทยา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5305" y="6215082"/>
            <a:ext cx="414728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H Niramit AS" pitchFamily="2" charset="-34"/>
                <a:cs typeface="TH Niramit AS" pitchFamily="2" charset="-34"/>
              </a:rPr>
              <a:t>ข้อมูล ณ ๓๐  กันยายน  ๒๕๕๘ กรมส่งเสริมปกครองท้องถิ่น</a:t>
            </a:r>
            <a:endParaRPr lang="th-TH" sz="1800" dirty="0"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th-TH" sz="4800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กายอุปกรณ์/เครื่องช่วยความพิการ</a:t>
            </a:r>
            <a:endParaRPr lang="th-TH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1381132"/>
            <a:ext cx="7112021" cy="533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928694"/>
          </a:xfrm>
        </p:spPr>
        <p:txBody>
          <a:bodyPr>
            <a:norm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รถติดมอเตอร์ไฟฟ้า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SC00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000108"/>
            <a:ext cx="7572396" cy="567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004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6" y="1071546"/>
            <a:ext cx="7500958" cy="562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39784"/>
          </a:xfrm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เครื่องฝึกเดิน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DSC00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9" y="1142984"/>
            <a:ext cx="7429519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SC00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90" y="1142984"/>
            <a:ext cx="7429520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928694"/>
          </a:xfrm>
        </p:spPr>
        <p:txBody>
          <a:bodyPr>
            <a:norm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รถเข็นจากเบาะรถทัวร์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IMG_02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857233"/>
            <a:ext cx="7858146" cy="589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รถเข็นจากเบาะรถทัวร์</a:t>
            </a:r>
            <a:endParaRPr lang="th-TH" sz="5400" dirty="0"/>
          </a:p>
        </p:txBody>
      </p:sp>
      <p:pic>
        <p:nvPicPr>
          <p:cNvPr id="3" name="Picture 2" descr="DSC00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0" y="1000108"/>
            <a:ext cx="7715272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68346"/>
          </a:xfrm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เครื่องกายภาพบำบัดจากวัสดุทั่วไป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DSC00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8227" y="928670"/>
            <a:ext cx="7620053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SC002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6" y="928670"/>
            <a:ext cx="7643834" cy="573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68346"/>
          </a:xfrm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อุปกรณ์เครื่องช่วยจากวัสดุทั่วไป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DSC00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6" y="910810"/>
            <a:ext cx="7929586" cy="5947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68346"/>
          </a:xfrm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อุปกรณ์เครื่องช่วยจากวัสดุทั่วไป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SC00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857232"/>
            <a:ext cx="7858180" cy="589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18872"/>
            <a:ext cx="8334404" cy="1636776"/>
          </a:xfrm>
        </p:spPr>
        <p:txBody>
          <a:bodyPr>
            <a:noAutofit/>
          </a:bodyPr>
          <a:lstStyle/>
          <a:p>
            <a:r>
              <a:rPr lang="th-TH" sz="6600" dirty="0" smtClean="0"/>
              <a:t>การดูแลคนพิการที่มากกว่าความพิการ</a:t>
            </a:r>
            <a:endParaRPr lang="th-TH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การดูแลคนพิการที่มากกว่าความพิการ</a:t>
            </a:r>
            <a:endParaRPr lang="th-TH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DSC_03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614" y="1571612"/>
            <a:ext cx="485358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DSC_03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27657" y="3105163"/>
            <a:ext cx="5126797" cy="3395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643570" y="2357430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คนพิการติดเตียง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52450" y="304800"/>
            <a:ext cx="8058150" cy="707886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ข้อแตกต่างระหว่างรูปแบบทั่วไปกับรูปแบบพิเศษ</a:t>
            </a:r>
          </a:p>
        </p:txBody>
      </p:sp>
      <p:graphicFrame>
        <p:nvGraphicFramePr>
          <p:cNvPr id="648287" name="Group 95"/>
          <p:cNvGraphicFramePr>
            <a:graphicFrameLocks noGrp="1"/>
          </p:cNvGraphicFramePr>
          <p:nvPr/>
        </p:nvGraphicFramePr>
        <p:xfrm>
          <a:off x="500034" y="1285860"/>
          <a:ext cx="8153400" cy="5105401"/>
        </p:xfrm>
        <a:graphic>
          <a:graphicData uri="http://schemas.openxmlformats.org/drawingml/2006/table">
            <a:tbl>
              <a:tblPr/>
              <a:tblGrid>
                <a:gridCol w="1801813"/>
                <a:gridCol w="3198847"/>
                <a:gridCol w="3152740"/>
              </a:tblGrid>
              <a:tr h="8969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ด้าน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A0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รูปแบบทั่วไป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FE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รูปแบบพิเศษ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03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งบประมาณ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A0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ได้รับการจัดสรรผ่าน </a:t>
                      </a:r>
                      <a:r>
                        <a:rPr kumimoji="0" lang="th-TH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กกถ.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 และ มท.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FE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ขอรัฐได้โดยตรง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01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ระเบียบ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การปฏิบัติงาน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A0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ใช้ระเบียบ มท.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FE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ออกระเบียบใช้เอง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03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อำนาจหน้าที่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A0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ไม่เน้นด้านใดด้านหนึ่ง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FE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เน้นตามลักษณะพิเศษ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itchFamily="2" charset="-34"/>
                          <a:cs typeface="TH Niramit AS" pitchFamily="2" charset="-34"/>
                        </a:rPr>
                        <a:t>ของพื้นที่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 descr="DSC_0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774825"/>
            <a:ext cx="7929618" cy="462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การดูแลคนพิการที่มากกว่าความพิการ</a:t>
            </a:r>
            <a:endParaRPr lang="th-TH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 descr="DSC_03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1785926"/>
            <a:ext cx="4924428" cy="326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9" descr="DSC_03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86182" y="3286124"/>
            <a:ext cx="5342512" cy="353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643570" y="2357430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คนพิการติดเตียง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การดูแลคนพิการที่มากกว่าความพิการ</a:t>
            </a:r>
            <a:endParaRPr lang="th-TH" sz="5400" dirty="0"/>
          </a:p>
        </p:txBody>
      </p:sp>
      <p:pic>
        <p:nvPicPr>
          <p:cNvPr id="5" name="Content Placeholder 4" descr="DSC_00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785926"/>
            <a:ext cx="420923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DSC_00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567237"/>
            <a:ext cx="4429156" cy="293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40540" y="2357430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คนพิการกับผู้ดูแล</a:t>
            </a:r>
            <a:endParaRPr lang="th-TH" dirty="0"/>
          </a:p>
        </p:txBody>
      </p:sp>
      <p:sp>
        <p:nvSpPr>
          <p:cNvPr id="8" name="Down Arrow 7"/>
          <p:cNvSpPr/>
          <p:nvPr/>
        </p:nvSpPr>
        <p:spPr>
          <a:xfrm>
            <a:off x="6786578" y="3000372"/>
            <a:ext cx="500066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Left Arrow 8"/>
          <p:cNvSpPr/>
          <p:nvPr/>
        </p:nvSpPr>
        <p:spPr>
          <a:xfrm>
            <a:off x="4929190" y="2428868"/>
            <a:ext cx="500066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การดูแลคนพิการที่มากกว่าความพิการ</a:t>
            </a:r>
            <a:endParaRPr lang="th-TH" sz="4800" dirty="0"/>
          </a:p>
        </p:txBody>
      </p:sp>
      <p:pic>
        <p:nvPicPr>
          <p:cNvPr id="5" name="Content Placeholder 4" descr="DSC_00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06" y="1785926"/>
            <a:ext cx="453001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___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0563" y="3103170"/>
            <a:ext cx="4530218" cy="3397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857752" y="2262838"/>
            <a:ext cx="2823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คนพิการกับสภาพความเป็นอยู่</a:t>
            </a:r>
            <a:endParaRPr lang="th-TH" dirty="0"/>
          </a:p>
        </p:txBody>
      </p:sp>
      <p:sp>
        <p:nvSpPr>
          <p:cNvPr id="8" name="ลูกศรซ้าย-ขึ้น 7"/>
          <p:cNvSpPr/>
          <p:nvPr/>
        </p:nvSpPr>
        <p:spPr>
          <a:xfrm rot="5400000">
            <a:off x="2857488" y="5000636"/>
            <a:ext cx="1071570" cy="1071570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การดูแลคนพิการที่มากกว่าความพิการ</a:t>
            </a:r>
            <a:endParaRPr lang="th-TH" sz="4800" dirty="0"/>
          </a:p>
        </p:txBody>
      </p:sp>
      <p:pic>
        <p:nvPicPr>
          <p:cNvPr id="9" name="Content Placeholder 8" descr="DSC_03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613" y="1928802"/>
            <a:ext cx="4734701" cy="313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9" descr="DSC_03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6248" y="3643314"/>
            <a:ext cx="4786346" cy="3170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1406" y="5214950"/>
            <a:ext cx="4684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u="sng" dirty="0" smtClean="0">
                <a:latin typeface="TH Niramit AS" pitchFamily="2" charset="-34"/>
                <a:cs typeface="TH Niramit AS" pitchFamily="2" charset="-34"/>
              </a:rPr>
              <a:t>คนพิการกับสภาพบ้านและสมาชิกภายในบ้าน</a:t>
            </a:r>
            <a:endParaRPr lang="th-TH" u="sng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15206" y="4857760"/>
            <a:ext cx="857256" cy="857256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11"/>
          <p:cNvSpPr/>
          <p:nvPr/>
        </p:nvSpPr>
        <p:spPr>
          <a:xfrm>
            <a:off x="2428860" y="3643314"/>
            <a:ext cx="857256" cy="857256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รูปภาพ 12" descr="IMG_27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718" y="1238256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การดูแลคนพิการที่มากกว่าความพิการ</a:t>
            </a:r>
            <a:endParaRPr lang="th-TH" sz="4800" dirty="0"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9" name="Content Placeholder 8" descr="IMG_62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06" y="1357298"/>
            <a:ext cx="450059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12" descr="IMG_6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293" y="4045762"/>
            <a:ext cx="4432707" cy="295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ทำให้ใหม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319392"/>
            <a:ext cx="4143404" cy="303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ลูกศรขวา 7"/>
          <p:cNvSpPr/>
          <p:nvPr/>
        </p:nvSpPr>
        <p:spPr>
          <a:xfrm>
            <a:off x="4572000" y="3286124"/>
            <a:ext cx="142876" cy="12144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การดูแลคนพิการที่มากกว่าความพิการ</a:t>
            </a:r>
            <a:endParaRPr lang="th-TH" sz="4800" dirty="0"/>
          </a:p>
        </p:txBody>
      </p:sp>
      <p:pic>
        <p:nvPicPr>
          <p:cNvPr id="9" name="Content Placeholder 8" descr="IMG_13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07" y="2464586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6" descr="หลัง_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428868"/>
            <a:ext cx="4137562" cy="310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ลูกศรขวา 6"/>
          <p:cNvSpPr/>
          <p:nvPr/>
        </p:nvSpPr>
        <p:spPr>
          <a:xfrm>
            <a:off x="4357686" y="3143248"/>
            <a:ext cx="285752" cy="1571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การดูแลคนพิการที่มากกว่าความพิการ</a:t>
            </a:r>
            <a:endParaRPr lang="th-TH" sz="4800" dirty="0"/>
          </a:p>
        </p:txBody>
      </p:sp>
      <p:pic>
        <p:nvPicPr>
          <p:cNvPr id="9" name="Content Placeholder 8" descr="DSC_02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06" y="1857364"/>
            <a:ext cx="474572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9" descr="DSC_02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6248" y="3391843"/>
            <a:ext cx="4801824" cy="318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การดูแลคนพิการที่มากกว่าความพิการ</a:t>
            </a:r>
            <a:endParaRPr lang="th-TH" sz="4800" dirty="0"/>
          </a:p>
        </p:txBody>
      </p:sp>
      <p:pic>
        <p:nvPicPr>
          <p:cNvPr id="9" name="Content Placeholder 8" descr="DSC_02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01013" y="1714487"/>
            <a:ext cx="7128573" cy="4721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ทำอย่างไรจะทำให้ได้รับบริการที่ดีและมีคุณภาพ?</a:t>
            </a:r>
            <a:endParaRPr lang="th-TH" sz="4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ทำด้วยใจ ไม่ใช่แค่ทำตามหน้าที่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รับรู้ในสิ่งที่เห็น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ดูแลให้ครบทุกมิติ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ทำแล้วต้องติดตามอย่างต่อเนื่อง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อำนาจ</a:t>
            </a: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หน้าที่</a:t>
            </a:r>
            <a:r>
              <a:rPr lang="th-TH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ของ</a:t>
            </a: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องค์กรปกครองส่วนท้องถิ่น</a:t>
            </a:r>
            <a:endParaRPr lang="th-TH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เทศบาล มี ๒ กรณี ตาม พ.ร.บ.เทศบาล</a:t>
            </a:r>
          </a:p>
          <a:p>
            <a:pPr lvl="1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ที่</a:t>
            </a:r>
            <a:r>
              <a:rPr lang="th-TH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ต้อง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ปฏิบัติ</a:t>
            </a:r>
          </a:p>
          <a:p>
            <a:pPr lvl="1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ที่</a:t>
            </a:r>
            <a:r>
              <a:rPr lang="th-TH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อาจ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ปฏิบัติ</a:t>
            </a:r>
          </a:p>
          <a:p>
            <a:r>
              <a:rPr lang="th-TH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อบต.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มี ๒ กรณี  ตาม พ.ร.บ. </a:t>
            </a:r>
            <a:r>
              <a:rPr lang="th-TH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อบต.</a:t>
            </a:r>
            <a:endParaRPr lang="th-TH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lvl="1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ที่</a:t>
            </a:r>
            <a:r>
              <a:rPr lang="th-TH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ต้อง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ปฏิบัติ มาตรา ๖๗</a:t>
            </a:r>
          </a:p>
          <a:p>
            <a:pPr lvl="1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ที่</a:t>
            </a:r>
            <a:r>
              <a:rPr lang="th-TH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อาจ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ปฏิบัติ มาตรา ๖๘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xit" presetSubtype="0" fill="remove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ทำแล้วเราจะได้อะไร?</a:t>
            </a:r>
            <a:endParaRPr lang="th-TH" sz="54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3725511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latin typeface="TH Niramit AS" pitchFamily="2" charset="-34"/>
                <a:cs typeface="TH Niramit AS" pitchFamily="2" charset="-34"/>
              </a:rPr>
              <a:t>ได้งาน</a:t>
            </a:r>
          </a:p>
          <a:p>
            <a:r>
              <a:rPr lang="th-TH" sz="3600" b="1" dirty="0" smtClean="0">
                <a:latin typeface="TH Niramit AS" pitchFamily="2" charset="-34"/>
                <a:cs typeface="TH Niramit AS" pitchFamily="2" charset="-34"/>
              </a:rPr>
              <a:t>ได้ความสุข</a:t>
            </a:r>
          </a:p>
          <a:p>
            <a:r>
              <a:rPr lang="th-TH" sz="3600" b="1" dirty="0" smtClean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ได้ช่วยคนให้พ้นจากทุกข์   </a:t>
            </a:r>
            <a:r>
              <a:rPr lang="th-TH" sz="3600" b="1" dirty="0" smtClean="0">
                <a:latin typeface="TH Niramit AS" pitchFamily="2" charset="-34"/>
                <a:cs typeface="TH Niramit AS" pitchFamily="2" charset="-34"/>
              </a:rPr>
              <a:t>เส้นทางพระโพธิสัตว์ </a:t>
            </a:r>
            <a:endParaRPr lang="th-TH" sz="3600" b="1" dirty="0" smtClean="0">
              <a:latin typeface="TH Niramit AS" pitchFamily="2" charset="-34"/>
              <a:cs typeface="TH Niramit AS" pitchFamily="2" charset="-34"/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6421" y="6143644"/>
            <a:ext cx="4110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/>
              <a:t>หลวงพ่อสัมฤทธิ์ มูลนิธิประชาร่วมใจนครศรีธรรมราช</a:t>
            </a:r>
            <a:endParaRPr lang="th-TH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357158" y="857232"/>
            <a:ext cx="8358246" cy="2428892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การดูแลผู้พิการ/ผู้ป่วยติดเตียง</a:t>
            </a:r>
            <a:b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และ</a:t>
            </a:r>
            <a:b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Caregiver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ในชุมชน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386042" y="5386398"/>
            <a:ext cx="6400800" cy="1185874"/>
          </a:xfrm>
        </p:spPr>
        <p:txBody>
          <a:bodyPr>
            <a:normAutofit/>
          </a:bodyPr>
          <a:lstStyle/>
          <a:p>
            <a:pPr algn="r"/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โดย มานพ  เชื้อบัณฑิต</a:t>
            </a:r>
          </a:p>
          <a:p>
            <a:pPr algn="r"/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รองปลัด </a:t>
            </a:r>
            <a:r>
              <a:rPr lang="th-TH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อบจ.</a:t>
            </a:r>
            <a:r>
              <a:rPr lang="th-TH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หนองบัวลำภู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3929066"/>
            <a:ext cx="55018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กองทุนฟื้นฟูสมรรถภาพที่จำเป็นต่อสุขภาพ</a:t>
            </a:r>
          </a:p>
          <a:p>
            <a:pPr algn="r"/>
            <a:r>
              <a:rPr lang="th-TH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จังหวัดหนองบัวลำภู</a:t>
            </a:r>
            <a:endParaRPr lang="th-TH" sz="32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562" y="274638"/>
            <a:ext cx="4572032" cy="1143000"/>
          </a:xfrm>
        </p:spPr>
        <p:txBody>
          <a:bodyPr>
            <a:normAutofit/>
          </a:bodyPr>
          <a:lstStyle/>
          <a:p>
            <a:r>
              <a:rPr lang="th-TH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อยากแลกเปลี่ยนอะไรไหมคะ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th-TH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IMG_13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28604"/>
            <a:ext cx="5334688" cy="6286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กล่องข้อความ 3"/>
          <p:cNvSpPr txBox="1"/>
          <p:nvPr/>
        </p:nvSpPr>
        <p:spPr>
          <a:xfrm>
            <a:off x="6444208" y="2996952"/>
            <a:ext cx="2660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มานพ </a:t>
            </a:r>
            <a:r>
              <a:rPr lang="en-US" dirty="0" smtClean="0"/>
              <a:t>081-7390650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สวัสดีครับ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071546"/>
            <a:ext cx="3937233" cy="46618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14810" y="4214818"/>
            <a:ext cx="42659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115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Charm of AU" pitchFamily="34" charset="-34"/>
                <a:cs typeface="TH Charm of AU" pitchFamily="34" charset="-34"/>
              </a:rPr>
              <a:t>ขอบคุณครับ</a:t>
            </a:r>
            <a:endParaRPr lang="en-US" sz="115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Charm of AU" pitchFamily="34" charset="-34"/>
              <a:cs typeface="TH Charm of AU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dirty="0" smtClean="0">
                <a:latin typeface="TH Niramit AS" pitchFamily="2" charset="-34"/>
                <a:cs typeface="TH Niramit AS" pitchFamily="2" charset="-34"/>
              </a:rPr>
              <a:t>อำนาจหน้าที่ของ </a:t>
            </a:r>
            <a:r>
              <a:rPr lang="th-TH" sz="4800" dirty="0" err="1" smtClean="0">
                <a:latin typeface="TH Niramit AS" pitchFamily="2" charset="-34"/>
                <a:cs typeface="TH Niramit AS" pitchFamily="2" charset="-34"/>
              </a:rPr>
              <a:t>อปท.</a:t>
            </a:r>
            <a:endParaRPr lang="th-TH" sz="4800" dirty="0">
              <a:latin typeface="TH Niramit AS" pitchFamily="2" charset="-34"/>
              <a:cs typeface="TH Niramit AS" pitchFamily="2" charset="-34"/>
            </a:endParaRP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357158" y="1714488"/>
          <a:ext cx="8358249" cy="34689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62654"/>
                <a:gridCol w="1379119"/>
                <a:gridCol w="1379119"/>
                <a:gridCol w="1379119"/>
                <a:gridCol w="1379119"/>
                <a:gridCol w="1379119"/>
              </a:tblGrid>
              <a:tr h="7916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 smtClean="0">
                          <a:latin typeface="TH Niramit AS" pitchFamily="2" charset="-34"/>
                          <a:cs typeface="TH Niramit AS" pitchFamily="2" charset="-34"/>
                        </a:rPr>
                        <a:t>ประเภท </a:t>
                      </a:r>
                      <a:r>
                        <a:rPr lang="th-TH" sz="2800" dirty="0" err="1" smtClean="0">
                          <a:latin typeface="TH Niramit AS" pitchFamily="2" charset="-34"/>
                          <a:cs typeface="TH Niramit AS" pitchFamily="2" charset="-34"/>
                        </a:rPr>
                        <a:t>อปท.</a:t>
                      </a:r>
                      <a:endParaRPr lang="th-TH" sz="28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400" dirty="0" smtClean="0">
                          <a:latin typeface="TH Niramit AS" pitchFamily="2" charset="-34"/>
                          <a:cs typeface="TH Niramit AS" pitchFamily="2" charset="-34"/>
                        </a:rPr>
                        <a:t>ภารกิจ     ๑-๑๕</a:t>
                      </a:r>
                      <a:endParaRPr lang="th-TH" sz="24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400" dirty="0" smtClean="0">
                          <a:latin typeface="TH Niramit AS" pitchFamily="2" charset="-34"/>
                          <a:cs typeface="TH Niramit AS" pitchFamily="2" charset="-34"/>
                        </a:rPr>
                        <a:t>ภารกิจ   ๑๖-๒๕</a:t>
                      </a:r>
                      <a:endParaRPr lang="th-TH" sz="24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400" dirty="0" smtClean="0">
                          <a:latin typeface="TH Niramit AS" pitchFamily="2" charset="-34"/>
                          <a:cs typeface="TH Niramit AS" pitchFamily="2" charset="-34"/>
                        </a:rPr>
                        <a:t>ภารกิจ  ๒๕-๓๐</a:t>
                      </a:r>
                      <a:endParaRPr lang="th-TH" sz="24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400" dirty="0" smtClean="0">
                          <a:latin typeface="TH Niramit AS" pitchFamily="2" charset="-34"/>
                          <a:cs typeface="TH Niramit AS" pitchFamily="2" charset="-34"/>
                        </a:rPr>
                        <a:t>ภารกิจ  ๓๑-๔๐</a:t>
                      </a:r>
                      <a:endParaRPr lang="th-TH" sz="24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latin typeface="TH Niramit AS" pitchFamily="2" charset="-34"/>
                          <a:cs typeface="TH Niramit AS" pitchFamily="2" charset="-34"/>
                        </a:rPr>
                        <a:t>ภารกิจ  ๔๑-๔๕</a:t>
                      </a:r>
                    </a:p>
                  </a:txBody>
                  <a:tcPr/>
                </a:tc>
              </a:tr>
              <a:tr h="565690">
                <a:tc>
                  <a:txBody>
                    <a:bodyPr/>
                    <a:lstStyle/>
                    <a:p>
                      <a:r>
                        <a:rPr lang="th-TH" sz="2800" dirty="0" err="1" smtClean="0">
                          <a:latin typeface="TH Niramit AS" pitchFamily="2" charset="-34"/>
                          <a:cs typeface="TH Niramit AS" pitchFamily="2" charset="-34"/>
                        </a:rPr>
                        <a:t>อบต.</a:t>
                      </a:r>
                      <a:endParaRPr lang="th-TH" sz="28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ต้องปฏิบัติ</a:t>
                      </a:r>
                      <a:endParaRPr lang="th-TH" sz="2800" dirty="0">
                        <a:solidFill>
                          <a:schemeClr val="bg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Niramit AS" pitchFamily="2" charset="-34"/>
                          <a:cs typeface="TH Niramit AS" pitchFamily="2" charset="-34"/>
                        </a:rPr>
                        <a:t>อาจปฏิบัติ</a:t>
                      </a:r>
                      <a:endParaRPr lang="th-TH" sz="28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Niramit AS" pitchFamily="2" charset="-34"/>
                          <a:cs typeface="TH Niramit AS" pitchFamily="2" charset="-34"/>
                        </a:rPr>
                        <a:t>เทศบาลตำบล</a:t>
                      </a:r>
                      <a:endParaRPr lang="th-TH" sz="24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ต้องปฏิบัติ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ต้องปฏิบัติ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latin typeface="TH Niramit AS" pitchFamily="2" charset="-34"/>
                          <a:cs typeface="TH Niramit AS" pitchFamily="2" charset="-34"/>
                        </a:rPr>
                        <a:t>อาจปฏิบัติ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Niramit AS" pitchFamily="2" charset="-34"/>
                          <a:cs typeface="TH Niramit AS" pitchFamily="2" charset="-34"/>
                        </a:rPr>
                        <a:t>เทศบาลเมือง</a:t>
                      </a:r>
                      <a:endParaRPr lang="th-TH" sz="24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ต้องปฏิบัติ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ต้องปฏิบัติ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ต้องปฏิบัติ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latin typeface="TH Niramit AS" pitchFamily="2" charset="-34"/>
                          <a:cs typeface="TH Niramit AS" pitchFamily="2" charset="-34"/>
                        </a:rPr>
                        <a:t>อาจปฏิบัติ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800" dirty="0" smtClean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latin typeface="TH Niramit AS" pitchFamily="2" charset="-34"/>
                          <a:cs typeface="TH Niramit AS" pitchFamily="2" charset="-34"/>
                        </a:rPr>
                        <a:t>เทศบาลนคร</a:t>
                      </a:r>
                      <a:endParaRPr lang="th-TH" sz="28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ต้องปฏิบัติ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ต้องปฏิบัติ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ต้องปฏิบัติ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ต้องปฏิบัติ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latin typeface="TH Niramit AS" pitchFamily="2" charset="-34"/>
                          <a:cs typeface="TH Niramit AS" pitchFamily="2" charset="-34"/>
                        </a:rPr>
                        <a:t>อาจปฏิบัติ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4282" y="155448"/>
            <a:ext cx="8715436" cy="1130412"/>
          </a:xfrm>
        </p:spPr>
        <p:txBody>
          <a:bodyPr>
            <a:noAutofit/>
          </a:bodyPr>
          <a:lstStyle/>
          <a:p>
            <a:pPr algn="ctr"/>
            <a:r>
              <a:rPr lang="th-TH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อำนาจหน้าที่ด้านการส่งเสริมคุณภาพชีวิตของประชาชน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14282" y="1775191"/>
            <a:ext cx="8715436" cy="4625609"/>
          </a:xfrm>
        </p:spPr>
        <p:txBody>
          <a:bodyPr>
            <a:normAutofit/>
          </a:bodyPr>
          <a:lstStyle/>
          <a:p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พ.ร.บ. สภาตำบลและองค์การบริหารส่วนตำบล พ.ศ. ๒๕๓๗ มาตรา ๒๓(๖)</a:t>
            </a:r>
          </a:p>
          <a:p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พ.ร.บ. เทศบาล พ.ศ. ๒๔๙๖ ถึงแก้ไขเพิ่มเติม (ฉบับที่ ๑๑) พ.ศ. ๒๕๔๓ มาตรา ๕๐(๗),มาตรา   </a:t>
            </a:r>
          </a:p>
          <a:p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พ.ร.บ.องค์การบริหารส่วนจังหวัด พ.ศ. ๒๕๔๐ </a:t>
            </a:r>
            <a:r>
              <a:rPr lang="th-TH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ไม่ได้ระบุไว้</a:t>
            </a:r>
          </a:p>
          <a:p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พ.ร.บ. กำหนดแผนและขั้นตอนการกระจายอำนาจให้แก่องค์กรปกครองส่วนท้องถิ่น</a:t>
            </a:r>
          </a:p>
          <a:p>
            <a:pPr lvl="1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เทศบาล เมืองพัทยา และ </a:t>
            </a:r>
            <a:r>
              <a:rPr lang="th-T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อบต.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ตามมาตราที่ ๑๖ (๑๐) (๑๙) </a:t>
            </a:r>
          </a:p>
          <a:p>
            <a:pPr lvl="1"/>
            <a:r>
              <a:rPr lang="th-T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อบจ.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ตามมา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ตรา </a:t>
            </a:r>
            <a:r>
              <a:rPr lang="th-TH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๑๗ (๒๗) 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55448"/>
            <a:ext cx="8572560" cy="1252728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อำนาจ</a:t>
            </a:r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หน้าที่ที่เกี่ยวกับคนพิการ,ผู้สูงอายุ,ผู้ด้อยโอกาส</a:t>
            </a:r>
            <a:endParaRPr lang="th-TH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85720" y="2360308"/>
          <a:ext cx="8429684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64"/>
                <a:gridCol w="4643470"/>
                <a:gridCol w="17859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องค์กร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บทบัญญัติตาม</a:t>
                      </a:r>
                      <a:r>
                        <a:rPr lang="th-TH" sz="2800" dirty="0" err="1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กฏหมาย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หมายเหตุ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เทศบาล</a:t>
                      </a:r>
                    </a:p>
                    <a:p>
                      <a:pPr algn="ctr"/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เมืองพัทยา</a:t>
                      </a:r>
                    </a:p>
                    <a:p>
                      <a:pPr algn="ctr"/>
                      <a:r>
                        <a:rPr lang="th-TH" sz="2800" dirty="0" err="1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อบต.</a:t>
                      </a:r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 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มาตรา</a:t>
                      </a:r>
                      <a:r>
                        <a:rPr lang="th-TH" sz="2800" baseline="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 ๑๖ (๑๐) การสังคมสงเคราะห์ และการพัฒนาคุณภาพชีวิตเด็ก สตรี คนชรา และผู้ด้อยโอกาส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err="1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อบจ.</a:t>
                      </a:r>
                      <a:endParaRPr lang="th-TH" sz="2800" dirty="0" smtClean="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มาตรา ๑๗ (๒๗) </a:t>
                      </a:r>
                      <a:r>
                        <a:rPr lang="th-TH" sz="2800" baseline="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การสังคมสงเคราะห์ และการพัฒนาคุณภาพชีวิตเด็ก สตรี คนชรา และผู้ด้อยโอกาส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กทม.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ให้มีอำนาจและหน้าที่ตาม</a:t>
                      </a:r>
                      <a:r>
                        <a:rPr lang="th-TH" sz="2800" baseline="0" dirty="0" smtClean="0">
                          <a:solidFill>
                            <a:schemeClr val="tx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 ม.๑๖ , ม.๑๗ 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800" dirty="0">
                        <a:solidFill>
                          <a:schemeClr val="tx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7158" y="1643050"/>
            <a:ext cx="8358246" cy="58477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.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พ.ร.บ.กำหนดแผนและขั้นตอน การกระจาย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อำนาจฯ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พ.ศ.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๒๕๔๒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52728"/>
          </a:xfrm>
        </p:spPr>
        <p:txBody>
          <a:bodyPr>
            <a:noAutofit/>
          </a:bodyPr>
          <a:lstStyle/>
          <a:p>
            <a:pPr algn="ctr"/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การดูแลคนพิการขององค์กรปกครองท้องถิ่น</a:t>
            </a:r>
            <a:b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(ที่ผ่านมาส่วนใหญ่)</a:t>
            </a:r>
            <a:endParaRPr lang="th-TH" sz="4400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1285884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การให้ความสงเคราะห์</a:t>
            </a:r>
          </a:p>
          <a:p>
            <a:endParaRPr lang="th-TH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endParaRPr lang="th-TH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652</TotalTime>
  <Words>994</Words>
  <Application>Microsoft Office PowerPoint</Application>
  <PresentationFormat>นำเสนอทางหน้าจอ (4:3)</PresentationFormat>
  <Paragraphs>203</Paragraphs>
  <Slides>53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53</vt:i4>
      </vt:variant>
    </vt:vector>
  </HeadingPairs>
  <TitlesOfParts>
    <vt:vector size="68" baseType="lpstr">
      <vt:lpstr>Angsana New</vt:lpstr>
      <vt:lpstr>AngsanaUPC</vt:lpstr>
      <vt:lpstr>Arial</vt:lpstr>
      <vt:lpstr>Calibri</vt:lpstr>
      <vt:lpstr>Corbel</vt:lpstr>
      <vt:lpstr>Cordia New</vt:lpstr>
      <vt:lpstr>DilleniaUPC</vt:lpstr>
      <vt:lpstr>Tahoma</vt:lpstr>
      <vt:lpstr>TH Charm of AU</vt:lpstr>
      <vt:lpstr>TH K2D July8</vt:lpstr>
      <vt:lpstr>TH Niramit AS</vt:lpstr>
      <vt:lpstr>Wingdings</vt:lpstr>
      <vt:lpstr>Wingdings 2</vt:lpstr>
      <vt:lpstr>Wingdings 3</vt:lpstr>
      <vt:lpstr>Module</vt:lpstr>
      <vt:lpstr>องค์กรปกครองส่วนท้องถิ่น</vt:lpstr>
      <vt:lpstr>เนื้อหา...</vt:lpstr>
      <vt:lpstr>รูปแบบขององค์กรปกครองท้องถิ่น</vt:lpstr>
      <vt:lpstr>งานนำเสนอ PowerPoint</vt:lpstr>
      <vt:lpstr>อำนาจหน้าที่ขององค์กรปกครองส่วนท้องถิ่น</vt:lpstr>
      <vt:lpstr>อำนาจหน้าที่ของ อปท.</vt:lpstr>
      <vt:lpstr>อำนาจหน้าที่ด้านการส่งเสริมคุณภาพชีวิตของประชาชน</vt:lpstr>
      <vt:lpstr>อำนาจหน้าที่ที่เกี่ยวกับคนพิการ,ผู้สูงอายุ,ผู้ด้อยโอกาส</vt:lpstr>
      <vt:lpstr>การดูแลคนพิการขององค์กรปกครองท้องถิ่น (ที่ผ่านมาส่วนใหญ่)</vt:lpstr>
      <vt:lpstr>การดูแลคนพิการขององค์กรปกครองท้องถิ่น  (ที่ควรเป็นและต้องเป็น)</vt:lpstr>
      <vt:lpstr>คุณภาพชีวิตของมนุษย์?</vt:lpstr>
      <vt:lpstr>คุณภาพชีวิตของมนุษย์?</vt:lpstr>
      <vt:lpstr>งานนำเสนอ PowerPoint</vt:lpstr>
      <vt:lpstr>งานนำเสนอ PowerPoint</vt:lpstr>
      <vt:lpstr>How to?</vt:lpstr>
      <vt:lpstr>การดูแลคนพิการโดย อบจ.</vt:lpstr>
      <vt:lpstr>การจัดสรร/การเบิก-จ่ายด้านการฟื้นฟูสมรรถภาพทางการแพทย์</vt:lpstr>
      <vt:lpstr>เป้าหมายกิจกรรมกองทุนฯ</vt:lpstr>
      <vt:lpstr>การฟื้นฟูสมรรถภาพด้านการแพทย์</vt:lpstr>
      <vt:lpstr>การฟื้นฟูสมรรถภาพด้านการแพทย์ (ต่อ) </vt:lpstr>
      <vt:lpstr>คุณภาพชีวิต?</vt:lpstr>
      <vt:lpstr>คุณภาพชีวิต...คนพิการ</vt:lpstr>
      <vt:lpstr>ปัจจัย ๔</vt:lpstr>
      <vt:lpstr>ปัจจัย ๔</vt:lpstr>
      <vt:lpstr>ปัจจัย ๔</vt:lpstr>
      <vt:lpstr>ปัจจัย ๔</vt:lpstr>
      <vt:lpstr>กายอุปกรณ์/เครื่องช่วยความพิการ</vt:lpstr>
      <vt:lpstr>กายอุปกรณ์/เครื่องช่วยความพิการ</vt:lpstr>
      <vt:lpstr>กายอุปกรณ์/เครื่องช่วยความพิการ</vt:lpstr>
      <vt:lpstr>กายอุปกรณ์/เครื่องช่วยความพิการ</vt:lpstr>
      <vt:lpstr>รถติดมอเตอร์ไฟฟ้า</vt:lpstr>
      <vt:lpstr>เครื่องฝึกเดิน</vt:lpstr>
      <vt:lpstr>รถเข็นจากเบาะรถทัวร์</vt:lpstr>
      <vt:lpstr>รถเข็นจากเบาะรถทัวร์</vt:lpstr>
      <vt:lpstr>เครื่องกายภาพบำบัดจากวัสดุทั่วไป</vt:lpstr>
      <vt:lpstr>อุปกรณ์เครื่องช่วยจากวัสดุทั่วไป</vt:lpstr>
      <vt:lpstr>อุปกรณ์เครื่องช่วยจากวัสดุทั่วไป</vt:lpstr>
      <vt:lpstr>การดูแลคนพิการที่มากกว่าความพิการ</vt:lpstr>
      <vt:lpstr>การดูแลคนพิการที่มากกว่าความพิการ</vt:lpstr>
      <vt:lpstr>งานนำเสนอ PowerPoint</vt:lpstr>
      <vt:lpstr>การดูแลคนพิการที่มากกว่าความพิการ</vt:lpstr>
      <vt:lpstr>การดูแลคนพิการที่มากกว่าความพิการ</vt:lpstr>
      <vt:lpstr>การดูแลคนพิการที่มากกว่าความพิการ</vt:lpstr>
      <vt:lpstr>การดูแลคนพิการที่มากกว่าความพิการ</vt:lpstr>
      <vt:lpstr>การดูแลคนพิการที่มากกว่าความพิการ</vt:lpstr>
      <vt:lpstr>การดูแลคนพิการที่มากกว่าความพิการ</vt:lpstr>
      <vt:lpstr>การดูแลคนพิการที่มากกว่าความพิการ</vt:lpstr>
      <vt:lpstr>การดูแลคนพิการที่มากกว่าความพิการ</vt:lpstr>
      <vt:lpstr>ทำอย่างไรจะทำให้ได้รับบริการที่ดีและมีคุณภาพ?</vt:lpstr>
      <vt:lpstr>ทำแล้วเราจะได้อะไร?</vt:lpstr>
      <vt:lpstr>การดูแลผู้พิการ/ผู้ป่วยติดเตียง และ Caregiver ในชุมชน</vt:lpstr>
      <vt:lpstr>อยากแลกเปลี่ยนอะไรไหมคะ?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องค์กรปกครองส่วนท้องถิ่น</dc:title>
  <dc:creator>WIN-7</dc:creator>
  <cp:lastModifiedBy>AsusPro</cp:lastModifiedBy>
  <cp:revision>88</cp:revision>
  <dcterms:created xsi:type="dcterms:W3CDTF">2015-02-05T08:23:22Z</dcterms:created>
  <dcterms:modified xsi:type="dcterms:W3CDTF">2015-11-10T05:21:11Z</dcterms:modified>
</cp:coreProperties>
</file>