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90" r:id="rId5"/>
    <p:sldId id="291" r:id="rId6"/>
    <p:sldId id="298" r:id="rId7"/>
    <p:sldId id="259" r:id="rId8"/>
    <p:sldId id="260" r:id="rId9"/>
    <p:sldId id="261" r:id="rId10"/>
    <p:sldId id="262" r:id="rId11"/>
    <p:sldId id="263" r:id="rId12"/>
    <p:sldId id="271" r:id="rId13"/>
    <p:sldId id="294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7" r:id="rId25"/>
    <p:sldId id="299" r:id="rId26"/>
    <p:sldId id="286" r:id="rId27"/>
    <p:sldId id="296" r:id="rId28"/>
    <p:sldId id="300" r:id="rId29"/>
    <p:sldId id="302" r:id="rId3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590" autoAdjust="0"/>
  </p:normalViewPr>
  <p:slideViewPr>
    <p:cSldViewPr showGuides="1">
      <p:cViewPr varScale="1">
        <p:scale>
          <a:sx n="81" d="100"/>
          <a:sy n="81" d="100"/>
        </p:scale>
        <p:origin x="3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My%20Documents\Downloads\disptypebyhcode_xls.php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3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12;&#3641;&#3657;&#3614;&#3636;&#3585;&#3634;&#3619;\&#3650;&#3588;&#3619;&#3591;&#3585;&#3634;&#3619;&#3612;&#3641;&#3657;&#3614;&#3636;&#3585;&#3634;&#3619;-&#3627;&#3617;&#3629;&#3595;&#3636;&#3617;\&#3588;&#3639;&#3609;&#3586;&#3657;&#3629;&#3617;&#3641;&#3621;-&#3626;&#3641;&#3591;&#3648;&#3609;&#3636;&#3609;\&#3585;&#3619;&#3634;&#3615;&#3586;&#3657;&#3629;&#3617;&#3641;&#3621;&#3626;&#3641;&#3591;&#3648;&#3609;&#3636;&#360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12;&#3641;&#3657;&#3614;&#3636;&#3585;&#3634;&#3619;\&#3650;&#3588;&#3619;&#3591;&#3585;&#3634;&#3619;&#3612;&#3641;&#3657;&#3614;&#3636;&#3585;&#3634;&#3619;-&#3627;&#3617;&#3629;&#3595;&#3636;&#3617;\&#3588;&#3639;&#3609;&#3586;&#3657;&#3629;&#3617;&#3641;&#3621;-&#3626;&#3641;&#3591;&#3648;&#3609;&#3636;&#3609;\&#3585;&#3619;&#3634;&#3615;&#3586;&#3657;&#3629;&#3617;&#3641;&#3621;&#3626;&#3641;&#3591;&#3648;&#3609;&#3636;&#360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12;&#3641;&#3657;&#3614;&#3636;&#3585;&#3634;&#3619;\&#3650;&#3588;&#3619;&#3591;&#3585;&#3634;&#3619;&#3612;&#3641;&#3657;&#3614;&#3636;&#3585;&#3634;&#3619;-&#3627;&#3617;&#3629;&#3595;&#3636;&#3617;\&#3588;&#3639;&#3609;&#3586;&#3657;&#3629;&#3617;&#3641;&#3621;-&#3626;&#3641;&#3591;&#3648;&#3609;&#3636;&#3609;\&#3585;&#3619;&#3634;&#3615;&#3586;&#3657;&#3629;&#3617;&#3641;&#3621;&#3626;&#3641;&#3591;&#3648;&#3609;&#3636;&#360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612;&#3641;&#3657;&#3614;&#3636;&#3585;&#3634;&#3619;\&#3650;&#3588;&#3619;&#3591;&#3585;&#3634;&#3619;&#3612;&#3641;&#3657;&#3614;&#3636;&#3585;&#3634;&#3619;-&#3627;&#3617;&#3629;&#3595;&#3636;&#3617;\&#3588;&#3639;&#3609;&#3586;&#3657;&#3629;&#3617;&#3641;&#3621;-&#3626;&#3641;&#3591;&#3648;&#3609;&#3636;&#3609;\&#3585;&#3619;&#3634;&#3615;&#3586;&#3657;&#3629;&#3617;&#3641;&#3621;&#3626;&#3641;&#3591;&#3648;&#3609;&#3636;&#360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%</a:t>
            </a:r>
            <a:r>
              <a:rPr lang="en-US" baseline="0" dirty="0" smtClean="0"/>
              <a:t> </a:t>
            </a:r>
            <a:r>
              <a:rPr lang="th-TH" dirty="0" smtClean="0"/>
              <a:t>จำนวน</a:t>
            </a:r>
            <a:r>
              <a:rPr lang="th-TH" dirty="0"/>
              <a:t>ผู้พิการ</a:t>
            </a:r>
          </a:p>
        </c:rich>
      </c:tx>
      <c:layout>
        <c:manualLayout>
          <c:xMode val="edge"/>
          <c:yMode val="edge"/>
          <c:x val="0.14161135488387241"/>
          <c:y val="0.1070813560398051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38949438763014"/>
          <c:y val="0.18896709889377464"/>
          <c:w val="0.36845576480202891"/>
          <c:h val="0.776388932975702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จำนวนผู้พิการ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4800" b="1"/>
                  </a:pPr>
                  <a:endParaRPr lang="th-TH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th-TH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พิการทางการเห็น   226  ราย</c:v>
                </c:pt>
                <c:pt idx="1">
                  <c:v>พิการทางการได้ยินหรือสื่อความหมาย 246 ราย</c:v>
                </c:pt>
                <c:pt idx="2">
                  <c:v>พิการทางการเคลื่อนไหว  579 ราย</c:v>
                </c:pt>
                <c:pt idx="3">
                  <c:v>พิการทางจิตใจ หรือพฤติกรรม  122 ราย</c:v>
                </c:pt>
                <c:pt idx="4">
                  <c:v>พิการทางสติปัญญา  150 ราย</c:v>
                </c:pt>
                <c:pt idx="5">
                  <c:v>พิการทางการเรียนรู้  35 ราย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226</c:v>
                </c:pt>
                <c:pt idx="1">
                  <c:v>246</c:v>
                </c:pt>
                <c:pt idx="2">
                  <c:v>579</c:v>
                </c:pt>
                <c:pt idx="3">
                  <c:v>122</c:v>
                </c:pt>
                <c:pt idx="4">
                  <c:v>150</c:v>
                </c:pt>
                <c:pt idx="5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r"/>
      <c:legendEntry>
        <c:idx val="1"/>
        <c:txPr>
          <a:bodyPr/>
          <a:lstStyle/>
          <a:p>
            <a:pPr>
              <a:defRPr sz="1800" b="0"/>
            </a:pPr>
            <a:endParaRPr lang="th-TH"/>
          </a:p>
        </c:txPr>
      </c:legendEntry>
      <c:legendEntry>
        <c:idx val="2"/>
        <c:txPr>
          <a:bodyPr/>
          <a:lstStyle/>
          <a:p>
            <a:pPr>
              <a:defRPr sz="2800" b="1"/>
            </a:pPr>
            <a:endParaRPr lang="th-TH"/>
          </a:p>
        </c:txPr>
      </c:legendEntry>
      <c:layout>
        <c:manualLayout>
          <c:xMode val="edge"/>
          <c:yMode val="edge"/>
          <c:x val="0.49088684119843762"/>
          <c:y val="0.15117367911501867"/>
          <c:w val="0.49430702703428314"/>
          <c:h val="0.7647064638768971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gradFill rotWithShape="0">
                <a:gsLst>
                  <a:gs pos="0">
                    <a:srgbClr val="00FFFF">
                      <a:gamma/>
                      <a:shade val="46275"/>
                      <a:invGamma/>
                    </a:srgbClr>
                  </a:gs>
                  <a:gs pos="100000">
                    <a:srgbClr val="00FFFF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100000">
                    <a:srgbClr val="00FF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Sheet1!$A$132:$A$134</c:f>
              <c:strCache>
                <c:ptCount val="3"/>
                <c:pt idx="0">
                  <c:v>สะอาด</c:v>
                </c:pt>
                <c:pt idx="1">
                  <c:v>ปานกลาง</c:v>
                </c:pt>
                <c:pt idx="2">
                  <c:v>ไม่สะอาด</c:v>
                </c:pt>
              </c:strCache>
            </c:strRef>
          </c:cat>
          <c:val>
            <c:numRef>
              <c:f>Sheet1!$B$132:$B$134</c:f>
              <c:numCache>
                <c:formatCode>General</c:formatCode>
                <c:ptCount val="3"/>
                <c:pt idx="0">
                  <c:v>17.3</c:v>
                </c:pt>
                <c:pt idx="1">
                  <c:v>56</c:v>
                </c:pt>
                <c:pt idx="2">
                  <c:v>26.7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gradFill rotWithShape="0">
                <a:gsLst>
                  <a:gs pos="0">
                    <a:srgbClr val="00FFFF">
                      <a:gamma/>
                      <a:shade val="46275"/>
                      <a:invGamma/>
                    </a:srgbClr>
                  </a:gs>
                  <a:gs pos="100000">
                    <a:srgbClr val="00FFFF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Sheet1!$A$137:$A$139</c:f>
              <c:strCache>
                <c:ptCount val="3"/>
                <c:pt idx="0">
                  <c:v>สะอาด</c:v>
                </c:pt>
                <c:pt idx="1">
                  <c:v>ปานกลาง</c:v>
                </c:pt>
                <c:pt idx="2">
                  <c:v>ไม่สะอาด</c:v>
                </c:pt>
              </c:strCache>
            </c:strRef>
          </c:cat>
          <c:val>
            <c:numRef>
              <c:f>Sheet1!$B$137:$B$139</c:f>
              <c:numCache>
                <c:formatCode>General</c:formatCode>
                <c:ptCount val="3"/>
                <c:pt idx="0">
                  <c:v>15.3</c:v>
                </c:pt>
                <c:pt idx="1">
                  <c:v>52.8</c:v>
                </c:pt>
                <c:pt idx="2">
                  <c:v>31.9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gradFill rotWithShape="0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Sheet1!$A$21:$A$24</c:f>
              <c:strCache>
                <c:ptCount val="4"/>
                <c:pt idx="0">
                  <c:v>ไม่กิน</c:v>
                </c:pt>
                <c:pt idx="1">
                  <c:v>บางครั้ง</c:v>
                </c:pt>
                <c:pt idx="2">
                  <c:v>1-2ครั้ง/วัน</c:v>
                </c:pt>
                <c:pt idx="3">
                  <c:v>&gt;3ครั้ง/วัน</c:v>
                </c:pt>
              </c:strCache>
            </c:strRef>
          </c:cat>
          <c:val>
            <c:numRef>
              <c:f>Sheet1!$B$21:$B$24</c:f>
              <c:numCache>
                <c:formatCode>General</c:formatCode>
                <c:ptCount val="4"/>
                <c:pt idx="0">
                  <c:v>50</c:v>
                </c:pt>
                <c:pt idx="1">
                  <c:v>12.6</c:v>
                </c:pt>
                <c:pt idx="2">
                  <c:v>28.1</c:v>
                </c:pt>
                <c:pt idx="3">
                  <c:v>9.4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gradFill rotWithShape="0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00FF00"/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Sheet1!$A$14:$A$17</c:f>
              <c:strCache>
                <c:ptCount val="4"/>
                <c:pt idx="0">
                  <c:v>ไม่กิน</c:v>
                </c:pt>
                <c:pt idx="1">
                  <c:v>บางครั้ง</c:v>
                </c:pt>
                <c:pt idx="2">
                  <c:v>1-2ครั้ง/วัน</c:v>
                </c:pt>
                <c:pt idx="3">
                  <c:v>&gt;3ครั้ง/วัน</c:v>
                </c:pt>
              </c:strCache>
            </c:strRef>
          </c:cat>
          <c:val>
            <c:numRef>
              <c:f>Sheet1!$B$14:$B$17</c:f>
              <c:numCache>
                <c:formatCode>General</c:formatCode>
                <c:ptCount val="4"/>
                <c:pt idx="0">
                  <c:v>44.8</c:v>
                </c:pt>
                <c:pt idx="1">
                  <c:v>16.7</c:v>
                </c:pt>
                <c:pt idx="2">
                  <c:v>32.300000000000004</c:v>
                </c:pt>
                <c:pt idx="3">
                  <c:v>6.2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gradFill rotWithShape="0">
                <a:gsLst>
                  <a:gs pos="0">
                    <a:srgbClr val="00FFFF">
                      <a:gamma/>
                      <a:shade val="46275"/>
                      <a:invGamma/>
                    </a:srgbClr>
                  </a:gs>
                  <a:gs pos="100000">
                    <a:srgbClr val="00FFFF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100000">
                    <a:srgbClr val="00FF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Sheet1!$A$30:$A$33</c:f>
              <c:strCache>
                <c:ptCount val="4"/>
                <c:pt idx="0">
                  <c:v>ทำเอง</c:v>
                </c:pt>
                <c:pt idx="1">
                  <c:v>มีคนช่วยบ้าง</c:v>
                </c:pt>
                <c:pt idx="2">
                  <c:v>คนอื่นทำให้</c:v>
                </c:pt>
                <c:pt idx="3">
                  <c:v>ไม่ทำ</c:v>
                </c:pt>
              </c:strCache>
            </c:strRef>
          </c:cat>
          <c:val>
            <c:numRef>
              <c:f>Sheet1!$B$30:$B$33</c:f>
              <c:numCache>
                <c:formatCode>General</c:formatCode>
                <c:ptCount val="4"/>
                <c:pt idx="0">
                  <c:v>73.7</c:v>
                </c:pt>
                <c:pt idx="1">
                  <c:v>7.4</c:v>
                </c:pt>
                <c:pt idx="2">
                  <c:v>10.5</c:v>
                </c:pt>
                <c:pt idx="3">
                  <c:v>8.4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Sheet1!$A$61:$A$64</c:f>
              <c:strCache>
                <c:ptCount val="4"/>
                <c:pt idx="0">
                  <c:v>ไม่มี</c:v>
                </c:pt>
                <c:pt idx="1">
                  <c:v>ทันตแพทย์/ทันตาภิบาล</c:v>
                </c:pt>
                <c:pt idx="2">
                  <c:v>พยาบาล/อสม.</c:v>
                </c:pt>
                <c:pt idx="3">
                  <c:v>ผู้ปกครอง</c:v>
                </c:pt>
              </c:strCache>
            </c:strRef>
          </c:cat>
          <c:val>
            <c:numRef>
              <c:f>Sheet1!$B$61:$B$64</c:f>
              <c:numCache>
                <c:formatCode>General</c:formatCode>
                <c:ptCount val="4"/>
                <c:pt idx="0">
                  <c:v>78.8</c:v>
                </c:pt>
                <c:pt idx="1">
                  <c:v>14.2</c:v>
                </c:pt>
                <c:pt idx="2">
                  <c:v>2.4</c:v>
                </c:pt>
                <c:pt idx="3">
                  <c:v>4.8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gradFill rotWithShape="0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F00FF"/>
                  </a:gs>
                  <a:gs pos="100000">
                    <a:srgbClr val="FF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Sheet1!$A$67:$A$68</c:f>
              <c:strCache>
                <c:ptCount val="2"/>
                <c:pt idx="0">
                  <c:v>ใช่</c:v>
                </c:pt>
                <c:pt idx="1">
                  <c:v>ไม่ใช่</c:v>
                </c:pt>
              </c:strCache>
            </c:strRef>
          </c:cat>
          <c:val>
            <c:numRef>
              <c:f>Sheet1!$B$67:$B$68</c:f>
              <c:numCache>
                <c:formatCode>General</c:formatCode>
                <c:ptCount val="2"/>
                <c:pt idx="0">
                  <c:v>33.300000000000004</c:v>
                </c:pt>
                <c:pt idx="1">
                  <c:v>66.7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gradFill rotWithShape="0">
              <a:gsLst>
                <a:gs pos="0">
                  <a:srgbClr val="FF00FF">
                    <a:gamma/>
                    <a:shade val="46275"/>
                    <a:invGamma/>
                  </a:srgbClr>
                </a:gs>
                <a:gs pos="100000">
                  <a:srgbClr val="FF00FF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0066CC">
                      <a:gamma/>
                      <a:shade val="46275"/>
                      <a:invGamma/>
                    </a:srgbClr>
                  </a:gs>
                  <a:gs pos="100000">
                    <a:srgbClr val="0066CC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100000">
                    <a:srgbClr val="00FF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Sheet1!$A$71:$A$74</c:f>
              <c:strCache>
                <c:ptCount val="4"/>
                <c:pt idx="0">
                  <c:v>รพ.สต.</c:v>
                </c:pt>
                <c:pt idx="1">
                  <c:v>โรงพยาบาลชุมชน</c:v>
                </c:pt>
                <c:pt idx="2">
                  <c:v>โรงพยาบาลศูนย์</c:v>
                </c:pt>
                <c:pt idx="3">
                  <c:v>คลินิก/รพ.เอกชน</c:v>
                </c:pt>
              </c:strCache>
            </c:strRef>
          </c:cat>
          <c:val>
            <c:numRef>
              <c:f>Sheet1!$B$71:$B$74</c:f>
              <c:numCache>
                <c:formatCode>General</c:formatCode>
                <c:ptCount val="4"/>
                <c:pt idx="0">
                  <c:v>3.9</c:v>
                </c:pt>
                <c:pt idx="1">
                  <c:v>68.599999999999994</c:v>
                </c:pt>
                <c:pt idx="2">
                  <c:v>3.9</c:v>
                </c:pt>
                <c:pt idx="3">
                  <c:v>23.6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2"/>
              <c:layout>
                <c:manualLayout>
                  <c:x val="-4.0681584257125813E-2"/>
                  <c:y val="1.64015748031496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2799549778759112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Sheet1!$A$97:$A$102</c:f>
              <c:strCache>
                <c:ptCount val="6"/>
                <c:pt idx="0">
                  <c:v>เดินทางลำบาก</c:v>
                </c:pt>
                <c:pt idx="1">
                  <c:v>คนพิการกลัว</c:v>
                </c:pt>
                <c:pt idx="2">
                  <c:v>ไม่มีคนพาไป</c:v>
                </c:pt>
                <c:pt idx="3">
                  <c:v>ไม่มีปัญหาในช่องปาก</c:v>
                </c:pt>
                <c:pt idx="4">
                  <c:v>ไม่มีปัญหาการเดินทาง</c:v>
                </c:pt>
                <c:pt idx="5">
                  <c:v>รอนาน</c:v>
                </c:pt>
              </c:strCache>
            </c:strRef>
          </c:cat>
          <c:val>
            <c:numRef>
              <c:f>Sheet1!$B$97:$B$102</c:f>
              <c:numCache>
                <c:formatCode>General</c:formatCode>
                <c:ptCount val="6"/>
                <c:pt idx="0">
                  <c:v>33.4</c:v>
                </c:pt>
                <c:pt idx="1">
                  <c:v>3.7</c:v>
                </c:pt>
                <c:pt idx="2">
                  <c:v>4.9000000000000004</c:v>
                </c:pt>
                <c:pt idx="3">
                  <c:v>37</c:v>
                </c:pt>
                <c:pt idx="4">
                  <c:v>19.8</c:v>
                </c:pt>
                <c:pt idx="5">
                  <c:v>1.2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gradFill rotWithShape="0">
                <a:gsLst>
                  <a:gs pos="0">
                    <a:srgbClr val="00FFFF">
                      <a:gamma/>
                      <a:shade val="46275"/>
                      <a:invGamma/>
                    </a:srgbClr>
                  </a:gs>
                  <a:gs pos="100000">
                    <a:srgbClr val="00FFFF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100000">
                    <a:srgbClr val="00FF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6600">
                      <a:gamma/>
                      <a:shade val="46275"/>
                      <a:invGamma/>
                    </a:srgbClr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Sheet1!$A$105:$A$110</c:f>
              <c:strCache>
                <c:ptCount val="6"/>
                <c:pt idx="0">
                  <c:v>รถส่วนตัว</c:v>
                </c:pt>
                <c:pt idx="1">
                  <c:v>มอร์เตอร์ไซด์</c:v>
                </c:pt>
                <c:pt idx="2">
                  <c:v>เหมารถ</c:v>
                </c:pt>
                <c:pt idx="3">
                  <c:v>รถประจำทาง</c:v>
                </c:pt>
                <c:pt idx="4">
                  <c:v>รถ เทศบาล/อบต.</c:v>
                </c:pt>
                <c:pt idx="5">
                  <c:v>เดิน/จักรยาน/รถสามล้อ</c:v>
                </c:pt>
              </c:strCache>
            </c:strRef>
          </c:cat>
          <c:val>
            <c:numRef>
              <c:f>Sheet1!$B$105:$B$110</c:f>
              <c:numCache>
                <c:formatCode>General</c:formatCode>
                <c:ptCount val="6"/>
                <c:pt idx="0">
                  <c:v>42.5</c:v>
                </c:pt>
                <c:pt idx="1">
                  <c:v>21.2</c:v>
                </c:pt>
                <c:pt idx="2">
                  <c:v>20</c:v>
                </c:pt>
                <c:pt idx="3">
                  <c:v>10</c:v>
                </c:pt>
                <c:pt idx="4">
                  <c:v>1.3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'พิการแยก รพ.สต.'!$B$4</c:f>
              <c:strCache>
                <c:ptCount val="1"/>
                <c:pt idx="0">
                  <c:v>กลุ่มพิการทางการเคลื่อนไหว</c:v>
                </c:pt>
              </c:strCache>
            </c:strRef>
          </c:tx>
          <c:invertIfNegative val="0"/>
          <c:dLbls>
            <c:dLbl>
              <c:idx val="11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8064A2">
                  <a:lumMod val="60000"/>
                  <a:lumOff val="40000"/>
                </a:srgb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'พิการแยก รพ.สต.'!$A$5:$A$20</c:f>
              <c:strCache>
                <c:ptCount val="16"/>
                <c:pt idx="0">
                  <c:v> สอ.เหมือดแอ่</c:v>
                </c:pt>
                <c:pt idx="1">
                  <c:v> สอ.หินตั้ง</c:v>
                </c:pt>
                <c:pt idx="2">
                  <c:v> สอ.เมืองเก่า</c:v>
                </c:pt>
                <c:pt idx="3">
                  <c:v> สอ.โคกมะกอก</c:v>
                </c:pt>
                <c:pt idx="4">
                  <c:v> สอ.โนนค่า</c:v>
                </c:pt>
                <c:pt idx="5">
                  <c:v> สอ.หนองหอย</c:v>
                </c:pt>
                <c:pt idx="6">
                  <c:v> สอ.โค้งยาง</c:v>
                </c:pt>
                <c:pt idx="7">
                  <c:v> สอ.มะเกลือเก่า</c:v>
                </c:pt>
                <c:pt idx="8">
                  <c:v> สอ.ปลายราง</c:v>
                </c:pt>
                <c:pt idx="9">
                  <c:v> สอ.มะเกลือใหม่</c:v>
                </c:pt>
                <c:pt idx="10">
                  <c:v> สอ.วะภูแก้ว</c:v>
                </c:pt>
                <c:pt idx="11">
                  <c:v> สอ.นาใหญ่</c:v>
                </c:pt>
                <c:pt idx="12">
                  <c:v> สอ.หนองตะไก้</c:v>
                </c:pt>
                <c:pt idx="13">
                  <c:v> สอ.กุดจิก</c:v>
                </c:pt>
                <c:pt idx="14">
                  <c:v> รพช.สูงเนิน</c:v>
                </c:pt>
                <c:pt idx="15">
                  <c:v> สอ.หนองแวง</c:v>
                </c:pt>
              </c:strCache>
            </c:strRef>
          </c:cat>
          <c:val>
            <c:numRef>
              <c:f>'พิการแยก รพ.สต.'!$B$5:$B$20</c:f>
              <c:numCache>
                <c:formatCode>General</c:formatCode>
                <c:ptCount val="16"/>
                <c:pt idx="0">
                  <c:v>32</c:v>
                </c:pt>
                <c:pt idx="1">
                  <c:v>53</c:v>
                </c:pt>
                <c:pt idx="2">
                  <c:v>25</c:v>
                </c:pt>
                <c:pt idx="3">
                  <c:v>56</c:v>
                </c:pt>
                <c:pt idx="4">
                  <c:v>35</c:v>
                </c:pt>
                <c:pt idx="5">
                  <c:v>24</c:v>
                </c:pt>
                <c:pt idx="6">
                  <c:v>23</c:v>
                </c:pt>
                <c:pt idx="7">
                  <c:v>46</c:v>
                </c:pt>
                <c:pt idx="8">
                  <c:v>18</c:v>
                </c:pt>
                <c:pt idx="9">
                  <c:v>11</c:v>
                </c:pt>
                <c:pt idx="10">
                  <c:v>25</c:v>
                </c:pt>
                <c:pt idx="11">
                  <c:v>55</c:v>
                </c:pt>
                <c:pt idx="12">
                  <c:v>19</c:v>
                </c:pt>
                <c:pt idx="13">
                  <c:v>36</c:v>
                </c:pt>
                <c:pt idx="14">
                  <c:v>113</c:v>
                </c:pt>
                <c:pt idx="15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-1185879088"/>
        <c:axId val="-1185876912"/>
        <c:axId val="0"/>
      </c:bar3DChart>
      <c:catAx>
        <c:axId val="-1185879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185876912"/>
        <c:crosses val="autoZero"/>
        <c:auto val="1"/>
        <c:lblAlgn val="ctr"/>
        <c:lblOffset val="100"/>
        <c:noMultiLvlLbl val="0"/>
      </c:catAx>
      <c:valAx>
        <c:axId val="-1185876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11858790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2800" b="1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Sheet1!$A$113:$A$118</c:f>
              <c:strCache>
                <c:ptCount val="6"/>
                <c:pt idx="0">
                  <c:v>สามี/ภรรยา</c:v>
                </c:pt>
                <c:pt idx="1">
                  <c:v>พ่อแม่</c:v>
                </c:pt>
                <c:pt idx="2">
                  <c:v>ลูก</c:v>
                </c:pt>
                <c:pt idx="3">
                  <c:v>ญาติ</c:v>
                </c:pt>
                <c:pt idx="4">
                  <c:v>เพื่อน/อสม.</c:v>
                </c:pt>
                <c:pt idx="5">
                  <c:v>ไปเอง</c:v>
                </c:pt>
              </c:strCache>
            </c:strRef>
          </c:cat>
          <c:val>
            <c:numRef>
              <c:f>Sheet1!$B$113:$B$118</c:f>
              <c:numCache>
                <c:formatCode>General</c:formatCode>
                <c:ptCount val="6"/>
                <c:pt idx="0">
                  <c:v>18.07</c:v>
                </c:pt>
                <c:pt idx="1">
                  <c:v>9.64</c:v>
                </c:pt>
                <c:pt idx="2">
                  <c:v>26.51</c:v>
                </c:pt>
                <c:pt idx="3">
                  <c:v>18.07</c:v>
                </c:pt>
                <c:pt idx="4">
                  <c:v>2.4099999999999997</c:v>
                </c:pt>
                <c:pt idx="5">
                  <c:v>25.3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gradFill rotWithShape="0">
                <a:gsLst>
                  <a:gs pos="0">
                    <a:srgbClr val="00FFFF">
                      <a:gamma/>
                      <a:shade val="46275"/>
                      <a:invGamma/>
                    </a:srgbClr>
                  </a:gs>
                  <a:gs pos="100000">
                    <a:srgbClr val="00FFFF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FF9900">
                      <a:gamma/>
                      <a:shade val="46275"/>
                      <a:invGamma/>
                    </a:srgbClr>
                  </a:gs>
                  <a:gs pos="100000">
                    <a:srgbClr val="FF99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100000">
                    <a:srgbClr val="00FF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th-TH"/>
                      <a:t>ไม่</a:t>
                    </a:r>
                    <a:r>
                      <a:rPr lang="th-TH" smtClean="0"/>
                      <a:t>มีปัญหาช่องปาก</a:t>
                    </a:r>
                    <a:r>
                      <a:rPr lang="th-TH"/>
                      <a:t>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th-TH" sz="1600" baseline="0"/>
                      <a:t>ไม่มี, 19.8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Sheet1!$A$125:$A$129</c:f>
              <c:strCache>
                <c:ptCount val="5"/>
                <c:pt idx="0">
                  <c:v>ช่องทางพิเศษ</c:v>
                </c:pt>
                <c:pt idx="1">
                  <c:v>บริการใกล้บ้าน</c:v>
                </c:pt>
                <c:pt idx="2">
                  <c:v>มีรถรับส่งบริการ</c:v>
                </c:pt>
                <c:pt idx="3">
                  <c:v>ไม่มี</c:v>
                </c:pt>
                <c:pt idx="4">
                  <c:v>ไม่ต้องจัดเพิ่มเติม</c:v>
                </c:pt>
              </c:strCache>
            </c:strRef>
          </c:cat>
          <c:val>
            <c:numRef>
              <c:f>Sheet1!$B$125:$B$129</c:f>
              <c:numCache>
                <c:formatCode>General</c:formatCode>
                <c:ptCount val="5"/>
                <c:pt idx="0">
                  <c:v>54.4</c:v>
                </c:pt>
                <c:pt idx="1">
                  <c:v>9.9</c:v>
                </c:pt>
                <c:pt idx="2">
                  <c:v>11</c:v>
                </c:pt>
                <c:pt idx="3">
                  <c:v>4.9000000000000004</c:v>
                </c:pt>
                <c:pt idx="4">
                  <c:v>19.8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h-TH" dirty="0" smtClean="0"/>
              <a:t>ลักษณะความพิการ</a:t>
            </a:r>
            <a:endParaRPr lang="th-TH" dirty="0"/>
          </a:p>
        </c:rich>
      </c:tx>
      <c:layout>
        <c:manualLayout>
          <c:xMode val="edge"/>
          <c:yMode val="edge"/>
          <c:x val="0.36300095887342881"/>
          <c:y val="1.7777653349757845E-2"/>
        </c:manualLayout>
      </c:layout>
      <c:overlay val="0"/>
      <c:spPr>
        <a:solidFill>
          <a:srgbClr val="00B050"/>
        </a:solidFill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ลักษณะความพิการ!$D$6</c:f>
              <c:strCache>
                <c:ptCount val="1"/>
                <c:pt idx="0">
                  <c:v>จำนวน</c:v>
                </c:pt>
              </c:strCache>
            </c:strRef>
          </c:tx>
          <c:invertIfNegative val="0"/>
          <c:dLbls>
            <c:spPr>
              <a:solidFill>
                <a:srgbClr val="92D05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ลักษณะความพิการ!$C$7:$C$13</c:f>
              <c:strCache>
                <c:ptCount val="7"/>
                <c:pt idx="0">
                  <c:v>ขาอ่อนแรงทั้ง 2 ข้าง</c:v>
                </c:pt>
                <c:pt idx="1">
                  <c:v>แขนและขาอ่อนแรงทั้งตัว</c:v>
                </c:pt>
                <c:pt idx="2">
                  <c:v>แขนขาอ่อนแรงครึ่งซีก</c:v>
                </c:pt>
                <c:pt idx="3">
                  <c:v>แขนหรือขาลีบ / กุด</c:v>
                </c:pt>
                <c:pt idx="4">
                  <c:v>แขน / ขา ขาด</c:v>
                </c:pt>
                <c:pt idx="5">
                  <c:v>Downsyndrome / MR</c:v>
                </c:pt>
                <c:pt idx="6">
                  <c:v>พิการซ้ำซ้อน</c:v>
                </c:pt>
              </c:strCache>
            </c:strRef>
          </c:cat>
          <c:val>
            <c:numRef>
              <c:f>ลักษณะความพิการ!$D$7:$D$13</c:f>
              <c:numCache>
                <c:formatCode>General</c:formatCode>
                <c:ptCount val="7"/>
                <c:pt idx="0">
                  <c:v>15</c:v>
                </c:pt>
                <c:pt idx="1">
                  <c:v>11</c:v>
                </c:pt>
                <c:pt idx="2">
                  <c:v>25</c:v>
                </c:pt>
                <c:pt idx="3">
                  <c:v>22</c:v>
                </c:pt>
                <c:pt idx="4">
                  <c:v>14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073259200"/>
        <c:axId val="-1073258112"/>
      </c:barChart>
      <c:catAx>
        <c:axId val="-1073259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073258112"/>
        <c:crosses val="autoZero"/>
        <c:auto val="1"/>
        <c:lblAlgn val="ctr"/>
        <c:lblOffset val="100"/>
        <c:noMultiLvlLbl val="0"/>
      </c:catAx>
      <c:valAx>
        <c:axId val="-1073258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07325920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th-TH" dirty="0" smtClean="0"/>
              <a:t>สาเหตุความพิการ</a:t>
            </a:r>
            <a:endParaRPr lang="th-TH" dirty="0"/>
          </a:p>
        </c:rich>
      </c:tx>
      <c:layout>
        <c:manualLayout>
          <c:xMode val="edge"/>
          <c:yMode val="edge"/>
          <c:x val="0.54972423427102501"/>
          <c:y val="0.1646079013866466"/>
        </c:manualLayout>
      </c:layout>
      <c:overlay val="0"/>
      <c:spPr>
        <a:solidFill>
          <a:srgbClr val="00B050"/>
        </a:solidFill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ลักษณะความพิการ!$D$23</c:f>
              <c:strCache>
                <c:ptCount val="1"/>
                <c:pt idx="0">
                  <c:v>จำนวน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ลักษณะความพิการ!$C$24:$C$26</c:f>
              <c:strCache>
                <c:ptCount val="3"/>
                <c:pt idx="0">
                  <c:v>โดยกำเนิด  20 ราย</c:v>
                </c:pt>
                <c:pt idx="1">
                  <c:v>อุบัติเหตุ  36 ราย</c:v>
                </c:pt>
                <c:pt idx="2">
                  <c:v>จากโรค  41 ราย</c:v>
                </c:pt>
              </c:strCache>
            </c:strRef>
          </c:cat>
          <c:val>
            <c:numRef>
              <c:f>ลักษณะความพิการ!$D$24:$D$26</c:f>
              <c:numCache>
                <c:formatCode>General</c:formatCode>
                <c:ptCount val="3"/>
                <c:pt idx="0">
                  <c:v>20</c:v>
                </c:pt>
                <c:pt idx="1">
                  <c:v>36</c:v>
                </c:pt>
                <c:pt idx="2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900355555813136"/>
          <c:y val="0.31471734619919062"/>
          <c:w val="0.38099644444187031"/>
          <c:h val="0.4894780555633323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2000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solidFill>
                <a:srgbClr val="FFC000"/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Sheet2!$D$5:$I$5</c:f>
              <c:strCache>
                <c:ptCount val="6"/>
                <c:pt idx="0">
                  <c:v>อาบน้ำ</c:v>
                </c:pt>
                <c:pt idx="1">
                  <c:v>แต่งตัว</c:v>
                </c:pt>
                <c:pt idx="2">
                  <c:v>รับประทาน อาหาร</c:v>
                </c:pt>
                <c:pt idx="3">
                  <c:v>ปัสสาวะ</c:v>
                </c:pt>
                <c:pt idx="4">
                  <c:v>อุจจาระ</c:v>
                </c:pt>
                <c:pt idx="5">
                  <c:v>ประจำเดือน</c:v>
                </c:pt>
              </c:strCache>
            </c:strRef>
          </c:cat>
          <c:val>
            <c:numRef>
              <c:f>Sheet2!$D$6:$I$6</c:f>
              <c:numCache>
                <c:formatCode>General</c:formatCode>
                <c:ptCount val="6"/>
                <c:pt idx="0">
                  <c:v>19</c:v>
                </c:pt>
                <c:pt idx="1">
                  <c:v>19</c:v>
                </c:pt>
                <c:pt idx="2">
                  <c:v>12</c:v>
                </c:pt>
                <c:pt idx="3">
                  <c:v>17</c:v>
                </c:pt>
                <c:pt idx="4">
                  <c:v>13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1088887568"/>
        <c:axId val="-1088886480"/>
      </c:barChart>
      <c:catAx>
        <c:axId val="-1088887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th-TH"/>
          </a:p>
        </c:txPr>
        <c:crossAx val="-1088886480"/>
        <c:crosses val="autoZero"/>
        <c:auto val="1"/>
        <c:lblAlgn val="ctr"/>
        <c:lblOffset val="100"/>
        <c:noMultiLvlLbl val="0"/>
      </c:catAx>
      <c:valAx>
        <c:axId val="-1088886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1088887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solidFill>
                <a:srgbClr val="FFC000"/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การเคลื่อนที่!$B$7:$F$7</c:f>
              <c:strCache>
                <c:ptCount val="5"/>
                <c:pt idx="0">
                  <c:v>ลุกจากท่า นั่งยอง</c:v>
                </c:pt>
                <c:pt idx="1">
                  <c:v>ลุกจาก ท่านั่ง</c:v>
                </c:pt>
                <c:pt idx="2">
                  <c:v>เคลื่อนที่ ในบ้าน</c:v>
                </c:pt>
                <c:pt idx="3">
                  <c:v>ขึ้นลง บันได</c:v>
                </c:pt>
                <c:pt idx="4">
                  <c:v>เคลื่อนที่ นอกบ้าน</c:v>
                </c:pt>
              </c:strCache>
            </c:strRef>
          </c:cat>
          <c:val>
            <c:numRef>
              <c:f>การเคลื่อนที่!$B$8:$F$8</c:f>
              <c:numCache>
                <c:formatCode>General</c:formatCode>
                <c:ptCount val="5"/>
                <c:pt idx="0">
                  <c:v>40</c:v>
                </c:pt>
                <c:pt idx="1">
                  <c:v>22</c:v>
                </c:pt>
                <c:pt idx="2">
                  <c:v>16</c:v>
                </c:pt>
                <c:pt idx="3">
                  <c:v>25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-1088884304"/>
        <c:axId val="-1088885936"/>
      </c:barChart>
      <c:catAx>
        <c:axId val="-1088884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th-TH"/>
          </a:p>
        </c:txPr>
        <c:crossAx val="-1088885936"/>
        <c:crosses val="autoZero"/>
        <c:auto val="1"/>
        <c:lblAlgn val="ctr"/>
        <c:lblOffset val="100"/>
        <c:noMultiLvlLbl val="0"/>
      </c:catAx>
      <c:valAx>
        <c:axId val="-10888859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1088884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911665941124514E-2"/>
          <c:y val="4.5477732676222959E-2"/>
          <c:w val="0.73039018387181009"/>
          <c:h val="0.51640535146279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ผู้ดูแล!$D$6</c:f>
              <c:strCache>
                <c:ptCount val="1"/>
                <c:pt idx="0">
                  <c:v>จำนวน</c:v>
                </c:pt>
              </c:strCache>
            </c:strRef>
          </c:tx>
          <c:invertIfNegative val="0"/>
          <c:dLbls>
            <c:spPr>
              <a:solidFill>
                <a:srgbClr val="00B05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ผู้ดูแล!$C$7:$C$11</c:f>
              <c:strCache>
                <c:ptCount val="5"/>
                <c:pt idx="0">
                  <c:v>สามี / ภรรยา</c:v>
                </c:pt>
                <c:pt idx="1">
                  <c:v>บิดา / มารดา</c:v>
                </c:pt>
                <c:pt idx="2">
                  <c:v>บุตร</c:v>
                </c:pt>
                <c:pt idx="3">
                  <c:v>อยู่คนเดียว</c:v>
                </c:pt>
                <c:pt idx="4">
                  <c:v>ญาติ</c:v>
                </c:pt>
              </c:strCache>
            </c:strRef>
          </c:cat>
          <c:val>
            <c:numRef>
              <c:f>ผู้ดูแล!$D$7:$D$11</c:f>
              <c:numCache>
                <c:formatCode>General</c:formatCode>
                <c:ptCount val="5"/>
                <c:pt idx="0">
                  <c:v>34</c:v>
                </c:pt>
                <c:pt idx="1">
                  <c:v>12</c:v>
                </c:pt>
                <c:pt idx="2">
                  <c:v>26</c:v>
                </c:pt>
                <c:pt idx="3">
                  <c:v>4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1088888656"/>
        <c:axId val="-1088882128"/>
        <c:axId val="0"/>
      </c:bar3DChart>
      <c:catAx>
        <c:axId val="-1088888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088882128"/>
        <c:crosses val="autoZero"/>
        <c:auto val="1"/>
        <c:lblAlgn val="ctr"/>
        <c:lblOffset val="100"/>
        <c:noMultiLvlLbl val="0"/>
      </c:catAx>
      <c:valAx>
        <c:axId val="-1088882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08888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สภาพบ้าน!$C$11</c:f>
              <c:strCache>
                <c:ptCount val="1"/>
                <c:pt idx="0">
                  <c:v>จำนวน (คน)</c:v>
                </c:pt>
              </c:strCache>
            </c:strRef>
          </c:tx>
          <c:invertIfNegative val="0"/>
          <c:dLbls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สภาพบ้าน!$B$12:$B$14</c:f>
              <c:strCache>
                <c:ptCount val="3"/>
                <c:pt idx="0">
                  <c:v>ไม่มีเงิน </c:v>
                </c:pt>
                <c:pt idx="1">
                  <c:v>ไม่รู้จะปรับยังไง</c:v>
                </c:pt>
                <c:pt idx="2">
                  <c:v>ไม่ใช่บ้านของตนเอง </c:v>
                </c:pt>
              </c:strCache>
            </c:strRef>
          </c:cat>
          <c:val>
            <c:numRef>
              <c:f>สภาพบ้าน!$C$12:$C$14</c:f>
              <c:numCache>
                <c:formatCode>General</c:formatCode>
                <c:ptCount val="3"/>
                <c:pt idx="0">
                  <c:v>13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-1088885392"/>
        <c:axId val="-1088882672"/>
        <c:axId val="0"/>
      </c:bar3DChart>
      <c:catAx>
        <c:axId val="-1088885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th-TH"/>
          </a:p>
        </c:txPr>
        <c:crossAx val="-1088882672"/>
        <c:crosses val="autoZero"/>
        <c:auto val="1"/>
        <c:lblAlgn val="ctr"/>
        <c:lblOffset val="100"/>
        <c:noMultiLvlLbl val="0"/>
      </c:catAx>
      <c:valAx>
        <c:axId val="-108888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1088885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สภาพบ้าน!$C$17</c:f>
              <c:strCache>
                <c:ptCount val="1"/>
                <c:pt idx="0">
                  <c:v>จำนวน (คน)</c:v>
                </c:pt>
              </c:strCache>
            </c:strRef>
          </c:tx>
          <c:invertIfNegative val="0"/>
          <c:dLbls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สภาพบ้าน!$B$18:$B$20</c:f>
              <c:strCache>
                <c:ptCount val="3"/>
                <c:pt idx="0">
                  <c:v>ห้องน้ำ </c:v>
                </c:pt>
                <c:pt idx="1">
                  <c:v>ทางลาด </c:v>
                </c:pt>
                <c:pt idx="2">
                  <c:v>เตียงนอน </c:v>
                </c:pt>
              </c:strCache>
            </c:strRef>
          </c:cat>
          <c:val>
            <c:numRef>
              <c:f>สภาพบ้าน!$C$18:$C$20</c:f>
              <c:numCache>
                <c:formatCode>General</c:formatCode>
                <c:ptCount val="3"/>
                <c:pt idx="0">
                  <c:v>12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981071936"/>
        <c:axId val="-981070848"/>
        <c:axId val="0"/>
      </c:bar3DChart>
      <c:catAx>
        <c:axId val="-981071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981070848"/>
        <c:crosses val="autoZero"/>
        <c:auto val="1"/>
        <c:lblAlgn val="ctr"/>
        <c:lblOffset val="100"/>
        <c:noMultiLvlLbl val="0"/>
      </c:catAx>
      <c:valAx>
        <c:axId val="-981070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981071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800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CD83E-14D8-4A95-AE55-5D18DFF8BCE8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5E7CB-657E-47E8-B785-67B0C4D9109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187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C0F2-EEE0-488D-997B-6A6746BFF122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410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แทน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D72C66-094D-4C27-90E7-D17855B281D9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2356A5-DAB8-4037-A513-2A1C8DDFCC1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72C66-094D-4C27-90E7-D17855B281D9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356A5-DAB8-4037-A513-2A1C8DDFCC1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72C66-094D-4C27-90E7-D17855B281D9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356A5-DAB8-4037-A513-2A1C8DDFCC1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72C66-094D-4C27-90E7-D17855B281D9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356A5-DAB8-4037-A513-2A1C8DDFCC15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72C66-094D-4C27-90E7-D17855B281D9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356A5-DAB8-4037-A513-2A1C8DDFCC15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72C66-094D-4C27-90E7-D17855B281D9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356A5-DAB8-4037-A513-2A1C8DDFCC15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72C66-094D-4C27-90E7-D17855B281D9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356A5-DAB8-4037-A513-2A1C8DDFCC1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72C66-094D-4C27-90E7-D17855B281D9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356A5-DAB8-4037-A513-2A1C8DDFCC15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72C66-094D-4C27-90E7-D17855B281D9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356A5-DAB8-4037-A513-2A1C8DDFCC1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0D72C66-094D-4C27-90E7-D17855B281D9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356A5-DAB8-4037-A513-2A1C8DDFCC1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D72C66-094D-4C27-90E7-D17855B281D9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2356A5-DAB8-4037-A513-2A1C8DDFCC15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แทน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แทน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0D72C66-094D-4C27-90E7-D17855B281D9}" type="datetimeFigureOut">
              <a:rPr lang="th-TH" smtClean="0"/>
              <a:pPr/>
              <a:t>09/11/58</a:t>
            </a:fld>
            <a:endParaRPr lang="th-TH"/>
          </a:p>
        </p:txBody>
      </p:sp>
      <p:sp>
        <p:nvSpPr>
          <p:cNvPr id="22" name="ตัวแทน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2356A5-DAB8-4037-A513-2A1C8DDFCC15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th/url?url=http://www.teerawatcare.com/14293623/%E0%B9%80%E0%B8%A5%E0%B8%B7%E0%B8%AD%E0%B8%81%E0%B8%A3%E0%B8%96%E0%B9%80%E0%B8%82%E0%B9%87%E0%B8%99%E0%B8%99%E0%B8%B1%E0%B9%88%E0%B8%87%E0%B8%AD%E0%B8%A2%E0%B9%88%E0%B8%B2%E0%B8%87%E0%B9%84%E0%B8%A3-%E0%B9%83%E0%B8%AB%E0%B9%89%E0%B9%80%E0%B8%AB%E0%B8%A1%E0%B8%B2%E0%B8%B0%E0%B8%AA%E0%B8%A1-wheelchair&amp;rct=j&amp;frm=1&amp;q=&amp;esrc=s&amp;sa=U&amp;ei=7SWJVdiTK9GPuATm-4_oAQ&amp;ved=0CBcQ9QEwAQ&amp;sig2=bwTZedjM1NxAjyw35AvmnA&amp;usg=AFQjCNERs-Zukej_ngMgtrDbb7UUfZcUr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.th/url?url=http://pantip.com/topic/30716736&amp;rct=j&amp;frm=1&amp;q=&amp;esrc=s&amp;sa=U&amp;ei=oSiJVavKPIrhuQT2zo2wBQ&amp;ved=0CBcQ9QEwAQ&amp;sig2=E1uW2bEgNVLoCbOJzYO-5Q&amp;usg=AFQjCNHOwxtdv53lVd8hSIMwJrEOUIpdjQ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oleObject" Target="../embeddings/oleObject1.bin"/><Relationship Id="rId7" Type="http://schemas.openxmlformats.org/officeDocument/2006/relationships/hyperlink" Target="http://www.google.co.th/url?url=http://www.forfun27.com/doctor/index.php?topic=1562.0&amp;rct=j&amp;frm=1&amp;q=&amp;esrc=s&amp;sa=U&amp;ei=JSiJVcDeMMeMuAT25a-IBw&amp;ved=0CBUQ9QEwADgo&amp;sig2=5j55qoK6cE4k_iKkUvw6EQ&amp;usg=AFQjCNHmtjCN9RsS6Eu3nyXHJv_m-NUGv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hyperlink" Target="http://www.google.co.th/url?url=http://social.tnews.co.th/content/110096/&amp;rct=j&amp;frm=1&amp;q=&amp;esrc=s&amp;sa=U&amp;ei=4SeJVZbxAcaSuASom7WYCw&amp;ved=0CC0Q9QEwDA&amp;sig2=9j26KY238reFSY48n9zb_Q&amp;usg=AFQjCNGhja-tPHCqPIVFdzSXVzZqSiJhPg" TargetMode="External"/><Relationship Id="rId4" Type="http://schemas.openxmlformats.org/officeDocument/2006/relationships/image" Target="../media/image17.emf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th/url?url=https://www.gotoknow.org/posts/175663&amp;rct=j&amp;frm=1&amp;q=&amp;esrc=s&amp;sa=U&amp;ei=vSmJVaL2JtLjuQSghoPYDA&amp;ved=0CBUQ9QEwAA&amp;sig2=38ac9J6AWxp5zvFkIE0UMg&amp;usg=AFQjCNH-AjfPqi7vnk86sfjsbph7MysxkQ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url=http://healthculb.blogspot.com/2012/08/blog-post.html&amp;rct=j&amp;frm=1&amp;q=&amp;esrc=s&amp;sa=U&amp;ei=vSmJVaL2JtLjuQSghoPYDA&amp;ved=0CB0Q9QEwBA&amp;sig2=ZAOnu8UgCEtZ3ZYCTHLLKQ&amp;usg=AFQjCNHLxE9hCzH5O5urVxFIpMum9Xgdyg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การพัฒนารูปแบบการดูแลสุขภาพช่องปาก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คนพิการ  อำเภอสูงเนิน จังหวัดนครราชสีมา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4" descr="https://encrypted-tbn2.gstatic.com/images?q=tbn:ANd9GcTQ4K7lCbI-XD10-C8XTUOKBTolTdvKMyjP7ZYR1Mmx5QEJk4fOvEDRD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058831"/>
            <a:ext cx="1905000" cy="1799169"/>
          </a:xfrm>
          <a:prstGeom prst="rect">
            <a:avLst/>
          </a:prstGeom>
          <a:noFill/>
        </p:spPr>
      </p:pic>
      <p:pic>
        <p:nvPicPr>
          <p:cNvPr id="5" name="Picture 2" descr="https://encrypted-tbn3.gstatic.com/images?q=tbn:ANd9GcTJCS-xKP1Y8W1r8UfNZpQzA-nZbqJb-djil-h5w5XolTBGv4MZFkmtxw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5105399"/>
            <a:ext cx="1752600" cy="175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FF6699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ผู้ดูแลหลัก</a:t>
            </a:r>
            <a:r>
              <a:rPr kumimoji="0" lang="th-TH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ของคนพิการ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aphicFrame>
        <p:nvGraphicFramePr>
          <p:cNvPr id="4" name="แผนภูมิ 3"/>
          <p:cNvGraphicFramePr/>
          <p:nvPr/>
        </p:nvGraphicFramePr>
        <p:xfrm>
          <a:off x="2214546" y="1142984"/>
          <a:ext cx="4929222" cy="307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267" name="Picture 3" descr="G:\HHCพิการ-หมอซิม\IMG_5009.JPG"/>
          <p:cNvPicPr>
            <a:picLocks noChangeAspect="1" noChangeArrowheads="1"/>
          </p:cNvPicPr>
          <p:nvPr/>
        </p:nvPicPr>
        <p:blipFill>
          <a:blip r:embed="rId3" cstate="print"/>
          <a:srcRect l="3125" t="16667" r="6250" b="8333"/>
          <a:stretch>
            <a:fillRect/>
          </a:stretch>
        </p:blipFill>
        <p:spPr bwMode="auto">
          <a:xfrm>
            <a:off x="142844" y="4214818"/>
            <a:ext cx="414340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G:\HHCพิการ-หมอซิม\IMG_5081.JPG"/>
          <p:cNvPicPr>
            <a:picLocks noChangeAspect="1" noChangeArrowheads="1"/>
          </p:cNvPicPr>
          <p:nvPr/>
        </p:nvPicPr>
        <p:blipFill>
          <a:blip r:embed="rId4" cstate="print"/>
          <a:srcRect t="25287" b="10345"/>
          <a:stretch>
            <a:fillRect/>
          </a:stretch>
        </p:blipFill>
        <p:spPr bwMode="auto">
          <a:xfrm>
            <a:off x="4572000" y="4286256"/>
            <a:ext cx="4429156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FF6699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สภาพแวดล้อม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428736"/>
            <a:ext cx="692948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คนพิการที่ต้องการปรับสภาพบ้าน มีทั้งหมด   23  ราย</a:t>
            </a:r>
          </a:p>
        </p:txBody>
      </p:sp>
      <p:graphicFrame>
        <p:nvGraphicFramePr>
          <p:cNvPr id="6" name="แผนภูมิ 5"/>
          <p:cNvGraphicFramePr/>
          <p:nvPr/>
        </p:nvGraphicFramePr>
        <p:xfrm>
          <a:off x="214282" y="2285992"/>
          <a:ext cx="4071934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แผนภูมิ 6"/>
          <p:cNvGraphicFramePr/>
          <p:nvPr/>
        </p:nvGraphicFramePr>
        <p:xfrm>
          <a:off x="4214810" y="2928934"/>
          <a:ext cx="4714908" cy="3386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Graphic spid="6" grpId="0">
        <p:bldAsOne/>
      </p:bldGraphic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ตัวยึดเนื้อหา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761127"/>
              </p:ext>
            </p:extLst>
          </p:nvPr>
        </p:nvGraphicFramePr>
        <p:xfrm>
          <a:off x="152400" y="1723192"/>
          <a:ext cx="7696200" cy="5134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Chart" r:id="rId3" imgW="9144000" imgH="6100845" progId="MSGraph.Chart.8">
                  <p:embed followColorScheme="full"/>
                </p:oleObj>
              </mc:Choice>
              <mc:Fallback>
                <p:oleObj name="Chart" r:id="rId3" imgW="9144000" imgH="6100845" progId="MSGraph.Chart.8">
                  <p:embed followColorScheme="full"/>
                  <p:pic>
                    <p:nvPicPr>
                      <p:cNvPr id="0" name="ตัวยึดเนื้อหา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23192"/>
                        <a:ext cx="7696200" cy="51348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ปัญหาสุขภาพช่องปาก</a:t>
            </a:r>
            <a:endParaRPr lang="th-TH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" name="Picture 6" descr="https://encrypted-tbn0.gstatic.com/images?q=tbn:ANd9GcSKvu3zTqWtYkWuwE4OK74-hg_pTEci6JUo2rL3by3Oy_O46_ZQwKy0QQy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5227320"/>
            <a:ext cx="2362200" cy="1417322"/>
          </a:xfrm>
          <a:prstGeom prst="rect">
            <a:avLst/>
          </a:prstGeom>
          <a:noFill/>
        </p:spPr>
      </p:pic>
      <p:pic>
        <p:nvPicPr>
          <p:cNvPr id="6" name="Picture 8" descr="https://encrypted-tbn0.gstatic.com/images?q=tbn:ANd9GcSZV2OR7O8c-x_3S5fx4APR2dckP-Lwg7MMxqinMzA1kGg8BeAnqeUWVQ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1" y="5181599"/>
            <a:ext cx="1981199" cy="1676401"/>
          </a:xfrm>
          <a:prstGeom prst="rect">
            <a:avLst/>
          </a:prstGeom>
          <a:noFill/>
        </p:spPr>
      </p:pic>
      <p:pic>
        <p:nvPicPr>
          <p:cNvPr id="7" name="Picture 2" descr="C:\Documents and Settings\xp\Desktop\รูปผู้พิการ\14349799932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1524000"/>
            <a:ext cx="3539067" cy="265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891192"/>
              </p:ext>
            </p:extLst>
          </p:nvPr>
        </p:nvGraphicFramePr>
        <p:xfrm>
          <a:off x="533400" y="2133600"/>
          <a:ext cx="8786918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hart" r:id="rId3" imgW="11658600" imgH="6600924" progId="MSGraph.Chart.8">
                  <p:embed followColorScheme="full"/>
                </p:oleObj>
              </mc:Choice>
              <mc:Fallback>
                <p:oleObj name="Chart" r:id="rId3" imgW="11658600" imgH="6600924" progId="MSGraph.Chart.8">
                  <p:embed followColorScheme="full"/>
                  <p:pic>
                    <p:nvPicPr>
                      <p:cNvPr id="0" name="ตัวยึดเนื้อหา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8786918" cy="4975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ความต้องการรักษาทางทันตก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รรม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ความสะอาดฟันหน้า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28600" y="1897856"/>
          <a:ext cx="5943600" cy="306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4" descr="https://encrypted-tbn1.gstatic.com/images?q=tbn:ANd9GcSxOXDq8CpjqIVUBwiTISu_aKxNWFbT_Y-sSPclWYZIcKxbpzWE5lyWJl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724400"/>
            <a:ext cx="2695575" cy="1951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ความสะอาดฟันหลัง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09600" y="1447800"/>
          <a:ext cx="6986985" cy="290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6" descr="https://encrypted-tbn2.gstatic.com/images?q=tbn:ANd9GcQ1sRdQ_KRqyBt6dqw1r1LkGhO9X1ww6eMvf1FanI9Gm4b72glXf4TTV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495800"/>
            <a:ext cx="2514600" cy="209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648200" y="1905000"/>
          <a:ext cx="4191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ขนมระหว่างมื้อ / เครื่องดื่มรสหวาน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04800" y="1905000"/>
          <a:ext cx="4038600" cy="329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การทำความสะอาดช่องปาก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939142" y="2240756"/>
          <a:ext cx="8204858" cy="3779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ใครสอนแปรงฟัน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480789"/>
              </p:ext>
            </p:extLst>
          </p:nvPr>
        </p:nvGraphicFramePr>
        <p:xfrm>
          <a:off x="762000" y="1600200"/>
          <a:ext cx="784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รูปภาพ 6" descr="C:\Documents and Settings\xp\Desktop\รูปผู้พิการ\14327305948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313392"/>
            <a:ext cx="3144357" cy="2357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13392"/>
            <a:ext cx="2365453" cy="235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การมารับการรักษาทันตก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รรม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ใน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ปี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990599" y="2209800"/>
          <a:ext cx="7790707" cy="3282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6699"/>
          </a:solidFill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รายงานคนพิการ อำเภอสูงเนิน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แผนภูมิ 2"/>
          <p:cNvGraphicFramePr/>
          <p:nvPr>
            <p:extLst>
              <p:ext uri="{D42A27DB-BD31-4B8C-83A1-F6EECF244321}">
                <p14:modId xmlns:p14="http://schemas.microsoft.com/office/powerpoint/2010/main" val="2434376690"/>
              </p:ext>
            </p:extLst>
          </p:nvPr>
        </p:nvGraphicFramePr>
        <p:xfrm>
          <a:off x="-468560" y="1953349"/>
          <a:ext cx="9612560" cy="385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175260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คนพิการอำเภอสูงเนิน มีทั้งหมด มีจำนวน  1,297 ราย แบ่งเป็น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29540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ประชากรอำเภอสูงเนินมีทั้งหมด มีจำนวน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80,243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ราย</a:t>
            </a: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20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สถานที่รักษาทันตก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รรม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38032" y="2286000"/>
          <a:ext cx="8467936" cy="313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ปัญหาในการไปรับบริการ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33400" y="2667000"/>
          <a:ext cx="820485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xp\Desktop\รูปผู้พิการ\20150126_144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81800" y="3733800"/>
            <a:ext cx="2057400" cy="297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การเดินทางมารับบริการ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85800" y="1524000"/>
          <a:ext cx="6163633" cy="311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ยึดเนื้อหา 5" descr="C:\Documents and Settings\xp\Desktop\รูปผู้พิการ\20150518_16565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19800" y="4495800"/>
            <a:ext cx="2726575" cy="2119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ผู้พาไป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602205"/>
              </p:ext>
            </p:extLst>
          </p:nvPr>
        </p:nvGraphicFramePr>
        <p:xfrm>
          <a:off x="11229" y="1752600"/>
          <a:ext cx="9207851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ข้อเสนอการจัดระบบบริการ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38032" y="2209800"/>
          <a:ext cx="8467936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ประกอบด้วย คน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พิการ อาสาสมัครดูแลคนพิการ   </a:t>
            </a:r>
            <a:r>
              <a:rPr lang="th-TH" sz="2800" dirty="0" err="1">
                <a:latin typeface="TH Sarabun New" pitchFamily="34" charset="-34"/>
                <a:cs typeface="TH Sarabun New" pitchFamily="34" charset="-34"/>
              </a:rPr>
              <a:t>ทีมสห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สาขาวิชาชีพ   </a:t>
            </a:r>
            <a:r>
              <a:rPr lang="th-TH" sz="2800" dirty="0" err="1">
                <a:latin typeface="TH Sarabun New" pitchFamily="34" charset="-34"/>
                <a:cs typeface="TH Sarabun New" pitchFamily="34" charset="-34"/>
              </a:rPr>
              <a:t>อบต.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/เทศบาล  ผู้นำชุมชน  </a:t>
            </a:r>
            <a:endParaRPr lang="th-TH" sz="2800" dirty="0" smtClean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2800" b="1" dirty="0" smtClean="0">
                <a:latin typeface="TH Sarabun New" pitchFamily="34" charset="-34"/>
                <a:cs typeface="TH Sarabun New" pitchFamily="34" charset="-34"/>
              </a:rPr>
              <a:t>ข้อสรุป</a:t>
            </a:r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การดำเนินงาน </a:t>
            </a:r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รพ.สูงเนิน ห้องฟันจัดระบบคิวพิเศษ ลดเวลารอคอย ร่วมจัดทำแผนขอรถจาก</a:t>
            </a:r>
            <a:r>
              <a:rPr lang="th-TH" sz="2800" dirty="0" err="1">
                <a:latin typeface="TH Sarabun New" pitchFamily="34" charset="-34"/>
                <a:cs typeface="TH Sarabun New" pitchFamily="34" charset="-34"/>
              </a:rPr>
              <a:t>อบต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  , รพ.สต.นาใหญ่   ให้บริการในรายที่ไม่รุนแรงไม่ซับซ้อน </a:t>
            </a:r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,</a:t>
            </a:r>
            <a:r>
              <a:rPr lang="th-TH" sz="2800" dirty="0" err="1" smtClean="0">
                <a:latin typeface="TH Sarabun New" pitchFamily="34" charset="-34"/>
                <a:cs typeface="TH Sarabun New" pitchFamily="34" charset="-34"/>
              </a:rPr>
              <a:t>อปท.</a:t>
            </a:r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th-TH" sz="2800" dirty="0" err="1">
                <a:latin typeface="TH Sarabun New" pitchFamily="34" charset="-34"/>
                <a:cs typeface="TH Sarabun New" pitchFamily="34" charset="-34"/>
              </a:rPr>
              <a:t>อบต.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นากลาง)  สนับสนุนรถบริการรับส่งผู้ป่วยได้  </a:t>
            </a:r>
            <a:r>
              <a:rPr lang="th-TH" sz="2800" dirty="0" err="1">
                <a:latin typeface="TH Sarabun New" pitchFamily="34" charset="-34"/>
                <a:cs typeface="TH Sarabun New" pitchFamily="34" charset="-34"/>
              </a:rPr>
              <a:t>อส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ม.ร่วมดูแลสุขภาพช่องปากประสานรถรับ</a:t>
            </a:r>
            <a:r>
              <a:rPr lang="en-US" sz="2800" dirty="0">
                <a:latin typeface="TH Sarabun New" pitchFamily="34" charset="-34"/>
                <a:cs typeface="TH Sarabun New" pitchFamily="34" charset="-34"/>
              </a:rPr>
              <a:t>-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ส่ง</a:t>
            </a:r>
            <a:endParaRPr lang="en-US" sz="2800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800" dirty="0">
                <a:latin typeface="TH Sarabun New" pitchFamily="34" charset="-34"/>
                <a:cs typeface="TH Sarabun New" pitchFamily="34" charset="-34"/>
              </a:rPr>
              <a:t>  </a:t>
            </a:r>
          </a:p>
          <a:p>
            <a:endParaRPr lang="th-TH" sz="2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th-TH" sz="3600" b="1" dirty="0" smtClean="0">
                <a:latin typeface="TH Sarabun New" pitchFamily="34" charset="-34"/>
                <a:cs typeface="TH Sarabun New" pitchFamily="34" charset="-34"/>
              </a:rPr>
              <a:t>เวทีแลกเปลี่ยนเรียนรู้ </a:t>
            </a:r>
            <a:br>
              <a:rPr lang="th-TH" sz="3600" b="1" dirty="0" smtClean="0">
                <a:latin typeface="TH Sarabun New" pitchFamily="34" charset="-34"/>
                <a:cs typeface="TH Sarabun New" pitchFamily="34" charset="-34"/>
              </a:rPr>
            </a:br>
            <a:r>
              <a:rPr lang="th-TH" sz="3600" b="1" dirty="0" smtClean="0">
                <a:latin typeface="TH Sarabun New" pitchFamily="34" charset="-34"/>
                <a:cs typeface="TH Sarabun New" pitchFamily="34" charset="-34"/>
              </a:rPr>
              <a:t>เครือข่ายการดูแลคนพิการในชุมชน </a:t>
            </a:r>
            <a:endParaRPr lang="th-TH" sz="3600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7107" name="Picture 3" descr="14322091205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799" y="4572000"/>
            <a:ext cx="2590801" cy="2111578"/>
          </a:xfrm>
          <a:prstGeom prst="rect">
            <a:avLst/>
          </a:prstGeom>
          <a:noFill/>
        </p:spPr>
      </p:pic>
      <p:pic>
        <p:nvPicPr>
          <p:cNvPr id="47106" name="Picture 2" descr="14358826635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572000"/>
            <a:ext cx="2438400" cy="2191474"/>
          </a:xfrm>
          <a:prstGeom prst="rect">
            <a:avLst/>
          </a:prstGeom>
          <a:noFill/>
        </p:spPr>
      </p:pic>
      <p:pic>
        <p:nvPicPr>
          <p:cNvPr id="47105" name="Picture 1" descr="14322089895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0"/>
            <a:ext cx="2438400" cy="2165784"/>
          </a:xfrm>
          <a:prstGeom prst="rect">
            <a:avLst/>
          </a:prstGeom>
          <a:noFill/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451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012618"/>
              </p:ext>
            </p:extLst>
          </p:nvPr>
        </p:nvGraphicFramePr>
        <p:xfrm>
          <a:off x="838201" y="1524001"/>
          <a:ext cx="7924799" cy="3785616"/>
        </p:xfrm>
        <a:graphic>
          <a:graphicData uri="http://schemas.openxmlformats.org/drawingml/2006/table">
            <a:tbl>
              <a:tblPr/>
              <a:tblGrid>
                <a:gridCol w="1066799"/>
                <a:gridCol w="639664"/>
                <a:gridCol w="886286"/>
                <a:gridCol w="932406"/>
                <a:gridCol w="743311"/>
                <a:gridCol w="786356"/>
                <a:gridCol w="801730"/>
                <a:gridCol w="801730"/>
                <a:gridCol w="1266517"/>
              </a:tblGrid>
              <a:tr h="5905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พื้นที่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ตรวจฟัน+</a:t>
                      </a:r>
                      <a:r>
                        <a:rPr lang="th-TH" sz="2400" b="1" dirty="0" err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ทันต</a:t>
                      </a: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สุขศึกษา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จำนวนฟัน(ซี่/คน)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จำนวนฟันผุ(ซี่/คน)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 ความจำเป็นรักษา</a:t>
                      </a:r>
                      <a:endParaRPr lang="en-US" sz="24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รับบริการทันตกรรม</a:t>
                      </a:r>
                      <a:endParaRPr lang="en-US" sz="24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3348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ถอนฟัน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อุดฟัน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ขูดหินปูน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ฟันปลอม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90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ต.สูงเนิน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102 ราย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19.84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4.13</a:t>
                      </a:r>
                      <a:endParaRPr lang="en-US" sz="24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59.1</a:t>
                      </a:r>
                      <a:r>
                        <a:rPr lang="en-US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58.1%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67.8%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41.3</a:t>
                      </a:r>
                      <a:r>
                        <a:rPr lang="en-US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16 ราย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90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ต.นากลาง</a:t>
                      </a:r>
                      <a:endParaRPr lang="en-US" sz="24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49 </a:t>
                      </a:r>
                      <a:r>
                        <a:rPr lang="th-TH" sz="2400" b="1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ราย</a:t>
                      </a:r>
                      <a:endParaRPr lang="en-US" sz="24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22.22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2.36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70.7%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30.3%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91.9%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14.6%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 ราย</a:t>
                      </a:r>
                      <a:endParaRPr lang="en-US" sz="24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960"/>
              </p:ext>
            </p:extLst>
          </p:nvPr>
        </p:nvGraphicFramePr>
        <p:xfrm>
          <a:off x="685800" y="1397000"/>
          <a:ext cx="77724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latin typeface="+mn-lt"/>
                          <a:ea typeface="Calibri"/>
                          <a:cs typeface="TH SarabunPSK"/>
                        </a:rPr>
                        <a:t>ปีงบประมาณ</a:t>
                      </a:r>
                      <a:endParaRPr lang="en-US" sz="1800" dirty="0" smtClean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latin typeface="+mn-lt"/>
                          <a:ea typeface="Calibri"/>
                          <a:cs typeface="TH SarabunPSK"/>
                        </a:rPr>
                        <a:t>จำนวนผู้รับบริการ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latin typeface="+mn-lt"/>
                          <a:ea typeface="Calibri"/>
                          <a:cs typeface="TH SarabunPSK"/>
                        </a:rPr>
                        <a:t>ทันตกรรม(ราย)</a:t>
                      </a:r>
                      <a:endParaRPr lang="en-US" sz="1800" dirty="0" smtClean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latin typeface="+mn-lt"/>
                          <a:ea typeface="Calibri"/>
                          <a:cs typeface="TH SarabunPSK"/>
                        </a:rPr>
                        <a:t>บริการทันตก</a:t>
                      </a:r>
                      <a:r>
                        <a:rPr lang="th-TH" sz="2800" dirty="0" err="1" smtClean="0">
                          <a:latin typeface="+mn-lt"/>
                          <a:ea typeface="Calibri"/>
                          <a:cs typeface="TH SarabunPSK"/>
                        </a:rPr>
                        <a:t>รรม</a:t>
                      </a:r>
                      <a:r>
                        <a:rPr lang="th-TH" sz="2800" dirty="0" smtClean="0">
                          <a:latin typeface="+mn-lt"/>
                          <a:ea typeface="Calibri"/>
                          <a:cs typeface="TH SarabunPSK"/>
                        </a:rPr>
                        <a:t>(งาน)</a:t>
                      </a:r>
                      <a:endParaRPr lang="en-US" sz="1800" dirty="0" smtClean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algn="ctr"/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+mn-lt"/>
                          <a:ea typeface="Calibri"/>
                          <a:cs typeface="TH SarabunPSK"/>
                        </a:rPr>
                        <a:t>ปี </a:t>
                      </a:r>
                      <a:r>
                        <a:rPr lang="en-US" sz="2800" b="1" dirty="0" smtClean="0">
                          <a:latin typeface="TH SarabunPSK"/>
                          <a:ea typeface="Calibri"/>
                          <a:cs typeface="Cordia New"/>
                        </a:rPr>
                        <a:t>2557</a:t>
                      </a:r>
                      <a:endParaRPr lang="en-US" sz="1800" b="1" dirty="0" smtClean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algn="ctr"/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+mn-lt"/>
                          <a:ea typeface="Calibri"/>
                          <a:cs typeface="TH SarabunPSK"/>
                        </a:rPr>
                        <a:t>ปี</a:t>
                      </a:r>
                      <a:r>
                        <a:rPr lang="en-US" sz="2800" b="1" dirty="0" smtClean="0">
                          <a:latin typeface="TH SarabunPSK"/>
                          <a:ea typeface="Calibri"/>
                          <a:cs typeface="Cordia New"/>
                        </a:rPr>
                        <a:t> 2558 </a:t>
                      </a:r>
                      <a:endParaRPr lang="en-US" sz="1800" b="1" dirty="0" smtClean="0">
                        <a:latin typeface="+mn-lt"/>
                        <a:ea typeface="Calibri"/>
                        <a:cs typeface="Cordia New"/>
                      </a:endParaRPr>
                    </a:p>
                    <a:p>
                      <a:pPr algn="ctr"/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550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4800" y="1676400"/>
            <a:ext cx="8369166" cy="4678840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การ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ส่งเสริม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ทันต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สุขภาพเชิงรุกในชุมชน  โดยการเยี่ยมบ้าน  </a:t>
            </a:r>
            <a:endParaRPr lang="en-US" b="1" dirty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 คนพิการที่ช่วยเหลือตัวเองได้ ประสานพยาบาล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/เจ้าหน้าที่สาธารณสุข 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 มีแบบสอบถามการ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ดูแลสุขภาพช่องปาก 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 แนะนำการ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ดูแลสุขภาพช่องปาก  กรณีที่ผู้พิการต้องการรับการรักษาจะนัดหมายมารับ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บริการ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คนพิการ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ติดเตียง หรือพิการทางสมอง  เจ้าหน้าที่ฝ่าย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ทันตสาธาณ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สุขเยี่ยม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บ้าน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ร่วมด้วย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เพื่อตรวจ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ฟัน 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ฝึกทักษะการแปรง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ฟัน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การ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จัดระบบบริการทันตก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รรม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เพื่อรองรับคนพิการ</a:t>
            </a:r>
            <a:endParaRPr lang="en-US" b="1" dirty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รพ.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สต.จัดระบบบริการทันตก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รรม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รองรับ  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กรณีที่การรักษายุ่งยาก  จะส่งต่อมารับบริการที่โรงพยาบาลสูงเนิน  โดยนัดรวมกลุ่มเพื่อส่งต่อและประสานขอรับ 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อบต.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เพื่อนำส่ง  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โรงพยาบาลสูงเนิน  จัดช่องทางพิเศษโดยจัดระบบนัดมารับ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บริการวันพฤหัสบ่าย 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และนัดมารับการรักษาต่อเนื่องจนเสร็จสิ้นการรักษา     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การ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จัดกิจกรรมส่งเสริม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ทันต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สุขภาพในกลุ่มเด็กที่มีพัฒนาการล่าช้า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ทุกวันพุธบ่าย  โดยการตรวจสุขภาพช่องปาก  ฝึกทักษะการแปรงฟัน   ให้บริการทันตก</a:t>
            </a:r>
            <a:r>
              <a:rPr lang="th-TH" dirty="0" err="1" smtClean="0">
                <a:latin typeface="TH Sarabun New" pitchFamily="34" charset="-34"/>
                <a:cs typeface="TH Sarabun New" pitchFamily="34" charset="-34"/>
              </a:rPr>
              <a:t>รรม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			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การดำเนินงานต่อเนื่อง</a:t>
            </a:r>
            <a:r>
              <a:rPr lang="en-US" b="1" dirty="0" smtClean="0">
                <a:latin typeface="TH Sarabun New" pitchFamily="34" charset="-34"/>
                <a:cs typeface="TH Sarabun New" pitchFamily="34" charset="-34"/>
              </a:rPr>
              <a:t/>
            </a:r>
            <a:br>
              <a:rPr lang="en-US" b="1" dirty="0" smtClean="0">
                <a:latin typeface="TH Sarabun New" pitchFamily="34" charset="-34"/>
                <a:cs typeface="TH Sarabun New" pitchFamily="34" charset="-34"/>
              </a:rPr>
            </a:br>
            <a:endParaRPr lang="th-TH" b="1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289050" y="6019800"/>
            <a:ext cx="7854950" cy="6096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ฝ่าย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ทันต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สาธารณสุข  โรงพยาบาลสูงเนิน รพ.สต.นาใหญ่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638300" y="2228671"/>
            <a:ext cx="5867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Rounded MT Bold" pitchFamily="34" charset="0"/>
                <a:cs typeface="+mj-cs"/>
              </a:rPr>
              <a:t>THANK YOU</a:t>
            </a:r>
            <a:endParaRPr lang="th-TH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Rounded MT Bold" pitchFamily="34" charset="0"/>
              <a:cs typeface="+mj-cs"/>
            </a:endParaRPr>
          </a:p>
        </p:txBody>
      </p:sp>
      <p:pic>
        <p:nvPicPr>
          <p:cNvPr id="32772" name="Picture 3" descr="D:\My Pictures\รูปเกาะกูด\46de67a1cd34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17195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/>
        </p:nvGraphicFramePr>
        <p:xfrm>
          <a:off x="694346" y="1163801"/>
          <a:ext cx="7858180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FF6699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รายงานคนพิการทางการ แยกตาม</a:t>
            </a:r>
            <a:r>
              <a:rPr kumimoji="0" lang="th-T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พื้นที่</a:t>
            </a:r>
            <a:endParaRPr kumimoji="0" lang="th-TH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b="1" dirty="0" smtClean="0">
                <a:latin typeface="+mj-lt"/>
                <a:cs typeface="TH Sarabun New"/>
              </a:rPr>
              <a:t>ชมรมคนพิการระดับอำเภอ   </a:t>
            </a:r>
            <a:r>
              <a:rPr lang="th-TH" b="1" dirty="0" smtClean="0">
                <a:latin typeface="+mj-lt"/>
                <a:cs typeface="TH Sarabun New"/>
              </a:rPr>
              <a:t> </a:t>
            </a:r>
            <a:r>
              <a:rPr lang="th-TH" b="1" dirty="0" smtClean="0">
                <a:latin typeface="+mj-lt"/>
                <a:cs typeface="TH Sarabun New"/>
              </a:rPr>
              <a:t>และมีชมรมคนพิการทุกตำบล  </a:t>
            </a:r>
          </a:p>
          <a:p>
            <a:r>
              <a:rPr lang="th-TH" b="1" dirty="0" smtClean="0">
                <a:latin typeface="+mj-lt"/>
                <a:cs typeface="TH Sarabun New"/>
              </a:rPr>
              <a:t>อาสาสมัครดูแลคนพิการในแต่ละชุมชน/หมู่บ้าน    เยี่ยมบ้าน</a:t>
            </a:r>
          </a:p>
          <a:p>
            <a:pPr marL="0" indent="0">
              <a:buNone/>
            </a:pPr>
            <a:r>
              <a:rPr lang="th-TH" b="1" dirty="0">
                <a:latin typeface="+mj-lt"/>
                <a:cs typeface="TH Sarabun New"/>
              </a:rPr>
              <a:t> </a:t>
            </a:r>
            <a:r>
              <a:rPr lang="th-TH" b="1" dirty="0" smtClean="0">
                <a:latin typeface="+mj-lt"/>
                <a:cs typeface="TH Sarabun New"/>
              </a:rPr>
              <a:t>   ดูแลคนพิการ</a:t>
            </a:r>
          </a:p>
          <a:p>
            <a:r>
              <a:rPr lang="th-TH" b="1" dirty="0" err="1" smtClean="0">
                <a:latin typeface="+mj-lt"/>
                <a:cs typeface="TH Sarabun New"/>
              </a:rPr>
              <a:t>อบต.</a:t>
            </a:r>
            <a:r>
              <a:rPr lang="th-TH" b="1" dirty="0" smtClean="0">
                <a:latin typeface="+mj-lt"/>
                <a:cs typeface="TH Sarabun New"/>
              </a:rPr>
              <a:t>/เทศบาล สนับสนุนกายอุปกรณ์  จัดสภาพแวดล้อม สนับสนุนงบประมาณให้กับ </a:t>
            </a:r>
            <a:r>
              <a:rPr lang="th-TH" b="1" dirty="0" err="1" smtClean="0">
                <a:latin typeface="+mj-lt"/>
                <a:cs typeface="TH Sarabun New"/>
              </a:rPr>
              <a:t>อผส.</a:t>
            </a:r>
            <a:r>
              <a:rPr lang="th-TH" b="1" dirty="0" smtClean="0">
                <a:latin typeface="+mj-lt"/>
                <a:cs typeface="TH Sarabun New"/>
              </a:rPr>
              <a:t>  และสนับสนุนรถรับส่ง </a:t>
            </a:r>
          </a:p>
          <a:p>
            <a:r>
              <a:rPr lang="th-TH" b="1" dirty="0" smtClean="0">
                <a:latin typeface="+mj-lt"/>
                <a:cs typeface="TH Sarabun New"/>
              </a:rPr>
              <a:t>โรงพยาบาล/ รพ.สต. เยี่ยมบ้าน </a:t>
            </a:r>
            <a:r>
              <a:rPr lang="th-TH" b="1" dirty="0" smtClean="0">
                <a:latin typeface="+mj-lt"/>
                <a:cs typeface="TH Sarabun New"/>
              </a:rPr>
              <a:t> </a:t>
            </a:r>
            <a:r>
              <a:rPr lang="th-TH" b="1" dirty="0" smtClean="0">
                <a:latin typeface="+mj-lt"/>
                <a:cs typeface="TH Sarabun New"/>
              </a:rPr>
              <a:t>ให้</a:t>
            </a:r>
            <a:r>
              <a:rPr lang="th-TH" b="1" dirty="0" smtClean="0">
                <a:latin typeface="+mj-lt"/>
                <a:cs typeface="TH Sarabun New"/>
              </a:rPr>
              <a:t>บริการรักษา ส่งเสริมสุขภาพ</a:t>
            </a:r>
            <a:endParaRPr lang="th-TH" b="1" dirty="0">
              <a:latin typeface="+mj-lt"/>
              <a:cs typeface="TH Sarabun New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เครือข่ายการดูแลคนพิการ</a:t>
            </a:r>
            <a:endParaRPr lang="th-TH" b="1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TH Sarabun New" pitchFamily="34" charset="-34"/>
                <a:cs typeface="TH Sarabun New" pitchFamily="34" charset="-34"/>
              </a:rPr>
              <a:t>1.</a:t>
            </a:r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สำรวจสภาวะสุขภาพและสุขภาพช่องปาก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 โดยใช้แบบสัมภาษณ์สภาวะสุขภาพทางกาย คุณภาพชีวิต </a:t>
            </a:r>
            <a:r>
              <a:rPr lang="en-US" dirty="0" smtClean="0">
                <a:latin typeface="TH Sarabun New" pitchFamily="34" charset="-34"/>
                <a:cs typeface="TH Sarabun New" pitchFamily="34" charset="-34"/>
              </a:rPr>
              <a:t>ICF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 ร่วมกับแบบสำรวจสภาวะ</a:t>
            </a:r>
            <a:r>
              <a:rPr lang="th-TH" dirty="0" err="1" smtClean="0">
                <a:latin typeface="TH Sarabun New" pitchFamily="34" charset="-34"/>
                <a:cs typeface="TH Sarabun New" pitchFamily="34" charset="-34"/>
              </a:rPr>
              <a:t>ทันต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สุขภาพ พฤติกรรมการดูแลสุขภาพช่องปาก </a:t>
            </a:r>
            <a:endParaRPr lang="en-US" dirty="0" smtClean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en-US" b="1" dirty="0" smtClean="0">
                <a:latin typeface="TH Sarabun New" pitchFamily="34" charset="-34"/>
                <a:cs typeface="TH Sarabun New" pitchFamily="34" charset="-34"/>
              </a:rPr>
              <a:t>2.</a:t>
            </a:r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ให้ความรู้และฝึกทักษะการดูแลสุขภาพช่องปาก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แก่ผู้ดูแลคนพิการและอาสาสมัครผู้ดูแลคนพิการ โดยจัดอบรมเชิง</a:t>
            </a:r>
            <a:r>
              <a:rPr lang="th-TH" dirty="0" err="1" smtClean="0">
                <a:latin typeface="TH Sarabun New" pitchFamily="34" charset="-34"/>
                <a:cs typeface="TH Sarabun New" pitchFamily="34" charset="-34"/>
              </a:rPr>
              <a:t>บูรณา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การแบบองค์รวม </a:t>
            </a:r>
          </a:p>
          <a:p>
            <a:pPr>
              <a:buNone/>
            </a:pPr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 3.เยี่ยมบ้านคนพิการโดย</a:t>
            </a:r>
            <a:r>
              <a:rPr lang="th-TH" b="1" dirty="0" err="1" smtClean="0">
                <a:latin typeface="TH Sarabun New" pitchFamily="34" charset="-34"/>
                <a:cs typeface="TH Sarabun New" pitchFamily="34" charset="-34"/>
              </a:rPr>
              <a:t>ทีมสห</a:t>
            </a:r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สาขาวิชาชีพ</a:t>
            </a:r>
            <a:r>
              <a:rPr lang="en-US" dirty="0" smtClean="0">
                <a:latin typeface="TH Sarabun New" pitchFamily="34" charset="-34"/>
                <a:cs typeface="TH Sarabun New" pitchFamily="34" charset="-34"/>
              </a:rPr>
              <a:t>   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ตรวจสุขภาพช่องปากและวางแผนการรักษา  ให้คำแนะนำการดูแลสุขภาพช่องปาก  ฝึกทักษะการทำความสะอาดช่องปาก  จัดหาอุปกรณ์การทำความสะอาดที่เหมาะสม </a:t>
            </a:r>
          </a:p>
          <a:p>
            <a:pPr>
              <a:buNone/>
            </a:pPr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4.นัดหมายการไปรับบริการทันตก</a:t>
            </a:r>
            <a:r>
              <a:rPr lang="th-TH" b="1" dirty="0" err="1" smtClean="0">
                <a:latin typeface="TH Sarabun New" pitchFamily="34" charset="-34"/>
                <a:cs typeface="TH Sarabun New" pitchFamily="34" charset="-34"/>
              </a:rPr>
              <a:t>รรม</a:t>
            </a:r>
            <a:endParaRPr lang="th-TH" b="1" dirty="0" smtClean="0">
              <a:latin typeface="TH Sarabun New" pitchFamily="34" charset="-34"/>
              <a:cs typeface="TH Sarabun New" pitchFamily="34" charset="-34"/>
            </a:endParaRPr>
          </a:p>
          <a:p>
            <a:pPr>
              <a:buNone/>
            </a:pPr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5.จัดทำโปรแกรมบันทึกข้อมูล</a:t>
            </a:r>
          </a:p>
          <a:p>
            <a:endParaRPr lang="en-US" dirty="0" smtClean="0">
              <a:latin typeface="TH Sarabun New" pitchFamily="34" charset="-34"/>
              <a:cs typeface="TH Sarabun New" pitchFamily="34" charset="-34"/>
            </a:endParaRPr>
          </a:p>
          <a:p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TH Sarabun New" pitchFamily="34" charset="-34"/>
                <a:cs typeface="TH Sarabun New" pitchFamily="34" charset="-34"/>
              </a:rPr>
              <a:t>กิจกรรมการดำเนินงาน</a:t>
            </a:r>
            <a:endParaRPr lang="th-TH" sz="4000" b="1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C:\Documents and Settings\xp\Desktop\รูปผู้พิการ\143498008758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1981200" cy="334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รูปภาพ 4" descr="C:\Documents and Settings\xp\Desktop\รูปผู้พิการ\14349801171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329721"/>
            <a:ext cx="2645383" cy="352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ตัวยึดเนื้อหา 3" descr="F:\รูปผู้พิการ58\20150318_142331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429000" y="3200400"/>
            <a:ext cx="2286000" cy="33528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8" name="ตัวยึดเนื้อหา 4" descr="F:\รูปผู้พิการ58\1431955579146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8600" y="3276600"/>
            <a:ext cx="2895237" cy="31242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9" name="ตัวยึดเนื้อหา 7" descr="F:\รูปผู้พิการ58\1431939429791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04800" y="381000"/>
            <a:ext cx="2590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 descr="F:\รูปผู้พิการ58\143193625356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04800"/>
            <a:ext cx="3134053" cy="3247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/>
        </p:nvGraphicFramePr>
        <p:xfrm>
          <a:off x="3428960" y="2571720"/>
          <a:ext cx="571504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FF6699"/>
          </a:solidFill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สาเหตุ และลักษณะความพิการ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2229682172"/>
              </p:ext>
            </p:extLst>
          </p:nvPr>
        </p:nvGraphicFramePr>
        <p:xfrm>
          <a:off x="0" y="928670"/>
          <a:ext cx="428396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FF6699"/>
          </a:solidFill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>การดูแลช่วยเหลือตนเอง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aphicFrame>
        <p:nvGraphicFramePr>
          <p:cNvPr id="6" name="แผนภูมิ 5"/>
          <p:cNvGraphicFramePr/>
          <p:nvPr/>
        </p:nvGraphicFramePr>
        <p:xfrm>
          <a:off x="0" y="1643050"/>
          <a:ext cx="514353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G:\HHCพิการ-หมอซิม\IMG_4554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429256" y="1428736"/>
            <a:ext cx="3238523" cy="2428892"/>
          </a:xfrm>
          <a:prstGeom prst="rect">
            <a:avLst/>
          </a:prstGeom>
          <a:noFill/>
        </p:spPr>
      </p:pic>
      <p:pic>
        <p:nvPicPr>
          <p:cNvPr id="3075" name="Picture 3" descr="G:\HHCพิการ-หมอซิม\IMG_4711.JPG"/>
          <p:cNvPicPr>
            <a:picLocks noChangeAspect="1" noChangeArrowheads="1"/>
          </p:cNvPicPr>
          <p:nvPr/>
        </p:nvPicPr>
        <p:blipFill>
          <a:blip r:embed="rId4" cstate="print"/>
          <a:srcRect t="31750" b="12687"/>
          <a:stretch>
            <a:fillRect/>
          </a:stretch>
        </p:blipFill>
        <p:spPr bwMode="auto">
          <a:xfrm>
            <a:off x="5429256" y="4071942"/>
            <a:ext cx="3342942" cy="2476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FF6699"/>
          </a:solidFill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การเคลื่อนที่ในบ้าน/นอกบ้าน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423974101"/>
              </p:ext>
            </p:extLst>
          </p:nvPr>
        </p:nvGraphicFramePr>
        <p:xfrm>
          <a:off x="214282" y="1357298"/>
          <a:ext cx="3357585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G:\HHCพิการ-หมอซิม\IMG_4099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4231" t="9922" r="18143" b="16655"/>
          <a:stretch>
            <a:fillRect/>
          </a:stretch>
        </p:blipFill>
        <p:spPr bwMode="auto">
          <a:xfrm>
            <a:off x="3786182" y="1285860"/>
            <a:ext cx="228601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G:\HHCพิการ-หมอซิม\IMG_5065.JPG"/>
          <p:cNvPicPr>
            <a:picLocks noChangeAspect="1" noChangeArrowheads="1"/>
          </p:cNvPicPr>
          <p:nvPr/>
        </p:nvPicPr>
        <p:blipFill>
          <a:blip r:embed="rId4" cstate="print"/>
          <a:srcRect l="14883" t="17860" r="38980" b="4749"/>
          <a:stretch>
            <a:fillRect/>
          </a:stretch>
        </p:blipFill>
        <p:spPr bwMode="auto">
          <a:xfrm>
            <a:off x="6572264" y="1214422"/>
            <a:ext cx="221457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G:\HHCพิการ-หมอซิม\IMG_5669.JPG"/>
          <p:cNvPicPr>
            <a:picLocks noChangeAspect="1" noChangeArrowheads="1"/>
          </p:cNvPicPr>
          <p:nvPr/>
        </p:nvPicPr>
        <p:blipFill>
          <a:blip r:embed="rId5" cstate="print"/>
          <a:srcRect l="4465" t="4750" r="1773" b="5952"/>
          <a:stretch>
            <a:fillRect/>
          </a:stretch>
        </p:blipFill>
        <p:spPr bwMode="auto">
          <a:xfrm>
            <a:off x="4643438" y="4214818"/>
            <a:ext cx="3214710" cy="2296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</TotalTime>
  <Words>718</Words>
  <Application>Microsoft Office PowerPoint</Application>
  <PresentationFormat>นำเสนอทางหน้าจอ (4:3)</PresentationFormat>
  <Paragraphs>97</Paragraphs>
  <Slides>29</Slides>
  <Notes>1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29</vt:i4>
      </vt:variant>
    </vt:vector>
  </HeadingPairs>
  <TitlesOfParts>
    <vt:vector size="42" baseType="lpstr">
      <vt:lpstr>Angsana New</vt:lpstr>
      <vt:lpstr>Arial</vt:lpstr>
      <vt:lpstr>Arial Rounded MT Bold</vt:lpstr>
      <vt:lpstr>Calibri</vt:lpstr>
      <vt:lpstr>Cordia New</vt:lpstr>
      <vt:lpstr>Lucida Sans Unicode</vt:lpstr>
      <vt:lpstr>TH Sarabun New</vt:lpstr>
      <vt:lpstr>TH SarabunPSK</vt:lpstr>
      <vt:lpstr>Verdana</vt:lpstr>
      <vt:lpstr>Wingdings 2</vt:lpstr>
      <vt:lpstr>Wingdings 3</vt:lpstr>
      <vt:lpstr>รวมกลุ่ม</vt:lpstr>
      <vt:lpstr>Chart</vt:lpstr>
      <vt:lpstr>การพัฒนารูปแบบการดูแลสุขภาพช่องปาก คนพิการ  อำเภอสูงเนิน จังหวัดนครราชสีมา</vt:lpstr>
      <vt:lpstr>รายงานคนพิการ อำเภอสูงเนิน</vt:lpstr>
      <vt:lpstr>งานนำเสนอ PowerPoint</vt:lpstr>
      <vt:lpstr>เครือข่ายการดูแลคนพิการ</vt:lpstr>
      <vt:lpstr>กิจกรรมการดำเนินงาน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ปัญหาสุขภาพช่องปาก</vt:lpstr>
      <vt:lpstr>ความต้องการรักษาทางทันตกรรม</vt:lpstr>
      <vt:lpstr>ความสะอาดฟันหน้า</vt:lpstr>
      <vt:lpstr>ความสะอาดฟันหลัง</vt:lpstr>
      <vt:lpstr>ขนมระหว่างมื้อ / เครื่องดื่มรสหวาน</vt:lpstr>
      <vt:lpstr>การทำความสะอาดช่องปาก</vt:lpstr>
      <vt:lpstr>ใครสอนแปรงฟัน</vt:lpstr>
      <vt:lpstr>การมารับการรักษาทันตกรรมใน 5 ปี</vt:lpstr>
      <vt:lpstr>สถานที่รักษาทันตกรรม</vt:lpstr>
      <vt:lpstr>ปัญหาในการไปรับบริการ</vt:lpstr>
      <vt:lpstr>การเดินทางมารับบริการ</vt:lpstr>
      <vt:lpstr>ผู้พาไป</vt:lpstr>
      <vt:lpstr>ข้อเสนอการจัดระบบบริการ</vt:lpstr>
      <vt:lpstr>เวทีแลกเปลี่ยนเรียนรู้  เครือข่ายการดูแลคนพิการในชุมชน </vt:lpstr>
      <vt:lpstr>งานนำเสนอ PowerPoint</vt:lpstr>
      <vt:lpstr>งานนำเสนอ PowerPoint</vt:lpstr>
      <vt:lpstr>การดำเนินงานต่อเนื่อง 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นำเสนอข้อมูลผู้พิการสูงเนิน</dc:title>
  <dc:creator>com</dc:creator>
  <cp:lastModifiedBy>AsusPro</cp:lastModifiedBy>
  <cp:revision>27</cp:revision>
  <dcterms:created xsi:type="dcterms:W3CDTF">2015-11-04T07:27:15Z</dcterms:created>
  <dcterms:modified xsi:type="dcterms:W3CDTF">2015-11-09T06:08:53Z</dcterms:modified>
</cp:coreProperties>
</file>