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00" r:id="rId4"/>
    <p:sldId id="301" r:id="rId5"/>
    <p:sldId id="258" r:id="rId6"/>
    <p:sldId id="262" r:id="rId7"/>
    <p:sldId id="259" r:id="rId8"/>
    <p:sldId id="260" r:id="rId9"/>
    <p:sldId id="264" r:id="rId10"/>
    <p:sldId id="261" r:id="rId11"/>
    <p:sldId id="263" r:id="rId12"/>
    <p:sldId id="265" r:id="rId13"/>
    <p:sldId id="266" r:id="rId14"/>
    <p:sldId id="267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80" r:id="rId23"/>
    <p:sldId id="282" r:id="rId24"/>
    <p:sldId id="286" r:id="rId25"/>
    <p:sldId id="287" r:id="rId26"/>
    <p:sldId id="288" r:id="rId27"/>
    <p:sldId id="289" r:id="rId28"/>
    <p:sldId id="290" r:id="rId29"/>
    <p:sldId id="292" r:id="rId30"/>
    <p:sldId id="293" r:id="rId31"/>
    <p:sldId id="294" r:id="rId32"/>
    <p:sldId id="296" r:id="rId33"/>
    <p:sldId id="298" r:id="rId34"/>
    <p:sldId id="299" r:id="rId35"/>
    <p:sldId id="297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sute love" initials="wl" lastIdx="2" clrIdx="0">
    <p:extLst>
      <p:ext uri="{19B8F6BF-5375-455C-9EA6-DF929625EA0E}">
        <p15:presenceInfo xmlns:p15="http://schemas.microsoft.com/office/powerpoint/2012/main" xmlns="" userId="8e7f9a39cca7aa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4800" dirty="0"/>
              <a:t>ค่าเฉลี่ย ฟันผุ ฟันอุด ฟันถอน ต่อรายบุคคล</a:t>
            </a:r>
            <a:endParaRPr lang="en-US" sz="4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dmft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Lbls>
            <c:dLbl>
              <c:idx val="0"/>
              <c:layout>
                <c:manualLayout>
                  <c:x val="4.830917874396135E-3"/>
                  <c:y val="-3.7097428331857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115942028985508E-2"/>
                  <c:y val="-5.857488683977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1932367149758456E-2"/>
                  <c:y val="-1.9524962279925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2555</c:v>
                </c:pt>
                <c:pt idx="1">
                  <c:v>ปี 2556</c:v>
                </c:pt>
                <c:pt idx="2">
                  <c:v>ปี 2557</c:v>
                </c:pt>
                <c:pt idx="3">
                  <c:v>ปี 2558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3.6</c:v>
                </c:pt>
                <c:pt idx="2">
                  <c:v>6.7</c:v>
                </c:pt>
                <c:pt idx="3">
                  <c:v>6.42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DMFT2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6908212560386472E-2"/>
                  <c:y val="-4.8812405699813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4541062801932361E-3"/>
                  <c:y val="-4.685990947182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85024154589372E-2"/>
                  <c:y val="-3.3192435875872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830917874396135E-3"/>
                  <c:y val="4.2954917015835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ปี 2555</c:v>
                </c:pt>
                <c:pt idx="1">
                  <c:v>ปี 2556</c:v>
                </c:pt>
                <c:pt idx="2">
                  <c:v>ปี 2557</c:v>
                </c:pt>
                <c:pt idx="3">
                  <c:v>ปี 2558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8.6999999999999993</c:v>
                </c:pt>
                <c:pt idx="2">
                  <c:v>7.5</c:v>
                </c:pt>
                <c:pt idx="3">
                  <c:v>5.94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837888"/>
        <c:axId val="115512064"/>
      </c:lineChart>
      <c:catAx>
        <c:axId val="1088378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15512064"/>
        <c:crosses val="autoZero"/>
        <c:auto val="1"/>
        <c:lblAlgn val="ctr"/>
        <c:lblOffset val="100"/>
        <c:noMultiLvlLbl val="0"/>
      </c:catAx>
      <c:valAx>
        <c:axId val="11551206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0883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0" i="0" u="none" strike="noStrike" kern="1200" spc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th-TH" sz="4000" b="1" baseline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เปอร์เซ็นต์การให้การรักษาทางทันตกรรม</a:t>
            </a:r>
            <a:endParaRPr lang="en-US" sz="4000" b="1" baseline="0" dirty="0"/>
          </a:p>
        </c:rich>
      </c:tx>
      <c:layout/>
      <c:overlay val="0"/>
      <c:spPr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2557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85024154589349E-2"/>
                  <c:y val="-2.6257705944865515E-2"/>
                </c:manualLayout>
              </c:layout>
              <c:tx>
                <c:rich>
                  <a:bodyPr/>
                  <a:lstStyle/>
                  <a:p>
                    <a:fld id="{B62736AA-7BDA-4C6D-B1E2-6E376F2130FB}" type="VALUE">
                      <a:rPr lang="en-US" sz="240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9.6618357487922267E-3"/>
                  <c:y val="-4.03964706844082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4541062801932361E-3"/>
                  <c:y val="-1.0099117671102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869565217391216E-2"/>
                  <c:y val="-6.0594706026614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examination</c:v>
                </c:pt>
                <c:pt idx="1">
                  <c:v>apply fluoride</c:v>
                </c:pt>
                <c:pt idx="2">
                  <c:v>scaling</c:v>
                </c:pt>
                <c:pt idx="3">
                  <c:v>restoration</c:v>
                </c:pt>
                <c:pt idx="4">
                  <c:v>extraction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0.72</c:v>
                </c:pt>
                <c:pt idx="1">
                  <c:v>0.72</c:v>
                </c:pt>
                <c:pt idx="2">
                  <c:v>0.13</c:v>
                </c:pt>
                <c:pt idx="3">
                  <c:v>0.13</c:v>
                </c:pt>
                <c:pt idx="4" formatCode="0.00%">
                  <c:v>3.6999999999999998E-2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2558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85024154589372E-2"/>
                  <c:y val="-1.211894120532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077294685990295E-2"/>
                  <c:y val="-1.0099117671102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6618357487921816E-3"/>
                  <c:y val="-8.0792941368816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6618357487921816E-3"/>
                  <c:y val="-6.05947060266141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examination</c:v>
                </c:pt>
                <c:pt idx="1">
                  <c:v>apply fluoride</c:v>
                </c:pt>
                <c:pt idx="2">
                  <c:v>scaling</c:v>
                </c:pt>
                <c:pt idx="3">
                  <c:v>restoration</c:v>
                </c:pt>
                <c:pt idx="4">
                  <c:v>extraction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0.62</c:v>
                </c:pt>
                <c:pt idx="1">
                  <c:v>0.62</c:v>
                </c:pt>
                <c:pt idx="2">
                  <c:v>0.1</c:v>
                </c:pt>
                <c:pt idx="3">
                  <c:v>0.13</c:v>
                </c:pt>
                <c:pt idx="4" formatCode="0.00%">
                  <c:v>5.5E-2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372032"/>
        <c:axId val="115373568"/>
        <c:axId val="0"/>
      </c:bar3DChart>
      <c:catAx>
        <c:axId val="11537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15373568"/>
        <c:crosses val="autoZero"/>
        <c:auto val="1"/>
        <c:lblAlgn val="ctr"/>
        <c:lblOffset val="100"/>
        <c:noMultiLvlLbl val="0"/>
      </c:catAx>
      <c:valAx>
        <c:axId val="11537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11537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0291A-F32E-4888-8E4A-67AFD110DA84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7FDDF-F5EB-4F62-A049-EFB60BC8B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7FDDF-F5EB-4F62-A049-EFB60BC8BA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4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1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0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8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8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5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7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0E305-05B4-4D3F-9727-DC61FE840AA6}" type="datetimeFigureOut">
              <a:rPr lang="en-US" smtClean="0"/>
              <a:t>11/7/2015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ACA7-333F-4F49-B708-B441E25B1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58990"/>
            <a:ext cx="9144000" cy="233341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โครงการส่งเสริม สุขภาพช่องปากเด็กพิการ</a:t>
            </a:r>
            <a:br>
              <a:rPr lang="th-TH" b="1" dirty="0" smtClean="0"/>
            </a:br>
            <a:r>
              <a:rPr lang="th-TH" b="1" dirty="0" smtClean="0"/>
              <a:t>ในโรงเรียนสงขลาพัฒนาปัญญา จังหวัดสงขลา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โดยกลุ่มงานทันตกรรม รพ.สงขลา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31" y="2810293"/>
            <a:ext cx="6712138" cy="377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796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04" y="514653"/>
            <a:ext cx="11265729" cy="1295400"/>
          </a:xfrm>
        </p:spPr>
        <p:txBody>
          <a:bodyPr>
            <a:noAutofit/>
          </a:bodyPr>
          <a:lstStyle/>
          <a:p>
            <a:pPr marL="914400" indent="-914400" algn="ctr"/>
            <a:r>
              <a:rPr lang="en-US" sz="5400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5400" dirty="0" smtClean="0"/>
              <a:t>.กิจกรรมคุณหมอฟันพบผู้ปกครองนักเรียนกลุ่มย่อย</a:t>
            </a:r>
            <a:br>
              <a:rPr lang="th-TH" sz="5400" dirty="0" smtClean="0"/>
            </a:br>
            <a:r>
              <a:rPr lang="th-TH" sz="5400" dirty="0" smtClean="0"/>
              <a:t>เพื่อแลกเปลี่ยนทัศนคติและให้ความรู้</a:t>
            </a:r>
            <a:endParaRPr lang="en-US" sz="54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7840"/>
          <a:stretch>
            <a:fillRect/>
          </a:stretch>
        </p:blipFill>
        <p:spPr>
          <a:xfrm>
            <a:off x="510959" y="2200410"/>
            <a:ext cx="4759492" cy="3758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84" y="2200410"/>
            <a:ext cx="5509415" cy="3758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1760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54" y="708718"/>
            <a:ext cx="3799003" cy="2529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54" y="3876123"/>
            <a:ext cx="3799004" cy="2529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" y="1274326"/>
            <a:ext cx="6836014" cy="4551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89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53" y="8492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en-US" sz="5400" dirty="0" smtClean="0"/>
              <a:t>.</a:t>
            </a:r>
            <a:r>
              <a:rPr lang="th-TH" sz="5400" dirty="0" smtClean="0"/>
              <a:t>ประชุมแลกเปลี่ยนเรียนรู้ คุณครูผู้ดูแล เพื่อให้ทราบถึงปัญหาร่วมกันและหาแนวทางแก้ไขปัญหาร่วมกัน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88" y="2904498"/>
            <a:ext cx="3997624" cy="259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8" y="2904498"/>
            <a:ext cx="3475796" cy="259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776" y="2904498"/>
            <a:ext cx="4047016" cy="259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28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753" y="9702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4.</a:t>
            </a:r>
            <a:r>
              <a:rPr lang="th-TH" sz="5400" b="1" dirty="0" smtClean="0"/>
              <a:t>กิจกรรมส่งเสริมทัศนคติของคุณครู เกี่ยวกับวิธีการจัดการกับความเครียดโดยวิทยากร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th-TH" sz="5400" b="1" dirty="0" smtClean="0"/>
              <a:t>จากกลุ่มงานเวชกรรมสังคม รพ.สงขลา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0" y="3112088"/>
            <a:ext cx="3366155" cy="252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92" y="3112088"/>
            <a:ext cx="3594222" cy="252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31" y="3112088"/>
            <a:ext cx="3606271" cy="252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713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500">
              <a:srgbClr val="C2DAEF"/>
            </a:gs>
            <a:gs pos="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631825" indent="-631825" algn="ctr"/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5.</a:t>
            </a:r>
            <a:r>
              <a:rPr lang="th-TH" b="1" dirty="0" smtClean="0"/>
              <a:t>ทำงานร่วมกันกับคณะทันตแพทย์ศาสตร์ ม.สงขลานครินร์</a:t>
            </a:r>
            <a:br>
              <a:rPr lang="th-TH" b="1" dirty="0" smtClean="0"/>
            </a:br>
            <a:r>
              <a:rPr lang="th-TH" b="1" dirty="0" smtClean="0"/>
              <a:t>จัดนักศึกษา ทันตแพทย์ ชั้นปีที่ 3 ออก กิจกรรมภาคสนาม เพื่อร่วมทำกิจกรรม งานส่งเสริมป้องกันทันตสุขภาพในโรงเรียน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21" y="1956397"/>
            <a:ext cx="6108635" cy="4585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114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6.</a:t>
            </a:r>
            <a:r>
              <a:rPr lang="th-TH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ลงพื้นที่ให้ความรู้ ศูนย์การศึกษาพิเศษ เขตการศึกษา </a:t>
            </a:r>
            <a:r>
              <a:rPr lang="en-US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 </a:t>
            </a:r>
            <a:r>
              <a:rPr lang="th-TH" sz="6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อ.จะนะ จ.สงขลา</a:t>
            </a:r>
            <a:endParaRPr lang="en-US" sz="6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2" y="3412503"/>
            <a:ext cx="5529170" cy="311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2" y="3410734"/>
            <a:ext cx="5532313" cy="31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5848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II</a:t>
            </a:r>
            <a:r>
              <a:rPr lang="th-TH" sz="5400" b="1" dirty="0" smtClean="0">
                <a:cs typeface="+mn-cs"/>
              </a:rPr>
              <a:t>.</a:t>
            </a:r>
            <a:r>
              <a:rPr lang="th-TH" sz="5400" b="1" dirty="0" smtClean="0"/>
              <a:t>เก็บรวบรวมข้อมูลทันตสุขภาพช่องปากนักเรียน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4000" dirty="0" smtClean="0"/>
              <a:t>-ให้คุณครูประจำชั้นมีส่วนร่วมในการตรวจช่องปากนักเรียน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6" y="2014784"/>
            <a:ext cx="5391881" cy="4043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5" y="2014784"/>
            <a:ext cx="5395543" cy="4043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2039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0" y="270047"/>
            <a:ext cx="11355881" cy="6387683"/>
          </a:xfrm>
        </p:spPr>
      </p:pic>
    </p:spTree>
    <p:extLst>
      <p:ext uri="{BB962C8B-B14F-4D97-AF65-F5344CB8AC3E}">
        <p14:creationId xmlns:p14="http://schemas.microsoft.com/office/powerpoint/2010/main" val="1362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76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III</a:t>
            </a:r>
            <a:r>
              <a:rPr lang="th-TH" b="1" dirty="0" smtClean="0"/>
              <a:t>.รณรงค์งานส่งเสริม ป้องกันทันตสุขภาพ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-มีการย้อม </a:t>
            </a:r>
            <a:r>
              <a:rPr lang="en-US" dirty="0" smtClean="0"/>
              <a:t>plaque </a:t>
            </a:r>
            <a:r>
              <a:rPr lang="th-TH" dirty="0" smtClean="0"/>
              <a:t>และสอนแปรงฟัน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8747"/>
            <a:ext cx="6535472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902">
            <a:off x="7041876" y="2871526"/>
            <a:ext cx="2504541" cy="3339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280">
            <a:off x="9110530" y="465048"/>
            <a:ext cx="2471374" cy="3708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378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dirty="0" smtClean="0"/>
              <a:t>-ให้ความรู้ทันตสุขภาพและสอนการแปรงฟัน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4" y="1991028"/>
            <a:ext cx="4902517" cy="367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50" y="1991028"/>
            <a:ext cx="5522485" cy="367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900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91467"/>
            <a:ext cx="10515600" cy="1966183"/>
          </a:xfrm>
        </p:spPr>
        <p:txBody>
          <a:bodyPr>
            <a:noAutofit/>
          </a:bodyPr>
          <a:lstStyle/>
          <a:p>
            <a:r>
              <a:rPr lang="th-TH" sz="6000" b="1" dirty="0" smtClean="0"/>
              <a:t>ความเป็นมาของโครงการ</a:t>
            </a:r>
            <a:r>
              <a:rPr lang="en-US" sz="6000" b="1" dirty="0" smtClean="0"/>
              <a:t> </a:t>
            </a:r>
            <a:r>
              <a:rPr lang="en-US" sz="6000" dirty="0" smtClean="0"/>
              <a:t>: </a:t>
            </a:r>
            <a:br>
              <a:rPr lang="en-US" sz="6000" dirty="0" smtClean="0"/>
            </a:br>
            <a:r>
              <a:rPr lang="th-TH" sz="6000" dirty="0" smtClean="0"/>
              <a:t>เริ่มทำงานตั้งแต่ ปี 2553 จนถึงปัจจุบัน</a:t>
            </a:r>
            <a:br>
              <a:rPr lang="th-TH" sz="6000" dirty="0" smtClean="0"/>
            </a:br>
            <a:r>
              <a:rPr lang="th-TH" sz="6000" b="1" dirty="0" smtClean="0"/>
              <a:t>วัตถุประสงค์</a:t>
            </a:r>
            <a:r>
              <a:rPr lang="th-TH" sz="6000" dirty="0" smtClean="0"/>
              <a:t> </a:t>
            </a:r>
            <a:r>
              <a:rPr lang="en-US" sz="6000" dirty="0" smtClean="0"/>
              <a:t>:</a:t>
            </a:r>
            <a:r>
              <a:rPr lang="th-TH" sz="6000" dirty="0" smtClean="0"/>
              <a:t> 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th-TH" sz="6000" dirty="0" smtClean="0"/>
              <a:t>เพื่อพัฒนารูปแบบการส่งเสริมสุขภาพช</a:t>
            </a:r>
            <a:r>
              <a:rPr lang="th-TH" sz="6000" dirty="0"/>
              <a:t>่</a:t>
            </a:r>
            <a:r>
              <a:rPr lang="th-TH" sz="6000" dirty="0" smtClean="0"/>
              <a:t>องปากเด็กพิการในโรงเรียนสงขลาพัฒนาปัญญา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06997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7" y="494563"/>
            <a:ext cx="4156049" cy="2767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0" y="3450820"/>
            <a:ext cx="4150187" cy="3112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9621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47" y="213231"/>
            <a:ext cx="10515600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th-TH" sz="7200" dirty="0" smtClean="0">
                <a:solidFill>
                  <a:srgbClr val="FFFF00"/>
                </a:solidFill>
              </a:rPr>
              <a:t>-มีการแปรงฟันหลังทานอาหารกลางวัน</a:t>
            </a:r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7" y="3471079"/>
            <a:ext cx="4566924" cy="3040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19" y="3394080"/>
            <a:ext cx="4728428" cy="313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792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6600" b="1" dirty="0" smtClean="0"/>
              <a:t>-มีการทาฟลูออไรด์วานิส ปีละ 2 ครั้ง</a:t>
            </a:r>
            <a:endParaRPr lang="en-US" sz="6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294">
            <a:off x="706432" y="1928356"/>
            <a:ext cx="5358659" cy="4018994"/>
          </a:xfrm>
          <a:prstGeom prst="round2DiagRect">
            <a:avLst>
              <a:gd name="adj1" fmla="val 16667"/>
              <a:gd name="adj2" fmla="val 21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555">
            <a:off x="6725999" y="2289726"/>
            <a:ext cx="4944383" cy="32962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2337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06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 smtClean="0"/>
              <a:t>-เลือกผู้นำนักเรียน โดยทางโรงเรียนเป็นผู้คัดเลือกนักเรียนที่มีแววสามารถทำหน้าที่นี้ได้</a:t>
            </a:r>
            <a:endParaRPr lang="en-US" sz="6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9" y="2229037"/>
            <a:ext cx="6927462" cy="4351338"/>
          </a:xfrm>
        </p:spPr>
      </p:pic>
    </p:spTree>
    <p:extLst>
      <p:ext uri="{BB962C8B-B14F-4D97-AF65-F5344CB8AC3E}">
        <p14:creationId xmlns:p14="http://schemas.microsoft.com/office/powerpoint/2010/main" val="2348020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2" y="562433"/>
            <a:ext cx="4266491" cy="284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14" y="1263191"/>
            <a:ext cx="6655317" cy="4431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2" y="3635498"/>
            <a:ext cx="4266491" cy="284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7672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IV</a:t>
            </a:r>
            <a:r>
              <a:rPr lang="th-TH" b="1" dirty="0" smtClean="0"/>
              <a:t>.งานบริการทันตกรรมในห้องฟันและห้องผ่าตัดโรงพยาบาลสงขลา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0467"/>
            <a:ext cx="652700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63" y="1910467"/>
            <a:ext cx="3465437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4338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12" y="336190"/>
            <a:ext cx="3945137" cy="296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63" y="336190"/>
            <a:ext cx="3945136" cy="2963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13" y="3586465"/>
            <a:ext cx="3932364" cy="295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63" y="3586465"/>
            <a:ext cx="3940120" cy="295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8742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73" y="1815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 smtClean="0"/>
              <a:t>-งานให้บริการใส่ฟันเทียมในผู้ป่วยทางสติปัญญา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0" y="1507105"/>
            <a:ext cx="3575636" cy="4754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41" y="1507104"/>
            <a:ext cx="3293664" cy="475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10" y="1511482"/>
            <a:ext cx="3555851" cy="4750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3125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13" y="270636"/>
            <a:ext cx="8503556" cy="63776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4890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sz="6000" b="1" dirty="0" smtClean="0"/>
              <a:t>-ออกหน่วยขูดหินปูนที่โรงเรียนสงขลาพัฒนาปัญญา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3" y="2160970"/>
            <a:ext cx="5529079" cy="3686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55" y="2145693"/>
            <a:ext cx="5551995" cy="3701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41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" y="0"/>
            <a:ext cx="121857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574" y="1220928"/>
            <a:ext cx="4385561" cy="1896533"/>
          </a:xfrm>
        </p:spPr>
        <p:txBody>
          <a:bodyPr>
            <a:noAutofit/>
          </a:bodyPr>
          <a:lstStyle/>
          <a:p>
            <a:r>
              <a:rPr lang="th-TH" sz="6000" b="1" dirty="0" smtClean="0"/>
              <a:t>โรงพยาบาลสงขลา</a:t>
            </a:r>
            <a:r>
              <a:rPr lang="th-TH" sz="4000" dirty="0" smtClean="0"/>
              <a:t/>
            </a:r>
            <a:br>
              <a:rPr lang="th-TH" sz="4000" dirty="0" smtClean="0"/>
            </a:br>
            <a:r>
              <a:rPr lang="en-US" sz="4000" dirty="0" smtClean="0"/>
              <a:t>- </a:t>
            </a:r>
            <a:r>
              <a:rPr lang="th-TH" sz="4000" dirty="0" smtClean="0"/>
              <a:t>ขนาดเตียงผู้ป่วย </a:t>
            </a:r>
            <a:r>
              <a:rPr lang="en-US" sz="4000" dirty="0" smtClean="0"/>
              <a:t>508</a:t>
            </a:r>
            <a:r>
              <a:rPr lang="th-TH" sz="4000" dirty="0" smtClean="0"/>
              <a:t> เตียง</a:t>
            </a:r>
            <a:br>
              <a:rPr lang="th-TH" sz="4000" dirty="0" smtClean="0"/>
            </a:br>
            <a:r>
              <a:rPr lang="en-US" sz="4000" dirty="0" smtClean="0"/>
              <a:t>- </a:t>
            </a:r>
            <a:r>
              <a:rPr lang="th-TH" sz="4000" dirty="0" smtClean="0"/>
              <a:t>แพทย์</a:t>
            </a:r>
            <a:r>
              <a:rPr lang="en-US" sz="4000" dirty="0" smtClean="0"/>
              <a:t> 86</a:t>
            </a:r>
            <a:r>
              <a:rPr lang="th-TH" sz="4000" dirty="0" smtClean="0"/>
              <a:t> คน</a:t>
            </a:r>
            <a:br>
              <a:rPr lang="th-TH" sz="4000" dirty="0" smtClean="0"/>
            </a:br>
            <a:r>
              <a:rPr lang="en-US" sz="4000" dirty="0" smtClean="0"/>
              <a:t>- </a:t>
            </a:r>
            <a:r>
              <a:rPr lang="th-TH" sz="4000" dirty="0" smtClean="0"/>
              <a:t>เภสัชกร </a:t>
            </a:r>
            <a:r>
              <a:rPr lang="en-US" sz="4000" dirty="0" smtClean="0"/>
              <a:t>37</a:t>
            </a:r>
            <a:r>
              <a:rPr lang="th-TH" sz="4000" dirty="0" smtClean="0"/>
              <a:t> คน</a:t>
            </a:r>
            <a:br>
              <a:rPr lang="th-TH" sz="4000" dirty="0" smtClean="0"/>
            </a:br>
            <a:r>
              <a:rPr lang="en-US" sz="4000" dirty="0" smtClean="0"/>
              <a:t>- </a:t>
            </a:r>
            <a:r>
              <a:rPr lang="th-TH" sz="4000" dirty="0" smtClean="0"/>
              <a:t>พยาบาล </a:t>
            </a:r>
            <a:r>
              <a:rPr lang="en-US" sz="4000" dirty="0" smtClean="0"/>
              <a:t>470</a:t>
            </a:r>
            <a:r>
              <a:rPr lang="th-TH" sz="4000" dirty="0" smtClean="0"/>
              <a:t> คน</a:t>
            </a:r>
            <a:endParaRPr lang="en-US" sz="4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31837" y="2103204"/>
            <a:ext cx="4497528" cy="18965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- </a:t>
            </a:r>
            <a:r>
              <a:rPr lang="th-TH" sz="4000" dirty="0"/>
              <a:t>ทันตแพทย์ </a:t>
            </a:r>
            <a:r>
              <a:rPr lang="en-US" sz="4000" dirty="0"/>
              <a:t>15</a:t>
            </a:r>
            <a:r>
              <a:rPr lang="th-TH" sz="4000" dirty="0"/>
              <a:t> คน</a:t>
            </a:r>
            <a:br>
              <a:rPr lang="th-TH" sz="4000" dirty="0"/>
            </a:br>
            <a:r>
              <a:rPr lang="en-US" sz="4000" dirty="0"/>
              <a:t>- </a:t>
            </a:r>
            <a:r>
              <a:rPr lang="th-TH" sz="4000" dirty="0"/>
              <a:t>ทันตภิบาล </a:t>
            </a:r>
            <a:r>
              <a:rPr lang="en-US" sz="4000" dirty="0"/>
              <a:t>5 </a:t>
            </a:r>
            <a:r>
              <a:rPr lang="th-TH" sz="4000" dirty="0"/>
              <a:t>คน</a:t>
            </a:r>
            <a:br>
              <a:rPr lang="th-TH" sz="4000" dirty="0"/>
            </a:br>
            <a:r>
              <a:rPr lang="en-US" sz="4000" dirty="0"/>
              <a:t>- </a:t>
            </a:r>
            <a:r>
              <a:rPr lang="th-TH" sz="4000" dirty="0"/>
              <a:t>ผู้ช่วยทันตแพทย์ </a:t>
            </a:r>
            <a:r>
              <a:rPr lang="en-US" sz="4000" dirty="0"/>
              <a:t>4</a:t>
            </a:r>
            <a:r>
              <a:rPr lang="th-TH" sz="4000" dirty="0"/>
              <a:t> คน </a:t>
            </a:r>
            <a:br>
              <a:rPr lang="th-TH" sz="4000" dirty="0"/>
            </a:br>
            <a:r>
              <a:rPr lang="en-US" sz="4000" dirty="0"/>
              <a:t>- </a:t>
            </a:r>
            <a:r>
              <a:rPr lang="th-TH" sz="4000" dirty="0"/>
              <a:t>ลูกจ้างห้องทันตกรรม </a:t>
            </a:r>
            <a:r>
              <a:rPr lang="en-US" sz="4000" dirty="0"/>
              <a:t>10</a:t>
            </a:r>
            <a:r>
              <a:rPr lang="th-TH" sz="4000" dirty="0"/>
              <a:t> คน</a:t>
            </a:r>
            <a:r>
              <a:rPr lang="th-TH" sz="4000" dirty="0" smtClean="0"/>
              <a:t/>
            </a:r>
            <a:br>
              <a:rPr lang="th-TH" sz="4000" dirty="0" smtClean="0"/>
            </a:br>
            <a:r>
              <a:rPr lang="th-TH" sz="4000" dirty="0" smtClean="0"/>
              <a:t/>
            </a:r>
            <a:br>
              <a:rPr lang="th-TH" sz="4000" dirty="0" smtClean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4345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135" y="393405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V</a:t>
            </a:r>
            <a:r>
              <a:rPr lang="th-TH" sz="8000" dirty="0" smtClean="0"/>
              <a:t>.เยี่ยมบ้าน</a:t>
            </a:r>
            <a:endParaRPr lang="en-US" sz="8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5" y="1924619"/>
            <a:ext cx="5958320" cy="4468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33" y="272222"/>
            <a:ext cx="4590853" cy="612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4912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1" y="611155"/>
            <a:ext cx="4485064" cy="2522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64" y="611155"/>
            <a:ext cx="6142821" cy="5527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1" y="3614710"/>
            <a:ext cx="4485064" cy="25237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4602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6421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VI</a:t>
            </a:r>
            <a:r>
              <a:rPr lang="th-TH" sz="8000" dirty="0" smtClean="0"/>
              <a:t>.ผลของโครงการ</a:t>
            </a:r>
            <a:endParaRPr lang="en-US" sz="8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04" y="1611984"/>
            <a:ext cx="6343576" cy="4760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8957" y="1507804"/>
            <a:ext cx="5840684" cy="3888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3929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354767"/>
              </p:ext>
            </p:extLst>
          </p:nvPr>
        </p:nvGraphicFramePr>
        <p:xfrm>
          <a:off x="838200" y="197964"/>
          <a:ext cx="10515600" cy="650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57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670073"/>
              </p:ext>
            </p:extLst>
          </p:nvPr>
        </p:nvGraphicFramePr>
        <p:xfrm>
          <a:off x="838200" y="245097"/>
          <a:ext cx="10515600" cy="6287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1363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83" y="364469"/>
            <a:ext cx="9158398" cy="610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7247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859" y="3476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Thank you for your attention</a:t>
            </a:r>
            <a:endParaRPr lang="en-US" sz="6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19" y="1673223"/>
            <a:ext cx="7306587" cy="487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5141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98" y="2208673"/>
            <a:ext cx="10515600" cy="2378075"/>
          </a:xfrm>
        </p:spPr>
        <p:txBody>
          <a:bodyPr>
            <a:noAutofit/>
          </a:bodyPr>
          <a:lstStyle/>
          <a:p>
            <a:pPr algn="ctr"/>
            <a:r>
              <a:rPr lang="th-TH" sz="80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โรงพยาบาล สงขลา 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 ประชากรที่รับผิดชอบ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220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,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000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คน</a:t>
            </a:r>
            <a:b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  รพสต. 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12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แห่ง และ ศูนย์สุขภาพชุมชนเมือง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แห่ง</a:t>
            </a:r>
            <a:b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มีทันตภิบาล ประจำ รพสต.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แห่ง โดยมีทันตแพทย์ หมุนเวียนไปให้บริการ สัปดาห์ละ </a:t>
            </a:r>
            <a:r>
              <a:rPr lang="en-US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  <a:r>
              <a:rPr lang="th-TH" sz="5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ครั้ง</a:t>
            </a:r>
            <a:endParaRPr lang="en-US" sz="54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999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883" y="674408"/>
            <a:ext cx="10515600" cy="2361142"/>
          </a:xfrm>
        </p:spPr>
        <p:txBody>
          <a:bodyPr>
            <a:normAutofit fontScale="90000"/>
          </a:bodyPr>
          <a:lstStyle/>
          <a:p>
            <a:pPr marL="804863" indent="-804863"/>
            <a:r>
              <a:rPr lang="th-TH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โรงเรียนสงขลาพัฒนาปัญญา สังกัด สำนักบริหารงานการศึกษาพิเศษ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/>
            </a:r>
            <a:b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-มีนักเรียนระดับอนุบาลจนถึงมัธยมศึกษาปีที่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จำนวน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70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คน</a:t>
            </a:r>
            <a:b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-มีคุณครู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40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คน ลูกจ้าง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30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คน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b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-มีหอพักนักเรียนจำนวน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หอ แต่ละหอมีเด็กนักเรียน อยู่อาศัย ประมาณ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40-50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คน</a:t>
            </a:r>
            <a:b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ระยะทางจากโรงเรียนกับ โรงพยาบาล ห่างกันประมาณ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300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เมตร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58" y="3563471"/>
            <a:ext cx="4073431" cy="2715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3" y="3563471"/>
            <a:ext cx="4467327" cy="2715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995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1A88F"/>
            </a:gs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866">
            <a:off x="521285" y="801276"/>
            <a:ext cx="4743112" cy="3157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381">
            <a:off x="2766685" y="3510536"/>
            <a:ext cx="4117329" cy="2741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82" y="447234"/>
            <a:ext cx="3871274" cy="58069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5861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224211"/>
          </a:xfrm>
        </p:spPr>
        <p:txBody>
          <a:bodyPr>
            <a:normAutofit/>
          </a:bodyPr>
          <a:lstStyle/>
          <a:p>
            <a:pPr marL="1084263" indent="-1084263"/>
            <a:r>
              <a:rPr lang="th-TH" sz="7200" b="1" dirty="0" smtClean="0"/>
              <a:t>รูปแบบการทำงาน</a:t>
            </a:r>
            <a:r>
              <a:rPr lang="th-TH" sz="7200" dirty="0" smtClean="0"/>
              <a:t/>
            </a:r>
            <a:br>
              <a:rPr lang="th-TH" sz="7200" dirty="0" smtClean="0"/>
            </a:br>
            <a:r>
              <a:rPr lang="th-TH" sz="5400" dirty="0" smtClean="0"/>
              <a:t>1.เตรียมชุมชนและพัฒนาเครือข่าย</a:t>
            </a:r>
            <a:br>
              <a:rPr lang="th-TH" sz="5400" dirty="0" smtClean="0"/>
            </a:br>
            <a:r>
              <a:rPr lang="th-TH" sz="5400" dirty="0" smtClean="0"/>
              <a:t>2.เก็บรวบรวมข้อมูล สุขภาพช่องปากนักเรียน</a:t>
            </a:r>
            <a:br>
              <a:rPr lang="th-TH" sz="5400" dirty="0" smtClean="0"/>
            </a:br>
            <a:r>
              <a:rPr lang="th-TH" sz="5400" dirty="0" smtClean="0"/>
              <a:t>3.รณรงค์งานส่งเสริม ป้องกันทันตสุขภาพ</a:t>
            </a:r>
            <a:br>
              <a:rPr lang="th-TH" sz="5400" dirty="0" smtClean="0"/>
            </a:br>
            <a:r>
              <a:rPr lang="th-TH" sz="5400" dirty="0" smtClean="0"/>
              <a:t>4.งานบริการทางทันตกรรมทั้งในโรงพยาบาลและ ออกหน่วยในโรงเรียน</a:t>
            </a:r>
            <a:br>
              <a:rPr lang="th-TH" sz="5400" dirty="0" smtClean="0"/>
            </a:br>
            <a:r>
              <a:rPr lang="th-TH" sz="5400" dirty="0" smtClean="0"/>
              <a:t>5.เยี่ยมบ้าน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3604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53" y="90955"/>
            <a:ext cx="8976680" cy="6686918"/>
          </a:xfrm>
        </p:spPr>
      </p:pic>
    </p:spTree>
    <p:extLst>
      <p:ext uri="{BB962C8B-B14F-4D97-AF65-F5344CB8AC3E}">
        <p14:creationId xmlns:p14="http://schemas.microsoft.com/office/powerpoint/2010/main" val="2214207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75A9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64" y="91645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I.</a:t>
            </a:r>
            <a:r>
              <a:rPr lang="th-TH" sz="4800" b="1" dirty="0"/>
              <a:t>เตรียมชุมชนและพัฒนาเครือข่าย</a:t>
            </a:r>
            <a:r>
              <a:rPr lang="th-TH" sz="3200" dirty="0"/>
              <a:t/>
            </a:r>
            <a:br>
              <a:rPr lang="th-TH" sz="3200" dirty="0"/>
            </a:br>
            <a:r>
              <a:rPr lang="en-US" sz="4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1.</a:t>
            </a:r>
            <a:r>
              <a:rPr lang="th-TH" sz="4800" dirty="0" smtClean="0"/>
              <a:t>ประชุมผู้ปกครอง นักเรียนเข้าใหม่ให้ความรู้ ทันตสุขภาพและแจกอุปกรณ์ การดูแลทันตสุขภาพ</a:t>
            </a:r>
            <a:endParaRPr lang="en-US" sz="4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4" y="2814883"/>
            <a:ext cx="5256345" cy="350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74" y="2814883"/>
            <a:ext cx="4658606" cy="350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1415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265</Words>
  <Application>Microsoft Office PowerPoint</Application>
  <PresentationFormat>Custom</PresentationFormat>
  <Paragraphs>43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โครงการส่งเสริม สุขภาพช่องปากเด็กพิการ ในโรงเรียนสงขลาพัฒนาปัญญา จังหวัดสงขลา โดยกลุ่มงานทันตกรรม รพ.สงขลา</vt:lpstr>
      <vt:lpstr>ความเป็นมาของโครงการ :  เริ่มทำงานตั้งแต่ ปี 2553 จนถึงปัจจุบัน วัตถุประสงค์ :  เพื่อพัฒนารูปแบบการส่งเสริมสุขภาพช่องปากเด็กพิการในโรงเรียนสงขลาพัฒนาปัญญา</vt:lpstr>
      <vt:lpstr>โรงพยาบาลสงขลา - ขนาดเตียงผู้ป่วย 508 เตียง - แพทย์ 86 คน - เภสัชกร 37 คน - พยาบาล 470 คน</vt:lpstr>
      <vt:lpstr>โรงพยาบาล สงขลา  มี ประชากรที่รับผิดชอบ 220,000 คน มี  รพสต.  12 แห่ง และ ศูนย์สุขภาพชุมชนเมือง 1 แห่ง มีทันตภิบาล ประจำ รพสต. 6 แห่ง โดยมีทันตแพทย์ หมุนเวียนไปให้บริการ สัปดาห์ละ 1 ครั้ง</vt:lpstr>
      <vt:lpstr>โรงเรียนสงขลาพัฒนาปัญญา สังกัด สำนักบริหารงานการศึกษาพิเศษ -มีนักเรียนระดับอนุบาลจนถึงมัธยมศึกษาปีที่ 6 จำนวน 270 คน -มีคุณครู 40 คน ลูกจ้าง 30 คน  -มีหอพักนักเรียนจำนวน 5 หอ แต่ละหอมีเด็กนักเรียน อยู่อาศัย ประมาณ 40-50 คน -ระยะทางจากโรงเรียนกับ โรงพยาบาล ห่างกันประมาณ 300 เมตร</vt:lpstr>
      <vt:lpstr>PowerPoint Presentation</vt:lpstr>
      <vt:lpstr>รูปแบบการทำงาน 1.เตรียมชุมชนและพัฒนาเครือข่าย 2.เก็บรวบรวมข้อมูล สุขภาพช่องปากนักเรียน 3.รณรงค์งานส่งเสริม ป้องกันทันตสุขภาพ 4.งานบริการทางทันตกรรมทั้งในโรงพยาบาลและ ออกหน่วยในโรงเรียน 5.เยี่ยมบ้าน</vt:lpstr>
      <vt:lpstr>PowerPoint Presentation</vt:lpstr>
      <vt:lpstr>I.เตรียมชุมชนและพัฒนาเครือข่าย 1.ประชุมผู้ปกครอง นักเรียนเข้าใหม่ให้ความรู้ ทันตสุขภาพและแจกอุปกรณ์ การดูแลทันตสุขภาพ</vt:lpstr>
      <vt:lpstr>2.กิจกรรมคุณหมอฟันพบผู้ปกครองนักเรียนกลุ่มย่อย เพื่อแลกเปลี่ยนทัศนคติและให้ความรู้</vt:lpstr>
      <vt:lpstr>PowerPoint Presentation</vt:lpstr>
      <vt:lpstr>3.ประชุมแลกเปลี่ยนเรียนรู้ คุณครูผู้ดูแล เพื่อให้ทราบถึงปัญหาร่วมกันและหาแนวทางแก้ไขปัญหาร่วมกัน</vt:lpstr>
      <vt:lpstr>4.กิจกรรมส่งเสริมทัศนคติของคุณครู เกี่ยวกับวิธีการจัดการกับความเครียดโดยวิทยากร  จากกลุ่มงานเวชกรรมสังคม รพ.สงขลา</vt:lpstr>
      <vt:lpstr>5.ทำงานร่วมกันกับคณะทันตแพทย์ศาสตร์ ม.สงขลานครินร์ จัดนักศึกษา ทันตแพทย์ ชั้นปีที่ 3 ออก กิจกรรมภาคสนาม เพื่อร่วมทำกิจกรรม งานส่งเสริมป้องกันทันตสุขภาพในโรงเรียน</vt:lpstr>
      <vt:lpstr>6.ลงพื้นที่ให้ความรู้ ศูนย์การศึกษาพิเศษ เขตการศึกษา 3  อ.จะนะ จ.สงขลา</vt:lpstr>
      <vt:lpstr>II.เก็บรวบรวมข้อมูลทันตสุขภาพช่องปากนักเรียน -ให้คุณครูประจำชั้นมีส่วนร่วมในการตรวจช่องปากนักเรียน</vt:lpstr>
      <vt:lpstr>PowerPoint Presentation</vt:lpstr>
      <vt:lpstr>III.รณรงค์งานส่งเสริม ป้องกันทันตสุขภาพ -มีการย้อม plaque และสอนแปรงฟัน</vt:lpstr>
      <vt:lpstr>-ให้ความรู้ทันตสุขภาพและสอนการแปรงฟัน</vt:lpstr>
      <vt:lpstr>PowerPoint Presentation</vt:lpstr>
      <vt:lpstr>-มีการแปรงฟันหลังทานอาหารกลางวัน</vt:lpstr>
      <vt:lpstr>-มีการทาฟลูออไรด์วานิส ปีละ 2 ครั้ง</vt:lpstr>
      <vt:lpstr>-เลือกผู้นำนักเรียน โดยทางโรงเรียนเป็นผู้คัดเลือกนักเรียนที่มีแววสามารถทำหน้าที่นี้ได้</vt:lpstr>
      <vt:lpstr>PowerPoint Presentation</vt:lpstr>
      <vt:lpstr>IV.งานบริการทันตกรรมในห้องฟันและห้องผ่าตัดโรงพยาบาลสงขลา</vt:lpstr>
      <vt:lpstr>PowerPoint Presentation</vt:lpstr>
      <vt:lpstr>-งานให้บริการใส่ฟันเทียมในผู้ป่วยทางสติปัญญา</vt:lpstr>
      <vt:lpstr>PowerPoint Presentation</vt:lpstr>
      <vt:lpstr>-ออกหน่วยขูดหินปูนที่โรงเรียนสงขลาพัฒนาปัญญา</vt:lpstr>
      <vt:lpstr>V.เยี่ยมบ้าน</vt:lpstr>
      <vt:lpstr>PowerPoint Presentation</vt:lpstr>
      <vt:lpstr>VI.ผลของโครงการ</vt:lpstr>
      <vt:lpstr>PowerPoint Presentation</vt:lpstr>
      <vt:lpstr>PowerPoint Presentation</vt:lpstr>
      <vt:lpstr>PowerPoint Presentation</vt:lpstr>
      <vt:lpstr>Thank you for your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โครงการส่งเสริม สุขภาพช่องปากเด็กพิการ ในโรงเรียนสงขลาพัฒนาปัญญา จังหวัดสงขลา</dc:title>
  <dc:creator>wisute love</dc:creator>
  <cp:lastModifiedBy>Windows User</cp:lastModifiedBy>
  <cp:revision>43</cp:revision>
  <dcterms:created xsi:type="dcterms:W3CDTF">2015-10-25T07:22:19Z</dcterms:created>
  <dcterms:modified xsi:type="dcterms:W3CDTF">2015-11-07T10:35:25Z</dcterms:modified>
</cp:coreProperties>
</file>