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charts/chart10.xml" ContentType="application/vnd.openxmlformats-officedocument.drawingml.chart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charts/chart4.xml" ContentType="application/vnd.openxmlformats-officedocument.drawingml.chart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rawings/drawing4.xml" ContentType="application/vnd.openxmlformats-officedocument.drawingml.chartshape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charts/chart19.xml" ContentType="application/vnd.openxmlformats-officedocument.drawingml.chart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charts/chart23.xml" ContentType="application/vnd.openxmlformats-officedocument.drawingml.chart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charts/chart6.xml" ContentType="application/vnd.openxmlformats-officedocument.drawingml.chart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0"/>
  </p:notesMasterIdLst>
  <p:sldIdLst>
    <p:sldId id="351" r:id="rId2"/>
    <p:sldId id="349" r:id="rId3"/>
    <p:sldId id="333" r:id="rId4"/>
    <p:sldId id="332" r:id="rId5"/>
    <p:sldId id="334" r:id="rId6"/>
    <p:sldId id="335" r:id="rId7"/>
    <p:sldId id="337" r:id="rId8"/>
    <p:sldId id="350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0" r:id="rId18"/>
    <p:sldId id="274" r:id="rId19"/>
    <p:sldId id="323" r:id="rId20"/>
    <p:sldId id="324" r:id="rId21"/>
    <p:sldId id="327" r:id="rId22"/>
    <p:sldId id="318" r:id="rId23"/>
    <p:sldId id="319" r:id="rId24"/>
    <p:sldId id="275" r:id="rId25"/>
    <p:sldId id="325" r:id="rId26"/>
    <p:sldId id="326" r:id="rId27"/>
    <p:sldId id="328" r:id="rId28"/>
    <p:sldId id="329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272" r:id="rId47"/>
    <p:sldId id="276" r:id="rId48"/>
    <p:sldId id="277" r:id="rId49"/>
    <p:sldId id="278" r:id="rId50"/>
    <p:sldId id="279" r:id="rId51"/>
    <p:sldId id="282" r:id="rId52"/>
    <p:sldId id="283" r:id="rId53"/>
    <p:sldId id="295" r:id="rId54"/>
    <p:sldId id="293" r:id="rId55"/>
    <p:sldId id="296" r:id="rId56"/>
    <p:sldId id="285" r:id="rId57"/>
    <p:sldId id="298" r:id="rId58"/>
    <p:sldId id="357" r:id="rId59"/>
    <p:sldId id="358" r:id="rId60"/>
    <p:sldId id="359" r:id="rId61"/>
    <p:sldId id="346" r:id="rId62"/>
    <p:sldId id="347" r:id="rId63"/>
    <p:sldId id="352" r:id="rId64"/>
    <p:sldId id="348" r:id="rId65"/>
    <p:sldId id="353" r:id="rId66"/>
    <p:sldId id="354" r:id="rId67"/>
    <p:sldId id="355" r:id="rId68"/>
    <p:sldId id="300" r:id="rId6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3FA20E"/>
    <a:srgbClr val="CC9900"/>
    <a:srgbClr val="FF3399"/>
    <a:srgbClr val="008000"/>
    <a:srgbClr val="996600"/>
    <a:srgbClr val="996633"/>
    <a:srgbClr val="E7BD25"/>
    <a:srgbClr val="559D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49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EK\My%20Documents\&#3585;&#3619;&#3634;&#3615;&#3594;&#3656;&#3623;&#3591;&#3629;&#3634;&#3618;&#3640;&#3588;&#3609;&#3614;&#3636;&#3585;&#3634;&#361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EK\My%20Documents\&#3585;&#3619;&#3634;&#3615;&#3594;&#3656;&#3623;&#3591;&#3629;&#3634;&#3618;&#3640;&#3588;&#3609;&#3614;&#3636;&#3585;&#3634;&#361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614;&#3636;&#3585;&#3634;&#3619;%2027.06.2558\&#3585;&#3619;&#3634;&#3615;&#3648;&#3619;&#3637;&#3618;&#3610;&#3619;&#3657;&#3629;&#361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ข้อมูล1!$A$29</c:f>
              <c:strCache>
                <c:ptCount val="1"/>
                <c:pt idx="0">
                  <c:v>ป่าหวาย</c:v>
                </c:pt>
              </c:strCache>
            </c:strRef>
          </c:tx>
          <c:dLbls>
            <c:dLbl>
              <c:idx val="6"/>
              <c:layout>
                <c:manualLayout>
                  <c:x val="1.9086184237104974E-2"/>
                  <c:y val="7.6021246681403211E-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ข้อมูล1!$B$28:$H$28</c:f>
              <c:strCache>
                <c:ptCount val="7"/>
                <c:pt idx="0">
                  <c:v>การมองเห็น(1)</c:v>
                </c:pt>
                <c:pt idx="1">
                  <c:v>การได้ยิน(2)</c:v>
                </c:pt>
                <c:pt idx="2">
                  <c:v>การเคลื่อนไหว(3)</c:v>
                </c:pt>
                <c:pt idx="3">
                  <c:v>จิตใจ(4)</c:v>
                </c:pt>
                <c:pt idx="4">
                  <c:v>สติปัญญา(5)</c:v>
                </c:pt>
                <c:pt idx="5">
                  <c:v>การเรียนรู้(6)</c:v>
                </c:pt>
                <c:pt idx="6">
                  <c:v>ออทิสติก(7)</c:v>
                </c:pt>
              </c:strCache>
            </c:strRef>
          </c:cat>
          <c:val>
            <c:numRef>
              <c:f>ข้อมูล1!$B$29:$H$29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42</c:v>
                </c:pt>
                <c:pt idx="3">
                  <c:v>8</c:v>
                </c:pt>
                <c:pt idx="4">
                  <c:v>14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th-TH" sz="1600" b="1" i="0" u="none" strike="noStrike" baseline="0" dirty="0" smtClean="0">
                <a:effectLst/>
              </a:rPr>
              <a:t>ประเภทอาหารรสหวาน/ขนมกรุบกรอบที่รับประทาน</a:t>
            </a:r>
            <a:endParaRPr lang="th-TH" sz="16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Percent val="1"/>
          </c:dLbls>
          <c:val>
            <c:numRef>
              <c:f>'ข้อ 1'!$R$61:$V$61</c:f>
              <c:numCache>
                <c:formatCode>General</c:formatCode>
                <c:ptCount val="5"/>
                <c:pt idx="0">
                  <c:v>20.3</c:v>
                </c:pt>
                <c:pt idx="1">
                  <c:v>5.94</c:v>
                </c:pt>
                <c:pt idx="2">
                  <c:v>11.39</c:v>
                </c:pt>
                <c:pt idx="3">
                  <c:v>43.56</c:v>
                </c:pt>
                <c:pt idx="4">
                  <c:v>18.809999999999999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th-TH" sz="1600" b="1" i="0" u="none" strike="noStrike" baseline="0" dirty="0" smtClean="0">
                <a:effectLst/>
              </a:rPr>
              <a:t>จำนวนครั้งเฉลี่ยในการรับประทานอาหารหวาน</a:t>
            </a:r>
            <a:endParaRPr lang="th-TH" sz="16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'ข้อ 1'!$D$79:$J$79</c:f>
              <c:numCache>
                <c:formatCode>0.00%</c:formatCode>
                <c:ptCount val="7"/>
                <c:pt idx="0">
                  <c:v>2.3E-2</c:v>
                </c:pt>
                <c:pt idx="1">
                  <c:v>0.254</c:v>
                </c:pt>
                <c:pt idx="2">
                  <c:v>0.29600000000000021</c:v>
                </c:pt>
                <c:pt idx="3">
                  <c:v>0.18300000000000008</c:v>
                </c:pt>
                <c:pt idx="4">
                  <c:v>0.13600000000000001</c:v>
                </c:pt>
                <c:pt idx="5">
                  <c:v>4.7000000000000014E-2</c:v>
                </c:pt>
                <c:pt idx="6">
                  <c:v>6.1000000000000013E-2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val>
            <c:numRef>
              <c:f>'ข้อ 1'!$D$110:$F$110</c:f>
              <c:numCache>
                <c:formatCode>0.00%</c:formatCode>
                <c:ptCount val="3"/>
                <c:pt idx="0">
                  <c:v>0.98099999999999998</c:v>
                </c:pt>
                <c:pt idx="1">
                  <c:v>9.0000000000000028E-3</c:v>
                </c:pt>
                <c:pt idx="2">
                  <c:v>9.0000000000000028E-3</c:v>
                </c:pt>
              </c:numCache>
            </c:numRef>
          </c:val>
        </c:ser>
        <c:dLbls>
          <c:showVal val="1"/>
        </c:dLbls>
        <c:shape val="box"/>
        <c:axId val="123743616"/>
        <c:axId val="123745408"/>
        <c:axId val="0"/>
      </c:bar3DChart>
      <c:catAx>
        <c:axId val="123743616"/>
        <c:scaling>
          <c:orientation val="minMax"/>
        </c:scaling>
        <c:axPos val="b"/>
        <c:majorTickMark val="none"/>
        <c:tickLblPos val="nextTo"/>
        <c:crossAx val="123745408"/>
        <c:crosses val="autoZero"/>
        <c:auto val="1"/>
        <c:lblAlgn val="ctr"/>
        <c:lblOffset val="100"/>
      </c:catAx>
      <c:valAx>
        <c:axId val="123745408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23743616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th-TH" sz="1800" b="1" i="0" u="none" strike="noStrike" baseline="0" dirty="0" smtClean="0">
                <a:effectLst/>
              </a:rPr>
              <a:t>ความสามารถในการทำความสะอาดช่องปาก</a:t>
            </a:r>
            <a:endParaRPr lang="th-TH" sz="18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'ข้อ 2'!$D$10:$G$10</c:f>
              <c:numCache>
                <c:formatCode>0.00%</c:formatCode>
                <c:ptCount val="4"/>
                <c:pt idx="0">
                  <c:v>0.87900000000000034</c:v>
                </c:pt>
                <c:pt idx="1">
                  <c:v>3.3000000000000002E-2</c:v>
                </c:pt>
                <c:pt idx="2">
                  <c:v>3.6999999999999998E-2</c:v>
                </c:pt>
                <c:pt idx="3">
                  <c:v>5.1999999999999998E-2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จำนวนครั้งในการทำความสะอาดช่องปาก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33CC33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val>
            <c:numRef>
              <c:f>'ข้อ 2'!$D$63:$J$63</c:f>
              <c:numCache>
                <c:formatCode>0.00%</c:formatCode>
                <c:ptCount val="7"/>
                <c:pt idx="0">
                  <c:v>0.41000000000000014</c:v>
                </c:pt>
                <c:pt idx="1">
                  <c:v>0.18000000000000008</c:v>
                </c:pt>
                <c:pt idx="2">
                  <c:v>0.34</c:v>
                </c:pt>
                <c:pt idx="3">
                  <c:v>3.0000000000000002E-2</c:v>
                </c:pt>
                <c:pt idx="4">
                  <c:v>2.0000000000000011E-2</c:v>
                </c:pt>
                <c:pt idx="5">
                  <c:v>1.4999999999999998E-2</c:v>
                </c:pt>
                <c:pt idx="6">
                  <c:v>5.0000000000000027E-3</c:v>
                </c:pt>
              </c:numCache>
            </c:numRef>
          </c:val>
        </c:ser>
        <c:shape val="box"/>
        <c:axId val="123835904"/>
        <c:axId val="123837440"/>
        <c:axId val="0"/>
      </c:bar3DChart>
      <c:catAx>
        <c:axId val="123835904"/>
        <c:scaling>
          <c:orientation val="minMax"/>
        </c:scaling>
        <c:axPos val="b"/>
        <c:majorTickMark val="none"/>
        <c:tickLblPos val="nextTo"/>
        <c:crossAx val="123837440"/>
        <c:crosses val="autoZero"/>
        <c:auto val="1"/>
        <c:lblAlgn val="ctr"/>
        <c:lblOffset val="100"/>
      </c:catAx>
      <c:valAx>
        <c:axId val="12383744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23835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val>
            <c:numRef>
              <c:f>'ข้อ 2'!$D$169:$I$169</c:f>
              <c:numCache>
                <c:formatCode>0.00%</c:formatCode>
                <c:ptCount val="6"/>
                <c:pt idx="0">
                  <c:v>0.82670000000000032</c:v>
                </c:pt>
                <c:pt idx="1">
                  <c:v>7.920000000000002E-2</c:v>
                </c:pt>
                <c:pt idx="2">
                  <c:v>3.4700000000000002E-2</c:v>
                </c:pt>
                <c:pt idx="3">
                  <c:v>5.0000000000000027E-3</c:v>
                </c:pt>
                <c:pt idx="4">
                  <c:v>2.47E-2</c:v>
                </c:pt>
                <c:pt idx="5">
                  <c:v>2.9700000000000001E-2</c:v>
                </c:pt>
              </c:numCache>
            </c:numRef>
          </c:val>
        </c:ser>
        <c:dLbls>
          <c:showVal val="1"/>
        </c:dLbls>
        <c:gapWidth val="75"/>
        <c:shape val="box"/>
        <c:axId val="123908096"/>
        <c:axId val="123909632"/>
        <c:axId val="0"/>
      </c:bar3DChart>
      <c:catAx>
        <c:axId val="123908096"/>
        <c:scaling>
          <c:orientation val="minMax"/>
        </c:scaling>
        <c:axPos val="b"/>
        <c:majorTickMark val="none"/>
        <c:tickLblPos val="nextTo"/>
        <c:crossAx val="123909632"/>
        <c:crosses val="autoZero"/>
        <c:auto val="1"/>
        <c:lblAlgn val="ctr"/>
        <c:lblOffset val="100"/>
      </c:catAx>
      <c:valAx>
        <c:axId val="123909632"/>
        <c:scaling>
          <c:orientation val="minMax"/>
        </c:scaling>
        <c:axPos val="l"/>
        <c:numFmt formatCode="0.00%" sourceLinked="1"/>
        <c:majorTickMark val="none"/>
        <c:tickLblPos val="nextTo"/>
        <c:crossAx val="123908096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ระยะเวลาในการเปลี่ยนแปรงสีฟัน</a:t>
            </a:r>
            <a:endParaRPr lang="th-TH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'ข้อ 2'!$D$180:$I$180</c:f>
              <c:numCache>
                <c:formatCode>0.00%</c:formatCode>
                <c:ptCount val="6"/>
                <c:pt idx="0">
                  <c:v>6.2200000000000012E-2</c:v>
                </c:pt>
                <c:pt idx="1">
                  <c:v>7.7700000000000047E-2</c:v>
                </c:pt>
                <c:pt idx="2">
                  <c:v>0.21760000000000004</c:v>
                </c:pt>
                <c:pt idx="3">
                  <c:v>0.21760000000000004</c:v>
                </c:pt>
                <c:pt idx="4">
                  <c:v>0.37830000000000036</c:v>
                </c:pt>
                <c:pt idx="5">
                  <c:v>4.6599999999999996E-2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การรับรู้</a:t>
            </a:r>
            <a:r>
              <a:rPr lang="th-TH" sz="1800" b="1" i="0" u="none" strike="noStrike" baseline="0" dirty="0" smtClean="0">
                <a:effectLst/>
              </a:rPr>
              <a:t>ปัญหาสุขภาพช่องปาก</a:t>
            </a:r>
            <a:endParaRPr lang="th-TH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val>
            <c:numRef>
              <c:f>'ข้อ 3'!$D$9:$E$9</c:f>
              <c:numCache>
                <c:formatCode>General</c:formatCode>
                <c:ptCount val="2"/>
                <c:pt idx="0">
                  <c:v>103</c:v>
                </c:pt>
                <c:pt idx="1">
                  <c:v>111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rgbClr val="00FF00"/>
              </a:solidFill>
            </c:spPr>
          </c:dPt>
          <c:val>
            <c:numRef>
              <c:f>'ข้อ 3'!$B$15:$K$15</c:f>
              <c:numCache>
                <c:formatCode>0.00</c:formatCode>
                <c:ptCount val="10"/>
                <c:pt idx="0">
                  <c:v>9.7560975609756095</c:v>
                </c:pt>
                <c:pt idx="1">
                  <c:v>6.7073170731707306</c:v>
                </c:pt>
                <c:pt idx="2">
                  <c:v>3.0487804878048781</c:v>
                </c:pt>
                <c:pt idx="3">
                  <c:v>4.8780487804878092</c:v>
                </c:pt>
                <c:pt idx="4">
                  <c:v>41.463414634146325</c:v>
                </c:pt>
                <c:pt idx="5">
                  <c:v>3.6585365853658542</c:v>
                </c:pt>
                <c:pt idx="6">
                  <c:v>11.585365853658537</c:v>
                </c:pt>
                <c:pt idx="7">
                  <c:v>13.414634146341466</c:v>
                </c:pt>
                <c:pt idx="8">
                  <c:v>1.2195121951219512</c:v>
                </c:pt>
                <c:pt idx="9">
                  <c:v>4.2682926829268331</c:v>
                </c:pt>
              </c:numCache>
            </c:numRef>
          </c:val>
        </c:ser>
        <c:dLbls>
          <c:showVal val="1"/>
        </c:dLbls>
        <c:gapWidth val="75"/>
        <c:shape val="box"/>
        <c:axId val="124156928"/>
        <c:axId val="124158720"/>
        <c:axId val="0"/>
      </c:bar3DChart>
      <c:catAx>
        <c:axId val="124156928"/>
        <c:scaling>
          <c:orientation val="minMax"/>
        </c:scaling>
        <c:axPos val="b"/>
        <c:majorTickMark val="none"/>
        <c:tickLblPos val="nextTo"/>
        <c:crossAx val="124158720"/>
        <c:crosses val="autoZero"/>
        <c:auto val="1"/>
        <c:lblAlgn val="ctr"/>
        <c:lblOffset val="100"/>
      </c:catAx>
      <c:valAx>
        <c:axId val="124158720"/>
        <c:scaling>
          <c:orientation val="minMax"/>
        </c:scaling>
        <c:axPos val="l"/>
        <c:numFmt formatCode="0.00" sourceLinked="1"/>
        <c:majorTickMark val="none"/>
        <c:tickLblPos val="nextTo"/>
        <c:crossAx val="124156928"/>
        <c:crosses val="autoZero"/>
        <c:crossBetween val="between"/>
      </c:valAx>
    </c:plotArea>
    <c:legend>
      <c:legendPos val="b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9.7138444312287742E-2"/>
          <c:y val="0.25707272181288393"/>
          <c:w val="0.84309418082985055"/>
          <c:h val="0.7005603544050658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Percent val="1"/>
          </c:dLbls>
          <c:val>
            <c:numRef>
              <c:f>'ข้อ 4'!$D$9:$E$9</c:f>
              <c:numCache>
                <c:formatCode>0.00%</c:formatCode>
                <c:ptCount val="2"/>
                <c:pt idx="0">
                  <c:v>0.43900000000000017</c:v>
                </c:pt>
                <c:pt idx="1">
                  <c:v>0.55600000000000005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ข้อมูล1!$A$34</c:f>
              <c:strCache>
                <c:ptCount val="1"/>
                <c:pt idx="0">
                  <c:v>โคกงาม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ข้อมูล1!$B$33:$H$33</c:f>
              <c:strCache>
                <c:ptCount val="7"/>
                <c:pt idx="0">
                  <c:v>การมองเห็น(1)</c:v>
                </c:pt>
                <c:pt idx="1">
                  <c:v>การได้ยิน(2)</c:v>
                </c:pt>
                <c:pt idx="2">
                  <c:v>การเคลื่อนไหว(3)</c:v>
                </c:pt>
                <c:pt idx="3">
                  <c:v>จิตใจ(4)</c:v>
                </c:pt>
                <c:pt idx="4">
                  <c:v>สติปัญญา(5)</c:v>
                </c:pt>
                <c:pt idx="5">
                  <c:v>การเรียนรู้(6)</c:v>
                </c:pt>
                <c:pt idx="6">
                  <c:v>ออทิสติก(7)</c:v>
                </c:pt>
              </c:strCache>
            </c:strRef>
          </c:cat>
          <c:val>
            <c:numRef>
              <c:f>ข้อมูล1!$B$34:$H$34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31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spPr>
              <a:solidFill>
                <a:srgbClr val="33CC33"/>
              </a:solidFill>
            </c:spPr>
          </c:dPt>
          <c:val>
            <c:numRef>
              <c:f>'ข้อ 4'!$C$93:$J$93</c:f>
              <c:numCache>
                <c:formatCode>0.00</c:formatCode>
                <c:ptCount val="8"/>
                <c:pt idx="0">
                  <c:v>9.7087378640776691</c:v>
                </c:pt>
                <c:pt idx="1">
                  <c:v>17.475728155339784</c:v>
                </c:pt>
                <c:pt idx="2">
                  <c:v>3.883495145631068</c:v>
                </c:pt>
                <c:pt idx="3">
                  <c:v>0.970873786407767</c:v>
                </c:pt>
                <c:pt idx="4">
                  <c:v>6.7961165048543704</c:v>
                </c:pt>
                <c:pt idx="5">
                  <c:v>6.7961165048543704</c:v>
                </c:pt>
                <c:pt idx="6">
                  <c:v>45.631067961165044</c:v>
                </c:pt>
                <c:pt idx="7">
                  <c:v>8.7378640776699026</c:v>
                </c:pt>
              </c:numCache>
            </c:numRef>
          </c:val>
        </c:ser>
        <c:dLbls>
          <c:showVal val="1"/>
        </c:dLbls>
        <c:gapWidth val="75"/>
        <c:shape val="box"/>
        <c:axId val="124281600"/>
        <c:axId val="124283136"/>
        <c:axId val="0"/>
      </c:bar3DChart>
      <c:catAx>
        <c:axId val="124281600"/>
        <c:scaling>
          <c:orientation val="minMax"/>
        </c:scaling>
        <c:axPos val="b"/>
        <c:majorTickMark val="none"/>
        <c:tickLblPos val="nextTo"/>
        <c:crossAx val="124283136"/>
        <c:crosses val="autoZero"/>
        <c:auto val="1"/>
        <c:lblAlgn val="ctr"/>
        <c:lblOffset val="100"/>
      </c:catAx>
      <c:valAx>
        <c:axId val="124283136"/>
        <c:scaling>
          <c:orientation val="minMax"/>
        </c:scaling>
        <c:axPos val="l"/>
        <c:numFmt formatCode="0.00" sourceLinked="1"/>
        <c:majorTickMark val="none"/>
        <c:tickLblPos val="nextTo"/>
        <c:crossAx val="1242816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การเดินทางมารับบริการทันตก</a:t>
            </a:r>
            <a:r>
              <a:rPr lang="th-TH" dirty="0" err="1" smtClean="0"/>
              <a:t>รรม</a:t>
            </a:r>
            <a:endParaRPr lang="th-TH" dirty="0"/>
          </a:p>
        </c:rich>
      </c:tx>
      <c:layout>
        <c:manualLayout>
          <c:xMode val="edge"/>
          <c:yMode val="edge"/>
          <c:x val="0.20261111111111119"/>
          <c:y val="5.101448343909924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'ข้อ 4'!$E$121:$G$121</c:f>
              <c:numCache>
                <c:formatCode>###0.0%</c:formatCode>
                <c:ptCount val="3"/>
                <c:pt idx="0">
                  <c:v>0.4516</c:v>
                </c:pt>
                <c:pt idx="1">
                  <c:v>0.53759999999999997</c:v>
                </c:pt>
                <c:pt idx="2">
                  <c:v>1.0699999999999998E-2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val>
            <c:numRef>
              <c:f>'ข้อ 4'!$D$30:$G$30</c:f>
              <c:numCache>
                <c:formatCode>0.00%</c:formatCode>
                <c:ptCount val="4"/>
                <c:pt idx="0">
                  <c:v>0.62360000000000049</c:v>
                </c:pt>
                <c:pt idx="1">
                  <c:v>0.21510000000000001</c:v>
                </c:pt>
                <c:pt idx="2">
                  <c:v>0.129</c:v>
                </c:pt>
                <c:pt idx="3">
                  <c:v>3.2300000000000002E-2</c:v>
                </c:pt>
              </c:numCache>
            </c:numRef>
          </c:val>
        </c:ser>
        <c:dLbls>
          <c:showVal val="1"/>
        </c:dLbls>
        <c:gapWidth val="75"/>
        <c:shape val="box"/>
        <c:axId val="124029952"/>
        <c:axId val="124031744"/>
        <c:axId val="0"/>
      </c:bar3DChart>
      <c:catAx>
        <c:axId val="124029952"/>
        <c:scaling>
          <c:orientation val="minMax"/>
        </c:scaling>
        <c:axPos val="b"/>
        <c:majorTickMark val="none"/>
        <c:tickLblPos val="nextTo"/>
        <c:crossAx val="124031744"/>
        <c:crosses val="autoZero"/>
        <c:auto val="1"/>
        <c:lblAlgn val="ctr"/>
        <c:lblOffset val="100"/>
      </c:catAx>
      <c:valAx>
        <c:axId val="124031744"/>
        <c:scaling>
          <c:orientation val="minMax"/>
        </c:scaling>
        <c:axPos val="l"/>
        <c:numFmt formatCode="0.00%" sourceLinked="1"/>
        <c:majorTickMark val="none"/>
        <c:tickLblPos val="nextTo"/>
        <c:crossAx val="124029952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val>
            <c:numRef>
              <c:f>'ข้อ 4'!$D$57:$H$57</c:f>
              <c:numCache>
                <c:formatCode>0.00%</c:formatCode>
                <c:ptCount val="5"/>
                <c:pt idx="0">
                  <c:v>0.44540000000000002</c:v>
                </c:pt>
                <c:pt idx="1">
                  <c:v>0.42730000000000018</c:v>
                </c:pt>
                <c:pt idx="2">
                  <c:v>9.0900000000000022E-2</c:v>
                </c:pt>
                <c:pt idx="3">
                  <c:v>2.7300000000000001E-2</c:v>
                </c:pt>
                <c:pt idx="4">
                  <c:v>9.1000000000000004E-3</c:v>
                </c:pt>
              </c:numCache>
            </c:numRef>
          </c:val>
        </c:ser>
        <c:dLbls>
          <c:showVal val="1"/>
        </c:dLbls>
        <c:gapWidth val="75"/>
        <c:shape val="box"/>
        <c:axId val="124421248"/>
        <c:axId val="124422784"/>
        <c:axId val="0"/>
      </c:bar3DChart>
      <c:catAx>
        <c:axId val="124421248"/>
        <c:scaling>
          <c:orientation val="minMax"/>
        </c:scaling>
        <c:axPos val="b"/>
        <c:majorTickMark val="none"/>
        <c:tickLblPos val="nextTo"/>
        <c:crossAx val="124422784"/>
        <c:crosses val="autoZero"/>
        <c:auto val="1"/>
        <c:lblAlgn val="ctr"/>
        <c:lblOffset val="100"/>
      </c:catAx>
      <c:valAx>
        <c:axId val="124422784"/>
        <c:scaling>
          <c:orientation val="minMax"/>
        </c:scaling>
        <c:axPos val="l"/>
        <c:numFmt formatCode="0.00%" sourceLinked="1"/>
        <c:majorTickMark val="none"/>
        <c:tickLblPos val="nextTo"/>
        <c:crossAx val="12442124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8"/>
            <c:spPr>
              <a:solidFill>
                <a:srgbClr val="CC00FF"/>
              </a:solidFill>
            </c:spPr>
          </c:dPt>
          <c:dPt>
            <c:idx val="9"/>
            <c:spPr>
              <a:solidFill>
                <a:schemeClr val="accent6">
                  <a:lumMod val="75000"/>
                </a:schemeClr>
              </a:solidFill>
            </c:spPr>
          </c:dPt>
          <c:val>
            <c:numRef>
              <c:f>'ข้อ 4'!$C$72:$L$72</c:f>
              <c:numCache>
                <c:formatCode>0.00</c:formatCode>
                <c:ptCount val="10"/>
                <c:pt idx="0">
                  <c:v>41.836734693877546</c:v>
                </c:pt>
                <c:pt idx="1">
                  <c:v>36.734693877551031</c:v>
                </c:pt>
                <c:pt idx="2">
                  <c:v>2.0408163265306132</c:v>
                </c:pt>
                <c:pt idx="3">
                  <c:v>11.22448979591837</c:v>
                </c:pt>
                <c:pt idx="4">
                  <c:v>3.0612244897959182</c:v>
                </c:pt>
                <c:pt idx="5">
                  <c:v>2.0408163265306132</c:v>
                </c:pt>
                <c:pt idx="6">
                  <c:v>0</c:v>
                </c:pt>
                <c:pt idx="7">
                  <c:v>1.0204081632653061</c:v>
                </c:pt>
                <c:pt idx="8">
                  <c:v>1.0204081632653061</c:v>
                </c:pt>
                <c:pt idx="9">
                  <c:v>1.0204081632653061</c:v>
                </c:pt>
              </c:numCache>
            </c:numRef>
          </c:val>
        </c:ser>
        <c:dLbls>
          <c:showVal val="1"/>
        </c:dLbls>
        <c:gapWidth val="75"/>
        <c:shape val="box"/>
        <c:axId val="124479744"/>
        <c:axId val="124489728"/>
        <c:axId val="0"/>
      </c:bar3DChart>
      <c:catAx>
        <c:axId val="124479744"/>
        <c:scaling>
          <c:orientation val="minMax"/>
        </c:scaling>
        <c:axPos val="b"/>
        <c:majorTickMark val="none"/>
        <c:tickLblPos val="nextTo"/>
        <c:crossAx val="124489728"/>
        <c:crosses val="autoZero"/>
        <c:auto val="1"/>
        <c:lblAlgn val="ctr"/>
        <c:lblOffset val="100"/>
      </c:catAx>
      <c:valAx>
        <c:axId val="124489728"/>
        <c:scaling>
          <c:orientation val="minMax"/>
        </c:scaling>
        <c:axPos val="l"/>
        <c:numFmt formatCode="0.00" sourceLinked="1"/>
        <c:majorTickMark val="none"/>
        <c:tickLblPos val="nextTo"/>
        <c:crossAx val="12447974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ข้อมูล1!$A$73</c:f>
              <c:strCache>
                <c:ptCount val="1"/>
                <c:pt idx="0">
                  <c:v>ป่าหวายนั่ง,โคกงาม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ข้อมูล1!$B$72:$H$72</c:f>
              <c:strCache>
                <c:ptCount val="7"/>
                <c:pt idx="0">
                  <c:v>การมองเห็น(1)</c:v>
                </c:pt>
                <c:pt idx="1">
                  <c:v>การได้ยิน(2)</c:v>
                </c:pt>
                <c:pt idx="2">
                  <c:v>การเคลื่อนไหว(3)</c:v>
                </c:pt>
                <c:pt idx="3">
                  <c:v>จิตใจ(4)</c:v>
                </c:pt>
                <c:pt idx="4">
                  <c:v>สติปัญญา(5)</c:v>
                </c:pt>
                <c:pt idx="5">
                  <c:v>การเรียนรู้(6)</c:v>
                </c:pt>
                <c:pt idx="6">
                  <c:v>ออทิสติก(7)</c:v>
                </c:pt>
              </c:strCache>
            </c:strRef>
          </c:cat>
          <c:val>
            <c:numRef>
              <c:f>ข้อมูล1!$B$73:$H$73</c:f>
              <c:numCache>
                <c:formatCode>General</c:formatCode>
                <c:ptCount val="7"/>
                <c:pt idx="0">
                  <c:v>16</c:v>
                </c:pt>
                <c:pt idx="1">
                  <c:v>22</c:v>
                </c:pt>
                <c:pt idx="2">
                  <c:v>73</c:v>
                </c:pt>
                <c:pt idx="3">
                  <c:v>9</c:v>
                </c:pt>
                <c:pt idx="4">
                  <c:v>17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2766185476815431E-2"/>
          <c:y val="2.8252405949256341E-2"/>
          <c:w val="0.88278937007874037"/>
          <c:h val="0.67224919801691463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multiLvlStrRef>
              <c:f>Sheet1!$A$1:$E$2</c:f>
              <c:multiLvlStrCache>
                <c:ptCount val="5"/>
                <c:lvl>
                  <c:pt idx="0">
                    <c:v>0-5 ปี</c:v>
                  </c:pt>
                  <c:pt idx="1">
                    <c:v>6-14 ปี</c:v>
                  </c:pt>
                  <c:pt idx="2">
                    <c:v>15-21ปี</c:v>
                  </c:pt>
                  <c:pt idx="3">
                    <c:v>22-59 ปี</c:v>
                  </c:pt>
                  <c:pt idx="4">
                    <c:v>60 ปีขึ้นไป</c:v>
                  </c:pt>
                </c:lvl>
                <c:lvl>
                  <c:pt idx="0">
                    <c:v>ช่วงอายุของคนพิการป่าหวายนั่ง</c:v>
                  </c:pt>
                </c:lvl>
              </c:multiLvlStrCache>
            </c:multiLvlStrRef>
          </c:cat>
          <c:val>
            <c:numRef>
              <c:f>Sheet1!$A$3:$E$3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13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</c:ser>
        <c:dLbls>
          <c:showVal val="1"/>
        </c:dLbls>
        <c:gapWidth val="75"/>
        <c:shape val="box"/>
        <c:axId val="121808384"/>
        <c:axId val="121809920"/>
        <c:axId val="0"/>
      </c:bar3DChart>
      <c:catAx>
        <c:axId val="121808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>
                <a:cs typeface="+mj-cs"/>
              </a:defRPr>
            </a:pPr>
            <a:endParaRPr lang="en-US"/>
          </a:p>
        </c:txPr>
        <c:crossAx val="121809920"/>
        <c:crosses val="autoZero"/>
        <c:auto val="1"/>
        <c:lblAlgn val="ctr"/>
        <c:lblOffset val="100"/>
      </c:catAx>
      <c:valAx>
        <c:axId val="121809920"/>
        <c:scaling>
          <c:orientation val="minMax"/>
        </c:scaling>
        <c:axPos val="l"/>
        <c:numFmt formatCode="General" sourceLinked="1"/>
        <c:majorTickMark val="none"/>
        <c:tickLblPos val="nextTo"/>
        <c:crossAx val="12180838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multiLvlStrRef>
              <c:f>Sheet1!$B$21:$F$22</c:f>
              <c:multiLvlStrCache>
                <c:ptCount val="5"/>
                <c:lvl>
                  <c:pt idx="0">
                    <c:v>0-5 ปี</c:v>
                  </c:pt>
                  <c:pt idx="1">
                    <c:v>6-14 ปี</c:v>
                  </c:pt>
                  <c:pt idx="2">
                    <c:v>15-21ปี</c:v>
                  </c:pt>
                  <c:pt idx="3">
                    <c:v>22-59 ปี</c:v>
                  </c:pt>
                  <c:pt idx="4">
                    <c:v>60 ปีขึ้นไป</c:v>
                  </c:pt>
                </c:lvl>
                <c:lvl>
                  <c:pt idx="0">
                    <c:v>ช่วงอายุของคนพิการโคกงาม</c:v>
                  </c:pt>
                </c:lvl>
              </c:multiLvlStrCache>
            </c:multiLvlStrRef>
          </c:cat>
          <c:val>
            <c:numRef>
              <c:f>Sheet1!$B$23:$F$23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27</c:v>
                </c:pt>
                <c:pt idx="4">
                  <c:v>25</c:v>
                </c:pt>
              </c:numCache>
            </c:numRef>
          </c:val>
        </c:ser>
        <c:dLbls>
          <c:showVal val="1"/>
        </c:dLbls>
        <c:gapWidth val="75"/>
        <c:shape val="box"/>
        <c:axId val="121682944"/>
        <c:axId val="123568896"/>
        <c:axId val="0"/>
      </c:bar3DChart>
      <c:catAx>
        <c:axId val="121682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3568896"/>
        <c:crosses val="autoZero"/>
        <c:auto val="1"/>
        <c:lblAlgn val="ctr"/>
        <c:lblOffset val="100"/>
      </c:catAx>
      <c:valAx>
        <c:axId val="123568896"/>
        <c:scaling>
          <c:orientation val="minMax"/>
        </c:scaling>
        <c:axPos val="l"/>
        <c:numFmt formatCode="General" sourceLinked="1"/>
        <c:majorTickMark val="none"/>
        <c:tickLblPos val="nextTo"/>
        <c:crossAx val="12168294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ผ!$B$62:$B$63</c:f>
              <c:strCache>
                <c:ptCount val="1"/>
                <c:pt idx="0">
                  <c:v>อายุ 22-59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ผ!$A$64:$A$67</c:f>
              <c:strCache>
                <c:ptCount val="4"/>
                <c:pt idx="0">
                  <c:v>ฟันผุ</c:v>
                </c:pt>
                <c:pt idx="1">
                  <c:v>อุดได้</c:v>
                </c:pt>
                <c:pt idx="2">
                  <c:v>เหงือกอักเสบ</c:v>
                </c:pt>
                <c:pt idx="3">
                  <c:v>ใส่ฟัน</c:v>
                </c:pt>
              </c:strCache>
            </c:strRef>
          </c:cat>
          <c:val>
            <c:numRef>
              <c:f>ผ!$B$64:$B$67</c:f>
              <c:numCache>
                <c:formatCode>General</c:formatCode>
                <c:ptCount val="4"/>
                <c:pt idx="0">
                  <c:v>38</c:v>
                </c:pt>
                <c:pt idx="1">
                  <c:v>13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ผ!$B$70:$B$71</c:f>
              <c:strCache>
                <c:ptCount val="1"/>
                <c:pt idx="0">
                  <c:v>อายุ 60 ขึ้นไป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ผ!$A$72:$A$75</c:f>
              <c:strCache>
                <c:ptCount val="4"/>
                <c:pt idx="0">
                  <c:v>ฟันผุ</c:v>
                </c:pt>
                <c:pt idx="1">
                  <c:v>อุดได้</c:v>
                </c:pt>
                <c:pt idx="2">
                  <c:v>เหงือกอักเสบ</c:v>
                </c:pt>
                <c:pt idx="3">
                  <c:v>ใส่ฟัน</c:v>
                </c:pt>
              </c:strCache>
            </c:strRef>
          </c:cat>
          <c:val>
            <c:numRef>
              <c:f>ผ!$B$72:$B$75</c:f>
              <c:numCache>
                <c:formatCode>General</c:formatCode>
                <c:ptCount val="4"/>
                <c:pt idx="0">
                  <c:v>43</c:v>
                </c:pt>
                <c:pt idx="1">
                  <c:v>6</c:v>
                </c:pt>
                <c:pt idx="2">
                  <c:v>45</c:v>
                </c:pt>
                <c:pt idx="3">
                  <c:v>34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3073984784489375E-2"/>
          <c:y val="4.5117740508722713E-2"/>
          <c:w val="0.90692601521551064"/>
          <c:h val="0.8754340200681906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2.2215790545010442E-2"/>
                  <c:y val="-4.5117740508722713E-2"/>
                </c:manualLayout>
              </c:layout>
              <c:showVal val="1"/>
            </c:dLbl>
            <c:dLbl>
              <c:idx val="1"/>
              <c:layout>
                <c:manualLayout>
                  <c:x val="1.4137321255915733E-2"/>
                  <c:y val="-7.7930642696884683E-2"/>
                </c:manualLayout>
              </c:layout>
              <c:showVal val="1"/>
            </c:dLbl>
            <c:dLbl>
              <c:idx val="2"/>
              <c:layout>
                <c:manualLayout>
                  <c:x val="1.211770393364205E-2"/>
                  <c:y val="-8.6133868243925174E-2"/>
                </c:manualLayout>
              </c:layout>
              <c:showVal val="1"/>
            </c:dLbl>
            <c:dLbl>
              <c:idx val="3"/>
              <c:layout>
                <c:manualLayout>
                  <c:x val="8.0784692890947026E-3"/>
                  <c:y val="-0.11074354488504666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val>
            <c:numRef>
              <c:f>'ข้อ 1'!$D$3:$G$3</c:f>
              <c:numCache>
                <c:formatCode>0.00%</c:formatCode>
                <c:ptCount val="4"/>
                <c:pt idx="0">
                  <c:v>0.9720000000000002</c:v>
                </c:pt>
                <c:pt idx="1">
                  <c:v>1.900000000000001E-2</c:v>
                </c:pt>
                <c:pt idx="2">
                  <c:v>5.0000000000000027E-3</c:v>
                </c:pt>
                <c:pt idx="3">
                  <c:v>5.0000000000000027E-3</c:v>
                </c:pt>
              </c:numCache>
            </c:numRef>
          </c:val>
        </c:ser>
        <c:dLbls>
          <c:showVal val="1"/>
        </c:dLbls>
        <c:gapWidth val="75"/>
        <c:shape val="box"/>
        <c:axId val="123498496"/>
        <c:axId val="123500032"/>
        <c:axId val="0"/>
      </c:bar3DChart>
      <c:catAx>
        <c:axId val="123498496"/>
        <c:scaling>
          <c:orientation val="minMax"/>
        </c:scaling>
        <c:axPos val="b"/>
        <c:majorTickMark val="none"/>
        <c:tickLblPos val="nextTo"/>
        <c:crossAx val="123500032"/>
        <c:crosses val="autoZero"/>
        <c:auto val="1"/>
        <c:lblAlgn val="ctr"/>
        <c:lblOffset val="100"/>
      </c:catAx>
      <c:valAx>
        <c:axId val="123500032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349849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th-TH" sz="1600" dirty="0" smtClean="0"/>
              <a:t>จำนวนมื้อในการรับประทานอาหารหลัก</a:t>
            </a:r>
            <a:endParaRPr lang="th-TH" sz="1600" dirty="0"/>
          </a:p>
        </c:rich>
      </c:tx>
      <c:layout/>
      <c:spPr>
        <a:ln>
          <a:solidFill>
            <a:schemeClr val="accent5">
              <a:lumMod val="75000"/>
            </a:schemeClr>
          </a:solidFill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'ข้อ 1'!$D$27:$G$27</c:f>
              <c:numCache>
                <c:formatCode>0.00%</c:formatCode>
                <c:ptCount val="4"/>
                <c:pt idx="0">
                  <c:v>2.4E-2</c:v>
                </c:pt>
                <c:pt idx="1">
                  <c:v>7.5000000000000011E-2</c:v>
                </c:pt>
                <c:pt idx="2">
                  <c:v>0.84600000000000031</c:v>
                </c:pt>
                <c:pt idx="3">
                  <c:v>5.6000000000000001E-2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204DE-C6E1-4E7D-8E54-1AD41D2C14E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EB56677-A85E-4D7C-A0A1-A94024D7CCF4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th-TH" b="1" i="0" baseline="0" dirty="0" smtClean="0">
              <a:solidFill>
                <a:schemeClr val="tx1"/>
              </a:solidFill>
            </a:rPr>
            <a:t>โครงการส่งเสริมการเข้าถึงบริการสุขภาพช่องปากคนพิการ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th-TH" b="1" i="0" baseline="0" dirty="0" smtClean="0">
              <a:solidFill>
                <a:schemeClr val="tx1"/>
              </a:solidFill>
            </a:rPr>
            <a:t>เครือข่ายบริการสุขภาพอำเภอบ้านฝาง</a:t>
          </a:r>
          <a:endParaRPr lang="th-TH" b="1" i="0" baseline="0" dirty="0">
            <a:solidFill>
              <a:schemeClr val="tx1"/>
            </a:solidFill>
          </a:endParaRPr>
        </a:p>
      </dgm:t>
    </dgm:pt>
    <dgm:pt modelId="{13D48939-5FAA-4597-96EF-CD06E3619B0B}" type="parTrans" cxnId="{78376713-A41B-4554-A46D-5292559BF290}">
      <dgm:prSet/>
      <dgm:spPr/>
      <dgm:t>
        <a:bodyPr/>
        <a:lstStyle/>
        <a:p>
          <a:endParaRPr lang="th-TH"/>
        </a:p>
      </dgm:t>
    </dgm:pt>
    <dgm:pt modelId="{20B910E1-CECB-4859-9F1C-2E34EAC3EC39}" type="sibTrans" cxnId="{78376713-A41B-4554-A46D-5292559BF290}">
      <dgm:prSet/>
      <dgm:spPr/>
      <dgm:t>
        <a:bodyPr/>
        <a:lstStyle/>
        <a:p>
          <a:endParaRPr lang="th-TH"/>
        </a:p>
      </dgm:t>
    </dgm:pt>
    <dgm:pt modelId="{FD0A9668-73B6-4A84-AE5E-46DBADB18CC5}" type="pres">
      <dgm:prSet presAssocID="{972204DE-C6E1-4E7D-8E54-1AD41D2C14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4EE7E6A-6E21-440D-9009-1C060E9C4A4E}" type="pres">
      <dgm:prSet presAssocID="{BEB56677-A85E-4D7C-A0A1-A94024D7CCF4}" presName="composite" presStyleCnt="0"/>
      <dgm:spPr/>
    </dgm:pt>
    <dgm:pt modelId="{916918A0-9651-4D80-8A0E-684460872CDF}" type="pres">
      <dgm:prSet presAssocID="{BEB56677-A85E-4D7C-A0A1-A94024D7CCF4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F3E0806-1FC1-4657-AEFE-C915A6954E8A}" type="pres">
      <dgm:prSet presAssocID="{BEB56677-A85E-4D7C-A0A1-A94024D7CCF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F1BA983-6509-4CAB-958B-9EC13BBC7ECA}" type="presOf" srcId="{BEB56677-A85E-4D7C-A0A1-A94024D7CCF4}" destId="{7F3E0806-1FC1-4657-AEFE-C915A6954E8A}" srcOrd="0" destOrd="0" presId="urn:microsoft.com/office/officeart/2005/8/layout/vList3#1"/>
    <dgm:cxn modelId="{78376713-A41B-4554-A46D-5292559BF290}" srcId="{972204DE-C6E1-4E7D-8E54-1AD41D2C14E7}" destId="{BEB56677-A85E-4D7C-A0A1-A94024D7CCF4}" srcOrd="0" destOrd="0" parTransId="{13D48939-5FAA-4597-96EF-CD06E3619B0B}" sibTransId="{20B910E1-CECB-4859-9F1C-2E34EAC3EC39}"/>
    <dgm:cxn modelId="{4574DFDB-DB54-422B-B64E-4FA700CBDE21}" type="presOf" srcId="{972204DE-C6E1-4E7D-8E54-1AD41D2C14E7}" destId="{FD0A9668-73B6-4A84-AE5E-46DBADB18CC5}" srcOrd="0" destOrd="0" presId="urn:microsoft.com/office/officeart/2005/8/layout/vList3#1"/>
    <dgm:cxn modelId="{40C7A02E-2656-4CA7-83EA-2A2E051AA7D6}" type="presParOf" srcId="{FD0A9668-73B6-4A84-AE5E-46DBADB18CC5}" destId="{B4EE7E6A-6E21-440D-9009-1C060E9C4A4E}" srcOrd="0" destOrd="0" presId="urn:microsoft.com/office/officeart/2005/8/layout/vList3#1"/>
    <dgm:cxn modelId="{B19D4217-C4F5-4D92-8699-23CA7981709E}" type="presParOf" srcId="{B4EE7E6A-6E21-440D-9009-1C060E9C4A4E}" destId="{916918A0-9651-4D80-8A0E-684460872CDF}" srcOrd="0" destOrd="0" presId="urn:microsoft.com/office/officeart/2005/8/layout/vList3#1"/>
    <dgm:cxn modelId="{89FFA64E-C96B-4419-A1C1-A886005FE574}" type="presParOf" srcId="{B4EE7E6A-6E21-440D-9009-1C060E9C4A4E}" destId="{7F3E0806-1FC1-4657-AEFE-C915A6954E8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6B7DAC-899A-4E32-B0A6-C29E41E23695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80AD208-8523-41C6-9D25-517F0B909553}">
      <dgm:prSet/>
      <dgm:spPr/>
      <dgm:t>
        <a:bodyPr/>
        <a:lstStyle/>
        <a:p>
          <a:pPr rtl="0"/>
          <a:r>
            <a:rPr lang="th-TH" b="1" i="0" baseline="0" dirty="0" smtClean="0">
              <a:solidFill>
                <a:schemeClr val="tx1"/>
              </a:solidFill>
            </a:rPr>
            <a:t>กิจกรรม</a:t>
          </a:r>
          <a:r>
            <a:rPr lang="en-US" b="1" i="0" baseline="0" dirty="0" smtClean="0">
              <a:solidFill>
                <a:schemeClr val="tx1"/>
              </a:solidFill>
            </a:rPr>
            <a:t/>
          </a:r>
          <a:br>
            <a:rPr lang="en-US" b="1" i="0" baseline="0" dirty="0" smtClean="0">
              <a:solidFill>
                <a:schemeClr val="tx1"/>
              </a:solidFill>
            </a:rPr>
          </a:br>
          <a:endParaRPr lang="th-TH" b="1" i="0" baseline="0" dirty="0">
            <a:solidFill>
              <a:schemeClr val="tx1"/>
            </a:solidFill>
          </a:endParaRPr>
        </a:p>
      </dgm:t>
    </dgm:pt>
    <dgm:pt modelId="{12F8CDAA-13DE-4141-93F7-601DAC8029C1}" type="parTrans" cxnId="{083764D9-DADC-42B7-9C5A-02E9FC2A118B}">
      <dgm:prSet/>
      <dgm:spPr/>
      <dgm:t>
        <a:bodyPr/>
        <a:lstStyle/>
        <a:p>
          <a:endParaRPr lang="th-TH"/>
        </a:p>
      </dgm:t>
    </dgm:pt>
    <dgm:pt modelId="{C7AD29E9-9A74-40F2-BB40-F9ADF8283FE6}" type="sibTrans" cxnId="{083764D9-DADC-42B7-9C5A-02E9FC2A118B}">
      <dgm:prSet/>
      <dgm:spPr/>
      <dgm:t>
        <a:bodyPr/>
        <a:lstStyle/>
        <a:p>
          <a:endParaRPr lang="th-TH"/>
        </a:p>
      </dgm:t>
    </dgm:pt>
    <dgm:pt modelId="{E61AC4AA-A5E7-489C-A2ED-D5F4C3BB1B52}" type="pres">
      <dgm:prSet presAssocID="{536B7DAC-899A-4E32-B0A6-C29E41E2369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9569E11-2D5F-49EA-9D21-CE6CC15FEE13}" type="pres">
      <dgm:prSet presAssocID="{D80AD208-8523-41C6-9D25-517F0B909553}" presName="composite" presStyleCnt="0"/>
      <dgm:spPr/>
    </dgm:pt>
    <dgm:pt modelId="{AF5EE0BE-5A48-4D1F-A3ED-80E83D502F6F}" type="pres">
      <dgm:prSet presAssocID="{D80AD208-8523-41C6-9D25-517F0B909553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B7092DD-5B32-4660-9215-B98FAC1A6BCE}" type="pres">
      <dgm:prSet presAssocID="{D80AD208-8523-41C6-9D25-517F0B90955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83764D9-DADC-42B7-9C5A-02E9FC2A118B}" srcId="{536B7DAC-899A-4E32-B0A6-C29E41E23695}" destId="{D80AD208-8523-41C6-9D25-517F0B909553}" srcOrd="0" destOrd="0" parTransId="{12F8CDAA-13DE-4141-93F7-601DAC8029C1}" sibTransId="{C7AD29E9-9A74-40F2-BB40-F9ADF8283FE6}"/>
    <dgm:cxn modelId="{00D4849E-8A2A-4AA9-A99B-EE547AF048EA}" type="presOf" srcId="{D80AD208-8523-41C6-9D25-517F0B909553}" destId="{AB7092DD-5B32-4660-9215-B98FAC1A6BCE}" srcOrd="0" destOrd="0" presId="urn:microsoft.com/office/officeart/2005/8/layout/vList3#6"/>
    <dgm:cxn modelId="{A0DFEDD8-EFD5-46D8-B093-D92D9A3D7FDE}" type="presOf" srcId="{536B7DAC-899A-4E32-B0A6-C29E41E23695}" destId="{E61AC4AA-A5E7-489C-A2ED-D5F4C3BB1B52}" srcOrd="0" destOrd="0" presId="urn:microsoft.com/office/officeart/2005/8/layout/vList3#6"/>
    <dgm:cxn modelId="{C1207B9C-857C-4465-8BFE-D794481BCE72}" type="presParOf" srcId="{E61AC4AA-A5E7-489C-A2ED-D5F4C3BB1B52}" destId="{E9569E11-2D5F-49EA-9D21-CE6CC15FEE13}" srcOrd="0" destOrd="0" presId="urn:microsoft.com/office/officeart/2005/8/layout/vList3#6"/>
    <dgm:cxn modelId="{A285D7FB-FB00-4475-A4EE-BAF9009C6E96}" type="presParOf" srcId="{E9569E11-2D5F-49EA-9D21-CE6CC15FEE13}" destId="{AF5EE0BE-5A48-4D1F-A3ED-80E83D502F6F}" srcOrd="0" destOrd="0" presId="urn:microsoft.com/office/officeart/2005/8/layout/vList3#6"/>
    <dgm:cxn modelId="{31C4C69A-3945-431A-8ED9-152FD90479C8}" type="presParOf" srcId="{E9569E11-2D5F-49EA-9D21-CE6CC15FEE13}" destId="{AB7092DD-5B32-4660-9215-B98FAC1A6BCE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DCDDC2-9C63-43D0-8780-C0661EA4FF8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C176D943-13B7-4981-A5EF-820934460B4C}">
      <dgm:prSet/>
      <dgm:spPr/>
      <dgm:t>
        <a:bodyPr/>
        <a:lstStyle/>
        <a:p>
          <a:pPr rtl="0"/>
          <a:r>
            <a:rPr lang="th-TH" b="1" i="0" baseline="0" dirty="0" smtClean="0"/>
            <a:t>7.แลกเปลี่ยนเรียนรู้การดำเนินงานคนพิการกับรพ.สต. ชุมชน  องค์กรปกครองท้องถิ่น   </a:t>
          </a:r>
          <a:endParaRPr lang="th-TH" b="1" i="0" baseline="0" dirty="0"/>
        </a:p>
      </dgm:t>
    </dgm:pt>
    <dgm:pt modelId="{5336EC83-9635-4819-9B68-97E17253F798}" type="parTrans" cxnId="{5841764F-8705-43A4-A81F-A9FAAFF3982C}">
      <dgm:prSet/>
      <dgm:spPr/>
      <dgm:t>
        <a:bodyPr/>
        <a:lstStyle/>
        <a:p>
          <a:endParaRPr lang="th-TH"/>
        </a:p>
      </dgm:t>
    </dgm:pt>
    <dgm:pt modelId="{DE6A22B9-62FA-461A-B1E7-312FD139633B}" type="sibTrans" cxnId="{5841764F-8705-43A4-A81F-A9FAAFF3982C}">
      <dgm:prSet/>
      <dgm:spPr/>
      <dgm:t>
        <a:bodyPr/>
        <a:lstStyle/>
        <a:p>
          <a:endParaRPr lang="th-TH"/>
        </a:p>
      </dgm:t>
    </dgm:pt>
    <dgm:pt modelId="{114DF2EE-D002-471C-8CD2-23891DCCDA36}">
      <dgm:prSet/>
      <dgm:spPr/>
      <dgm:t>
        <a:bodyPr/>
        <a:lstStyle/>
        <a:p>
          <a:pPr rtl="0"/>
          <a:r>
            <a:rPr lang="th-TH" b="1" i="0" baseline="0" dirty="0" smtClean="0"/>
            <a:t>8.สรุปประเมินผลการดำเนินโครงการ</a:t>
          </a:r>
          <a:endParaRPr lang="th-TH" b="1" i="0" baseline="0" dirty="0"/>
        </a:p>
      </dgm:t>
    </dgm:pt>
    <dgm:pt modelId="{BADE4D7B-FACE-4EA2-BE2E-5FB862754C05}" type="parTrans" cxnId="{AF101A9C-E401-4954-9386-937BA6B768BF}">
      <dgm:prSet/>
      <dgm:spPr/>
      <dgm:t>
        <a:bodyPr/>
        <a:lstStyle/>
        <a:p>
          <a:endParaRPr lang="th-TH"/>
        </a:p>
      </dgm:t>
    </dgm:pt>
    <dgm:pt modelId="{CD7DF704-D125-4A67-9F0D-96ACF40D7FF3}" type="sibTrans" cxnId="{AF101A9C-E401-4954-9386-937BA6B768BF}">
      <dgm:prSet/>
      <dgm:spPr/>
      <dgm:t>
        <a:bodyPr/>
        <a:lstStyle/>
        <a:p>
          <a:endParaRPr lang="th-TH"/>
        </a:p>
      </dgm:t>
    </dgm:pt>
    <dgm:pt modelId="{D927EF40-70DF-42E7-8DE9-615A5E9A0225}" type="pres">
      <dgm:prSet presAssocID="{F1DCDDC2-9C63-43D0-8780-C0661EA4FF8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33B8640-3291-43B5-B707-FE01ED717C1F}" type="pres">
      <dgm:prSet presAssocID="{C176D943-13B7-4981-A5EF-820934460B4C}" presName="circle1" presStyleLbl="node1" presStyleIdx="0" presStyleCnt="2"/>
      <dgm:spPr/>
    </dgm:pt>
    <dgm:pt modelId="{54067523-B45E-413A-BAEE-F534FC2FA2EB}" type="pres">
      <dgm:prSet presAssocID="{C176D943-13B7-4981-A5EF-820934460B4C}" presName="space" presStyleCnt="0"/>
      <dgm:spPr/>
    </dgm:pt>
    <dgm:pt modelId="{7E07D6D6-0C62-4D33-A2DF-6F3C680ADEF0}" type="pres">
      <dgm:prSet presAssocID="{C176D943-13B7-4981-A5EF-820934460B4C}" presName="rect1" presStyleLbl="alignAcc1" presStyleIdx="0" presStyleCnt="2"/>
      <dgm:spPr/>
      <dgm:t>
        <a:bodyPr/>
        <a:lstStyle/>
        <a:p>
          <a:endParaRPr lang="th-TH"/>
        </a:p>
      </dgm:t>
    </dgm:pt>
    <dgm:pt modelId="{CB5B05E0-5835-46D2-8CE9-9AC0B7180AA4}" type="pres">
      <dgm:prSet presAssocID="{114DF2EE-D002-471C-8CD2-23891DCCDA36}" presName="vertSpace2" presStyleLbl="node1" presStyleIdx="0" presStyleCnt="2"/>
      <dgm:spPr/>
    </dgm:pt>
    <dgm:pt modelId="{2416687F-73EB-461B-BF98-84B30899FDC9}" type="pres">
      <dgm:prSet presAssocID="{114DF2EE-D002-471C-8CD2-23891DCCDA36}" presName="circle2" presStyleLbl="node1" presStyleIdx="1" presStyleCnt="2"/>
      <dgm:spPr/>
    </dgm:pt>
    <dgm:pt modelId="{C569799D-3E72-4A55-8975-693AB3EC3EBC}" type="pres">
      <dgm:prSet presAssocID="{114DF2EE-D002-471C-8CD2-23891DCCDA36}" presName="rect2" presStyleLbl="alignAcc1" presStyleIdx="1" presStyleCnt="2"/>
      <dgm:spPr/>
      <dgm:t>
        <a:bodyPr/>
        <a:lstStyle/>
        <a:p>
          <a:endParaRPr lang="th-TH"/>
        </a:p>
      </dgm:t>
    </dgm:pt>
    <dgm:pt modelId="{B15165FB-2203-4022-A1AA-1B9A277E87CC}" type="pres">
      <dgm:prSet presAssocID="{C176D943-13B7-4981-A5EF-820934460B4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9C4685-D3EC-48DC-BD44-07AC8C4FB436}" type="pres">
      <dgm:prSet presAssocID="{114DF2EE-D002-471C-8CD2-23891DCCDA3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0B98C75-5C8F-4E76-A4E5-60290CD1CDCF}" type="presOf" srcId="{C176D943-13B7-4981-A5EF-820934460B4C}" destId="{7E07D6D6-0C62-4D33-A2DF-6F3C680ADEF0}" srcOrd="0" destOrd="0" presId="urn:microsoft.com/office/officeart/2005/8/layout/target3"/>
    <dgm:cxn modelId="{17BCCC5D-6B2A-4AB3-8083-60C6723664DE}" type="presOf" srcId="{114DF2EE-D002-471C-8CD2-23891DCCDA36}" destId="{899C4685-D3EC-48DC-BD44-07AC8C4FB436}" srcOrd="1" destOrd="0" presId="urn:microsoft.com/office/officeart/2005/8/layout/target3"/>
    <dgm:cxn modelId="{B1598AF6-0913-4DEE-AD9F-D340020E5129}" type="presOf" srcId="{114DF2EE-D002-471C-8CD2-23891DCCDA36}" destId="{C569799D-3E72-4A55-8975-693AB3EC3EBC}" srcOrd="0" destOrd="0" presId="urn:microsoft.com/office/officeart/2005/8/layout/target3"/>
    <dgm:cxn modelId="{4CB8E08C-8FFB-4138-BD6D-BCB111C3824C}" type="presOf" srcId="{C176D943-13B7-4981-A5EF-820934460B4C}" destId="{B15165FB-2203-4022-A1AA-1B9A277E87CC}" srcOrd="1" destOrd="0" presId="urn:microsoft.com/office/officeart/2005/8/layout/target3"/>
    <dgm:cxn modelId="{5841764F-8705-43A4-A81F-A9FAAFF3982C}" srcId="{F1DCDDC2-9C63-43D0-8780-C0661EA4FF88}" destId="{C176D943-13B7-4981-A5EF-820934460B4C}" srcOrd="0" destOrd="0" parTransId="{5336EC83-9635-4819-9B68-97E17253F798}" sibTransId="{DE6A22B9-62FA-461A-B1E7-312FD139633B}"/>
    <dgm:cxn modelId="{9B0BB5CF-22C9-4149-90B0-1D3470B918DF}" type="presOf" srcId="{F1DCDDC2-9C63-43D0-8780-C0661EA4FF88}" destId="{D927EF40-70DF-42E7-8DE9-615A5E9A0225}" srcOrd="0" destOrd="0" presId="urn:microsoft.com/office/officeart/2005/8/layout/target3"/>
    <dgm:cxn modelId="{AF101A9C-E401-4954-9386-937BA6B768BF}" srcId="{F1DCDDC2-9C63-43D0-8780-C0661EA4FF88}" destId="{114DF2EE-D002-471C-8CD2-23891DCCDA36}" srcOrd="1" destOrd="0" parTransId="{BADE4D7B-FACE-4EA2-BE2E-5FB862754C05}" sibTransId="{CD7DF704-D125-4A67-9F0D-96ACF40D7FF3}"/>
    <dgm:cxn modelId="{6C68B33C-B7D7-470A-A0E4-1EF3783E8D51}" type="presParOf" srcId="{D927EF40-70DF-42E7-8DE9-615A5E9A0225}" destId="{433B8640-3291-43B5-B707-FE01ED717C1F}" srcOrd="0" destOrd="0" presId="urn:microsoft.com/office/officeart/2005/8/layout/target3"/>
    <dgm:cxn modelId="{484413B4-6B03-43FC-AC03-B8CD300A1552}" type="presParOf" srcId="{D927EF40-70DF-42E7-8DE9-615A5E9A0225}" destId="{54067523-B45E-413A-BAEE-F534FC2FA2EB}" srcOrd="1" destOrd="0" presId="urn:microsoft.com/office/officeart/2005/8/layout/target3"/>
    <dgm:cxn modelId="{98BCF055-0322-4537-8CAB-429C78C96BD6}" type="presParOf" srcId="{D927EF40-70DF-42E7-8DE9-615A5E9A0225}" destId="{7E07D6D6-0C62-4D33-A2DF-6F3C680ADEF0}" srcOrd="2" destOrd="0" presId="urn:microsoft.com/office/officeart/2005/8/layout/target3"/>
    <dgm:cxn modelId="{ACFD76C6-59A9-4819-9A43-166F7A28C97D}" type="presParOf" srcId="{D927EF40-70DF-42E7-8DE9-615A5E9A0225}" destId="{CB5B05E0-5835-46D2-8CE9-9AC0B7180AA4}" srcOrd="3" destOrd="0" presId="urn:microsoft.com/office/officeart/2005/8/layout/target3"/>
    <dgm:cxn modelId="{7910302F-1AFF-4840-9BA9-F3CFAA31BCC3}" type="presParOf" srcId="{D927EF40-70DF-42E7-8DE9-615A5E9A0225}" destId="{2416687F-73EB-461B-BF98-84B30899FDC9}" srcOrd="4" destOrd="0" presId="urn:microsoft.com/office/officeart/2005/8/layout/target3"/>
    <dgm:cxn modelId="{0DF2B5CC-1D9D-454B-A237-03C0C0D7014A}" type="presParOf" srcId="{D927EF40-70DF-42E7-8DE9-615A5E9A0225}" destId="{C569799D-3E72-4A55-8975-693AB3EC3EBC}" srcOrd="5" destOrd="0" presId="urn:microsoft.com/office/officeart/2005/8/layout/target3"/>
    <dgm:cxn modelId="{D3086974-6092-44F1-861E-B2BC5DADAE0F}" type="presParOf" srcId="{D927EF40-70DF-42E7-8DE9-615A5E9A0225}" destId="{B15165FB-2203-4022-A1AA-1B9A277E87CC}" srcOrd="6" destOrd="0" presId="urn:microsoft.com/office/officeart/2005/8/layout/target3"/>
    <dgm:cxn modelId="{B1890F4E-AAE2-46CD-A3C6-7CDB2FAE2549}" type="presParOf" srcId="{D927EF40-70DF-42E7-8DE9-615A5E9A0225}" destId="{899C4685-D3EC-48DC-BD44-07AC8C4FB43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DEE2C7-56E8-4B41-9C21-8E9178B89F53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433EF9B-0AAA-461A-A39D-C58A4E5B105B}">
      <dgm:prSet/>
      <dgm:spPr/>
      <dgm:t>
        <a:bodyPr/>
        <a:lstStyle/>
        <a:p>
          <a:pPr rtl="0"/>
          <a:r>
            <a:rPr lang="th-TH" b="1" i="0" baseline="0" smtClean="0">
              <a:solidFill>
                <a:schemeClr val="tx1"/>
              </a:solidFill>
            </a:rPr>
            <a:t>การ</a:t>
          </a:r>
          <a:r>
            <a:rPr lang="th-TH" b="1" i="0" baseline="0" dirty="0" smtClean="0">
              <a:solidFill>
                <a:schemeClr val="tx1"/>
              </a:solidFill>
            </a:rPr>
            <a:t>ดำเนินงาน</a:t>
          </a:r>
          <a:r>
            <a:rPr lang="th-TH" b="1" i="0" baseline="0" smtClean="0">
              <a:solidFill>
                <a:schemeClr val="tx1"/>
              </a:solidFill>
            </a:rPr>
            <a:t>ตามกิจกรรม</a:t>
          </a:r>
          <a:endParaRPr lang="th-TH" b="1" i="0" baseline="0" dirty="0">
            <a:solidFill>
              <a:schemeClr val="tx1"/>
            </a:solidFill>
          </a:endParaRPr>
        </a:p>
      </dgm:t>
    </dgm:pt>
    <dgm:pt modelId="{8FCAD45F-E0B6-4636-9056-B6D325C50170}" type="parTrans" cxnId="{F5914FC1-EDF5-480E-926F-462C9BD5C2A7}">
      <dgm:prSet/>
      <dgm:spPr/>
      <dgm:t>
        <a:bodyPr/>
        <a:lstStyle/>
        <a:p>
          <a:endParaRPr lang="th-TH"/>
        </a:p>
      </dgm:t>
    </dgm:pt>
    <dgm:pt modelId="{2ECB1AA5-2510-40C5-ADF6-C7E323F4BC37}" type="sibTrans" cxnId="{F5914FC1-EDF5-480E-926F-462C9BD5C2A7}">
      <dgm:prSet/>
      <dgm:spPr/>
      <dgm:t>
        <a:bodyPr/>
        <a:lstStyle/>
        <a:p>
          <a:endParaRPr lang="th-TH"/>
        </a:p>
      </dgm:t>
    </dgm:pt>
    <dgm:pt modelId="{E2144353-1BE6-4DAF-BE8C-4CAFA6174F5B}" type="pres">
      <dgm:prSet presAssocID="{6DDEE2C7-56E8-4B41-9C21-8E9178B89F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F846B4B-8E41-4B85-953E-B2CD89802BDD}" type="pres">
      <dgm:prSet presAssocID="{0433EF9B-0AAA-461A-A39D-C58A4E5B105B}" presName="composite" presStyleCnt="0"/>
      <dgm:spPr/>
    </dgm:pt>
    <dgm:pt modelId="{ACBCE16B-8DE9-4FE6-AD57-33660BEB25CE}" type="pres">
      <dgm:prSet presAssocID="{0433EF9B-0AAA-461A-A39D-C58A4E5B10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h-TH"/>
        </a:p>
      </dgm:t>
    </dgm:pt>
    <dgm:pt modelId="{0A2B2B86-B9A2-44EB-B965-7DCF2FFDFD5D}" type="pres">
      <dgm:prSet presAssocID="{0433EF9B-0AAA-461A-A39D-C58A4E5B105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6CDBAD4-3711-4E10-8EF2-C1CF5B28844F}" type="presOf" srcId="{6DDEE2C7-56E8-4B41-9C21-8E9178B89F53}" destId="{E2144353-1BE6-4DAF-BE8C-4CAFA6174F5B}" srcOrd="0" destOrd="0" presId="urn:microsoft.com/office/officeart/2005/8/layout/vList3#7"/>
    <dgm:cxn modelId="{F5914FC1-EDF5-480E-926F-462C9BD5C2A7}" srcId="{6DDEE2C7-56E8-4B41-9C21-8E9178B89F53}" destId="{0433EF9B-0AAA-461A-A39D-C58A4E5B105B}" srcOrd="0" destOrd="0" parTransId="{8FCAD45F-E0B6-4636-9056-B6D325C50170}" sibTransId="{2ECB1AA5-2510-40C5-ADF6-C7E323F4BC37}"/>
    <dgm:cxn modelId="{F626DE3E-7288-45E7-9339-1B448B38E98C}" type="presOf" srcId="{0433EF9B-0AAA-461A-A39D-C58A4E5B105B}" destId="{0A2B2B86-B9A2-44EB-B965-7DCF2FFDFD5D}" srcOrd="0" destOrd="0" presId="urn:microsoft.com/office/officeart/2005/8/layout/vList3#7"/>
    <dgm:cxn modelId="{73146744-F576-4259-9D9F-CD3733A401C4}" type="presParOf" srcId="{E2144353-1BE6-4DAF-BE8C-4CAFA6174F5B}" destId="{1F846B4B-8E41-4B85-953E-B2CD89802BDD}" srcOrd="0" destOrd="0" presId="urn:microsoft.com/office/officeart/2005/8/layout/vList3#7"/>
    <dgm:cxn modelId="{A09ABBB5-2BE5-4C67-8F17-75350C8C8964}" type="presParOf" srcId="{1F846B4B-8E41-4B85-953E-B2CD89802BDD}" destId="{ACBCE16B-8DE9-4FE6-AD57-33660BEB25CE}" srcOrd="0" destOrd="0" presId="urn:microsoft.com/office/officeart/2005/8/layout/vList3#7"/>
    <dgm:cxn modelId="{7FE4BD08-6FC1-42E3-94CE-3870759830D5}" type="presParOf" srcId="{1F846B4B-8E41-4B85-953E-B2CD89802BDD}" destId="{0A2B2B86-B9A2-44EB-B965-7DCF2FFDFD5D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9016F1-69D3-47A8-9B95-E5AC641FBF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4E657F29-5990-41F9-817B-27244F79DFD9}">
      <dgm:prSet/>
      <dgm:spPr/>
      <dgm:t>
        <a:bodyPr/>
        <a:lstStyle/>
        <a:p>
          <a:pPr rtl="0"/>
          <a:r>
            <a:rPr lang="th-TH" dirty="0" smtClean="0"/>
            <a:t>1. </a:t>
          </a:r>
          <a:r>
            <a:rPr lang="th-TH" b="1" i="0" baseline="0" dirty="0" smtClean="0"/>
            <a:t>ประสานเจ้าหน้าที่ผู้รับผิดชอบงานคนพิการของ </a:t>
          </a:r>
          <a:r>
            <a:rPr lang="en-US" b="1" i="0" baseline="0" dirty="0" smtClean="0"/>
            <a:t>CUP </a:t>
          </a:r>
          <a:r>
            <a:rPr lang="th-TH" b="1" i="0" baseline="0" dirty="0" smtClean="0"/>
            <a:t>บ้านฝาง  ศึกษาเครื่องมือที่ใช้ในการประเมินความพิการ</a:t>
          </a:r>
          <a:r>
            <a:rPr lang="en-US" b="1" i="0" baseline="0" dirty="0" smtClean="0"/>
            <a:t>(ICF) </a:t>
          </a:r>
          <a:r>
            <a:rPr lang="th-TH" b="1" i="0" baseline="0" dirty="0" smtClean="0"/>
            <a:t>เพื่อปรับปรุงรูปแบบเครื่องมือให้</a:t>
          </a:r>
          <a:r>
            <a:rPr lang="th-TH" b="1" i="0" baseline="0" dirty="0" err="1" smtClean="0"/>
            <a:t>บูรณา</a:t>
          </a:r>
          <a:r>
            <a:rPr lang="th-TH" b="1" i="0" baseline="0" dirty="0" smtClean="0"/>
            <a:t>การงานทันตก</a:t>
          </a:r>
          <a:r>
            <a:rPr lang="th-TH" b="1" i="0" baseline="0" dirty="0" err="1" smtClean="0"/>
            <a:t>รรม</a:t>
          </a:r>
          <a:r>
            <a:rPr lang="th-TH" b="1" i="0" baseline="0" dirty="0" smtClean="0"/>
            <a:t>เข้าไปด้วย</a:t>
          </a:r>
          <a:endParaRPr lang="th-TH" b="1" i="0" baseline="0" dirty="0"/>
        </a:p>
      </dgm:t>
    </dgm:pt>
    <dgm:pt modelId="{25F9B32A-7701-4F9A-8764-5A25CA69AA11}" type="parTrans" cxnId="{77BE742F-5126-49DB-85AB-1EE46B41A223}">
      <dgm:prSet/>
      <dgm:spPr/>
      <dgm:t>
        <a:bodyPr/>
        <a:lstStyle/>
        <a:p>
          <a:endParaRPr lang="th-TH"/>
        </a:p>
      </dgm:t>
    </dgm:pt>
    <dgm:pt modelId="{7F3040A5-FC58-4F28-827C-1E4F7C2789B7}" type="sibTrans" cxnId="{77BE742F-5126-49DB-85AB-1EE46B41A223}">
      <dgm:prSet/>
      <dgm:spPr/>
      <dgm:t>
        <a:bodyPr/>
        <a:lstStyle/>
        <a:p>
          <a:endParaRPr lang="th-TH"/>
        </a:p>
      </dgm:t>
    </dgm:pt>
    <dgm:pt modelId="{FDA796E8-CAFE-4DB7-9740-E475BB704433}" type="pres">
      <dgm:prSet presAssocID="{FC9016F1-69D3-47A8-9B95-E5AC641FBF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9F5242D-CE94-421F-841C-B1C13A7723FB}" type="pres">
      <dgm:prSet presAssocID="{4E657F29-5990-41F9-817B-27244F79DFD9}" presName="circle1" presStyleLbl="node1" presStyleIdx="0" presStyleCnt="1"/>
      <dgm:spPr/>
    </dgm:pt>
    <dgm:pt modelId="{2BC531EE-5092-4D50-BD52-F9EE63E86DD6}" type="pres">
      <dgm:prSet presAssocID="{4E657F29-5990-41F9-817B-27244F79DFD9}" presName="space" presStyleCnt="0"/>
      <dgm:spPr/>
    </dgm:pt>
    <dgm:pt modelId="{3B9954E0-E247-44B2-B150-AB893A4BB3EA}" type="pres">
      <dgm:prSet presAssocID="{4E657F29-5990-41F9-817B-27244F79DFD9}" presName="rect1" presStyleLbl="alignAcc1" presStyleIdx="0" presStyleCnt="1"/>
      <dgm:spPr/>
      <dgm:t>
        <a:bodyPr/>
        <a:lstStyle/>
        <a:p>
          <a:endParaRPr lang="th-TH"/>
        </a:p>
      </dgm:t>
    </dgm:pt>
    <dgm:pt modelId="{91B309A4-751A-4825-B30E-9E8D8371D261}" type="pres">
      <dgm:prSet presAssocID="{4E657F29-5990-41F9-817B-27244F79DFD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7BE742F-5126-49DB-85AB-1EE46B41A223}" srcId="{FC9016F1-69D3-47A8-9B95-E5AC641FBF7F}" destId="{4E657F29-5990-41F9-817B-27244F79DFD9}" srcOrd="0" destOrd="0" parTransId="{25F9B32A-7701-4F9A-8764-5A25CA69AA11}" sibTransId="{7F3040A5-FC58-4F28-827C-1E4F7C2789B7}"/>
    <dgm:cxn modelId="{FC7D976F-437A-473F-9946-3D2D39C67608}" type="presOf" srcId="{FC9016F1-69D3-47A8-9B95-E5AC641FBF7F}" destId="{FDA796E8-CAFE-4DB7-9740-E475BB704433}" srcOrd="0" destOrd="0" presId="urn:microsoft.com/office/officeart/2005/8/layout/target3"/>
    <dgm:cxn modelId="{1FAE7248-9775-4C7D-B69E-385AE1298204}" type="presOf" srcId="{4E657F29-5990-41F9-817B-27244F79DFD9}" destId="{3B9954E0-E247-44B2-B150-AB893A4BB3EA}" srcOrd="0" destOrd="0" presId="urn:microsoft.com/office/officeart/2005/8/layout/target3"/>
    <dgm:cxn modelId="{C79ED8CF-9B38-4D50-BD22-0DA41E7C0818}" type="presOf" srcId="{4E657F29-5990-41F9-817B-27244F79DFD9}" destId="{91B309A4-751A-4825-B30E-9E8D8371D261}" srcOrd="1" destOrd="0" presId="urn:microsoft.com/office/officeart/2005/8/layout/target3"/>
    <dgm:cxn modelId="{20E8ECDA-2AEE-4D59-A145-E738C26691F3}" type="presParOf" srcId="{FDA796E8-CAFE-4DB7-9740-E475BB704433}" destId="{A9F5242D-CE94-421F-841C-B1C13A7723FB}" srcOrd="0" destOrd="0" presId="urn:microsoft.com/office/officeart/2005/8/layout/target3"/>
    <dgm:cxn modelId="{8CFDF7D4-E596-4B34-9B41-B04912ECC370}" type="presParOf" srcId="{FDA796E8-CAFE-4DB7-9740-E475BB704433}" destId="{2BC531EE-5092-4D50-BD52-F9EE63E86DD6}" srcOrd="1" destOrd="0" presId="urn:microsoft.com/office/officeart/2005/8/layout/target3"/>
    <dgm:cxn modelId="{0B36ADC3-F8EB-4822-8025-978D456CBF05}" type="presParOf" srcId="{FDA796E8-CAFE-4DB7-9740-E475BB704433}" destId="{3B9954E0-E247-44B2-B150-AB893A4BB3EA}" srcOrd="2" destOrd="0" presId="urn:microsoft.com/office/officeart/2005/8/layout/target3"/>
    <dgm:cxn modelId="{576D7E56-9DBF-4879-94E9-FBFED0916425}" type="presParOf" srcId="{FDA796E8-CAFE-4DB7-9740-E475BB704433}" destId="{91B309A4-751A-4825-B30E-9E8D8371D26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7E1DCA-4CAC-4A23-9CD8-CA49034D7B32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02087B1-0B81-4A06-8C60-CC57C23705ED}">
      <dgm:prSet/>
      <dgm:spPr/>
      <dgm:t>
        <a:bodyPr/>
        <a:lstStyle/>
        <a:p>
          <a:pPr rtl="0"/>
          <a:r>
            <a:rPr lang="th-TH" b="1" i="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b="1" i="0" baseline="0" dirty="0">
            <a:solidFill>
              <a:schemeClr val="tx1"/>
            </a:solidFill>
          </a:endParaRPr>
        </a:p>
      </dgm:t>
    </dgm:pt>
    <dgm:pt modelId="{D284B344-1076-4942-B8FF-87AE00DD3F1C}" type="parTrans" cxnId="{44E611B5-01AA-4A7A-9B7E-19D847DA2518}">
      <dgm:prSet/>
      <dgm:spPr/>
      <dgm:t>
        <a:bodyPr/>
        <a:lstStyle/>
        <a:p>
          <a:endParaRPr lang="th-TH"/>
        </a:p>
      </dgm:t>
    </dgm:pt>
    <dgm:pt modelId="{F4421DFC-6788-460A-8CE8-AD0D06FB66F1}" type="sibTrans" cxnId="{44E611B5-01AA-4A7A-9B7E-19D847DA2518}">
      <dgm:prSet/>
      <dgm:spPr/>
      <dgm:t>
        <a:bodyPr/>
        <a:lstStyle/>
        <a:p>
          <a:endParaRPr lang="th-TH"/>
        </a:p>
      </dgm:t>
    </dgm:pt>
    <dgm:pt modelId="{CB9E1D1A-F8BE-42FD-8BD1-56CA3118A016}" type="pres">
      <dgm:prSet presAssocID="{AE7E1DCA-4CAC-4A23-9CD8-CA49034D7B3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A3A4EFB-8995-49E4-8956-F41CA2D19404}" type="pres">
      <dgm:prSet presAssocID="{602087B1-0B81-4A06-8C60-CC57C23705ED}" presName="composite" presStyleCnt="0"/>
      <dgm:spPr/>
    </dgm:pt>
    <dgm:pt modelId="{18AB6594-187F-4009-8FD1-F985A441D281}" type="pres">
      <dgm:prSet presAssocID="{602087B1-0B81-4A06-8C60-CC57C23705ED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F7481BE-B43D-44A0-AD6D-51FBB3184A4C}" type="pres">
      <dgm:prSet presAssocID="{602087B1-0B81-4A06-8C60-CC57C23705E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4E611B5-01AA-4A7A-9B7E-19D847DA2518}" srcId="{AE7E1DCA-4CAC-4A23-9CD8-CA49034D7B32}" destId="{602087B1-0B81-4A06-8C60-CC57C23705ED}" srcOrd="0" destOrd="0" parTransId="{D284B344-1076-4942-B8FF-87AE00DD3F1C}" sibTransId="{F4421DFC-6788-460A-8CE8-AD0D06FB66F1}"/>
    <dgm:cxn modelId="{34CDA0B5-32B4-4168-AAED-233C20E4972D}" type="presOf" srcId="{AE7E1DCA-4CAC-4A23-9CD8-CA49034D7B32}" destId="{CB9E1D1A-F8BE-42FD-8BD1-56CA3118A016}" srcOrd="0" destOrd="0" presId="urn:microsoft.com/office/officeart/2005/8/layout/vList3#8"/>
    <dgm:cxn modelId="{5AC2999B-A9DE-41CC-9605-4E4C7AAFA097}" type="presOf" srcId="{602087B1-0B81-4A06-8C60-CC57C23705ED}" destId="{5F7481BE-B43D-44A0-AD6D-51FBB3184A4C}" srcOrd="0" destOrd="0" presId="urn:microsoft.com/office/officeart/2005/8/layout/vList3#8"/>
    <dgm:cxn modelId="{17EC0F37-2E30-4513-87E9-49E1CBF688ED}" type="presParOf" srcId="{CB9E1D1A-F8BE-42FD-8BD1-56CA3118A016}" destId="{1A3A4EFB-8995-49E4-8956-F41CA2D19404}" srcOrd="0" destOrd="0" presId="urn:microsoft.com/office/officeart/2005/8/layout/vList3#8"/>
    <dgm:cxn modelId="{4DC2EE29-A67B-4C63-9678-5790F570312C}" type="presParOf" srcId="{1A3A4EFB-8995-49E4-8956-F41CA2D19404}" destId="{18AB6594-187F-4009-8FD1-F985A441D281}" srcOrd="0" destOrd="0" presId="urn:microsoft.com/office/officeart/2005/8/layout/vList3#8"/>
    <dgm:cxn modelId="{96508C2D-2E0B-4A98-B05A-C18FB65A43EB}" type="presParOf" srcId="{1A3A4EFB-8995-49E4-8956-F41CA2D19404}" destId="{5F7481BE-B43D-44A0-AD6D-51FBB3184A4C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87534B-00D4-4BFF-9C9A-9A4ED8B3FB1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17916914-3977-4604-A0BB-7A0ED2055CC3}">
      <dgm:prSet/>
      <dgm:spPr/>
      <dgm:t>
        <a:bodyPr/>
        <a:lstStyle/>
        <a:p>
          <a:pPr rtl="0"/>
          <a:r>
            <a:rPr lang="th-TH" b="1" i="0" baseline="0" dirty="0" smtClean="0"/>
            <a:t>2. คัดกรองประเมินความพิการโดยใช้เครื่องมือที่ปรับปรุงจาก </a:t>
          </a:r>
          <a:r>
            <a:rPr lang="en-US" b="1" i="0" baseline="0" dirty="0" smtClean="0"/>
            <a:t>ICF </a:t>
          </a:r>
          <a:r>
            <a:rPr lang="th-TH" b="1" i="0" baseline="0" dirty="0" smtClean="0"/>
            <a:t>และสำรวจภาวะ</a:t>
          </a:r>
          <a:r>
            <a:rPr lang="th-TH" b="1" i="0" baseline="0" dirty="0" err="1" smtClean="0"/>
            <a:t>ทันต</a:t>
          </a:r>
          <a:r>
            <a:rPr lang="th-TH" b="1" i="0" baseline="0" dirty="0" smtClean="0"/>
            <a:t>สุขภาพ คนพิการที่มีปัญหาในการดูแลสุขภาพช่องปาก  </a:t>
          </a:r>
          <a:endParaRPr lang="th-TH" b="1" i="0" baseline="0" dirty="0"/>
        </a:p>
      </dgm:t>
    </dgm:pt>
    <dgm:pt modelId="{F00FB11F-C88A-4FEB-99EB-AF0039CF6972}" type="parTrans" cxnId="{5A4F6EDA-E3E6-4F1D-8B55-8E7D568EEB78}">
      <dgm:prSet/>
      <dgm:spPr/>
      <dgm:t>
        <a:bodyPr/>
        <a:lstStyle/>
        <a:p>
          <a:endParaRPr lang="th-TH"/>
        </a:p>
      </dgm:t>
    </dgm:pt>
    <dgm:pt modelId="{6C578572-62C4-4149-B649-4C4D35F55DC5}" type="sibTrans" cxnId="{5A4F6EDA-E3E6-4F1D-8B55-8E7D568EEB78}">
      <dgm:prSet/>
      <dgm:spPr/>
      <dgm:t>
        <a:bodyPr/>
        <a:lstStyle/>
        <a:p>
          <a:endParaRPr lang="th-TH"/>
        </a:p>
      </dgm:t>
    </dgm:pt>
    <dgm:pt modelId="{47AB10D4-AD2E-4C0A-B0E2-B4A96CB5D344}" type="pres">
      <dgm:prSet presAssocID="{EA87534B-00D4-4BFF-9C9A-9A4ED8B3FB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6F2F97-5E7F-416E-8E31-8A96816DDCF9}" type="pres">
      <dgm:prSet presAssocID="{17916914-3977-4604-A0BB-7A0ED2055CC3}" presName="circle1" presStyleLbl="node1" presStyleIdx="0" presStyleCnt="1"/>
      <dgm:spPr/>
    </dgm:pt>
    <dgm:pt modelId="{30C7A899-0BB9-414A-B509-E92D29930ACC}" type="pres">
      <dgm:prSet presAssocID="{17916914-3977-4604-A0BB-7A0ED2055CC3}" presName="space" presStyleCnt="0"/>
      <dgm:spPr/>
    </dgm:pt>
    <dgm:pt modelId="{31C6BBC7-D911-4FF6-8463-9EFF1A86082E}" type="pres">
      <dgm:prSet presAssocID="{17916914-3977-4604-A0BB-7A0ED2055CC3}" presName="rect1" presStyleLbl="alignAcc1" presStyleIdx="0" presStyleCnt="1"/>
      <dgm:spPr/>
      <dgm:t>
        <a:bodyPr/>
        <a:lstStyle/>
        <a:p>
          <a:endParaRPr lang="th-TH"/>
        </a:p>
      </dgm:t>
    </dgm:pt>
    <dgm:pt modelId="{8FA5B977-5B15-45F8-B745-3A13076B99F6}" type="pres">
      <dgm:prSet presAssocID="{17916914-3977-4604-A0BB-7A0ED2055CC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A4F6EDA-E3E6-4F1D-8B55-8E7D568EEB78}" srcId="{EA87534B-00D4-4BFF-9C9A-9A4ED8B3FB1D}" destId="{17916914-3977-4604-A0BB-7A0ED2055CC3}" srcOrd="0" destOrd="0" parTransId="{F00FB11F-C88A-4FEB-99EB-AF0039CF6972}" sibTransId="{6C578572-62C4-4149-B649-4C4D35F55DC5}"/>
    <dgm:cxn modelId="{899DB781-07FD-4B9F-98C7-4CD439E51252}" type="presOf" srcId="{17916914-3977-4604-A0BB-7A0ED2055CC3}" destId="{31C6BBC7-D911-4FF6-8463-9EFF1A86082E}" srcOrd="0" destOrd="0" presId="urn:microsoft.com/office/officeart/2005/8/layout/target3"/>
    <dgm:cxn modelId="{C010D49E-F7D8-4C13-81B0-2568ED16F00E}" type="presOf" srcId="{EA87534B-00D4-4BFF-9C9A-9A4ED8B3FB1D}" destId="{47AB10D4-AD2E-4C0A-B0E2-B4A96CB5D344}" srcOrd="0" destOrd="0" presId="urn:microsoft.com/office/officeart/2005/8/layout/target3"/>
    <dgm:cxn modelId="{AC0E99B5-718A-476E-95F3-9F6A849F1DEC}" type="presOf" srcId="{17916914-3977-4604-A0BB-7A0ED2055CC3}" destId="{8FA5B977-5B15-45F8-B745-3A13076B99F6}" srcOrd="1" destOrd="0" presId="urn:microsoft.com/office/officeart/2005/8/layout/target3"/>
    <dgm:cxn modelId="{D7154524-4BBC-4982-8374-BFE33DA36630}" type="presParOf" srcId="{47AB10D4-AD2E-4C0A-B0E2-B4A96CB5D344}" destId="{DE6F2F97-5E7F-416E-8E31-8A96816DDCF9}" srcOrd="0" destOrd="0" presId="urn:microsoft.com/office/officeart/2005/8/layout/target3"/>
    <dgm:cxn modelId="{F38FDF72-044F-4991-B6D4-A95711C875C1}" type="presParOf" srcId="{47AB10D4-AD2E-4C0A-B0E2-B4A96CB5D344}" destId="{30C7A899-0BB9-414A-B509-E92D29930ACC}" srcOrd="1" destOrd="0" presId="urn:microsoft.com/office/officeart/2005/8/layout/target3"/>
    <dgm:cxn modelId="{172B50FB-A82A-412D-A0AE-E44615FE476F}" type="presParOf" srcId="{47AB10D4-AD2E-4C0A-B0E2-B4A96CB5D344}" destId="{31C6BBC7-D911-4FF6-8463-9EFF1A86082E}" srcOrd="2" destOrd="0" presId="urn:microsoft.com/office/officeart/2005/8/layout/target3"/>
    <dgm:cxn modelId="{48FC8EC7-560D-4072-9D22-A8DE724A9BC2}" type="presParOf" srcId="{47AB10D4-AD2E-4C0A-B0E2-B4A96CB5D344}" destId="{8FA5B977-5B15-45F8-B745-3A13076B99F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F908AD-8FFE-49F1-AF71-25168770E8EB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0CE1D7C-B20E-42F8-B16E-4948513E2417}">
      <dgm:prSet/>
      <dgm:spPr/>
      <dgm:t>
        <a:bodyPr/>
        <a:lstStyle/>
        <a:p>
          <a:pPr rtl="0"/>
          <a:r>
            <a:rPr lang="th-TH" smtClean="0"/>
            <a:t>ผลการสำรวจ</a:t>
          </a:r>
          <a:endParaRPr lang="th-TH"/>
        </a:p>
      </dgm:t>
    </dgm:pt>
    <dgm:pt modelId="{A2A15677-D1FC-4159-BA71-458F3AD8133C}" type="parTrans" cxnId="{D63CE503-F75B-4AAD-91B6-F3ACF3410691}">
      <dgm:prSet/>
      <dgm:spPr/>
      <dgm:t>
        <a:bodyPr/>
        <a:lstStyle/>
        <a:p>
          <a:endParaRPr lang="th-TH"/>
        </a:p>
      </dgm:t>
    </dgm:pt>
    <dgm:pt modelId="{A839C7A4-80BC-4F32-9630-77FE4E416C17}" type="sibTrans" cxnId="{D63CE503-F75B-4AAD-91B6-F3ACF3410691}">
      <dgm:prSet/>
      <dgm:spPr/>
      <dgm:t>
        <a:bodyPr/>
        <a:lstStyle/>
        <a:p>
          <a:endParaRPr lang="th-TH"/>
        </a:p>
      </dgm:t>
    </dgm:pt>
    <dgm:pt modelId="{CB8FE1B6-B9B7-4C84-9052-A195EB2C7623}" type="pres">
      <dgm:prSet presAssocID="{69F908AD-8FFE-49F1-AF71-25168770E8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ADFFF60-D4D5-47D1-B4FB-7C2D4C627795}" type="pres">
      <dgm:prSet presAssocID="{80CE1D7C-B20E-42F8-B16E-4948513E2417}" presName="composite" presStyleCnt="0"/>
      <dgm:spPr/>
    </dgm:pt>
    <dgm:pt modelId="{7880F0C4-9B95-4476-9ADA-D8AC85C444FB}" type="pres">
      <dgm:prSet presAssocID="{80CE1D7C-B20E-42F8-B16E-4948513E2417}" presName="imgShp" presStyleLbl="fgImgPlace1" presStyleIdx="0" presStyleCnt="1" custAng="162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9EC2A06-54DB-495D-85D1-32A5C802DC4F}" type="pres">
      <dgm:prSet presAssocID="{80CE1D7C-B20E-42F8-B16E-4948513E241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63CE503-F75B-4AAD-91B6-F3ACF3410691}" srcId="{69F908AD-8FFE-49F1-AF71-25168770E8EB}" destId="{80CE1D7C-B20E-42F8-B16E-4948513E2417}" srcOrd="0" destOrd="0" parTransId="{A2A15677-D1FC-4159-BA71-458F3AD8133C}" sibTransId="{A839C7A4-80BC-4F32-9630-77FE4E416C17}"/>
    <dgm:cxn modelId="{5DF0E14D-457B-4835-907D-8703531C675F}" type="presOf" srcId="{80CE1D7C-B20E-42F8-B16E-4948513E2417}" destId="{C9EC2A06-54DB-495D-85D1-32A5C802DC4F}" srcOrd="0" destOrd="0" presId="urn:microsoft.com/office/officeart/2005/8/layout/vList3#9"/>
    <dgm:cxn modelId="{9D46D678-419F-47C2-872A-1116C95138E0}" type="presOf" srcId="{69F908AD-8FFE-49F1-AF71-25168770E8EB}" destId="{CB8FE1B6-B9B7-4C84-9052-A195EB2C7623}" srcOrd="0" destOrd="0" presId="urn:microsoft.com/office/officeart/2005/8/layout/vList3#9"/>
    <dgm:cxn modelId="{8067E6C5-532B-493A-9FB6-C074F0E8CBAD}" type="presParOf" srcId="{CB8FE1B6-B9B7-4C84-9052-A195EB2C7623}" destId="{AADFFF60-D4D5-47D1-B4FB-7C2D4C627795}" srcOrd="0" destOrd="0" presId="urn:microsoft.com/office/officeart/2005/8/layout/vList3#9"/>
    <dgm:cxn modelId="{76548BA0-DE8D-4CCE-93DF-EF5F6963D9AE}" type="presParOf" srcId="{AADFFF60-D4D5-47D1-B4FB-7C2D4C627795}" destId="{7880F0C4-9B95-4476-9ADA-D8AC85C444FB}" srcOrd="0" destOrd="0" presId="urn:microsoft.com/office/officeart/2005/8/layout/vList3#9"/>
    <dgm:cxn modelId="{15E1FE43-704D-4EA1-AE72-6719348B730B}" type="presParOf" srcId="{AADFFF60-D4D5-47D1-B4FB-7C2D4C627795}" destId="{C9EC2A06-54DB-495D-85D1-32A5C802DC4F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F908AD-8FFE-49F1-AF71-25168770E8EB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0CE1D7C-B20E-42F8-B16E-4948513E2417}">
      <dgm:prSet/>
      <dgm:spPr/>
      <dgm:t>
        <a:bodyPr/>
        <a:lstStyle/>
        <a:p>
          <a:pPr rtl="0"/>
          <a:r>
            <a:rPr lang="th-TH" dirty="0" smtClean="0"/>
            <a:t>ช่วงอายุของคนพิการ</a:t>
          </a:r>
          <a:endParaRPr lang="th-TH" dirty="0"/>
        </a:p>
      </dgm:t>
    </dgm:pt>
    <dgm:pt modelId="{A2A15677-D1FC-4159-BA71-458F3AD8133C}" type="parTrans" cxnId="{D63CE503-F75B-4AAD-91B6-F3ACF3410691}">
      <dgm:prSet/>
      <dgm:spPr/>
      <dgm:t>
        <a:bodyPr/>
        <a:lstStyle/>
        <a:p>
          <a:endParaRPr lang="th-TH"/>
        </a:p>
      </dgm:t>
    </dgm:pt>
    <dgm:pt modelId="{A839C7A4-80BC-4F32-9630-77FE4E416C17}" type="sibTrans" cxnId="{D63CE503-F75B-4AAD-91B6-F3ACF3410691}">
      <dgm:prSet/>
      <dgm:spPr/>
      <dgm:t>
        <a:bodyPr/>
        <a:lstStyle/>
        <a:p>
          <a:endParaRPr lang="th-TH"/>
        </a:p>
      </dgm:t>
    </dgm:pt>
    <dgm:pt modelId="{CB8FE1B6-B9B7-4C84-9052-A195EB2C7623}" type="pres">
      <dgm:prSet presAssocID="{69F908AD-8FFE-49F1-AF71-25168770E8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ADFFF60-D4D5-47D1-B4FB-7C2D4C627795}" type="pres">
      <dgm:prSet presAssocID="{80CE1D7C-B20E-42F8-B16E-4948513E2417}" presName="composite" presStyleCnt="0"/>
      <dgm:spPr/>
    </dgm:pt>
    <dgm:pt modelId="{7880F0C4-9B95-4476-9ADA-D8AC85C444FB}" type="pres">
      <dgm:prSet presAssocID="{80CE1D7C-B20E-42F8-B16E-4948513E2417}" presName="imgShp" presStyleLbl="fgImgPlace1" presStyleIdx="0" presStyleCnt="1" custAng="162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9EC2A06-54DB-495D-85D1-32A5C802DC4F}" type="pres">
      <dgm:prSet presAssocID="{80CE1D7C-B20E-42F8-B16E-4948513E241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63CE503-F75B-4AAD-91B6-F3ACF3410691}" srcId="{69F908AD-8FFE-49F1-AF71-25168770E8EB}" destId="{80CE1D7C-B20E-42F8-B16E-4948513E2417}" srcOrd="0" destOrd="0" parTransId="{A2A15677-D1FC-4159-BA71-458F3AD8133C}" sibTransId="{A839C7A4-80BC-4F32-9630-77FE4E416C17}"/>
    <dgm:cxn modelId="{AB4D3139-6123-42FF-9286-D977CC7E33F7}" type="presOf" srcId="{80CE1D7C-B20E-42F8-B16E-4948513E2417}" destId="{C9EC2A06-54DB-495D-85D1-32A5C802DC4F}" srcOrd="0" destOrd="0" presId="urn:microsoft.com/office/officeart/2005/8/layout/vList3#9"/>
    <dgm:cxn modelId="{DB8DC193-E74E-42EC-A843-DBC6338897DE}" type="presOf" srcId="{69F908AD-8FFE-49F1-AF71-25168770E8EB}" destId="{CB8FE1B6-B9B7-4C84-9052-A195EB2C7623}" srcOrd="0" destOrd="0" presId="urn:microsoft.com/office/officeart/2005/8/layout/vList3#9"/>
    <dgm:cxn modelId="{07DAF352-4321-4853-A065-EFF58A9AA17A}" type="presParOf" srcId="{CB8FE1B6-B9B7-4C84-9052-A195EB2C7623}" destId="{AADFFF60-D4D5-47D1-B4FB-7C2D4C627795}" srcOrd="0" destOrd="0" presId="urn:microsoft.com/office/officeart/2005/8/layout/vList3#9"/>
    <dgm:cxn modelId="{F094B55A-3FC4-4AE5-A8E2-FCCBA53511AD}" type="presParOf" srcId="{AADFFF60-D4D5-47D1-B4FB-7C2D4C627795}" destId="{7880F0C4-9B95-4476-9ADA-D8AC85C444FB}" srcOrd="0" destOrd="0" presId="urn:microsoft.com/office/officeart/2005/8/layout/vList3#9"/>
    <dgm:cxn modelId="{3FC09337-50F2-4A2D-AF48-0CDD5CA0E2DF}" type="presParOf" srcId="{AADFFF60-D4D5-47D1-B4FB-7C2D4C627795}" destId="{C9EC2A06-54DB-495D-85D1-32A5C802DC4F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9F908AD-8FFE-49F1-AF71-25168770E8EB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0CE1D7C-B20E-42F8-B16E-4948513E2417}">
      <dgm:prSet/>
      <dgm:spPr/>
      <dgm:t>
        <a:bodyPr/>
        <a:lstStyle/>
        <a:p>
          <a:pPr rtl="0"/>
          <a:r>
            <a:rPr lang="th-TH" dirty="0" smtClean="0"/>
            <a:t>ช่วงอายุของคนพิการ (ต่อ)</a:t>
          </a:r>
          <a:endParaRPr lang="th-TH" dirty="0"/>
        </a:p>
      </dgm:t>
    </dgm:pt>
    <dgm:pt modelId="{A2A15677-D1FC-4159-BA71-458F3AD8133C}" type="parTrans" cxnId="{D63CE503-F75B-4AAD-91B6-F3ACF3410691}">
      <dgm:prSet/>
      <dgm:spPr/>
      <dgm:t>
        <a:bodyPr/>
        <a:lstStyle/>
        <a:p>
          <a:endParaRPr lang="th-TH"/>
        </a:p>
      </dgm:t>
    </dgm:pt>
    <dgm:pt modelId="{A839C7A4-80BC-4F32-9630-77FE4E416C17}" type="sibTrans" cxnId="{D63CE503-F75B-4AAD-91B6-F3ACF3410691}">
      <dgm:prSet/>
      <dgm:spPr/>
      <dgm:t>
        <a:bodyPr/>
        <a:lstStyle/>
        <a:p>
          <a:endParaRPr lang="th-TH"/>
        </a:p>
      </dgm:t>
    </dgm:pt>
    <dgm:pt modelId="{CB8FE1B6-B9B7-4C84-9052-A195EB2C7623}" type="pres">
      <dgm:prSet presAssocID="{69F908AD-8FFE-49F1-AF71-25168770E8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ADFFF60-D4D5-47D1-B4FB-7C2D4C627795}" type="pres">
      <dgm:prSet presAssocID="{80CE1D7C-B20E-42F8-B16E-4948513E2417}" presName="composite" presStyleCnt="0"/>
      <dgm:spPr/>
    </dgm:pt>
    <dgm:pt modelId="{7880F0C4-9B95-4476-9ADA-D8AC85C444FB}" type="pres">
      <dgm:prSet presAssocID="{80CE1D7C-B20E-42F8-B16E-4948513E2417}" presName="imgShp" presStyleLbl="fgImgPlace1" presStyleIdx="0" presStyleCnt="1" custAng="162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9EC2A06-54DB-495D-85D1-32A5C802DC4F}" type="pres">
      <dgm:prSet presAssocID="{80CE1D7C-B20E-42F8-B16E-4948513E2417}" presName="txShp" presStyleLbl="node1" presStyleIdx="0" presStyleCnt="1" custLinFactNeighborX="-1083" custLinFactNeighborY="9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63CE503-F75B-4AAD-91B6-F3ACF3410691}" srcId="{69F908AD-8FFE-49F1-AF71-25168770E8EB}" destId="{80CE1D7C-B20E-42F8-B16E-4948513E2417}" srcOrd="0" destOrd="0" parTransId="{A2A15677-D1FC-4159-BA71-458F3AD8133C}" sibTransId="{A839C7A4-80BC-4F32-9630-77FE4E416C17}"/>
    <dgm:cxn modelId="{2FD70321-7441-4AB8-8AAE-5AD53CD5464B}" type="presOf" srcId="{69F908AD-8FFE-49F1-AF71-25168770E8EB}" destId="{CB8FE1B6-B9B7-4C84-9052-A195EB2C7623}" srcOrd="0" destOrd="0" presId="urn:microsoft.com/office/officeart/2005/8/layout/vList3#9"/>
    <dgm:cxn modelId="{81AEB0E6-03D7-4179-AFF8-2FB9513E505F}" type="presOf" srcId="{80CE1D7C-B20E-42F8-B16E-4948513E2417}" destId="{C9EC2A06-54DB-495D-85D1-32A5C802DC4F}" srcOrd="0" destOrd="0" presId="urn:microsoft.com/office/officeart/2005/8/layout/vList3#9"/>
    <dgm:cxn modelId="{A603C5AD-D409-42E4-8577-EE996BFAE3F1}" type="presParOf" srcId="{CB8FE1B6-B9B7-4C84-9052-A195EB2C7623}" destId="{AADFFF60-D4D5-47D1-B4FB-7C2D4C627795}" srcOrd="0" destOrd="0" presId="urn:microsoft.com/office/officeart/2005/8/layout/vList3#9"/>
    <dgm:cxn modelId="{73285268-83DA-4D75-88D5-4BB55453E04C}" type="presParOf" srcId="{AADFFF60-D4D5-47D1-B4FB-7C2D4C627795}" destId="{7880F0C4-9B95-4476-9ADA-D8AC85C444FB}" srcOrd="0" destOrd="0" presId="urn:microsoft.com/office/officeart/2005/8/layout/vList3#9"/>
    <dgm:cxn modelId="{B96EA686-1C0A-450C-816A-5A32D72600D4}" type="presParOf" srcId="{AADFFF60-D4D5-47D1-B4FB-7C2D4C627795}" destId="{C9EC2A06-54DB-495D-85D1-32A5C802DC4F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D1313A6-9230-467F-BDAC-59190F79A5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1505A422-152B-4132-85D0-708A75947320}">
      <dgm:prSet/>
      <dgm:spPr/>
      <dgm:t>
        <a:bodyPr/>
        <a:lstStyle/>
        <a:p>
          <a:pPr rtl="0"/>
          <a:r>
            <a:rPr lang="th-TH" b="1" i="0" baseline="0" dirty="0" smtClean="0">
              <a:solidFill>
                <a:schemeClr val="tx1"/>
              </a:solidFill>
            </a:rPr>
            <a:t>ผลการสำรวจภาวะสุขภาพช่องปากคนพิการ</a:t>
          </a:r>
          <a:endParaRPr lang="th-TH" b="1" i="0" baseline="0" dirty="0">
            <a:solidFill>
              <a:schemeClr val="tx1"/>
            </a:solidFill>
          </a:endParaRPr>
        </a:p>
      </dgm:t>
    </dgm:pt>
    <dgm:pt modelId="{CF36877A-5E00-4F20-ABCF-B54EBA9BD0F7}" type="parTrans" cxnId="{4A4FA97D-9191-4A54-82D3-5487F4668751}">
      <dgm:prSet/>
      <dgm:spPr/>
      <dgm:t>
        <a:bodyPr/>
        <a:lstStyle/>
        <a:p>
          <a:endParaRPr lang="th-TH"/>
        </a:p>
      </dgm:t>
    </dgm:pt>
    <dgm:pt modelId="{AF7552B3-4A89-4DD1-BE12-BAAF3CD68C3C}" type="sibTrans" cxnId="{4A4FA97D-9191-4A54-82D3-5487F4668751}">
      <dgm:prSet/>
      <dgm:spPr/>
      <dgm:t>
        <a:bodyPr/>
        <a:lstStyle/>
        <a:p>
          <a:endParaRPr lang="th-TH"/>
        </a:p>
      </dgm:t>
    </dgm:pt>
    <dgm:pt modelId="{EDAA0D5E-9815-4758-B6A8-799D4EFE7F35}" type="pres">
      <dgm:prSet presAssocID="{FD1313A6-9230-467F-BDAC-59190F79A5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9687CA3-465D-4D0D-A266-85BA32AD548D}" type="pres">
      <dgm:prSet presAssocID="{1505A422-152B-4132-85D0-708A759473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A4FA97D-9191-4A54-82D3-5487F4668751}" srcId="{FD1313A6-9230-467F-BDAC-59190F79A5C7}" destId="{1505A422-152B-4132-85D0-708A75947320}" srcOrd="0" destOrd="0" parTransId="{CF36877A-5E00-4F20-ABCF-B54EBA9BD0F7}" sibTransId="{AF7552B3-4A89-4DD1-BE12-BAAF3CD68C3C}"/>
    <dgm:cxn modelId="{F95C8F7E-BD3D-462D-92B4-C65CE2F3ED19}" type="presOf" srcId="{1505A422-152B-4132-85D0-708A75947320}" destId="{89687CA3-465D-4D0D-A266-85BA32AD548D}" srcOrd="0" destOrd="0" presId="urn:microsoft.com/office/officeart/2005/8/layout/vList2"/>
    <dgm:cxn modelId="{01042422-E051-4581-8CB8-3AF4EEBD2062}" type="presOf" srcId="{FD1313A6-9230-467F-BDAC-59190F79A5C7}" destId="{EDAA0D5E-9815-4758-B6A8-799D4EFE7F35}" srcOrd="0" destOrd="0" presId="urn:microsoft.com/office/officeart/2005/8/layout/vList2"/>
    <dgm:cxn modelId="{9FF839E6-6A82-4FBA-B8C1-7F2113CAB966}" type="presParOf" srcId="{EDAA0D5E-9815-4758-B6A8-799D4EFE7F35}" destId="{89687CA3-465D-4D0D-A266-85BA32AD54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BD1E8-E5F9-4D58-B9BD-977F5085E86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DC1A64F-C774-42E0-AD9B-693CAD683FC6}">
      <dgm:prSet custT="1"/>
      <dgm:spPr/>
      <dgm:t>
        <a:bodyPr/>
        <a:lstStyle/>
        <a:p>
          <a:pPr rtl="0"/>
          <a:endParaRPr lang="th-TH" sz="1900" b="1" i="0" baseline="0" dirty="0" smtClean="0">
            <a:solidFill>
              <a:schemeClr val="tx1"/>
            </a:solidFill>
          </a:endParaRPr>
        </a:p>
        <a:p>
          <a:pPr rtl="0"/>
          <a:r>
            <a:rPr lang="th-TH" sz="5400" b="1" i="0" baseline="0" dirty="0" smtClean="0">
              <a:solidFill>
                <a:schemeClr val="tx1"/>
              </a:solidFill>
            </a:rPr>
            <a:t>วัตถุประสงค์</a:t>
          </a:r>
          <a:r>
            <a:rPr lang="en-US" sz="1900" b="1" i="0" baseline="0" dirty="0" smtClean="0">
              <a:solidFill>
                <a:schemeClr val="tx1"/>
              </a:solidFill>
            </a:rPr>
            <a:t/>
          </a:r>
          <a:br>
            <a:rPr lang="en-US" sz="1900" b="1" i="0" baseline="0" dirty="0" smtClean="0">
              <a:solidFill>
                <a:schemeClr val="tx1"/>
              </a:solidFill>
            </a:rPr>
          </a:br>
          <a:endParaRPr lang="th-TH" sz="1900" b="1" i="0" baseline="0" dirty="0">
            <a:solidFill>
              <a:schemeClr val="tx1"/>
            </a:solidFill>
          </a:endParaRPr>
        </a:p>
      </dgm:t>
    </dgm:pt>
    <dgm:pt modelId="{117A3D81-501F-4404-BF2E-5D93363668DB}" type="parTrans" cxnId="{9E321B73-A6CE-4547-A012-81CADB697FDF}">
      <dgm:prSet/>
      <dgm:spPr/>
      <dgm:t>
        <a:bodyPr/>
        <a:lstStyle/>
        <a:p>
          <a:endParaRPr lang="th-TH"/>
        </a:p>
      </dgm:t>
    </dgm:pt>
    <dgm:pt modelId="{71AC4097-91B9-420F-B5D7-45537C5BF0CF}" type="sibTrans" cxnId="{9E321B73-A6CE-4547-A012-81CADB697FDF}">
      <dgm:prSet/>
      <dgm:spPr/>
      <dgm:t>
        <a:bodyPr/>
        <a:lstStyle/>
        <a:p>
          <a:endParaRPr lang="th-TH"/>
        </a:p>
      </dgm:t>
    </dgm:pt>
    <dgm:pt modelId="{5A9F363B-9969-494D-ADF8-949A6618E353}" type="pres">
      <dgm:prSet presAssocID="{CCBBD1E8-E5F9-4D58-B9BD-977F5085E8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F4FC9C6-F926-4B57-8718-416AC8FA4B68}" type="pres">
      <dgm:prSet presAssocID="{3DC1A64F-C774-42E0-AD9B-693CAD683FC6}" presName="composite" presStyleCnt="0"/>
      <dgm:spPr/>
    </dgm:pt>
    <dgm:pt modelId="{8D48D259-D23A-4977-9BAB-E086B2D2FB74}" type="pres">
      <dgm:prSet presAssocID="{3DC1A64F-C774-42E0-AD9B-693CAD683FC6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43C93A8-0ABC-4E73-89C9-50D85527AE40}" type="pres">
      <dgm:prSet presAssocID="{3DC1A64F-C774-42E0-AD9B-693CAD683FC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EE14576-6339-480E-8692-758C92D5B2BB}" type="presOf" srcId="{3DC1A64F-C774-42E0-AD9B-693CAD683FC6}" destId="{743C93A8-0ABC-4E73-89C9-50D85527AE40}" srcOrd="0" destOrd="0" presId="urn:microsoft.com/office/officeart/2005/8/layout/vList3#2"/>
    <dgm:cxn modelId="{4CA4FC74-F03D-428A-9823-A3A580A4CF89}" type="presOf" srcId="{CCBBD1E8-E5F9-4D58-B9BD-977F5085E86E}" destId="{5A9F363B-9969-494D-ADF8-949A6618E353}" srcOrd="0" destOrd="0" presId="urn:microsoft.com/office/officeart/2005/8/layout/vList3#2"/>
    <dgm:cxn modelId="{9E321B73-A6CE-4547-A012-81CADB697FDF}" srcId="{CCBBD1E8-E5F9-4D58-B9BD-977F5085E86E}" destId="{3DC1A64F-C774-42E0-AD9B-693CAD683FC6}" srcOrd="0" destOrd="0" parTransId="{117A3D81-501F-4404-BF2E-5D93363668DB}" sibTransId="{71AC4097-91B9-420F-B5D7-45537C5BF0CF}"/>
    <dgm:cxn modelId="{991DB895-02F5-408E-8AAD-F6DEAE666FB5}" type="presParOf" srcId="{5A9F363B-9969-494D-ADF8-949A6618E353}" destId="{6F4FC9C6-F926-4B57-8718-416AC8FA4B68}" srcOrd="0" destOrd="0" presId="urn:microsoft.com/office/officeart/2005/8/layout/vList3#2"/>
    <dgm:cxn modelId="{8534BCB5-F889-4ECD-9FAC-846757481C2D}" type="presParOf" srcId="{6F4FC9C6-F926-4B57-8718-416AC8FA4B68}" destId="{8D48D259-D23A-4977-9BAB-E086B2D2FB74}" srcOrd="0" destOrd="0" presId="urn:microsoft.com/office/officeart/2005/8/layout/vList3#2"/>
    <dgm:cxn modelId="{44596262-6938-4CB5-9771-459D6349E4B9}" type="presParOf" srcId="{6F4FC9C6-F926-4B57-8718-416AC8FA4B68}" destId="{743C93A8-0ABC-4E73-89C9-50D85527AE4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A405D8D-B5AB-4843-89DD-6B409BC0EFE8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210BA98-0F81-46C4-B5E3-2EF5BECE9223}">
      <dgm:prSet/>
      <dgm:spPr/>
      <dgm:t>
        <a:bodyPr/>
        <a:lstStyle/>
        <a:p>
          <a:pPr rtl="0"/>
          <a:r>
            <a:rPr lang="th-TH" b="1" i="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b="1" i="0" baseline="0" dirty="0">
            <a:solidFill>
              <a:schemeClr val="tx1"/>
            </a:solidFill>
          </a:endParaRPr>
        </a:p>
      </dgm:t>
    </dgm:pt>
    <dgm:pt modelId="{C903B23A-754E-4F2E-994B-3F87F1C5C209}" type="parTrans" cxnId="{96E3A5C1-95FF-4F99-AB74-39EEFC9A4CE9}">
      <dgm:prSet/>
      <dgm:spPr/>
      <dgm:t>
        <a:bodyPr/>
        <a:lstStyle/>
        <a:p>
          <a:endParaRPr lang="th-TH"/>
        </a:p>
      </dgm:t>
    </dgm:pt>
    <dgm:pt modelId="{D175DCEB-294B-47E9-B806-D61C4F96FCB1}" type="sibTrans" cxnId="{96E3A5C1-95FF-4F99-AB74-39EEFC9A4CE9}">
      <dgm:prSet/>
      <dgm:spPr/>
      <dgm:t>
        <a:bodyPr/>
        <a:lstStyle/>
        <a:p>
          <a:endParaRPr lang="th-TH"/>
        </a:p>
      </dgm:t>
    </dgm:pt>
    <dgm:pt modelId="{71E3C608-9DAD-4603-B053-15EAF7BA2C19}" type="pres">
      <dgm:prSet presAssocID="{4A405D8D-B5AB-4843-89DD-6B409BC0EF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47D56C2-D4AD-4E85-BD33-A1243BB48645}" type="pres">
      <dgm:prSet presAssocID="{2210BA98-0F81-46C4-B5E3-2EF5BECE9223}" presName="composite" presStyleCnt="0"/>
      <dgm:spPr/>
    </dgm:pt>
    <dgm:pt modelId="{068CA412-B358-41A7-A053-EE1E91AA4809}" type="pres">
      <dgm:prSet presAssocID="{2210BA98-0F81-46C4-B5E3-2EF5BECE9223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71C2128-3998-4CA3-A076-EAB48DAEF305}" type="pres">
      <dgm:prSet presAssocID="{2210BA98-0F81-46C4-B5E3-2EF5BECE922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6E3A5C1-95FF-4F99-AB74-39EEFC9A4CE9}" srcId="{4A405D8D-B5AB-4843-89DD-6B409BC0EFE8}" destId="{2210BA98-0F81-46C4-B5E3-2EF5BECE9223}" srcOrd="0" destOrd="0" parTransId="{C903B23A-754E-4F2E-994B-3F87F1C5C209}" sibTransId="{D175DCEB-294B-47E9-B806-D61C4F96FCB1}"/>
    <dgm:cxn modelId="{7E4E9A9A-8914-46CB-9594-B8CA96B490E5}" type="presOf" srcId="{4A405D8D-B5AB-4843-89DD-6B409BC0EFE8}" destId="{71E3C608-9DAD-4603-B053-15EAF7BA2C19}" srcOrd="0" destOrd="0" presId="urn:microsoft.com/office/officeart/2005/8/layout/vList3#10"/>
    <dgm:cxn modelId="{81129839-F60C-42F8-8E96-2C4BDE08B5FB}" type="presOf" srcId="{2210BA98-0F81-46C4-B5E3-2EF5BECE9223}" destId="{771C2128-3998-4CA3-A076-EAB48DAEF305}" srcOrd="0" destOrd="0" presId="urn:microsoft.com/office/officeart/2005/8/layout/vList3#10"/>
    <dgm:cxn modelId="{E93CDC64-1E36-493B-9033-EF181ACB76B5}" type="presParOf" srcId="{71E3C608-9DAD-4603-B053-15EAF7BA2C19}" destId="{047D56C2-D4AD-4E85-BD33-A1243BB48645}" srcOrd="0" destOrd="0" presId="urn:microsoft.com/office/officeart/2005/8/layout/vList3#10"/>
    <dgm:cxn modelId="{D32CEFCC-6502-4F2B-B065-EA7D9F08C4A4}" type="presParOf" srcId="{047D56C2-D4AD-4E85-BD33-A1243BB48645}" destId="{068CA412-B358-41A7-A053-EE1E91AA4809}" srcOrd="0" destOrd="0" presId="urn:microsoft.com/office/officeart/2005/8/layout/vList3#10"/>
    <dgm:cxn modelId="{3033CDEC-5E83-4641-B6F1-62D9546DBC4E}" type="presParOf" srcId="{047D56C2-D4AD-4E85-BD33-A1243BB48645}" destId="{771C2128-3998-4CA3-A076-EAB48DAEF305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C78618-52EA-4056-A69C-87995E15368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A53AA1A-E120-416C-9FDF-B03ECC8DB4E7}">
      <dgm:prSet/>
      <dgm:spPr/>
      <dgm:t>
        <a:bodyPr/>
        <a:lstStyle/>
        <a:p>
          <a:pPr algn="l" rtl="0"/>
          <a:r>
            <a:rPr lang="th-TH" b="1" i="0" baseline="0" dirty="0" smtClean="0"/>
            <a:t>3. ฝึกอบรมทันตแพทย์  ทันตาภิบาล  ผู้ช่วยทันตแพทย์และเครือข่าย ในการคัดกรองประเมินความพิการ ทักษะการดูแล  ส่งเสริมสุขภาพช่องปากและรักษาทางทันตกรรมแก่คนพิการ</a:t>
          </a:r>
          <a:endParaRPr lang="th-TH" b="1" i="0" baseline="0" dirty="0"/>
        </a:p>
      </dgm:t>
    </dgm:pt>
    <dgm:pt modelId="{90126D1B-9D21-45F6-8ACE-C0A9C940A0FC}" type="parTrans" cxnId="{A93BA170-EBA3-4DD1-B1F0-DA950BFA0042}">
      <dgm:prSet/>
      <dgm:spPr/>
      <dgm:t>
        <a:bodyPr/>
        <a:lstStyle/>
        <a:p>
          <a:endParaRPr lang="th-TH"/>
        </a:p>
      </dgm:t>
    </dgm:pt>
    <dgm:pt modelId="{51CF4B73-1C3D-4905-B3E1-1EAE9D7CC24B}" type="sibTrans" cxnId="{A93BA170-EBA3-4DD1-B1F0-DA950BFA0042}">
      <dgm:prSet/>
      <dgm:spPr/>
      <dgm:t>
        <a:bodyPr/>
        <a:lstStyle/>
        <a:p>
          <a:endParaRPr lang="th-TH"/>
        </a:p>
      </dgm:t>
    </dgm:pt>
    <dgm:pt modelId="{D5F9D4F4-912E-4DAF-A46B-2443CA0871A4}" type="pres">
      <dgm:prSet presAssocID="{D4C78618-52EA-4056-A69C-87995E1536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CE2DF31-3BE5-442C-9466-FE91C5A7036A}" type="pres">
      <dgm:prSet presAssocID="{2A53AA1A-E120-416C-9FDF-B03ECC8DB4E7}" presName="circle1" presStyleLbl="node1" presStyleIdx="0" presStyleCnt="1"/>
      <dgm:spPr/>
    </dgm:pt>
    <dgm:pt modelId="{A9CAE1B9-CEBD-4C0E-97FD-1701E7915AA0}" type="pres">
      <dgm:prSet presAssocID="{2A53AA1A-E120-416C-9FDF-B03ECC8DB4E7}" presName="space" presStyleCnt="0"/>
      <dgm:spPr/>
    </dgm:pt>
    <dgm:pt modelId="{61662ECE-9892-409A-8F0E-2A3B4010097E}" type="pres">
      <dgm:prSet presAssocID="{2A53AA1A-E120-416C-9FDF-B03ECC8DB4E7}" presName="rect1" presStyleLbl="alignAcc1" presStyleIdx="0" presStyleCnt="1"/>
      <dgm:spPr/>
      <dgm:t>
        <a:bodyPr/>
        <a:lstStyle/>
        <a:p>
          <a:endParaRPr lang="th-TH"/>
        </a:p>
      </dgm:t>
    </dgm:pt>
    <dgm:pt modelId="{86659B35-E04A-4764-AC36-A2054801258A}" type="pres">
      <dgm:prSet presAssocID="{2A53AA1A-E120-416C-9FDF-B03ECC8DB4E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3BA170-EBA3-4DD1-B1F0-DA950BFA0042}" srcId="{D4C78618-52EA-4056-A69C-87995E153681}" destId="{2A53AA1A-E120-416C-9FDF-B03ECC8DB4E7}" srcOrd="0" destOrd="0" parTransId="{90126D1B-9D21-45F6-8ACE-C0A9C940A0FC}" sibTransId="{51CF4B73-1C3D-4905-B3E1-1EAE9D7CC24B}"/>
    <dgm:cxn modelId="{FFC5B423-41AD-40F3-A032-21B1EDE8B64D}" type="presOf" srcId="{2A53AA1A-E120-416C-9FDF-B03ECC8DB4E7}" destId="{61662ECE-9892-409A-8F0E-2A3B4010097E}" srcOrd="0" destOrd="0" presId="urn:microsoft.com/office/officeart/2005/8/layout/target3"/>
    <dgm:cxn modelId="{DAC9270D-BBDE-4004-929A-8205B042028B}" type="presOf" srcId="{D4C78618-52EA-4056-A69C-87995E153681}" destId="{D5F9D4F4-912E-4DAF-A46B-2443CA0871A4}" srcOrd="0" destOrd="0" presId="urn:microsoft.com/office/officeart/2005/8/layout/target3"/>
    <dgm:cxn modelId="{C54DB827-3900-4217-A584-3F09D272ED79}" type="presOf" srcId="{2A53AA1A-E120-416C-9FDF-B03ECC8DB4E7}" destId="{86659B35-E04A-4764-AC36-A2054801258A}" srcOrd="1" destOrd="0" presId="urn:microsoft.com/office/officeart/2005/8/layout/target3"/>
    <dgm:cxn modelId="{735CA619-763B-4475-95B5-E1D00AA24425}" type="presParOf" srcId="{D5F9D4F4-912E-4DAF-A46B-2443CA0871A4}" destId="{8CE2DF31-3BE5-442C-9466-FE91C5A7036A}" srcOrd="0" destOrd="0" presId="urn:microsoft.com/office/officeart/2005/8/layout/target3"/>
    <dgm:cxn modelId="{88DE0802-D381-499B-AC69-C653C71651EB}" type="presParOf" srcId="{D5F9D4F4-912E-4DAF-A46B-2443CA0871A4}" destId="{A9CAE1B9-CEBD-4C0E-97FD-1701E7915AA0}" srcOrd="1" destOrd="0" presId="urn:microsoft.com/office/officeart/2005/8/layout/target3"/>
    <dgm:cxn modelId="{1FFFC2E0-B42C-4E71-9A21-4919EB844B18}" type="presParOf" srcId="{D5F9D4F4-912E-4DAF-A46B-2443CA0871A4}" destId="{61662ECE-9892-409A-8F0E-2A3B4010097E}" srcOrd="2" destOrd="0" presId="urn:microsoft.com/office/officeart/2005/8/layout/target3"/>
    <dgm:cxn modelId="{4E477F2F-BBB8-4E65-AD4A-2037F957AC16}" type="presParOf" srcId="{D5F9D4F4-912E-4DAF-A46B-2443CA0871A4}" destId="{86659B35-E04A-4764-AC36-A2054801258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7FB071D-98AB-4F70-ACDF-F21E07491F80}" type="doc">
      <dgm:prSet loTypeId="urn:microsoft.com/office/officeart/2005/8/layout/vList3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A4FC0D1-5A17-4DC3-8A03-4EDD24591A32}">
      <dgm:prSet/>
      <dgm:spPr/>
      <dgm:t>
        <a:bodyPr/>
        <a:lstStyle/>
        <a:p>
          <a:pPr rtl="0"/>
          <a:r>
            <a:rPr lang="th-TH" b="1" i="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b="1" i="0" baseline="0" dirty="0">
            <a:solidFill>
              <a:schemeClr val="tx1"/>
            </a:solidFill>
          </a:endParaRPr>
        </a:p>
      </dgm:t>
    </dgm:pt>
    <dgm:pt modelId="{4EA12F63-1221-4774-A614-DEFF4D90FA5B}" type="parTrans" cxnId="{3EEC6FA3-B380-48B5-A700-701E39B554EF}">
      <dgm:prSet/>
      <dgm:spPr/>
      <dgm:t>
        <a:bodyPr/>
        <a:lstStyle/>
        <a:p>
          <a:endParaRPr lang="th-TH"/>
        </a:p>
      </dgm:t>
    </dgm:pt>
    <dgm:pt modelId="{7E96B299-53DF-48A7-AD75-7EEAB02581CC}" type="sibTrans" cxnId="{3EEC6FA3-B380-48B5-A700-701E39B554EF}">
      <dgm:prSet/>
      <dgm:spPr/>
      <dgm:t>
        <a:bodyPr/>
        <a:lstStyle/>
        <a:p>
          <a:endParaRPr lang="th-TH"/>
        </a:p>
      </dgm:t>
    </dgm:pt>
    <dgm:pt modelId="{6A63002B-7897-4ABB-BEF7-7730317CAC30}" type="pres">
      <dgm:prSet presAssocID="{97FB071D-98AB-4F70-ACDF-F21E07491F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DA1AAFA-C6A8-4EB7-BDEB-F05B1334E40B}" type="pres">
      <dgm:prSet presAssocID="{1A4FC0D1-5A17-4DC3-8A03-4EDD24591A32}" presName="composite" presStyleCnt="0"/>
      <dgm:spPr/>
    </dgm:pt>
    <dgm:pt modelId="{2D43D680-90FD-4083-BA65-AC95763761E7}" type="pres">
      <dgm:prSet presAssocID="{1A4FC0D1-5A17-4DC3-8A03-4EDD24591A32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3E26123-E81A-47A7-A7D2-67138649F2A0}" type="pres">
      <dgm:prSet presAssocID="{1A4FC0D1-5A17-4DC3-8A03-4EDD24591A3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EEC6FA3-B380-48B5-A700-701E39B554EF}" srcId="{97FB071D-98AB-4F70-ACDF-F21E07491F80}" destId="{1A4FC0D1-5A17-4DC3-8A03-4EDD24591A32}" srcOrd="0" destOrd="0" parTransId="{4EA12F63-1221-4774-A614-DEFF4D90FA5B}" sibTransId="{7E96B299-53DF-48A7-AD75-7EEAB02581CC}"/>
    <dgm:cxn modelId="{521F535D-AE73-4E84-95A4-68896D3FB87D}" type="presOf" srcId="{1A4FC0D1-5A17-4DC3-8A03-4EDD24591A32}" destId="{C3E26123-E81A-47A7-A7D2-67138649F2A0}" srcOrd="0" destOrd="0" presId="urn:microsoft.com/office/officeart/2005/8/layout/vList3#11"/>
    <dgm:cxn modelId="{80AB31C7-4E6E-41E3-A4D1-BC3D45012523}" type="presOf" srcId="{97FB071D-98AB-4F70-ACDF-F21E07491F80}" destId="{6A63002B-7897-4ABB-BEF7-7730317CAC30}" srcOrd="0" destOrd="0" presId="urn:microsoft.com/office/officeart/2005/8/layout/vList3#11"/>
    <dgm:cxn modelId="{2506380A-8577-4D77-9484-FF883457D1BB}" type="presParOf" srcId="{6A63002B-7897-4ABB-BEF7-7730317CAC30}" destId="{2DA1AAFA-C6A8-4EB7-BDEB-F05B1334E40B}" srcOrd="0" destOrd="0" presId="urn:microsoft.com/office/officeart/2005/8/layout/vList3#11"/>
    <dgm:cxn modelId="{9DF55407-0B63-436F-A931-0E044842B377}" type="presParOf" srcId="{2DA1AAFA-C6A8-4EB7-BDEB-F05B1334E40B}" destId="{2D43D680-90FD-4083-BA65-AC95763761E7}" srcOrd="0" destOrd="0" presId="urn:microsoft.com/office/officeart/2005/8/layout/vList3#11"/>
    <dgm:cxn modelId="{BF244DB4-A4FA-45C5-9B9B-DA8A953D98B5}" type="presParOf" srcId="{2DA1AAFA-C6A8-4EB7-BDEB-F05B1334E40B}" destId="{C3E26123-E81A-47A7-A7D2-67138649F2A0}" srcOrd="1" destOrd="0" presId="urn:microsoft.com/office/officeart/2005/8/layout/vList3#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4455D0-50D6-4CB3-9BA1-FE1498C9F2A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73761366-CA39-4644-A57B-250786610805}">
      <dgm:prSet/>
      <dgm:spPr/>
      <dgm:t>
        <a:bodyPr/>
        <a:lstStyle/>
        <a:p>
          <a:pPr rtl="0"/>
          <a:r>
            <a:rPr lang="th-TH" b="1" smtClean="0"/>
            <a:t>4.ฝึกอบรม อสม.หมอฟันประจำหมู่บ้าน ในการค้นหาผู้พิการที่มีปัญหาการดูแลสุขภาพช่องปาก</a:t>
          </a:r>
          <a:endParaRPr lang="th-TH"/>
        </a:p>
      </dgm:t>
    </dgm:pt>
    <dgm:pt modelId="{5102062A-7CC1-4551-9076-A3C8011E4981}" type="parTrans" cxnId="{478FCBD1-711C-426C-8D22-89A7D4BBB8EB}">
      <dgm:prSet/>
      <dgm:spPr/>
      <dgm:t>
        <a:bodyPr/>
        <a:lstStyle/>
        <a:p>
          <a:endParaRPr lang="th-TH"/>
        </a:p>
      </dgm:t>
    </dgm:pt>
    <dgm:pt modelId="{CD9B1AC7-7D2D-4DCD-9491-CDCBA6FBBEB5}" type="sibTrans" cxnId="{478FCBD1-711C-426C-8D22-89A7D4BBB8EB}">
      <dgm:prSet/>
      <dgm:spPr/>
      <dgm:t>
        <a:bodyPr/>
        <a:lstStyle/>
        <a:p>
          <a:endParaRPr lang="th-TH"/>
        </a:p>
      </dgm:t>
    </dgm:pt>
    <dgm:pt modelId="{4A0574E6-FB82-45EC-9579-F5458340AC04}" type="pres">
      <dgm:prSet presAssocID="{564455D0-50D6-4CB3-9BA1-FE1498C9F2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43A2DBA-35BD-46F1-B4A1-71B6F8A0CC7C}" type="pres">
      <dgm:prSet presAssocID="{73761366-CA39-4644-A57B-250786610805}" presName="circle1" presStyleLbl="node1" presStyleIdx="0" presStyleCnt="1"/>
      <dgm:spPr/>
    </dgm:pt>
    <dgm:pt modelId="{B8327A71-EECF-43AE-BA86-3B370A64F89A}" type="pres">
      <dgm:prSet presAssocID="{73761366-CA39-4644-A57B-250786610805}" presName="space" presStyleCnt="0"/>
      <dgm:spPr/>
    </dgm:pt>
    <dgm:pt modelId="{90C66AFC-F27E-499F-B9DD-86B98D59ED99}" type="pres">
      <dgm:prSet presAssocID="{73761366-CA39-4644-A57B-250786610805}" presName="rect1" presStyleLbl="alignAcc1" presStyleIdx="0" presStyleCnt="1"/>
      <dgm:spPr/>
      <dgm:t>
        <a:bodyPr/>
        <a:lstStyle/>
        <a:p>
          <a:endParaRPr lang="th-TH"/>
        </a:p>
      </dgm:t>
    </dgm:pt>
    <dgm:pt modelId="{A8DA8A41-16E2-441F-85D6-45E9768A0CC0}" type="pres">
      <dgm:prSet presAssocID="{73761366-CA39-4644-A57B-25078661080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C7F6C6-9934-4599-8FEA-16F9B54903C1}" type="presOf" srcId="{73761366-CA39-4644-A57B-250786610805}" destId="{90C66AFC-F27E-499F-B9DD-86B98D59ED99}" srcOrd="0" destOrd="0" presId="urn:microsoft.com/office/officeart/2005/8/layout/target3"/>
    <dgm:cxn modelId="{983F24B7-4DCA-4189-8E41-201551A188CE}" type="presOf" srcId="{564455D0-50D6-4CB3-9BA1-FE1498C9F2A7}" destId="{4A0574E6-FB82-45EC-9579-F5458340AC04}" srcOrd="0" destOrd="0" presId="urn:microsoft.com/office/officeart/2005/8/layout/target3"/>
    <dgm:cxn modelId="{B197F545-F581-48A9-B607-10A9E24FB20F}" type="presOf" srcId="{73761366-CA39-4644-A57B-250786610805}" destId="{A8DA8A41-16E2-441F-85D6-45E9768A0CC0}" srcOrd="1" destOrd="0" presId="urn:microsoft.com/office/officeart/2005/8/layout/target3"/>
    <dgm:cxn modelId="{478FCBD1-711C-426C-8D22-89A7D4BBB8EB}" srcId="{564455D0-50D6-4CB3-9BA1-FE1498C9F2A7}" destId="{73761366-CA39-4644-A57B-250786610805}" srcOrd="0" destOrd="0" parTransId="{5102062A-7CC1-4551-9076-A3C8011E4981}" sibTransId="{CD9B1AC7-7D2D-4DCD-9491-CDCBA6FBBEB5}"/>
    <dgm:cxn modelId="{4D64EFBE-94B7-4B2D-A408-2C16E3B56D6D}" type="presParOf" srcId="{4A0574E6-FB82-45EC-9579-F5458340AC04}" destId="{A43A2DBA-35BD-46F1-B4A1-71B6F8A0CC7C}" srcOrd="0" destOrd="0" presId="urn:microsoft.com/office/officeart/2005/8/layout/target3"/>
    <dgm:cxn modelId="{5EB86689-EA33-4E60-8143-55D73EFD07C7}" type="presParOf" srcId="{4A0574E6-FB82-45EC-9579-F5458340AC04}" destId="{B8327A71-EECF-43AE-BA86-3B370A64F89A}" srcOrd="1" destOrd="0" presId="urn:microsoft.com/office/officeart/2005/8/layout/target3"/>
    <dgm:cxn modelId="{D5775DB9-88B9-49E2-B14D-43C673224BFC}" type="presParOf" srcId="{4A0574E6-FB82-45EC-9579-F5458340AC04}" destId="{90C66AFC-F27E-499F-B9DD-86B98D59ED99}" srcOrd="2" destOrd="0" presId="urn:microsoft.com/office/officeart/2005/8/layout/target3"/>
    <dgm:cxn modelId="{855ECC40-D7C9-40D3-85E3-626F1FF0C3B9}" type="presParOf" srcId="{4A0574E6-FB82-45EC-9579-F5458340AC04}" destId="{A8DA8A41-16E2-441F-85D6-45E9768A0CC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471C927-D1A5-4EE5-A5BD-76C668C745A1}" type="doc">
      <dgm:prSet loTypeId="urn:microsoft.com/office/officeart/2005/8/layout/vList3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225A7C3-7819-4B98-8D7E-7A6AF383040A}">
      <dgm:prSet/>
      <dgm:spPr/>
      <dgm:t>
        <a:bodyPr/>
        <a:lstStyle/>
        <a:p>
          <a:pPr rtl="0"/>
          <a:r>
            <a:rPr lang="th-TH" b="1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baseline="0" dirty="0">
            <a:solidFill>
              <a:schemeClr val="tx1"/>
            </a:solidFill>
          </a:endParaRPr>
        </a:p>
      </dgm:t>
    </dgm:pt>
    <dgm:pt modelId="{ECCC8EE8-A9D9-4D9D-A210-950D5852C58B}" type="parTrans" cxnId="{19A45335-C5F6-4F98-BA8F-C1F42519B71B}">
      <dgm:prSet/>
      <dgm:spPr/>
      <dgm:t>
        <a:bodyPr/>
        <a:lstStyle/>
        <a:p>
          <a:endParaRPr lang="th-TH"/>
        </a:p>
      </dgm:t>
    </dgm:pt>
    <dgm:pt modelId="{A3206517-0C36-4DB1-9D87-2E36AB3B35E9}" type="sibTrans" cxnId="{19A45335-C5F6-4F98-BA8F-C1F42519B71B}">
      <dgm:prSet/>
      <dgm:spPr/>
      <dgm:t>
        <a:bodyPr/>
        <a:lstStyle/>
        <a:p>
          <a:endParaRPr lang="th-TH"/>
        </a:p>
      </dgm:t>
    </dgm:pt>
    <dgm:pt modelId="{8C5F16D7-F008-409E-980E-3B6E8BDB4393}" type="pres">
      <dgm:prSet presAssocID="{B471C927-D1A5-4EE5-A5BD-76C668C745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087EFD3-5F36-47C7-B66E-89A6B1405C18}" type="pres">
      <dgm:prSet presAssocID="{2225A7C3-7819-4B98-8D7E-7A6AF383040A}" presName="composite" presStyleCnt="0"/>
      <dgm:spPr/>
    </dgm:pt>
    <dgm:pt modelId="{7CE9C077-2B72-4FBF-B818-DC6B09673640}" type="pres">
      <dgm:prSet presAssocID="{2225A7C3-7819-4B98-8D7E-7A6AF383040A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A60E1FA-6FBE-44D0-9A8D-1793EB8A95DF}" type="pres">
      <dgm:prSet presAssocID="{2225A7C3-7819-4B98-8D7E-7A6AF383040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9A45335-C5F6-4F98-BA8F-C1F42519B71B}" srcId="{B471C927-D1A5-4EE5-A5BD-76C668C745A1}" destId="{2225A7C3-7819-4B98-8D7E-7A6AF383040A}" srcOrd="0" destOrd="0" parTransId="{ECCC8EE8-A9D9-4D9D-A210-950D5852C58B}" sibTransId="{A3206517-0C36-4DB1-9D87-2E36AB3B35E9}"/>
    <dgm:cxn modelId="{A0C93F8F-B8BF-402F-B0B5-D661931377AD}" type="presOf" srcId="{B471C927-D1A5-4EE5-A5BD-76C668C745A1}" destId="{8C5F16D7-F008-409E-980E-3B6E8BDB4393}" srcOrd="0" destOrd="0" presId="urn:microsoft.com/office/officeart/2005/8/layout/vList3#12"/>
    <dgm:cxn modelId="{3C732CFE-E6AC-4450-A968-C51A65191BDE}" type="presOf" srcId="{2225A7C3-7819-4B98-8D7E-7A6AF383040A}" destId="{BA60E1FA-6FBE-44D0-9A8D-1793EB8A95DF}" srcOrd="0" destOrd="0" presId="urn:microsoft.com/office/officeart/2005/8/layout/vList3#12"/>
    <dgm:cxn modelId="{54828157-B84F-4A49-A9F0-2CFEC1698268}" type="presParOf" srcId="{8C5F16D7-F008-409E-980E-3B6E8BDB4393}" destId="{8087EFD3-5F36-47C7-B66E-89A6B1405C18}" srcOrd="0" destOrd="0" presId="urn:microsoft.com/office/officeart/2005/8/layout/vList3#12"/>
    <dgm:cxn modelId="{29EE830B-B301-4A1B-98FA-D19183EF64FC}" type="presParOf" srcId="{8087EFD3-5F36-47C7-B66E-89A6B1405C18}" destId="{7CE9C077-2B72-4FBF-B818-DC6B09673640}" srcOrd="0" destOrd="0" presId="urn:microsoft.com/office/officeart/2005/8/layout/vList3#12"/>
    <dgm:cxn modelId="{3C023AD1-93D2-4B2B-A36F-235073393819}" type="presParOf" srcId="{8087EFD3-5F36-47C7-B66E-89A6B1405C18}" destId="{BA60E1FA-6FBE-44D0-9A8D-1793EB8A95DF}" srcOrd="1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FE61C6-9695-4997-8D2E-21A51A7E9BB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E9C119F-96D2-4FD1-98B7-E78C2C29E9A0}">
      <dgm:prSet custT="1"/>
      <dgm:spPr/>
      <dgm:t>
        <a:bodyPr/>
        <a:lstStyle/>
        <a:p>
          <a:pPr rtl="0"/>
          <a:r>
            <a:rPr lang="th-TH" sz="2800" b="1" dirty="0" smtClean="0"/>
            <a:t>5.ออกเยี่ยมบ้านผู้พิการ</a:t>
          </a:r>
          <a:r>
            <a:rPr lang="th-TH" sz="2800" b="1" dirty="0" err="1" smtClean="0"/>
            <a:t>ร่วมกับสห</a:t>
          </a:r>
          <a:r>
            <a:rPr lang="th-TH" sz="2800" b="1" dirty="0" smtClean="0"/>
            <a:t>วิชาชีพ  ประเมินการดูแลตนเอง  และการจัดสิ่งแวดล้อมที่เอื้อต่อการดูแลสุขภาพช่องปากของคนพิการ รวมถึงให้ความรู้แก่ผู้ดูแลในการทำความสะอาดช่องปากคนพิการ</a:t>
          </a:r>
          <a:endParaRPr lang="th-TH" sz="2800" dirty="0"/>
        </a:p>
      </dgm:t>
    </dgm:pt>
    <dgm:pt modelId="{99361734-BFCF-4725-B832-44F6EB64A8C9}" type="parTrans" cxnId="{7F9FEA5D-C7A8-42B2-8239-6353A1BEA46E}">
      <dgm:prSet/>
      <dgm:spPr/>
      <dgm:t>
        <a:bodyPr/>
        <a:lstStyle/>
        <a:p>
          <a:endParaRPr lang="th-TH"/>
        </a:p>
      </dgm:t>
    </dgm:pt>
    <dgm:pt modelId="{A4BE5E2B-CA48-47A8-AD21-905DBD3D3593}" type="sibTrans" cxnId="{7F9FEA5D-C7A8-42B2-8239-6353A1BEA46E}">
      <dgm:prSet/>
      <dgm:spPr/>
      <dgm:t>
        <a:bodyPr/>
        <a:lstStyle/>
        <a:p>
          <a:endParaRPr lang="th-TH"/>
        </a:p>
      </dgm:t>
    </dgm:pt>
    <dgm:pt modelId="{5E08928F-8540-4A7D-A253-AE174EB97D90}" type="pres">
      <dgm:prSet presAssocID="{04FE61C6-9695-4997-8D2E-21A51A7E9B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0A62100-35D4-4C2E-BC91-1687A9A740CD}" type="pres">
      <dgm:prSet presAssocID="{9E9C119F-96D2-4FD1-98B7-E78C2C29E9A0}" presName="circle1" presStyleLbl="node1" presStyleIdx="0" presStyleCnt="1"/>
      <dgm:spPr/>
    </dgm:pt>
    <dgm:pt modelId="{62ED2014-7914-43AF-9306-7041C2F9F06A}" type="pres">
      <dgm:prSet presAssocID="{9E9C119F-96D2-4FD1-98B7-E78C2C29E9A0}" presName="space" presStyleCnt="0"/>
      <dgm:spPr/>
    </dgm:pt>
    <dgm:pt modelId="{5B1D3D7D-DCAC-4494-8B2B-CF16AC956113}" type="pres">
      <dgm:prSet presAssocID="{9E9C119F-96D2-4FD1-98B7-E78C2C29E9A0}" presName="rect1" presStyleLbl="alignAcc1" presStyleIdx="0" presStyleCnt="1"/>
      <dgm:spPr/>
      <dgm:t>
        <a:bodyPr/>
        <a:lstStyle/>
        <a:p>
          <a:endParaRPr lang="th-TH"/>
        </a:p>
      </dgm:t>
    </dgm:pt>
    <dgm:pt modelId="{2833B730-93B5-4763-8040-774657D4C3F1}" type="pres">
      <dgm:prSet presAssocID="{9E9C119F-96D2-4FD1-98B7-E78C2C29E9A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B9763C9-7A2C-4591-BC8D-0F42199CD66D}" type="presOf" srcId="{9E9C119F-96D2-4FD1-98B7-E78C2C29E9A0}" destId="{2833B730-93B5-4763-8040-774657D4C3F1}" srcOrd="1" destOrd="0" presId="urn:microsoft.com/office/officeart/2005/8/layout/target3"/>
    <dgm:cxn modelId="{7B59D918-BC61-4344-9344-0765563C1028}" type="presOf" srcId="{9E9C119F-96D2-4FD1-98B7-E78C2C29E9A0}" destId="{5B1D3D7D-DCAC-4494-8B2B-CF16AC956113}" srcOrd="0" destOrd="0" presId="urn:microsoft.com/office/officeart/2005/8/layout/target3"/>
    <dgm:cxn modelId="{7F9FEA5D-C7A8-42B2-8239-6353A1BEA46E}" srcId="{04FE61C6-9695-4997-8D2E-21A51A7E9BBF}" destId="{9E9C119F-96D2-4FD1-98B7-E78C2C29E9A0}" srcOrd="0" destOrd="0" parTransId="{99361734-BFCF-4725-B832-44F6EB64A8C9}" sibTransId="{A4BE5E2B-CA48-47A8-AD21-905DBD3D3593}"/>
    <dgm:cxn modelId="{8CA1A66F-680D-48AF-B786-D05C473A8B3F}" type="presOf" srcId="{04FE61C6-9695-4997-8D2E-21A51A7E9BBF}" destId="{5E08928F-8540-4A7D-A253-AE174EB97D90}" srcOrd="0" destOrd="0" presId="urn:microsoft.com/office/officeart/2005/8/layout/target3"/>
    <dgm:cxn modelId="{50342CEF-61B9-43AD-A5AA-4E57A47CC1D0}" type="presParOf" srcId="{5E08928F-8540-4A7D-A253-AE174EB97D90}" destId="{F0A62100-35D4-4C2E-BC91-1687A9A740CD}" srcOrd="0" destOrd="0" presId="urn:microsoft.com/office/officeart/2005/8/layout/target3"/>
    <dgm:cxn modelId="{E24B1E3A-030E-4CD1-B018-D6E9C6AE1106}" type="presParOf" srcId="{5E08928F-8540-4A7D-A253-AE174EB97D90}" destId="{62ED2014-7914-43AF-9306-7041C2F9F06A}" srcOrd="1" destOrd="0" presId="urn:microsoft.com/office/officeart/2005/8/layout/target3"/>
    <dgm:cxn modelId="{7437F819-55F0-4B5F-A081-941FF12D1FE1}" type="presParOf" srcId="{5E08928F-8540-4A7D-A253-AE174EB97D90}" destId="{5B1D3D7D-DCAC-4494-8B2B-CF16AC956113}" srcOrd="2" destOrd="0" presId="urn:microsoft.com/office/officeart/2005/8/layout/target3"/>
    <dgm:cxn modelId="{BDD5CEDB-E6E0-4568-A1D6-87682DA9DFBC}" type="presParOf" srcId="{5E08928F-8540-4A7D-A253-AE174EB97D90}" destId="{2833B730-93B5-4763-8040-774657D4C3F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471C927-D1A5-4EE5-A5BD-76C668C745A1}" type="doc">
      <dgm:prSet loTypeId="urn:microsoft.com/office/officeart/2005/8/layout/vList3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225A7C3-7819-4B98-8D7E-7A6AF383040A}">
      <dgm:prSet/>
      <dgm:spPr/>
      <dgm:t>
        <a:bodyPr/>
        <a:lstStyle/>
        <a:p>
          <a:pPr rtl="0"/>
          <a:r>
            <a:rPr lang="th-TH" b="1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baseline="0" dirty="0">
            <a:solidFill>
              <a:schemeClr val="tx1"/>
            </a:solidFill>
          </a:endParaRPr>
        </a:p>
      </dgm:t>
    </dgm:pt>
    <dgm:pt modelId="{ECCC8EE8-A9D9-4D9D-A210-950D5852C58B}" type="parTrans" cxnId="{19A45335-C5F6-4F98-BA8F-C1F42519B71B}">
      <dgm:prSet/>
      <dgm:spPr/>
      <dgm:t>
        <a:bodyPr/>
        <a:lstStyle/>
        <a:p>
          <a:endParaRPr lang="th-TH"/>
        </a:p>
      </dgm:t>
    </dgm:pt>
    <dgm:pt modelId="{A3206517-0C36-4DB1-9D87-2E36AB3B35E9}" type="sibTrans" cxnId="{19A45335-C5F6-4F98-BA8F-C1F42519B71B}">
      <dgm:prSet/>
      <dgm:spPr/>
      <dgm:t>
        <a:bodyPr/>
        <a:lstStyle/>
        <a:p>
          <a:endParaRPr lang="th-TH"/>
        </a:p>
      </dgm:t>
    </dgm:pt>
    <dgm:pt modelId="{8C5F16D7-F008-409E-980E-3B6E8BDB4393}" type="pres">
      <dgm:prSet presAssocID="{B471C927-D1A5-4EE5-A5BD-76C668C745A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087EFD3-5F36-47C7-B66E-89A6B1405C18}" type="pres">
      <dgm:prSet presAssocID="{2225A7C3-7819-4B98-8D7E-7A6AF383040A}" presName="composite" presStyleCnt="0"/>
      <dgm:spPr/>
    </dgm:pt>
    <dgm:pt modelId="{7CE9C077-2B72-4FBF-B818-DC6B09673640}" type="pres">
      <dgm:prSet presAssocID="{2225A7C3-7819-4B98-8D7E-7A6AF383040A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A60E1FA-6FBE-44D0-9A8D-1793EB8A95DF}" type="pres">
      <dgm:prSet presAssocID="{2225A7C3-7819-4B98-8D7E-7A6AF383040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1953DFF-7717-4D02-A21D-E63C68B6131A}" type="presOf" srcId="{2225A7C3-7819-4B98-8D7E-7A6AF383040A}" destId="{BA60E1FA-6FBE-44D0-9A8D-1793EB8A95DF}" srcOrd="0" destOrd="0" presId="urn:microsoft.com/office/officeart/2005/8/layout/vList3#12"/>
    <dgm:cxn modelId="{19A45335-C5F6-4F98-BA8F-C1F42519B71B}" srcId="{B471C927-D1A5-4EE5-A5BD-76C668C745A1}" destId="{2225A7C3-7819-4B98-8D7E-7A6AF383040A}" srcOrd="0" destOrd="0" parTransId="{ECCC8EE8-A9D9-4D9D-A210-950D5852C58B}" sibTransId="{A3206517-0C36-4DB1-9D87-2E36AB3B35E9}"/>
    <dgm:cxn modelId="{AAB22C49-B413-40E9-BFCD-C8B1B6164C84}" type="presOf" srcId="{B471C927-D1A5-4EE5-A5BD-76C668C745A1}" destId="{8C5F16D7-F008-409E-980E-3B6E8BDB4393}" srcOrd="0" destOrd="0" presId="urn:microsoft.com/office/officeart/2005/8/layout/vList3#12"/>
    <dgm:cxn modelId="{D862E131-FD99-48F2-BAB7-8B3A407230C9}" type="presParOf" srcId="{8C5F16D7-F008-409E-980E-3B6E8BDB4393}" destId="{8087EFD3-5F36-47C7-B66E-89A6B1405C18}" srcOrd="0" destOrd="0" presId="urn:microsoft.com/office/officeart/2005/8/layout/vList3#12"/>
    <dgm:cxn modelId="{0130A0C8-416A-4E56-A0C9-284225DFBE19}" type="presParOf" srcId="{8087EFD3-5F36-47C7-B66E-89A6B1405C18}" destId="{7CE9C077-2B72-4FBF-B818-DC6B09673640}" srcOrd="0" destOrd="0" presId="urn:microsoft.com/office/officeart/2005/8/layout/vList3#12"/>
    <dgm:cxn modelId="{40DD4433-4B3C-4BBB-BECD-833F69188273}" type="presParOf" srcId="{8087EFD3-5F36-47C7-B66E-89A6B1405C18}" destId="{BA60E1FA-6FBE-44D0-9A8D-1793EB8A95DF}" srcOrd="1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4FE61C6-9695-4997-8D2E-21A51A7E9BB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E9C119F-96D2-4FD1-98B7-E78C2C29E9A0}">
      <dgm:prSet custT="1"/>
      <dgm:spPr/>
      <dgm:t>
        <a:bodyPr/>
        <a:lstStyle/>
        <a:p>
          <a:pPr rtl="0"/>
          <a:r>
            <a:rPr lang="th-TH" sz="2800" b="1" dirty="0" smtClean="0"/>
            <a:t>6.ศึกษาดูงานแลกเปลี่ยนเรียนรู้ร่วมกับ</a:t>
          </a:r>
          <a:r>
            <a:rPr lang="th-TH" sz="2800" b="1" dirty="0" err="1" smtClean="0"/>
            <a:t>ทีมสห</a:t>
          </a:r>
          <a:r>
            <a:rPr lang="th-TH" sz="2800" b="1" dirty="0" smtClean="0"/>
            <a:t>วิชาชีพและ              องค์กรปกครองส่วนท้องถิ่น</a:t>
          </a:r>
          <a:endParaRPr lang="th-TH" sz="2800" b="1" dirty="0"/>
        </a:p>
      </dgm:t>
    </dgm:pt>
    <dgm:pt modelId="{99361734-BFCF-4725-B832-44F6EB64A8C9}" type="parTrans" cxnId="{7F9FEA5D-C7A8-42B2-8239-6353A1BEA46E}">
      <dgm:prSet/>
      <dgm:spPr/>
      <dgm:t>
        <a:bodyPr/>
        <a:lstStyle/>
        <a:p>
          <a:endParaRPr lang="th-TH"/>
        </a:p>
      </dgm:t>
    </dgm:pt>
    <dgm:pt modelId="{A4BE5E2B-CA48-47A8-AD21-905DBD3D3593}" type="sibTrans" cxnId="{7F9FEA5D-C7A8-42B2-8239-6353A1BEA46E}">
      <dgm:prSet/>
      <dgm:spPr/>
      <dgm:t>
        <a:bodyPr/>
        <a:lstStyle/>
        <a:p>
          <a:endParaRPr lang="th-TH"/>
        </a:p>
      </dgm:t>
    </dgm:pt>
    <dgm:pt modelId="{5E08928F-8540-4A7D-A253-AE174EB97D90}" type="pres">
      <dgm:prSet presAssocID="{04FE61C6-9695-4997-8D2E-21A51A7E9B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0A62100-35D4-4C2E-BC91-1687A9A740CD}" type="pres">
      <dgm:prSet presAssocID="{9E9C119F-96D2-4FD1-98B7-E78C2C29E9A0}" presName="circle1" presStyleLbl="node1" presStyleIdx="0" presStyleCnt="1"/>
      <dgm:spPr/>
    </dgm:pt>
    <dgm:pt modelId="{62ED2014-7914-43AF-9306-7041C2F9F06A}" type="pres">
      <dgm:prSet presAssocID="{9E9C119F-96D2-4FD1-98B7-E78C2C29E9A0}" presName="space" presStyleCnt="0"/>
      <dgm:spPr/>
    </dgm:pt>
    <dgm:pt modelId="{5B1D3D7D-DCAC-4494-8B2B-CF16AC956113}" type="pres">
      <dgm:prSet presAssocID="{9E9C119F-96D2-4FD1-98B7-E78C2C29E9A0}" presName="rect1" presStyleLbl="alignAcc1" presStyleIdx="0" presStyleCnt="1"/>
      <dgm:spPr/>
      <dgm:t>
        <a:bodyPr/>
        <a:lstStyle/>
        <a:p>
          <a:endParaRPr lang="th-TH"/>
        </a:p>
      </dgm:t>
    </dgm:pt>
    <dgm:pt modelId="{2833B730-93B5-4763-8040-774657D4C3F1}" type="pres">
      <dgm:prSet presAssocID="{9E9C119F-96D2-4FD1-98B7-E78C2C29E9A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0B8CEFD-020E-4F3E-82C8-D99191320397}" type="presOf" srcId="{04FE61C6-9695-4997-8D2E-21A51A7E9BBF}" destId="{5E08928F-8540-4A7D-A253-AE174EB97D90}" srcOrd="0" destOrd="0" presId="urn:microsoft.com/office/officeart/2005/8/layout/target3"/>
    <dgm:cxn modelId="{A3D102A4-D8DE-4DCA-BF65-237221DBE2F9}" type="presOf" srcId="{9E9C119F-96D2-4FD1-98B7-E78C2C29E9A0}" destId="{5B1D3D7D-DCAC-4494-8B2B-CF16AC956113}" srcOrd="0" destOrd="0" presId="urn:microsoft.com/office/officeart/2005/8/layout/target3"/>
    <dgm:cxn modelId="{03E9E9DF-25E9-422F-93B3-9A3ECA5E8551}" type="presOf" srcId="{9E9C119F-96D2-4FD1-98B7-E78C2C29E9A0}" destId="{2833B730-93B5-4763-8040-774657D4C3F1}" srcOrd="1" destOrd="0" presId="urn:microsoft.com/office/officeart/2005/8/layout/target3"/>
    <dgm:cxn modelId="{7F9FEA5D-C7A8-42B2-8239-6353A1BEA46E}" srcId="{04FE61C6-9695-4997-8D2E-21A51A7E9BBF}" destId="{9E9C119F-96D2-4FD1-98B7-E78C2C29E9A0}" srcOrd="0" destOrd="0" parTransId="{99361734-BFCF-4725-B832-44F6EB64A8C9}" sibTransId="{A4BE5E2B-CA48-47A8-AD21-905DBD3D3593}"/>
    <dgm:cxn modelId="{734A930B-19A4-409B-BBBE-917970AA6F39}" type="presParOf" srcId="{5E08928F-8540-4A7D-A253-AE174EB97D90}" destId="{F0A62100-35D4-4C2E-BC91-1687A9A740CD}" srcOrd="0" destOrd="0" presId="urn:microsoft.com/office/officeart/2005/8/layout/target3"/>
    <dgm:cxn modelId="{4E2416AC-6EF5-4F8D-A6C2-A6720770ECC3}" type="presParOf" srcId="{5E08928F-8540-4A7D-A253-AE174EB97D90}" destId="{62ED2014-7914-43AF-9306-7041C2F9F06A}" srcOrd="1" destOrd="0" presId="urn:microsoft.com/office/officeart/2005/8/layout/target3"/>
    <dgm:cxn modelId="{3099DA90-09CB-41E9-89E4-B69DFBFA88BC}" type="presParOf" srcId="{5E08928F-8540-4A7D-A253-AE174EB97D90}" destId="{5B1D3D7D-DCAC-4494-8B2B-CF16AC956113}" srcOrd="2" destOrd="0" presId="urn:microsoft.com/office/officeart/2005/8/layout/target3"/>
    <dgm:cxn modelId="{B971923D-D9CD-43B6-BE06-19EA747E8BAE}" type="presParOf" srcId="{5E08928F-8540-4A7D-A253-AE174EB97D90}" destId="{2833B730-93B5-4763-8040-774657D4C3F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7B46B-0F52-4449-A3DD-3D6F5B0760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3B10EA3-99D2-412E-A00C-30769670DAF1}">
      <dgm:prSet custT="1"/>
      <dgm:spPr/>
      <dgm:t>
        <a:bodyPr/>
        <a:lstStyle/>
        <a:p>
          <a:pPr rtl="0"/>
          <a:r>
            <a:rPr lang="th-TH" sz="2800" b="1" i="0" baseline="0" dirty="0" smtClean="0"/>
            <a:t>เพื่อส่งเสริมการเข้าถึงบริการสุขภาพช่องปากของคนพิการของอำเภอบ้านฝาง</a:t>
          </a:r>
          <a:r>
            <a:rPr lang="en-US" sz="2800" b="1" i="0" baseline="0" dirty="0" smtClean="0"/>
            <a:t>  </a:t>
          </a:r>
          <a:r>
            <a:rPr lang="th-TH" sz="2800" b="1" i="0" baseline="0" dirty="0" smtClean="0"/>
            <a:t>โดย</a:t>
          </a:r>
          <a:endParaRPr lang="th-TH" sz="2800" b="1" i="0" baseline="0" dirty="0"/>
        </a:p>
      </dgm:t>
    </dgm:pt>
    <dgm:pt modelId="{99C16256-84D1-4956-853E-871A99A5C69D}" type="parTrans" cxnId="{CF2CC558-E923-46D8-BB63-09D7D90153D1}">
      <dgm:prSet/>
      <dgm:spPr/>
      <dgm:t>
        <a:bodyPr/>
        <a:lstStyle/>
        <a:p>
          <a:endParaRPr lang="th-TH"/>
        </a:p>
      </dgm:t>
    </dgm:pt>
    <dgm:pt modelId="{9C04547E-C5EF-4324-8811-DC1AD14605E1}" type="sibTrans" cxnId="{CF2CC558-E923-46D8-BB63-09D7D90153D1}">
      <dgm:prSet/>
      <dgm:spPr/>
      <dgm:t>
        <a:bodyPr/>
        <a:lstStyle/>
        <a:p>
          <a:endParaRPr lang="th-TH"/>
        </a:p>
      </dgm:t>
    </dgm:pt>
    <dgm:pt modelId="{21D987A2-4ED5-48B3-8889-478F29B73160}">
      <dgm:prSet custT="1"/>
      <dgm:spPr/>
      <dgm:t>
        <a:bodyPr/>
        <a:lstStyle/>
        <a:p>
          <a:pPr rtl="0"/>
          <a:r>
            <a:rPr lang="th-TH" sz="2400" b="1" i="0" baseline="0" dirty="0" smtClean="0"/>
            <a:t>พัฒนารูปแบบการให้บริการสุขภาพช่องปากคนพิการในชุมชน</a:t>
          </a:r>
          <a:endParaRPr lang="th-TH" sz="2400" b="1" i="0" baseline="0" dirty="0"/>
        </a:p>
      </dgm:t>
    </dgm:pt>
    <dgm:pt modelId="{891116BB-ECCA-44C1-986F-48B9F647E486}" type="parTrans" cxnId="{0BEE6B47-8172-4FD5-BC3F-80A6B38775F3}">
      <dgm:prSet/>
      <dgm:spPr/>
      <dgm:t>
        <a:bodyPr/>
        <a:lstStyle/>
        <a:p>
          <a:endParaRPr lang="th-TH"/>
        </a:p>
      </dgm:t>
    </dgm:pt>
    <dgm:pt modelId="{40ABA779-8FF1-45E4-A5B2-8E207AB0B63C}" type="sibTrans" cxnId="{0BEE6B47-8172-4FD5-BC3F-80A6B38775F3}">
      <dgm:prSet/>
      <dgm:spPr/>
      <dgm:t>
        <a:bodyPr/>
        <a:lstStyle/>
        <a:p>
          <a:endParaRPr lang="th-TH"/>
        </a:p>
      </dgm:t>
    </dgm:pt>
    <dgm:pt modelId="{580BB2A8-6F2E-4CD3-8C04-DA25819A1679}">
      <dgm:prSet custT="1"/>
      <dgm:spPr/>
      <dgm:t>
        <a:bodyPr/>
        <a:lstStyle/>
        <a:p>
          <a:pPr rtl="0"/>
          <a:r>
            <a:rPr lang="th-TH" sz="2400" b="1" i="0" baseline="0" dirty="0" smtClean="0"/>
            <a:t>พัฒนาศักยภาพเครือข่าย</a:t>
          </a:r>
          <a:r>
            <a:rPr lang="th-TH" sz="2400" b="1" i="0" baseline="0" dirty="0" err="1" smtClean="0"/>
            <a:t>ทันต</a:t>
          </a:r>
          <a:r>
            <a:rPr lang="th-TH" sz="2400" b="1" i="0" baseline="0" dirty="0" smtClean="0"/>
            <a:t>บุคลากรในการให้บริการ</a:t>
          </a:r>
          <a:r>
            <a:rPr lang="th-TH" sz="2400" b="1" i="0" baseline="0" dirty="0" err="1" smtClean="0"/>
            <a:t>ทันต</a:t>
          </a:r>
          <a:r>
            <a:rPr lang="th-TH" sz="2400" b="1" i="0" baseline="0" dirty="0" smtClean="0"/>
            <a:t> กรรมแก่คนพิการ</a:t>
          </a:r>
          <a:endParaRPr lang="th-TH" sz="2400" b="1" i="0" baseline="0" dirty="0"/>
        </a:p>
      </dgm:t>
    </dgm:pt>
    <dgm:pt modelId="{06E34D32-3847-46FE-A4D7-A1D163B155EB}" type="parTrans" cxnId="{59C51DAE-80EA-4EA8-8673-11F0ACC0643F}">
      <dgm:prSet/>
      <dgm:spPr/>
      <dgm:t>
        <a:bodyPr/>
        <a:lstStyle/>
        <a:p>
          <a:endParaRPr lang="th-TH"/>
        </a:p>
      </dgm:t>
    </dgm:pt>
    <dgm:pt modelId="{B89747A0-9C13-42DC-A098-7FC6A6952E6E}" type="sibTrans" cxnId="{59C51DAE-80EA-4EA8-8673-11F0ACC0643F}">
      <dgm:prSet/>
      <dgm:spPr/>
      <dgm:t>
        <a:bodyPr/>
        <a:lstStyle/>
        <a:p>
          <a:endParaRPr lang="th-TH"/>
        </a:p>
      </dgm:t>
    </dgm:pt>
    <dgm:pt modelId="{E3679BF5-2663-4B5C-85E4-A609E7D4C154}" type="pres">
      <dgm:prSet presAssocID="{A0E7B46B-0F52-4449-A3DD-3D6F5B0760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9F84B5-701A-4018-A692-7BBE15459C9A}" type="pres">
      <dgm:prSet presAssocID="{33B10EA3-99D2-412E-A00C-30769670DAF1}" presName="circle1" presStyleLbl="node1" presStyleIdx="0" presStyleCnt="1"/>
      <dgm:spPr/>
    </dgm:pt>
    <dgm:pt modelId="{D15D71D5-4D2A-488F-AD76-95C136C9B3ED}" type="pres">
      <dgm:prSet presAssocID="{33B10EA3-99D2-412E-A00C-30769670DAF1}" presName="space" presStyleCnt="0"/>
      <dgm:spPr/>
    </dgm:pt>
    <dgm:pt modelId="{96EB6964-CE3F-4CEB-96F1-DE9E1740FEEF}" type="pres">
      <dgm:prSet presAssocID="{33B10EA3-99D2-412E-A00C-30769670DAF1}" presName="rect1" presStyleLbl="alignAcc1" presStyleIdx="0" presStyleCnt="1"/>
      <dgm:spPr/>
      <dgm:t>
        <a:bodyPr/>
        <a:lstStyle/>
        <a:p>
          <a:endParaRPr lang="th-TH"/>
        </a:p>
      </dgm:t>
    </dgm:pt>
    <dgm:pt modelId="{9E4679B1-0188-4790-8EEA-1D8FD49C3A55}" type="pres">
      <dgm:prSet presAssocID="{33B10EA3-99D2-412E-A00C-30769670DAF1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76DE4B-41C6-43E0-94A1-5F55E476A1FA}" type="pres">
      <dgm:prSet presAssocID="{33B10EA3-99D2-412E-A00C-30769670DAF1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10CB266-3AD2-4982-BB75-8E54863E2C30}" type="presOf" srcId="{580BB2A8-6F2E-4CD3-8C04-DA25819A1679}" destId="{C276DE4B-41C6-43E0-94A1-5F55E476A1FA}" srcOrd="0" destOrd="1" presId="urn:microsoft.com/office/officeart/2005/8/layout/target3"/>
    <dgm:cxn modelId="{74706E84-25C9-4A1E-9E63-776241C60D15}" type="presOf" srcId="{33B10EA3-99D2-412E-A00C-30769670DAF1}" destId="{9E4679B1-0188-4790-8EEA-1D8FD49C3A55}" srcOrd="1" destOrd="0" presId="urn:microsoft.com/office/officeart/2005/8/layout/target3"/>
    <dgm:cxn modelId="{0BEE6B47-8172-4FD5-BC3F-80A6B38775F3}" srcId="{33B10EA3-99D2-412E-A00C-30769670DAF1}" destId="{21D987A2-4ED5-48B3-8889-478F29B73160}" srcOrd="0" destOrd="0" parTransId="{891116BB-ECCA-44C1-986F-48B9F647E486}" sibTransId="{40ABA779-8FF1-45E4-A5B2-8E207AB0B63C}"/>
    <dgm:cxn modelId="{55FFFF1D-CD3B-4025-8952-B1EA2E27C4C3}" type="presOf" srcId="{33B10EA3-99D2-412E-A00C-30769670DAF1}" destId="{96EB6964-CE3F-4CEB-96F1-DE9E1740FEEF}" srcOrd="0" destOrd="0" presId="urn:microsoft.com/office/officeart/2005/8/layout/target3"/>
    <dgm:cxn modelId="{3175734C-9FBD-47F8-8B95-75462A0DA798}" type="presOf" srcId="{A0E7B46B-0F52-4449-A3DD-3D6F5B076080}" destId="{E3679BF5-2663-4B5C-85E4-A609E7D4C154}" srcOrd="0" destOrd="0" presId="urn:microsoft.com/office/officeart/2005/8/layout/target3"/>
    <dgm:cxn modelId="{CF2CC558-E923-46D8-BB63-09D7D90153D1}" srcId="{A0E7B46B-0F52-4449-A3DD-3D6F5B076080}" destId="{33B10EA3-99D2-412E-A00C-30769670DAF1}" srcOrd="0" destOrd="0" parTransId="{99C16256-84D1-4956-853E-871A99A5C69D}" sibTransId="{9C04547E-C5EF-4324-8811-DC1AD14605E1}"/>
    <dgm:cxn modelId="{52A51252-82B4-44C4-B022-35511050F19A}" type="presOf" srcId="{21D987A2-4ED5-48B3-8889-478F29B73160}" destId="{C276DE4B-41C6-43E0-94A1-5F55E476A1FA}" srcOrd="0" destOrd="0" presId="urn:microsoft.com/office/officeart/2005/8/layout/target3"/>
    <dgm:cxn modelId="{59C51DAE-80EA-4EA8-8673-11F0ACC0643F}" srcId="{33B10EA3-99D2-412E-A00C-30769670DAF1}" destId="{580BB2A8-6F2E-4CD3-8C04-DA25819A1679}" srcOrd="1" destOrd="0" parTransId="{06E34D32-3847-46FE-A4D7-A1D163B155EB}" sibTransId="{B89747A0-9C13-42DC-A098-7FC6A6952E6E}"/>
    <dgm:cxn modelId="{474921F6-0BA3-45D5-9955-7369CDBAE5B2}" type="presParOf" srcId="{E3679BF5-2663-4B5C-85E4-A609E7D4C154}" destId="{579F84B5-701A-4018-A692-7BBE15459C9A}" srcOrd="0" destOrd="0" presId="urn:microsoft.com/office/officeart/2005/8/layout/target3"/>
    <dgm:cxn modelId="{23B4377C-4FDE-4946-ADB8-711996202C87}" type="presParOf" srcId="{E3679BF5-2663-4B5C-85E4-A609E7D4C154}" destId="{D15D71D5-4D2A-488F-AD76-95C136C9B3ED}" srcOrd="1" destOrd="0" presId="urn:microsoft.com/office/officeart/2005/8/layout/target3"/>
    <dgm:cxn modelId="{2F51DD4F-752B-41B4-897A-E6177A2BDDC7}" type="presParOf" srcId="{E3679BF5-2663-4B5C-85E4-A609E7D4C154}" destId="{96EB6964-CE3F-4CEB-96F1-DE9E1740FEEF}" srcOrd="2" destOrd="0" presId="urn:microsoft.com/office/officeart/2005/8/layout/target3"/>
    <dgm:cxn modelId="{D5D5AB54-1493-446E-BC9B-5D0163A8F961}" type="presParOf" srcId="{E3679BF5-2663-4B5C-85E4-A609E7D4C154}" destId="{9E4679B1-0188-4790-8EEA-1D8FD49C3A55}" srcOrd="3" destOrd="0" presId="urn:microsoft.com/office/officeart/2005/8/layout/target3"/>
    <dgm:cxn modelId="{C8DB184F-41B4-4BB6-943C-DCBAE7F661F5}" type="presParOf" srcId="{E3679BF5-2663-4B5C-85E4-A609E7D4C154}" destId="{C276DE4B-41C6-43E0-94A1-5F55E476A1FA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0ED5A-F13B-4586-B1DE-4149F2ED012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4A27BEA-9DF4-4EAC-9082-6387C0C0B9F5}">
      <dgm:prSet custT="1"/>
      <dgm:spPr/>
      <dgm:t>
        <a:bodyPr/>
        <a:lstStyle/>
        <a:p>
          <a:pPr rtl="0"/>
          <a:endParaRPr lang="th-TH" sz="2400" b="1" i="0" baseline="0" dirty="0" smtClean="0">
            <a:solidFill>
              <a:schemeClr val="tx1"/>
            </a:solidFill>
          </a:endParaRPr>
        </a:p>
        <a:p>
          <a:pPr rtl="0"/>
          <a:r>
            <a:rPr lang="th-TH" sz="4400" b="1" i="0" baseline="0" dirty="0" smtClean="0">
              <a:solidFill>
                <a:schemeClr val="tx1"/>
              </a:solidFill>
            </a:rPr>
            <a:t>ตัวชี้วัด</a:t>
          </a:r>
          <a:r>
            <a:rPr lang="en-US" sz="4400" b="1" i="0" baseline="0" dirty="0" smtClean="0">
              <a:solidFill>
                <a:schemeClr val="tx1"/>
              </a:solidFill>
            </a:rPr>
            <a:t/>
          </a:r>
          <a:br>
            <a:rPr lang="en-US" sz="4400" b="1" i="0" baseline="0" dirty="0" smtClean="0">
              <a:solidFill>
                <a:schemeClr val="tx1"/>
              </a:solidFill>
            </a:rPr>
          </a:br>
          <a:endParaRPr lang="th-TH" sz="4400" b="1" i="0" baseline="0" dirty="0">
            <a:solidFill>
              <a:schemeClr val="tx1"/>
            </a:solidFill>
          </a:endParaRPr>
        </a:p>
      </dgm:t>
    </dgm:pt>
    <dgm:pt modelId="{ACC03C84-7653-4E6E-9FE6-47FEE1FC49E3}" type="parTrans" cxnId="{22B2E1A1-27D9-4394-9655-9B0C13771043}">
      <dgm:prSet/>
      <dgm:spPr/>
      <dgm:t>
        <a:bodyPr/>
        <a:lstStyle/>
        <a:p>
          <a:endParaRPr lang="th-TH"/>
        </a:p>
      </dgm:t>
    </dgm:pt>
    <dgm:pt modelId="{2D915CCB-00B3-415D-BB40-BABF33A89B67}" type="sibTrans" cxnId="{22B2E1A1-27D9-4394-9655-9B0C13771043}">
      <dgm:prSet/>
      <dgm:spPr/>
      <dgm:t>
        <a:bodyPr/>
        <a:lstStyle/>
        <a:p>
          <a:endParaRPr lang="th-TH"/>
        </a:p>
      </dgm:t>
    </dgm:pt>
    <dgm:pt modelId="{42D50F77-45B1-4315-A884-B94F6F188D7D}" type="pres">
      <dgm:prSet presAssocID="{7350ED5A-F13B-4586-B1DE-4149F2ED01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3CEBCC4-61C3-4302-A4E7-C8E8A93CD2D2}" type="pres">
      <dgm:prSet presAssocID="{14A27BEA-9DF4-4EAC-9082-6387C0C0B9F5}" presName="composite" presStyleCnt="0"/>
      <dgm:spPr/>
    </dgm:pt>
    <dgm:pt modelId="{F2B15D4E-10E7-4A77-AFF1-25E2DB617D57}" type="pres">
      <dgm:prSet presAssocID="{14A27BEA-9DF4-4EAC-9082-6387C0C0B9F5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365045C-21B0-4589-BEA5-3DF2FDD19E99}" type="pres">
      <dgm:prSet presAssocID="{14A27BEA-9DF4-4EAC-9082-6387C0C0B9F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D611D91-48A8-4A5B-A521-01DDF70C616E}" type="presOf" srcId="{14A27BEA-9DF4-4EAC-9082-6387C0C0B9F5}" destId="{9365045C-21B0-4589-BEA5-3DF2FDD19E99}" srcOrd="0" destOrd="0" presId="urn:microsoft.com/office/officeart/2005/8/layout/vList3#3"/>
    <dgm:cxn modelId="{22B2E1A1-27D9-4394-9655-9B0C13771043}" srcId="{7350ED5A-F13B-4586-B1DE-4149F2ED0120}" destId="{14A27BEA-9DF4-4EAC-9082-6387C0C0B9F5}" srcOrd="0" destOrd="0" parTransId="{ACC03C84-7653-4E6E-9FE6-47FEE1FC49E3}" sibTransId="{2D915CCB-00B3-415D-BB40-BABF33A89B67}"/>
    <dgm:cxn modelId="{BF040394-1AEF-444C-9994-74BEBFEEFA08}" type="presOf" srcId="{7350ED5A-F13B-4586-B1DE-4149F2ED0120}" destId="{42D50F77-45B1-4315-A884-B94F6F188D7D}" srcOrd="0" destOrd="0" presId="urn:microsoft.com/office/officeart/2005/8/layout/vList3#3"/>
    <dgm:cxn modelId="{0592E887-1289-4E1A-9DA4-8E137F53076A}" type="presParOf" srcId="{42D50F77-45B1-4315-A884-B94F6F188D7D}" destId="{43CEBCC4-61C3-4302-A4E7-C8E8A93CD2D2}" srcOrd="0" destOrd="0" presId="urn:microsoft.com/office/officeart/2005/8/layout/vList3#3"/>
    <dgm:cxn modelId="{C84AD6DD-87D8-4064-8DD8-F3311DAB5431}" type="presParOf" srcId="{43CEBCC4-61C3-4302-A4E7-C8E8A93CD2D2}" destId="{F2B15D4E-10E7-4A77-AFF1-25E2DB617D57}" srcOrd="0" destOrd="0" presId="urn:microsoft.com/office/officeart/2005/8/layout/vList3#3"/>
    <dgm:cxn modelId="{BA424CE1-7882-4B0F-899F-7F4B54873AC8}" type="presParOf" srcId="{43CEBCC4-61C3-4302-A4E7-C8E8A93CD2D2}" destId="{9365045C-21B0-4589-BEA5-3DF2FDD19E9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DBF4B-F52B-44AA-95CA-E26F71F15F3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FC44C23-1B84-4F7C-A6D7-AF075BBFFBA2}">
      <dgm:prSet custT="1"/>
      <dgm:spPr/>
      <dgm:t>
        <a:bodyPr/>
        <a:lstStyle/>
        <a:p>
          <a:pPr algn="thaiDist" rtl="0">
            <a:spcAft>
              <a:spcPts val="0"/>
            </a:spcAft>
          </a:pPr>
          <a:r>
            <a:rPr lang="th-TH" sz="2000" dirty="0" smtClean="0"/>
            <a:t>1.</a:t>
          </a:r>
          <a:r>
            <a:rPr lang="th-TH" sz="2000" b="1" i="0" baseline="0" dirty="0" smtClean="0"/>
            <a:t>เกิดรูปแบบการจัดบริการสุขภาพช่องปากคนพิการที่ไม่สามารถมารับบริการทาง</a:t>
          </a:r>
          <a:r>
            <a:rPr lang="th-TH" sz="2000" b="1" i="0" baseline="0" dirty="0" err="1" smtClean="0"/>
            <a:t>ทันต</a:t>
          </a:r>
          <a:endParaRPr lang="th-TH" sz="2000" b="1" i="0" baseline="0" dirty="0" smtClean="0"/>
        </a:p>
        <a:p>
          <a:pPr algn="thaiDist" rtl="0">
            <a:spcAft>
              <a:spcPts val="0"/>
            </a:spcAft>
          </a:pPr>
          <a:r>
            <a:rPr lang="th-TH" sz="2000" b="1" i="0" baseline="0" dirty="0" smtClean="0"/>
            <a:t>กรรมได้ด้วยตนเองในชุมชน</a:t>
          </a:r>
          <a:endParaRPr lang="th-TH" sz="2000" b="1" i="0" baseline="0" dirty="0"/>
        </a:p>
      </dgm:t>
    </dgm:pt>
    <dgm:pt modelId="{5023E132-EB34-4E00-804C-52B221031872}" type="parTrans" cxnId="{E8C8825B-7C45-44B4-B0FA-8FEF01DDAC59}">
      <dgm:prSet/>
      <dgm:spPr/>
      <dgm:t>
        <a:bodyPr/>
        <a:lstStyle/>
        <a:p>
          <a:endParaRPr lang="th-TH"/>
        </a:p>
      </dgm:t>
    </dgm:pt>
    <dgm:pt modelId="{79D08263-1D4A-4B6B-9EA3-E22B3EC7933F}" type="sibTrans" cxnId="{E8C8825B-7C45-44B4-B0FA-8FEF01DDAC59}">
      <dgm:prSet/>
      <dgm:spPr/>
      <dgm:t>
        <a:bodyPr/>
        <a:lstStyle/>
        <a:p>
          <a:endParaRPr lang="th-TH"/>
        </a:p>
      </dgm:t>
    </dgm:pt>
    <dgm:pt modelId="{AFFF23DA-C6B9-40C3-81C4-281EE9CC5D12}">
      <dgm:prSet custT="1"/>
      <dgm:spPr/>
      <dgm:t>
        <a:bodyPr/>
        <a:lstStyle/>
        <a:p>
          <a:pPr algn="l" rtl="0"/>
          <a:r>
            <a:rPr lang="th-TH" sz="2000" b="1" i="0" baseline="0" dirty="0" smtClean="0"/>
            <a:t>2.ร้อยละ ๑๐๐ ของผู้พิการที่ไม่สามารถมารับบริการทางทันตก</a:t>
          </a:r>
          <a:r>
            <a:rPr lang="th-TH" sz="2000" b="1" i="0" baseline="0" dirty="0" err="1" smtClean="0"/>
            <a:t>รรม</a:t>
          </a:r>
          <a:r>
            <a:rPr lang="th-TH" sz="2000" b="1" i="0" baseline="0" dirty="0" smtClean="0"/>
            <a:t>ได้รับการตรวจคัดกรองสุขภาพช่องปาก</a:t>
          </a:r>
          <a:endParaRPr lang="th-TH" sz="2000" b="1" i="0" baseline="0" dirty="0"/>
        </a:p>
      </dgm:t>
    </dgm:pt>
    <dgm:pt modelId="{E90517EE-1703-4924-9C75-6495103D2FC9}" type="parTrans" cxnId="{546C00D0-86D5-403E-BFD1-EF84EF076B04}">
      <dgm:prSet/>
      <dgm:spPr/>
      <dgm:t>
        <a:bodyPr/>
        <a:lstStyle/>
        <a:p>
          <a:endParaRPr lang="th-TH"/>
        </a:p>
      </dgm:t>
    </dgm:pt>
    <dgm:pt modelId="{48751C6E-76CA-4707-BA19-0806346100D5}" type="sibTrans" cxnId="{546C00D0-86D5-403E-BFD1-EF84EF076B04}">
      <dgm:prSet/>
      <dgm:spPr/>
      <dgm:t>
        <a:bodyPr/>
        <a:lstStyle/>
        <a:p>
          <a:endParaRPr lang="th-TH"/>
        </a:p>
      </dgm:t>
    </dgm:pt>
    <dgm:pt modelId="{33C1B124-0D35-413D-9F7C-F0814D0AF159}">
      <dgm:prSet/>
      <dgm:spPr/>
      <dgm:t>
        <a:bodyPr/>
        <a:lstStyle/>
        <a:p>
          <a:pPr algn="l" rtl="0"/>
          <a:r>
            <a:rPr lang="th-TH" b="1" i="0" baseline="0" dirty="0" smtClean="0"/>
            <a:t>3.ร้อยละ ๘๐ ของ</a:t>
          </a:r>
          <a:r>
            <a:rPr lang="th-TH" b="1" i="0" baseline="0" dirty="0" err="1" smtClean="0"/>
            <a:t>ทันต</a:t>
          </a:r>
          <a:r>
            <a:rPr lang="th-TH" b="1" i="0" baseline="0" dirty="0" smtClean="0"/>
            <a:t>บุคลากรได้รับการพัฒนาพัฒนาศักยภาพในการให้บริการทันตก</a:t>
          </a:r>
          <a:r>
            <a:rPr lang="th-TH" b="1" i="0" baseline="0" dirty="0" err="1" smtClean="0"/>
            <a:t>รรม</a:t>
          </a:r>
          <a:r>
            <a:rPr lang="th-TH" b="1" i="0" baseline="0" dirty="0" smtClean="0"/>
            <a:t>แก่คนพิการ</a:t>
          </a:r>
          <a:r>
            <a:rPr lang="en-US" b="1" i="0" baseline="0" dirty="0" smtClean="0"/>
            <a:t>  </a:t>
          </a:r>
          <a:endParaRPr lang="th-TH" b="1" i="0" baseline="0" dirty="0"/>
        </a:p>
      </dgm:t>
    </dgm:pt>
    <dgm:pt modelId="{81284A4F-3F4A-4ED3-A804-23D791D99CA5}" type="parTrans" cxnId="{76BF9B55-5324-48C8-B58B-539BF6BAF66A}">
      <dgm:prSet/>
      <dgm:spPr/>
      <dgm:t>
        <a:bodyPr/>
        <a:lstStyle/>
        <a:p>
          <a:endParaRPr lang="th-TH"/>
        </a:p>
      </dgm:t>
    </dgm:pt>
    <dgm:pt modelId="{03E0F3F5-E647-41FE-A978-E4B65988416A}" type="sibTrans" cxnId="{76BF9B55-5324-48C8-B58B-539BF6BAF66A}">
      <dgm:prSet/>
      <dgm:spPr/>
      <dgm:t>
        <a:bodyPr/>
        <a:lstStyle/>
        <a:p>
          <a:endParaRPr lang="th-TH"/>
        </a:p>
      </dgm:t>
    </dgm:pt>
    <dgm:pt modelId="{64F50B1B-5260-4293-92F9-934B2012A810}" type="pres">
      <dgm:prSet presAssocID="{F0ADBF4B-F52B-44AA-95CA-E26F71F15F3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C74B9D26-7CB2-4175-AE79-A9312B46FABE}" type="pres">
      <dgm:prSet presAssocID="{F0ADBF4B-F52B-44AA-95CA-E26F71F15F31}" presName="pyramid" presStyleLbl="node1" presStyleIdx="0" presStyleCnt="1"/>
      <dgm:spPr/>
    </dgm:pt>
    <dgm:pt modelId="{AFB99EA5-1678-4F0A-9E11-C5443237F302}" type="pres">
      <dgm:prSet presAssocID="{F0ADBF4B-F52B-44AA-95CA-E26F71F15F31}" presName="theList" presStyleCnt="0"/>
      <dgm:spPr/>
    </dgm:pt>
    <dgm:pt modelId="{33F46961-146B-4D9E-B34E-0F93491345B9}" type="pres">
      <dgm:prSet presAssocID="{9FC44C23-1B84-4F7C-A6D7-AF075BBFFBA2}" presName="aNode" presStyleLbl="fgAcc1" presStyleIdx="0" presStyleCnt="3" custScaleX="115419" custScaleY="1480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CC9546-122F-427F-8FF0-787555915D78}" type="pres">
      <dgm:prSet presAssocID="{9FC44C23-1B84-4F7C-A6D7-AF075BBFFBA2}" presName="aSpace" presStyleCnt="0"/>
      <dgm:spPr/>
    </dgm:pt>
    <dgm:pt modelId="{C21971D0-6F5E-4F72-92F5-A0DDC555FEA5}" type="pres">
      <dgm:prSet presAssocID="{AFFF23DA-C6B9-40C3-81C4-281EE9CC5D12}" presName="aNode" presStyleLbl="fgAcc1" presStyleIdx="1" presStyleCnt="3" custScaleX="115049" custScaleY="129071" custLinFactNeighborX="0" custLinFactNeighborY="4653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90FEB6-BDEE-476A-B5D9-5692105A70A9}" type="pres">
      <dgm:prSet presAssocID="{AFFF23DA-C6B9-40C3-81C4-281EE9CC5D12}" presName="aSpace" presStyleCnt="0"/>
      <dgm:spPr/>
    </dgm:pt>
    <dgm:pt modelId="{51570B75-C296-4C68-870D-744CC412ED8A}" type="pres">
      <dgm:prSet presAssocID="{33C1B124-0D35-413D-9F7C-F0814D0AF159}" presName="aNode" presStyleLbl="fgAcc1" presStyleIdx="2" presStyleCnt="3" custScaleX="118383" custScaleY="126593" custLinFactNeighborX="1496" custLinFactNeighborY="990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9CC34D-7641-4975-9D68-453AA0A311BD}" type="pres">
      <dgm:prSet presAssocID="{33C1B124-0D35-413D-9F7C-F0814D0AF159}" presName="aSpace" presStyleCnt="0"/>
      <dgm:spPr/>
    </dgm:pt>
  </dgm:ptLst>
  <dgm:cxnLst>
    <dgm:cxn modelId="{76BF9B55-5324-48C8-B58B-539BF6BAF66A}" srcId="{F0ADBF4B-F52B-44AA-95CA-E26F71F15F31}" destId="{33C1B124-0D35-413D-9F7C-F0814D0AF159}" srcOrd="2" destOrd="0" parTransId="{81284A4F-3F4A-4ED3-A804-23D791D99CA5}" sibTransId="{03E0F3F5-E647-41FE-A978-E4B65988416A}"/>
    <dgm:cxn modelId="{4E9BE06E-BABA-46BA-BAF5-2DD259BD60A5}" type="presOf" srcId="{9FC44C23-1B84-4F7C-A6D7-AF075BBFFBA2}" destId="{33F46961-146B-4D9E-B34E-0F93491345B9}" srcOrd="0" destOrd="0" presId="urn:microsoft.com/office/officeart/2005/8/layout/pyramid2"/>
    <dgm:cxn modelId="{E8C8825B-7C45-44B4-B0FA-8FEF01DDAC59}" srcId="{F0ADBF4B-F52B-44AA-95CA-E26F71F15F31}" destId="{9FC44C23-1B84-4F7C-A6D7-AF075BBFFBA2}" srcOrd="0" destOrd="0" parTransId="{5023E132-EB34-4E00-804C-52B221031872}" sibTransId="{79D08263-1D4A-4B6B-9EA3-E22B3EC7933F}"/>
    <dgm:cxn modelId="{10E8E6A1-C85E-48B2-AF41-89DB0BC11C4B}" type="presOf" srcId="{F0ADBF4B-F52B-44AA-95CA-E26F71F15F31}" destId="{64F50B1B-5260-4293-92F9-934B2012A810}" srcOrd="0" destOrd="0" presId="urn:microsoft.com/office/officeart/2005/8/layout/pyramid2"/>
    <dgm:cxn modelId="{3A9022C9-2532-481A-8644-0459A4D120C6}" type="presOf" srcId="{AFFF23DA-C6B9-40C3-81C4-281EE9CC5D12}" destId="{C21971D0-6F5E-4F72-92F5-A0DDC555FEA5}" srcOrd="0" destOrd="0" presId="urn:microsoft.com/office/officeart/2005/8/layout/pyramid2"/>
    <dgm:cxn modelId="{DD0B6C58-628E-48B3-A9C5-9A406A7E14D3}" type="presOf" srcId="{33C1B124-0D35-413D-9F7C-F0814D0AF159}" destId="{51570B75-C296-4C68-870D-744CC412ED8A}" srcOrd="0" destOrd="0" presId="urn:microsoft.com/office/officeart/2005/8/layout/pyramid2"/>
    <dgm:cxn modelId="{546C00D0-86D5-403E-BFD1-EF84EF076B04}" srcId="{F0ADBF4B-F52B-44AA-95CA-E26F71F15F31}" destId="{AFFF23DA-C6B9-40C3-81C4-281EE9CC5D12}" srcOrd="1" destOrd="0" parTransId="{E90517EE-1703-4924-9C75-6495103D2FC9}" sibTransId="{48751C6E-76CA-4707-BA19-0806346100D5}"/>
    <dgm:cxn modelId="{C8CFE4E9-274C-4A47-9C53-C5748F5424FD}" type="presParOf" srcId="{64F50B1B-5260-4293-92F9-934B2012A810}" destId="{C74B9D26-7CB2-4175-AE79-A9312B46FABE}" srcOrd="0" destOrd="0" presId="urn:microsoft.com/office/officeart/2005/8/layout/pyramid2"/>
    <dgm:cxn modelId="{62CB9CC3-BB1E-4BA0-BE02-B3F24A27A2E8}" type="presParOf" srcId="{64F50B1B-5260-4293-92F9-934B2012A810}" destId="{AFB99EA5-1678-4F0A-9E11-C5443237F302}" srcOrd="1" destOrd="0" presId="urn:microsoft.com/office/officeart/2005/8/layout/pyramid2"/>
    <dgm:cxn modelId="{EB839FD7-6095-4B5C-98AF-A6BABA670C4A}" type="presParOf" srcId="{AFB99EA5-1678-4F0A-9E11-C5443237F302}" destId="{33F46961-146B-4D9E-B34E-0F93491345B9}" srcOrd="0" destOrd="0" presId="urn:microsoft.com/office/officeart/2005/8/layout/pyramid2"/>
    <dgm:cxn modelId="{F893296D-D2BD-46A8-91CC-1A061E2F2343}" type="presParOf" srcId="{AFB99EA5-1678-4F0A-9E11-C5443237F302}" destId="{27CC9546-122F-427F-8FF0-787555915D78}" srcOrd="1" destOrd="0" presId="urn:microsoft.com/office/officeart/2005/8/layout/pyramid2"/>
    <dgm:cxn modelId="{F95B7469-BD68-441C-AA67-98DBE17ABCA6}" type="presParOf" srcId="{AFB99EA5-1678-4F0A-9E11-C5443237F302}" destId="{C21971D0-6F5E-4F72-92F5-A0DDC555FEA5}" srcOrd="2" destOrd="0" presId="urn:microsoft.com/office/officeart/2005/8/layout/pyramid2"/>
    <dgm:cxn modelId="{A1F4E61E-DCC0-418D-9890-281E5D80914A}" type="presParOf" srcId="{AFB99EA5-1678-4F0A-9E11-C5443237F302}" destId="{9990FEB6-BDEE-476A-B5D9-5692105A70A9}" srcOrd="3" destOrd="0" presId="urn:microsoft.com/office/officeart/2005/8/layout/pyramid2"/>
    <dgm:cxn modelId="{67BD1176-FCEB-4EB0-AFD1-1DD98DDF72D6}" type="presParOf" srcId="{AFB99EA5-1678-4F0A-9E11-C5443237F302}" destId="{51570B75-C296-4C68-870D-744CC412ED8A}" srcOrd="4" destOrd="0" presId="urn:microsoft.com/office/officeart/2005/8/layout/pyramid2"/>
    <dgm:cxn modelId="{493BB77D-F918-4F09-9AE1-9DC6C83DF435}" type="presParOf" srcId="{AFB99EA5-1678-4F0A-9E11-C5443237F302}" destId="{1C9CC34D-7641-4975-9D68-453AA0A311B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7B05D1-9B61-459B-BFDB-1A9EA9CB7CE7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D069F7-068F-49DB-AF61-3BDC0587055E}">
      <dgm:prSet/>
      <dgm:spPr/>
      <dgm:t>
        <a:bodyPr/>
        <a:lstStyle/>
        <a:p>
          <a:pPr rtl="0"/>
          <a:r>
            <a:rPr lang="th-TH" b="1" i="0" baseline="0" dirty="0" smtClean="0">
              <a:solidFill>
                <a:schemeClr val="tx1"/>
              </a:solidFill>
            </a:rPr>
            <a:t>กิจกรรม</a:t>
          </a:r>
          <a:r>
            <a:rPr lang="en-US" b="1" i="0" baseline="0" dirty="0" smtClean="0">
              <a:solidFill>
                <a:schemeClr val="tx1"/>
              </a:solidFill>
            </a:rPr>
            <a:t/>
          </a:r>
          <a:br>
            <a:rPr lang="en-US" b="1" i="0" baseline="0" dirty="0" smtClean="0">
              <a:solidFill>
                <a:schemeClr val="tx1"/>
              </a:solidFill>
            </a:rPr>
          </a:br>
          <a:endParaRPr lang="th-TH" b="1" i="0" baseline="0" dirty="0">
            <a:solidFill>
              <a:schemeClr val="tx1"/>
            </a:solidFill>
          </a:endParaRPr>
        </a:p>
      </dgm:t>
    </dgm:pt>
    <dgm:pt modelId="{3F40C30F-87C2-49AE-B3FA-75C4C4167BF6}" type="parTrans" cxnId="{4F8A5F3D-2B09-42CB-A251-C95C4718839E}">
      <dgm:prSet/>
      <dgm:spPr/>
      <dgm:t>
        <a:bodyPr/>
        <a:lstStyle/>
        <a:p>
          <a:endParaRPr lang="th-TH"/>
        </a:p>
      </dgm:t>
    </dgm:pt>
    <dgm:pt modelId="{1F0CEA0F-56A1-43D3-A615-637AAD07B4DE}" type="sibTrans" cxnId="{4F8A5F3D-2B09-42CB-A251-C95C4718839E}">
      <dgm:prSet/>
      <dgm:spPr/>
      <dgm:t>
        <a:bodyPr/>
        <a:lstStyle/>
        <a:p>
          <a:endParaRPr lang="th-TH"/>
        </a:p>
      </dgm:t>
    </dgm:pt>
    <dgm:pt modelId="{56300530-7D6A-4E32-9D3B-9C9864F40EC2}" type="pres">
      <dgm:prSet presAssocID="{AE7B05D1-9B61-459B-BFDB-1A9EA9CB7C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CD5DE7F-6779-431C-9D6B-3B8E77902790}" type="pres">
      <dgm:prSet presAssocID="{1DD069F7-068F-49DB-AF61-3BDC0587055E}" presName="composite" presStyleCnt="0"/>
      <dgm:spPr/>
    </dgm:pt>
    <dgm:pt modelId="{DA21AA41-A542-4392-B0BD-C3BCDD031E58}" type="pres">
      <dgm:prSet presAssocID="{1DD069F7-068F-49DB-AF61-3BDC0587055E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18490CC-6AB5-4629-969F-5102AF2BC097}" type="pres">
      <dgm:prSet presAssocID="{1DD069F7-068F-49DB-AF61-3BDC0587055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31F70F8-5DEE-4E32-A903-8A5694EE183C}" type="presOf" srcId="{AE7B05D1-9B61-459B-BFDB-1A9EA9CB7CE7}" destId="{56300530-7D6A-4E32-9D3B-9C9864F40EC2}" srcOrd="0" destOrd="0" presId="urn:microsoft.com/office/officeart/2005/8/layout/vList3#4"/>
    <dgm:cxn modelId="{792ADF80-9D9E-472D-9B4B-83AF8B9280C4}" type="presOf" srcId="{1DD069F7-068F-49DB-AF61-3BDC0587055E}" destId="{918490CC-6AB5-4629-969F-5102AF2BC097}" srcOrd="0" destOrd="0" presId="urn:microsoft.com/office/officeart/2005/8/layout/vList3#4"/>
    <dgm:cxn modelId="{4F8A5F3D-2B09-42CB-A251-C95C4718839E}" srcId="{AE7B05D1-9B61-459B-BFDB-1A9EA9CB7CE7}" destId="{1DD069F7-068F-49DB-AF61-3BDC0587055E}" srcOrd="0" destOrd="0" parTransId="{3F40C30F-87C2-49AE-B3FA-75C4C4167BF6}" sibTransId="{1F0CEA0F-56A1-43D3-A615-637AAD07B4DE}"/>
    <dgm:cxn modelId="{C0742BB3-B402-4F8F-888B-E006A34141A1}" type="presParOf" srcId="{56300530-7D6A-4E32-9D3B-9C9864F40EC2}" destId="{BCD5DE7F-6779-431C-9D6B-3B8E77902790}" srcOrd="0" destOrd="0" presId="urn:microsoft.com/office/officeart/2005/8/layout/vList3#4"/>
    <dgm:cxn modelId="{BB308C00-056A-493C-86DF-094C8F157DFB}" type="presParOf" srcId="{BCD5DE7F-6779-431C-9D6B-3B8E77902790}" destId="{DA21AA41-A542-4392-B0BD-C3BCDD031E58}" srcOrd="0" destOrd="0" presId="urn:microsoft.com/office/officeart/2005/8/layout/vList3#4"/>
    <dgm:cxn modelId="{0AFEF3E1-79C5-4FBF-B93E-3FE8F930846D}" type="presParOf" srcId="{BCD5DE7F-6779-431C-9D6B-3B8E77902790}" destId="{918490CC-6AB5-4629-969F-5102AF2BC097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41B7C8-D047-4371-92A4-C635357A46D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0AC391F-87AD-446C-96DC-5164B432E39F}">
      <dgm:prSet/>
      <dgm:spPr/>
      <dgm:t>
        <a:bodyPr/>
        <a:lstStyle/>
        <a:p>
          <a:pPr algn="l" rtl="0"/>
          <a:r>
            <a:rPr lang="th-TH" b="1" i="0" baseline="0" dirty="0" smtClean="0"/>
            <a:t>1</a:t>
          </a:r>
          <a:r>
            <a:rPr lang="th-TH" dirty="0" smtClean="0"/>
            <a:t>. </a:t>
          </a:r>
          <a:r>
            <a:rPr lang="th-TH" b="1" i="0" baseline="0" dirty="0" smtClean="0"/>
            <a:t>ประสานเจ้าหน้าที่ผู้รับผิดชอบงานคนพิการของ </a:t>
          </a:r>
          <a:r>
            <a:rPr lang="en-US" b="1" i="0" baseline="0" dirty="0" smtClean="0"/>
            <a:t>CUP </a:t>
          </a:r>
          <a:r>
            <a:rPr lang="th-TH" b="1" i="0" baseline="0" dirty="0" smtClean="0"/>
            <a:t>บ้านฝาง  ศึกษาเครื่องมือที่ใช้ในการประเมินความพิการ</a:t>
          </a:r>
          <a:r>
            <a:rPr lang="en-US" b="1" i="0" baseline="0" dirty="0" smtClean="0"/>
            <a:t>(ICF) </a:t>
          </a:r>
          <a:r>
            <a:rPr lang="th-TH" b="1" i="0" baseline="0" dirty="0" smtClean="0"/>
            <a:t>เพื่อปรับปรุงรูปแบบเครื่องมือให้บูรณาการงานทันต กรรมเข้าไปด้วย</a:t>
          </a:r>
          <a:endParaRPr lang="th-TH" b="1" i="0" baseline="0" dirty="0"/>
        </a:p>
      </dgm:t>
    </dgm:pt>
    <dgm:pt modelId="{B5A780DC-F439-48DB-A996-60F04ECCE05F}" type="parTrans" cxnId="{01F99C18-291D-4DB0-97C5-33712A4A4DDB}">
      <dgm:prSet/>
      <dgm:spPr/>
      <dgm:t>
        <a:bodyPr/>
        <a:lstStyle/>
        <a:p>
          <a:endParaRPr lang="th-TH"/>
        </a:p>
      </dgm:t>
    </dgm:pt>
    <dgm:pt modelId="{0DBE7092-349E-4D6E-982B-83CE232676A8}" type="sibTrans" cxnId="{01F99C18-291D-4DB0-97C5-33712A4A4DDB}">
      <dgm:prSet/>
      <dgm:spPr/>
      <dgm:t>
        <a:bodyPr/>
        <a:lstStyle/>
        <a:p>
          <a:endParaRPr lang="th-TH"/>
        </a:p>
      </dgm:t>
    </dgm:pt>
    <dgm:pt modelId="{FD9D23C2-DC15-4E21-9270-4A6F84FB6EDD}">
      <dgm:prSet/>
      <dgm:spPr/>
      <dgm:t>
        <a:bodyPr/>
        <a:lstStyle/>
        <a:p>
          <a:pPr algn="l" rtl="0"/>
          <a:r>
            <a:rPr lang="th-TH" b="1" i="0" baseline="0" dirty="0" smtClean="0"/>
            <a:t>2. คัดกรองประเมินความพิการโดยใช้เครื่องมือที่ปรับปรุงจาก </a:t>
          </a:r>
          <a:r>
            <a:rPr lang="en-US" b="1" i="0" baseline="0" dirty="0" smtClean="0"/>
            <a:t>ICF </a:t>
          </a:r>
          <a:r>
            <a:rPr lang="th-TH" b="1" i="0" baseline="0" dirty="0" smtClean="0"/>
            <a:t>และสำรวจภาวะทันตสุขภาพ และพฤติกรรมการดูแลทันตสุขภาพของคนพิการ</a:t>
          </a:r>
          <a:endParaRPr lang="th-TH" b="1" i="0" baseline="0" dirty="0"/>
        </a:p>
      </dgm:t>
    </dgm:pt>
    <dgm:pt modelId="{C1913C8B-13E9-46CB-BD9F-2FA793B169F5}" type="parTrans" cxnId="{CC7E988C-323C-48BF-8C61-B74FB5C6E9F0}">
      <dgm:prSet/>
      <dgm:spPr/>
      <dgm:t>
        <a:bodyPr/>
        <a:lstStyle/>
        <a:p>
          <a:endParaRPr lang="th-TH"/>
        </a:p>
      </dgm:t>
    </dgm:pt>
    <dgm:pt modelId="{48208E62-38AF-43A1-89E2-4C4C9A4857D3}" type="sibTrans" cxnId="{CC7E988C-323C-48BF-8C61-B74FB5C6E9F0}">
      <dgm:prSet/>
      <dgm:spPr/>
      <dgm:t>
        <a:bodyPr/>
        <a:lstStyle/>
        <a:p>
          <a:endParaRPr lang="th-TH"/>
        </a:p>
      </dgm:t>
    </dgm:pt>
    <dgm:pt modelId="{68146C68-CA59-45AF-AC57-B65C709FC628}">
      <dgm:prSet/>
      <dgm:spPr/>
      <dgm:t>
        <a:bodyPr/>
        <a:lstStyle/>
        <a:p>
          <a:pPr algn="l" rtl="0"/>
          <a:r>
            <a:rPr lang="th-TH" b="1" i="0" baseline="0" dirty="0" smtClean="0"/>
            <a:t>3. ฝึกอบรม</a:t>
          </a:r>
          <a:r>
            <a:rPr lang="th-TH" b="1" i="0" baseline="0" dirty="0" err="1" smtClean="0"/>
            <a:t>ทันตแพทย์</a:t>
          </a:r>
          <a:r>
            <a:rPr lang="th-TH" b="1" i="0" baseline="0" dirty="0" smtClean="0"/>
            <a:t>  ทัน</a:t>
          </a:r>
          <a:r>
            <a:rPr lang="th-TH" b="1" i="0" baseline="0" dirty="0" err="1" smtClean="0"/>
            <a:t>ตาภิ</a:t>
          </a:r>
          <a:r>
            <a:rPr lang="th-TH" b="1" i="0" baseline="0" dirty="0" smtClean="0"/>
            <a:t>บาล  ผู้ช่วย</a:t>
          </a:r>
          <a:r>
            <a:rPr lang="th-TH" b="1" i="0" baseline="0" dirty="0" err="1" smtClean="0"/>
            <a:t>ทันตแพทย์</a:t>
          </a:r>
          <a:r>
            <a:rPr lang="th-TH" b="1" i="0" baseline="0" dirty="0" smtClean="0"/>
            <a:t> ในการคัดกรองประเมินความพิการ ทักษะการดูแล  ส่งเสริมสุขภาพช่องปากและ รักษาทางทันตก</a:t>
          </a:r>
          <a:r>
            <a:rPr lang="th-TH" b="1" i="0" baseline="0" dirty="0" err="1" smtClean="0"/>
            <a:t>รรม</a:t>
          </a:r>
          <a:r>
            <a:rPr lang="th-TH" b="1" i="0" baseline="0" dirty="0" smtClean="0"/>
            <a:t>แก่คนพิการ</a:t>
          </a:r>
          <a:endParaRPr lang="th-TH" b="1" i="0" baseline="0" dirty="0"/>
        </a:p>
      </dgm:t>
    </dgm:pt>
    <dgm:pt modelId="{FFE3A23C-CC7D-4A61-9D1A-723EF31D7AED}" type="parTrans" cxnId="{AF54C9CA-3A7C-45DE-8771-27082808F3FF}">
      <dgm:prSet/>
      <dgm:spPr/>
      <dgm:t>
        <a:bodyPr/>
        <a:lstStyle/>
        <a:p>
          <a:endParaRPr lang="th-TH"/>
        </a:p>
      </dgm:t>
    </dgm:pt>
    <dgm:pt modelId="{52D81D71-09DC-44F2-9BB6-A6BCAC3E4CD2}" type="sibTrans" cxnId="{AF54C9CA-3A7C-45DE-8771-27082808F3FF}">
      <dgm:prSet/>
      <dgm:spPr/>
      <dgm:t>
        <a:bodyPr/>
        <a:lstStyle/>
        <a:p>
          <a:endParaRPr lang="th-TH"/>
        </a:p>
      </dgm:t>
    </dgm:pt>
    <dgm:pt modelId="{F552D6B3-70D0-4A8F-B7EC-61822D7708DA}" type="pres">
      <dgm:prSet presAssocID="{4C41B7C8-D047-4371-92A4-C635357A46D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1AD3B5D-374E-47E2-A224-1B1856C9B5F7}" type="pres">
      <dgm:prSet presAssocID="{10AC391F-87AD-446C-96DC-5164B432E39F}" presName="circle1" presStyleLbl="node1" presStyleIdx="0" presStyleCnt="3"/>
      <dgm:spPr/>
    </dgm:pt>
    <dgm:pt modelId="{7866E462-1139-4FF0-9FBD-B02B7CB7572E}" type="pres">
      <dgm:prSet presAssocID="{10AC391F-87AD-446C-96DC-5164B432E39F}" presName="space" presStyleCnt="0"/>
      <dgm:spPr/>
    </dgm:pt>
    <dgm:pt modelId="{6D84118E-9287-4287-A8AA-B117B3179FB4}" type="pres">
      <dgm:prSet presAssocID="{10AC391F-87AD-446C-96DC-5164B432E39F}" presName="rect1" presStyleLbl="alignAcc1" presStyleIdx="0" presStyleCnt="3" custLinFactNeighborX="-298" custLinFactNeighborY="16276"/>
      <dgm:spPr/>
      <dgm:t>
        <a:bodyPr/>
        <a:lstStyle/>
        <a:p>
          <a:endParaRPr lang="th-TH"/>
        </a:p>
      </dgm:t>
    </dgm:pt>
    <dgm:pt modelId="{763AC0E7-723D-4917-B2F1-ABC83F13622B}" type="pres">
      <dgm:prSet presAssocID="{FD9D23C2-DC15-4E21-9270-4A6F84FB6EDD}" presName="vertSpace2" presStyleLbl="node1" presStyleIdx="0" presStyleCnt="3"/>
      <dgm:spPr/>
    </dgm:pt>
    <dgm:pt modelId="{6A60F271-6F99-4D59-BB59-E0B034E5C7A8}" type="pres">
      <dgm:prSet presAssocID="{FD9D23C2-DC15-4E21-9270-4A6F84FB6EDD}" presName="circle2" presStyleLbl="node1" presStyleIdx="1" presStyleCnt="3"/>
      <dgm:spPr/>
    </dgm:pt>
    <dgm:pt modelId="{C2A6EA96-7989-4DD9-9761-649D28C3A618}" type="pres">
      <dgm:prSet presAssocID="{FD9D23C2-DC15-4E21-9270-4A6F84FB6EDD}" presName="rect2" presStyleLbl="alignAcc1" presStyleIdx="1" presStyleCnt="3"/>
      <dgm:spPr/>
      <dgm:t>
        <a:bodyPr/>
        <a:lstStyle/>
        <a:p>
          <a:endParaRPr lang="th-TH"/>
        </a:p>
      </dgm:t>
    </dgm:pt>
    <dgm:pt modelId="{51FB6BF1-B4C3-4E3A-9D4F-CE841B7C9A75}" type="pres">
      <dgm:prSet presAssocID="{68146C68-CA59-45AF-AC57-B65C709FC628}" presName="vertSpace3" presStyleLbl="node1" presStyleIdx="1" presStyleCnt="3"/>
      <dgm:spPr/>
    </dgm:pt>
    <dgm:pt modelId="{05BACEE5-4AE7-443A-9AA6-EB0BB2F36712}" type="pres">
      <dgm:prSet presAssocID="{68146C68-CA59-45AF-AC57-B65C709FC628}" presName="circle3" presStyleLbl="node1" presStyleIdx="2" presStyleCnt="3"/>
      <dgm:spPr/>
    </dgm:pt>
    <dgm:pt modelId="{CA8B247B-5172-4304-9CB5-61FC8E39B33A}" type="pres">
      <dgm:prSet presAssocID="{68146C68-CA59-45AF-AC57-B65C709FC628}" presName="rect3" presStyleLbl="alignAcc1" presStyleIdx="2" presStyleCnt="3"/>
      <dgm:spPr/>
      <dgm:t>
        <a:bodyPr/>
        <a:lstStyle/>
        <a:p>
          <a:endParaRPr lang="th-TH"/>
        </a:p>
      </dgm:t>
    </dgm:pt>
    <dgm:pt modelId="{0EE3C892-37A3-44CD-8AEB-FFE4A26D3EDC}" type="pres">
      <dgm:prSet presAssocID="{10AC391F-87AD-446C-96DC-5164B432E39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3EAE75-5C91-4821-A0D0-F8F60532ECD1}" type="pres">
      <dgm:prSet presAssocID="{FD9D23C2-DC15-4E21-9270-4A6F84FB6ED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F6C1A8-BA94-4232-9F7D-6AAD10B13339}" type="pres">
      <dgm:prSet presAssocID="{68146C68-CA59-45AF-AC57-B65C709FC62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1F99C18-291D-4DB0-97C5-33712A4A4DDB}" srcId="{4C41B7C8-D047-4371-92A4-C635357A46D1}" destId="{10AC391F-87AD-446C-96DC-5164B432E39F}" srcOrd="0" destOrd="0" parTransId="{B5A780DC-F439-48DB-A996-60F04ECCE05F}" sibTransId="{0DBE7092-349E-4D6E-982B-83CE232676A8}"/>
    <dgm:cxn modelId="{28668C44-F449-4716-B21D-50BE97FA8159}" type="presOf" srcId="{68146C68-CA59-45AF-AC57-B65C709FC628}" destId="{CA8B247B-5172-4304-9CB5-61FC8E39B33A}" srcOrd="0" destOrd="0" presId="urn:microsoft.com/office/officeart/2005/8/layout/target3"/>
    <dgm:cxn modelId="{7DBE4F41-18D9-4CCE-9D9F-9DAD0F5016B1}" type="presOf" srcId="{FD9D23C2-DC15-4E21-9270-4A6F84FB6EDD}" destId="{C2A6EA96-7989-4DD9-9761-649D28C3A618}" srcOrd="0" destOrd="0" presId="urn:microsoft.com/office/officeart/2005/8/layout/target3"/>
    <dgm:cxn modelId="{2293CE8A-3529-4FAB-A2A1-0BF165D84089}" type="presOf" srcId="{10AC391F-87AD-446C-96DC-5164B432E39F}" destId="{6D84118E-9287-4287-A8AA-B117B3179FB4}" srcOrd="0" destOrd="0" presId="urn:microsoft.com/office/officeart/2005/8/layout/target3"/>
    <dgm:cxn modelId="{AF54C9CA-3A7C-45DE-8771-27082808F3FF}" srcId="{4C41B7C8-D047-4371-92A4-C635357A46D1}" destId="{68146C68-CA59-45AF-AC57-B65C709FC628}" srcOrd="2" destOrd="0" parTransId="{FFE3A23C-CC7D-4A61-9D1A-723EF31D7AED}" sibTransId="{52D81D71-09DC-44F2-9BB6-A6BCAC3E4CD2}"/>
    <dgm:cxn modelId="{770529DD-7D36-4C37-B9E0-C95147BF47D9}" type="presOf" srcId="{FD9D23C2-DC15-4E21-9270-4A6F84FB6EDD}" destId="{BE3EAE75-5C91-4821-A0D0-F8F60532ECD1}" srcOrd="1" destOrd="0" presId="urn:microsoft.com/office/officeart/2005/8/layout/target3"/>
    <dgm:cxn modelId="{AF90E1C3-877D-41C6-97EA-0C37EA24DA84}" type="presOf" srcId="{10AC391F-87AD-446C-96DC-5164B432E39F}" destId="{0EE3C892-37A3-44CD-8AEB-FFE4A26D3EDC}" srcOrd="1" destOrd="0" presId="urn:microsoft.com/office/officeart/2005/8/layout/target3"/>
    <dgm:cxn modelId="{CC7E988C-323C-48BF-8C61-B74FB5C6E9F0}" srcId="{4C41B7C8-D047-4371-92A4-C635357A46D1}" destId="{FD9D23C2-DC15-4E21-9270-4A6F84FB6EDD}" srcOrd="1" destOrd="0" parTransId="{C1913C8B-13E9-46CB-BD9F-2FA793B169F5}" sibTransId="{48208E62-38AF-43A1-89E2-4C4C9A4857D3}"/>
    <dgm:cxn modelId="{E69DF33C-9CA9-44F0-820D-1CA85A9A4BF4}" type="presOf" srcId="{4C41B7C8-D047-4371-92A4-C635357A46D1}" destId="{F552D6B3-70D0-4A8F-B7EC-61822D7708DA}" srcOrd="0" destOrd="0" presId="urn:microsoft.com/office/officeart/2005/8/layout/target3"/>
    <dgm:cxn modelId="{016EC098-3195-4106-B89A-21BAFFA0F579}" type="presOf" srcId="{68146C68-CA59-45AF-AC57-B65C709FC628}" destId="{4AF6C1A8-BA94-4232-9F7D-6AAD10B13339}" srcOrd="1" destOrd="0" presId="urn:microsoft.com/office/officeart/2005/8/layout/target3"/>
    <dgm:cxn modelId="{D90E428A-F643-450F-A805-F5512CECB24C}" type="presParOf" srcId="{F552D6B3-70D0-4A8F-B7EC-61822D7708DA}" destId="{D1AD3B5D-374E-47E2-A224-1B1856C9B5F7}" srcOrd="0" destOrd="0" presId="urn:microsoft.com/office/officeart/2005/8/layout/target3"/>
    <dgm:cxn modelId="{491A0B5A-7B2A-4060-AE02-975F01FD5232}" type="presParOf" srcId="{F552D6B3-70D0-4A8F-B7EC-61822D7708DA}" destId="{7866E462-1139-4FF0-9FBD-B02B7CB7572E}" srcOrd="1" destOrd="0" presId="urn:microsoft.com/office/officeart/2005/8/layout/target3"/>
    <dgm:cxn modelId="{7C6A111B-74A2-477B-A9FB-7162464FA5FC}" type="presParOf" srcId="{F552D6B3-70D0-4A8F-B7EC-61822D7708DA}" destId="{6D84118E-9287-4287-A8AA-B117B3179FB4}" srcOrd="2" destOrd="0" presId="urn:microsoft.com/office/officeart/2005/8/layout/target3"/>
    <dgm:cxn modelId="{D33A4EA6-0800-4629-AD78-4B7767154B25}" type="presParOf" srcId="{F552D6B3-70D0-4A8F-B7EC-61822D7708DA}" destId="{763AC0E7-723D-4917-B2F1-ABC83F13622B}" srcOrd="3" destOrd="0" presId="urn:microsoft.com/office/officeart/2005/8/layout/target3"/>
    <dgm:cxn modelId="{1A6F05D2-08E4-46B4-B4EF-CD726DAF69C1}" type="presParOf" srcId="{F552D6B3-70D0-4A8F-B7EC-61822D7708DA}" destId="{6A60F271-6F99-4D59-BB59-E0B034E5C7A8}" srcOrd="4" destOrd="0" presId="urn:microsoft.com/office/officeart/2005/8/layout/target3"/>
    <dgm:cxn modelId="{90292DDD-CFA4-4D32-A8AD-F9344B388161}" type="presParOf" srcId="{F552D6B3-70D0-4A8F-B7EC-61822D7708DA}" destId="{C2A6EA96-7989-4DD9-9761-649D28C3A618}" srcOrd="5" destOrd="0" presId="urn:microsoft.com/office/officeart/2005/8/layout/target3"/>
    <dgm:cxn modelId="{041DD77B-2EC3-467F-8292-6464CCCACB1D}" type="presParOf" srcId="{F552D6B3-70D0-4A8F-B7EC-61822D7708DA}" destId="{51FB6BF1-B4C3-4E3A-9D4F-CE841B7C9A75}" srcOrd="6" destOrd="0" presId="urn:microsoft.com/office/officeart/2005/8/layout/target3"/>
    <dgm:cxn modelId="{F9E7CBDC-A76B-4F28-9F64-7B0656690C08}" type="presParOf" srcId="{F552D6B3-70D0-4A8F-B7EC-61822D7708DA}" destId="{05BACEE5-4AE7-443A-9AA6-EB0BB2F36712}" srcOrd="7" destOrd="0" presId="urn:microsoft.com/office/officeart/2005/8/layout/target3"/>
    <dgm:cxn modelId="{496E8F49-E587-4197-8DED-431D9BAA2B4E}" type="presParOf" srcId="{F552D6B3-70D0-4A8F-B7EC-61822D7708DA}" destId="{CA8B247B-5172-4304-9CB5-61FC8E39B33A}" srcOrd="8" destOrd="0" presId="urn:microsoft.com/office/officeart/2005/8/layout/target3"/>
    <dgm:cxn modelId="{8B6EAE44-4BB0-49B4-B9D4-A4A6F2032FDE}" type="presParOf" srcId="{F552D6B3-70D0-4A8F-B7EC-61822D7708DA}" destId="{0EE3C892-37A3-44CD-8AEB-FFE4A26D3EDC}" srcOrd="9" destOrd="0" presId="urn:microsoft.com/office/officeart/2005/8/layout/target3"/>
    <dgm:cxn modelId="{4BDBA7E4-0130-41CF-9D10-778DA5C6A3B6}" type="presParOf" srcId="{F552D6B3-70D0-4A8F-B7EC-61822D7708DA}" destId="{BE3EAE75-5C91-4821-A0D0-F8F60532ECD1}" srcOrd="10" destOrd="0" presId="urn:microsoft.com/office/officeart/2005/8/layout/target3"/>
    <dgm:cxn modelId="{6391FF6B-9C3A-4004-BF10-27B84F21D57C}" type="presParOf" srcId="{F552D6B3-70D0-4A8F-B7EC-61822D7708DA}" destId="{4AF6C1A8-BA94-4232-9F7D-6AAD10B1333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C5264-DA5D-453B-B00E-CC9790FCEFA5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989B296-3F19-4E39-9EE1-4F4078A955FD}">
      <dgm:prSet/>
      <dgm:spPr/>
      <dgm:t>
        <a:bodyPr/>
        <a:lstStyle/>
        <a:p>
          <a:pPr rtl="0"/>
          <a:r>
            <a:rPr lang="th-TH" b="1" i="0" baseline="0" dirty="0" smtClean="0">
              <a:solidFill>
                <a:schemeClr val="tx1"/>
              </a:solidFill>
            </a:rPr>
            <a:t>กิจกรรม</a:t>
          </a:r>
          <a:r>
            <a:rPr lang="en-US" b="1" i="0" baseline="0" dirty="0" smtClean="0">
              <a:solidFill>
                <a:schemeClr val="tx1"/>
              </a:solidFill>
            </a:rPr>
            <a:t/>
          </a:r>
          <a:br>
            <a:rPr lang="en-US" b="1" i="0" baseline="0" dirty="0" smtClean="0">
              <a:solidFill>
                <a:schemeClr val="tx1"/>
              </a:solidFill>
            </a:rPr>
          </a:br>
          <a:endParaRPr lang="th-TH" b="1" i="0" baseline="0" dirty="0">
            <a:solidFill>
              <a:schemeClr val="tx1"/>
            </a:solidFill>
          </a:endParaRPr>
        </a:p>
      </dgm:t>
    </dgm:pt>
    <dgm:pt modelId="{54FB823F-E35C-4CBD-A971-3B1F7FD27AE6}" type="parTrans" cxnId="{263AB279-F99D-4FA4-849F-3689D25527DE}">
      <dgm:prSet/>
      <dgm:spPr/>
      <dgm:t>
        <a:bodyPr/>
        <a:lstStyle/>
        <a:p>
          <a:endParaRPr lang="th-TH"/>
        </a:p>
      </dgm:t>
    </dgm:pt>
    <dgm:pt modelId="{41D7B1D9-0978-4E87-A301-99691489AFD9}" type="sibTrans" cxnId="{263AB279-F99D-4FA4-849F-3689D25527DE}">
      <dgm:prSet/>
      <dgm:spPr/>
      <dgm:t>
        <a:bodyPr/>
        <a:lstStyle/>
        <a:p>
          <a:endParaRPr lang="th-TH"/>
        </a:p>
      </dgm:t>
    </dgm:pt>
    <dgm:pt modelId="{83B757E0-F1F5-4924-BB43-A1DA6D8F7292}" type="pres">
      <dgm:prSet presAssocID="{B56C5264-DA5D-453B-B00E-CC9790FCEF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A1425D9-3C9A-4A16-AD78-DB838A604E88}" type="pres">
      <dgm:prSet presAssocID="{7989B296-3F19-4E39-9EE1-4F4078A955FD}" presName="composite" presStyleCnt="0"/>
      <dgm:spPr/>
    </dgm:pt>
    <dgm:pt modelId="{3690E86C-9409-4EC1-B38A-F3C1AEC508A5}" type="pres">
      <dgm:prSet presAssocID="{7989B296-3F19-4E39-9EE1-4F4078A955FD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h-TH"/>
        </a:p>
      </dgm:t>
    </dgm:pt>
    <dgm:pt modelId="{2BB811FB-03AB-49B4-992B-ECCFB0C86360}" type="pres">
      <dgm:prSet presAssocID="{7989B296-3F19-4E39-9EE1-4F4078A955F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3AB279-F99D-4FA4-849F-3689D25527DE}" srcId="{B56C5264-DA5D-453B-B00E-CC9790FCEFA5}" destId="{7989B296-3F19-4E39-9EE1-4F4078A955FD}" srcOrd="0" destOrd="0" parTransId="{54FB823F-E35C-4CBD-A971-3B1F7FD27AE6}" sibTransId="{41D7B1D9-0978-4E87-A301-99691489AFD9}"/>
    <dgm:cxn modelId="{1455995F-4097-42A5-8651-51E2EA7FA6DD}" type="presOf" srcId="{7989B296-3F19-4E39-9EE1-4F4078A955FD}" destId="{2BB811FB-03AB-49B4-992B-ECCFB0C86360}" srcOrd="0" destOrd="0" presId="urn:microsoft.com/office/officeart/2005/8/layout/vList3#5"/>
    <dgm:cxn modelId="{33F2F6AD-ACB1-42C3-A5EF-5F0E7042114D}" type="presOf" srcId="{B56C5264-DA5D-453B-B00E-CC9790FCEFA5}" destId="{83B757E0-F1F5-4924-BB43-A1DA6D8F7292}" srcOrd="0" destOrd="0" presId="urn:microsoft.com/office/officeart/2005/8/layout/vList3#5"/>
    <dgm:cxn modelId="{9299DC04-9D01-4140-A434-5DE059149A49}" type="presParOf" srcId="{83B757E0-F1F5-4924-BB43-A1DA6D8F7292}" destId="{AA1425D9-3C9A-4A16-AD78-DB838A604E88}" srcOrd="0" destOrd="0" presId="urn:microsoft.com/office/officeart/2005/8/layout/vList3#5"/>
    <dgm:cxn modelId="{B8139810-5413-4572-B2DB-C57FEA6C085A}" type="presParOf" srcId="{AA1425D9-3C9A-4A16-AD78-DB838A604E88}" destId="{3690E86C-9409-4EC1-B38A-F3C1AEC508A5}" srcOrd="0" destOrd="0" presId="urn:microsoft.com/office/officeart/2005/8/layout/vList3#5"/>
    <dgm:cxn modelId="{73CE7D26-66AF-47E7-A2FC-39591262F3B9}" type="presParOf" srcId="{AA1425D9-3C9A-4A16-AD78-DB838A604E88}" destId="{2BB811FB-03AB-49B4-992B-ECCFB0C86360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1E2629-A95D-4DDB-87F5-8D89C14DDBB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B5618E7-3F10-4DB3-9659-D0E8DB76DEED}">
      <dgm:prSet/>
      <dgm:spPr/>
      <dgm:t>
        <a:bodyPr/>
        <a:lstStyle/>
        <a:p>
          <a:pPr rtl="0"/>
          <a:r>
            <a:rPr lang="th-TH" b="1" i="0" baseline="0" dirty="0" smtClean="0"/>
            <a:t>4.ฝึกอบรม </a:t>
          </a:r>
          <a:r>
            <a:rPr lang="th-TH" b="1" i="0" baseline="0" dirty="0" err="1" smtClean="0"/>
            <a:t>อส</a:t>
          </a:r>
          <a:r>
            <a:rPr lang="th-TH" b="1" i="0" baseline="0" dirty="0" smtClean="0"/>
            <a:t>ม.หมอฟันประจำหมู่บ้าน ในการค้นหาผู้พิการที่มีปัญหาการดูแลสุขภาพช่องปาก</a:t>
          </a:r>
          <a:endParaRPr lang="th-TH" b="1" i="0" baseline="0" dirty="0"/>
        </a:p>
      </dgm:t>
    </dgm:pt>
    <dgm:pt modelId="{52C8D018-8361-4CE3-9D6D-71EC5A3C1AE0}" type="parTrans" cxnId="{4CF87548-C39E-45CE-8407-C642E98509F4}">
      <dgm:prSet/>
      <dgm:spPr/>
      <dgm:t>
        <a:bodyPr/>
        <a:lstStyle/>
        <a:p>
          <a:endParaRPr lang="th-TH"/>
        </a:p>
      </dgm:t>
    </dgm:pt>
    <dgm:pt modelId="{8694FF18-926A-4F99-A897-1B32E1729117}" type="sibTrans" cxnId="{4CF87548-C39E-45CE-8407-C642E98509F4}">
      <dgm:prSet/>
      <dgm:spPr/>
      <dgm:t>
        <a:bodyPr/>
        <a:lstStyle/>
        <a:p>
          <a:endParaRPr lang="th-TH"/>
        </a:p>
      </dgm:t>
    </dgm:pt>
    <dgm:pt modelId="{32988285-8214-47E0-928D-3ACFC9555D3A}">
      <dgm:prSet/>
      <dgm:spPr/>
      <dgm:t>
        <a:bodyPr/>
        <a:lstStyle/>
        <a:p>
          <a:pPr rtl="0"/>
          <a:r>
            <a:rPr lang="th-TH" b="1" i="0" baseline="0" dirty="0" smtClean="0"/>
            <a:t>5.ออกเยี่ยมบ้านผู้พิการ</a:t>
          </a:r>
          <a:r>
            <a:rPr lang="th-TH" b="1" i="0" baseline="0" dirty="0" err="1" smtClean="0"/>
            <a:t>ร่วมกับสห</a:t>
          </a:r>
          <a:r>
            <a:rPr lang="th-TH" b="1" i="0" baseline="0" dirty="0" smtClean="0"/>
            <a:t>วิชาชีพ  ประเมินการดูแลตนเอง  และการจัดสิ่งแวดล้อมที่เอื้อต่อการดูแลสุขภาพช่องปากของคนพิการ รวมถึงให้ความรู้แก่ผู้ดูแลในการทำความสะอาดช่องปากคนพิการ</a:t>
          </a:r>
          <a:endParaRPr lang="th-TH" b="1" i="0" baseline="0" dirty="0"/>
        </a:p>
      </dgm:t>
    </dgm:pt>
    <dgm:pt modelId="{77AF335E-0503-47B8-BFBC-5F494D01EFA7}" type="parTrans" cxnId="{BACEF9BF-9E80-47C5-A380-35A0932E0C44}">
      <dgm:prSet/>
      <dgm:spPr/>
      <dgm:t>
        <a:bodyPr/>
        <a:lstStyle/>
        <a:p>
          <a:endParaRPr lang="th-TH"/>
        </a:p>
      </dgm:t>
    </dgm:pt>
    <dgm:pt modelId="{573BB0D4-1806-43C1-AB26-9BBCA6B9FBDB}" type="sibTrans" cxnId="{BACEF9BF-9E80-47C5-A380-35A0932E0C44}">
      <dgm:prSet/>
      <dgm:spPr/>
      <dgm:t>
        <a:bodyPr/>
        <a:lstStyle/>
        <a:p>
          <a:endParaRPr lang="th-TH"/>
        </a:p>
      </dgm:t>
    </dgm:pt>
    <dgm:pt modelId="{32CE9620-17D8-4FE4-84CC-9D2AB623885E}">
      <dgm:prSet/>
      <dgm:spPr/>
      <dgm:t>
        <a:bodyPr/>
        <a:lstStyle/>
        <a:p>
          <a:pPr rtl="0"/>
          <a:r>
            <a:rPr lang="th-TH" b="1" i="0" baseline="0" dirty="0" smtClean="0"/>
            <a:t>6.รักษาทางทันตก</a:t>
          </a:r>
          <a:r>
            <a:rPr lang="th-TH" b="1" i="0" baseline="0" dirty="0" err="1" smtClean="0"/>
            <a:t>รรม</a:t>
          </a:r>
          <a:r>
            <a:rPr lang="th-TH" b="1" i="0" baseline="0" dirty="0" smtClean="0"/>
            <a:t>ตามแผนการรักษาโดยโรงพยาบาลบ้านฝาง  กรณีเฉพาะทางจัดคลินิกทันตก</a:t>
          </a:r>
          <a:r>
            <a:rPr lang="th-TH" b="1" i="0" baseline="0" dirty="0" err="1" smtClean="0"/>
            <a:t>รรม</a:t>
          </a:r>
          <a:r>
            <a:rPr lang="th-TH" b="1" i="0" baseline="0" dirty="0" smtClean="0"/>
            <a:t>พิเศษเพื่อคนพิการ โดยประสานกับ คณะ</a:t>
          </a:r>
          <a:r>
            <a:rPr lang="th-TH" b="1" i="0" baseline="0" dirty="0" err="1" smtClean="0"/>
            <a:t>ทันตแพทย์</a:t>
          </a:r>
          <a:r>
            <a:rPr lang="th-TH" b="1" i="0" baseline="0" dirty="0" smtClean="0"/>
            <a:t>มหาวิทยาลัยขอนแก่น   โรงพยาบาลขอนแก่น   โรงพยาบาลศรีนครินทร์ในการรักษา</a:t>
          </a:r>
          <a:endParaRPr lang="th-TH" b="1" i="0" baseline="0" dirty="0"/>
        </a:p>
      </dgm:t>
    </dgm:pt>
    <dgm:pt modelId="{B4F13426-DBC3-4929-BF13-60AEA4643633}" type="parTrans" cxnId="{16534CA7-29EC-4D27-BC17-BA3D3A8AB155}">
      <dgm:prSet/>
      <dgm:spPr/>
      <dgm:t>
        <a:bodyPr/>
        <a:lstStyle/>
        <a:p>
          <a:endParaRPr lang="th-TH"/>
        </a:p>
      </dgm:t>
    </dgm:pt>
    <dgm:pt modelId="{5E34C2DB-597E-41D8-BE5A-B294C7A3AC7D}" type="sibTrans" cxnId="{16534CA7-29EC-4D27-BC17-BA3D3A8AB155}">
      <dgm:prSet/>
      <dgm:spPr/>
      <dgm:t>
        <a:bodyPr/>
        <a:lstStyle/>
        <a:p>
          <a:endParaRPr lang="th-TH"/>
        </a:p>
      </dgm:t>
    </dgm:pt>
    <dgm:pt modelId="{F6A8111D-76F1-4DBD-A9F6-ACBF7D650BBD}" type="pres">
      <dgm:prSet presAssocID="{7E1E2629-A95D-4DDB-87F5-8D89C14DDB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0EEA63B-3211-43E9-8180-B43512E62C23}" type="pres">
      <dgm:prSet presAssocID="{1B5618E7-3F10-4DB3-9659-D0E8DB76DEED}" presName="circle1" presStyleLbl="node1" presStyleIdx="0" presStyleCnt="3"/>
      <dgm:spPr/>
    </dgm:pt>
    <dgm:pt modelId="{3A66571A-5A2A-43BB-AD85-C19692CE051D}" type="pres">
      <dgm:prSet presAssocID="{1B5618E7-3F10-4DB3-9659-D0E8DB76DEED}" presName="space" presStyleCnt="0"/>
      <dgm:spPr/>
    </dgm:pt>
    <dgm:pt modelId="{95043FA5-D8ED-41D5-9E74-8BBB3EE9DFA8}" type="pres">
      <dgm:prSet presAssocID="{1B5618E7-3F10-4DB3-9659-D0E8DB76DEED}" presName="rect1" presStyleLbl="alignAcc1" presStyleIdx="0" presStyleCnt="3"/>
      <dgm:spPr/>
      <dgm:t>
        <a:bodyPr/>
        <a:lstStyle/>
        <a:p>
          <a:endParaRPr lang="th-TH"/>
        </a:p>
      </dgm:t>
    </dgm:pt>
    <dgm:pt modelId="{FA7D70F1-E0BE-42DD-A54E-8B9D9A3B7480}" type="pres">
      <dgm:prSet presAssocID="{32988285-8214-47E0-928D-3ACFC9555D3A}" presName="vertSpace2" presStyleLbl="node1" presStyleIdx="0" presStyleCnt="3"/>
      <dgm:spPr/>
    </dgm:pt>
    <dgm:pt modelId="{1DE46B82-C434-4546-A958-CC0D38DEFDB6}" type="pres">
      <dgm:prSet presAssocID="{32988285-8214-47E0-928D-3ACFC9555D3A}" presName="circle2" presStyleLbl="node1" presStyleIdx="1" presStyleCnt="3"/>
      <dgm:spPr/>
    </dgm:pt>
    <dgm:pt modelId="{3D29BD59-2CBA-4CF5-B629-DCC1352762D2}" type="pres">
      <dgm:prSet presAssocID="{32988285-8214-47E0-928D-3ACFC9555D3A}" presName="rect2" presStyleLbl="alignAcc1" presStyleIdx="1" presStyleCnt="3"/>
      <dgm:spPr/>
      <dgm:t>
        <a:bodyPr/>
        <a:lstStyle/>
        <a:p>
          <a:endParaRPr lang="th-TH"/>
        </a:p>
      </dgm:t>
    </dgm:pt>
    <dgm:pt modelId="{17CFBC16-95E0-432D-8ABF-11F8B9274C72}" type="pres">
      <dgm:prSet presAssocID="{32CE9620-17D8-4FE4-84CC-9D2AB623885E}" presName="vertSpace3" presStyleLbl="node1" presStyleIdx="1" presStyleCnt="3"/>
      <dgm:spPr/>
    </dgm:pt>
    <dgm:pt modelId="{B70EF23A-F0D2-4D34-BECA-A7A5EADC7AA3}" type="pres">
      <dgm:prSet presAssocID="{32CE9620-17D8-4FE4-84CC-9D2AB623885E}" presName="circle3" presStyleLbl="node1" presStyleIdx="2" presStyleCnt="3"/>
      <dgm:spPr/>
    </dgm:pt>
    <dgm:pt modelId="{9F669BBB-8F07-4D89-992E-74341446F151}" type="pres">
      <dgm:prSet presAssocID="{32CE9620-17D8-4FE4-84CC-9D2AB623885E}" presName="rect3" presStyleLbl="alignAcc1" presStyleIdx="2" presStyleCnt="3"/>
      <dgm:spPr/>
      <dgm:t>
        <a:bodyPr/>
        <a:lstStyle/>
        <a:p>
          <a:endParaRPr lang="th-TH"/>
        </a:p>
      </dgm:t>
    </dgm:pt>
    <dgm:pt modelId="{37378EB9-D95D-4C24-AA95-20318FE97D3D}" type="pres">
      <dgm:prSet presAssocID="{1B5618E7-3F10-4DB3-9659-D0E8DB76DEE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308EC2-1E3D-4503-AC21-112D92B7E761}" type="pres">
      <dgm:prSet presAssocID="{32988285-8214-47E0-928D-3ACFC9555D3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C9A218-DD70-4B34-ADF2-0BA860A03EFB}" type="pres">
      <dgm:prSet presAssocID="{32CE9620-17D8-4FE4-84CC-9D2AB623885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126C0A3-9914-4717-AD17-2793502CE87D}" type="presOf" srcId="{32CE9620-17D8-4FE4-84CC-9D2AB623885E}" destId="{6CC9A218-DD70-4B34-ADF2-0BA860A03EFB}" srcOrd="1" destOrd="0" presId="urn:microsoft.com/office/officeart/2005/8/layout/target3"/>
    <dgm:cxn modelId="{F47B48D4-C48E-471C-B75B-AEC0D42771CF}" type="presOf" srcId="{1B5618E7-3F10-4DB3-9659-D0E8DB76DEED}" destId="{95043FA5-D8ED-41D5-9E74-8BBB3EE9DFA8}" srcOrd="0" destOrd="0" presId="urn:microsoft.com/office/officeart/2005/8/layout/target3"/>
    <dgm:cxn modelId="{E3010373-2B95-435F-9661-2B83E0C46D59}" type="presOf" srcId="{1B5618E7-3F10-4DB3-9659-D0E8DB76DEED}" destId="{37378EB9-D95D-4C24-AA95-20318FE97D3D}" srcOrd="1" destOrd="0" presId="urn:microsoft.com/office/officeart/2005/8/layout/target3"/>
    <dgm:cxn modelId="{202BCCC0-4C8B-4CAF-B016-8774DC827773}" type="presOf" srcId="{7E1E2629-A95D-4DDB-87F5-8D89C14DDBB1}" destId="{F6A8111D-76F1-4DBD-A9F6-ACBF7D650BBD}" srcOrd="0" destOrd="0" presId="urn:microsoft.com/office/officeart/2005/8/layout/target3"/>
    <dgm:cxn modelId="{D52CDF8C-4D59-42EE-AFC2-CB14D774B9AD}" type="presOf" srcId="{32988285-8214-47E0-928D-3ACFC9555D3A}" destId="{F7308EC2-1E3D-4503-AC21-112D92B7E761}" srcOrd="1" destOrd="0" presId="urn:microsoft.com/office/officeart/2005/8/layout/target3"/>
    <dgm:cxn modelId="{16534CA7-29EC-4D27-BC17-BA3D3A8AB155}" srcId="{7E1E2629-A95D-4DDB-87F5-8D89C14DDBB1}" destId="{32CE9620-17D8-4FE4-84CC-9D2AB623885E}" srcOrd="2" destOrd="0" parTransId="{B4F13426-DBC3-4929-BF13-60AEA4643633}" sibTransId="{5E34C2DB-597E-41D8-BE5A-B294C7A3AC7D}"/>
    <dgm:cxn modelId="{9FCB71C7-AF61-4659-BBFA-738EA95BE3FC}" type="presOf" srcId="{32CE9620-17D8-4FE4-84CC-9D2AB623885E}" destId="{9F669BBB-8F07-4D89-992E-74341446F151}" srcOrd="0" destOrd="0" presId="urn:microsoft.com/office/officeart/2005/8/layout/target3"/>
    <dgm:cxn modelId="{E65D2D4D-87B4-48E7-BA89-986659D5A022}" type="presOf" srcId="{32988285-8214-47E0-928D-3ACFC9555D3A}" destId="{3D29BD59-2CBA-4CF5-B629-DCC1352762D2}" srcOrd="0" destOrd="0" presId="urn:microsoft.com/office/officeart/2005/8/layout/target3"/>
    <dgm:cxn modelId="{4CF87548-C39E-45CE-8407-C642E98509F4}" srcId="{7E1E2629-A95D-4DDB-87F5-8D89C14DDBB1}" destId="{1B5618E7-3F10-4DB3-9659-D0E8DB76DEED}" srcOrd="0" destOrd="0" parTransId="{52C8D018-8361-4CE3-9D6D-71EC5A3C1AE0}" sibTransId="{8694FF18-926A-4F99-A897-1B32E1729117}"/>
    <dgm:cxn modelId="{BACEF9BF-9E80-47C5-A380-35A0932E0C44}" srcId="{7E1E2629-A95D-4DDB-87F5-8D89C14DDBB1}" destId="{32988285-8214-47E0-928D-3ACFC9555D3A}" srcOrd="1" destOrd="0" parTransId="{77AF335E-0503-47B8-BFBC-5F494D01EFA7}" sibTransId="{573BB0D4-1806-43C1-AB26-9BBCA6B9FBDB}"/>
    <dgm:cxn modelId="{7EFA680E-A981-42ED-8A95-6F8AF963D4FC}" type="presParOf" srcId="{F6A8111D-76F1-4DBD-A9F6-ACBF7D650BBD}" destId="{D0EEA63B-3211-43E9-8180-B43512E62C23}" srcOrd="0" destOrd="0" presId="urn:microsoft.com/office/officeart/2005/8/layout/target3"/>
    <dgm:cxn modelId="{C2DDE10B-083A-476A-92FA-2151678AA826}" type="presParOf" srcId="{F6A8111D-76F1-4DBD-A9F6-ACBF7D650BBD}" destId="{3A66571A-5A2A-43BB-AD85-C19692CE051D}" srcOrd="1" destOrd="0" presId="urn:microsoft.com/office/officeart/2005/8/layout/target3"/>
    <dgm:cxn modelId="{C44A42A6-1A66-45AC-A271-68313318C948}" type="presParOf" srcId="{F6A8111D-76F1-4DBD-A9F6-ACBF7D650BBD}" destId="{95043FA5-D8ED-41D5-9E74-8BBB3EE9DFA8}" srcOrd="2" destOrd="0" presId="urn:microsoft.com/office/officeart/2005/8/layout/target3"/>
    <dgm:cxn modelId="{BD0D91C0-D13B-4532-B89F-E714712A382E}" type="presParOf" srcId="{F6A8111D-76F1-4DBD-A9F6-ACBF7D650BBD}" destId="{FA7D70F1-E0BE-42DD-A54E-8B9D9A3B7480}" srcOrd="3" destOrd="0" presId="urn:microsoft.com/office/officeart/2005/8/layout/target3"/>
    <dgm:cxn modelId="{B844581E-3DDF-452F-B1AA-8F99BFD2E025}" type="presParOf" srcId="{F6A8111D-76F1-4DBD-A9F6-ACBF7D650BBD}" destId="{1DE46B82-C434-4546-A958-CC0D38DEFDB6}" srcOrd="4" destOrd="0" presId="urn:microsoft.com/office/officeart/2005/8/layout/target3"/>
    <dgm:cxn modelId="{8F2E5701-C10F-45CE-A689-71DC6909C9F6}" type="presParOf" srcId="{F6A8111D-76F1-4DBD-A9F6-ACBF7D650BBD}" destId="{3D29BD59-2CBA-4CF5-B629-DCC1352762D2}" srcOrd="5" destOrd="0" presId="urn:microsoft.com/office/officeart/2005/8/layout/target3"/>
    <dgm:cxn modelId="{1A270208-588C-4CAE-BD1D-B44E9CB2F6E0}" type="presParOf" srcId="{F6A8111D-76F1-4DBD-A9F6-ACBF7D650BBD}" destId="{17CFBC16-95E0-432D-8ABF-11F8B9274C72}" srcOrd="6" destOrd="0" presId="urn:microsoft.com/office/officeart/2005/8/layout/target3"/>
    <dgm:cxn modelId="{418BA9B8-1845-44E2-9FE4-FE8D272AAFB2}" type="presParOf" srcId="{F6A8111D-76F1-4DBD-A9F6-ACBF7D650BBD}" destId="{B70EF23A-F0D2-4D34-BECA-A7A5EADC7AA3}" srcOrd="7" destOrd="0" presId="urn:microsoft.com/office/officeart/2005/8/layout/target3"/>
    <dgm:cxn modelId="{39ADDF0A-8E6C-4109-9F10-E4F336FB23CB}" type="presParOf" srcId="{F6A8111D-76F1-4DBD-A9F6-ACBF7D650BBD}" destId="{9F669BBB-8F07-4D89-992E-74341446F151}" srcOrd="8" destOrd="0" presId="urn:microsoft.com/office/officeart/2005/8/layout/target3"/>
    <dgm:cxn modelId="{F9C788E2-4698-4F98-9982-99C83341C48A}" type="presParOf" srcId="{F6A8111D-76F1-4DBD-A9F6-ACBF7D650BBD}" destId="{37378EB9-D95D-4C24-AA95-20318FE97D3D}" srcOrd="9" destOrd="0" presId="urn:microsoft.com/office/officeart/2005/8/layout/target3"/>
    <dgm:cxn modelId="{6AC5C446-D81F-4291-8523-87024AA487AA}" type="presParOf" srcId="{F6A8111D-76F1-4DBD-A9F6-ACBF7D650BBD}" destId="{F7308EC2-1E3D-4503-AC21-112D92B7E761}" srcOrd="10" destOrd="0" presId="urn:microsoft.com/office/officeart/2005/8/layout/target3"/>
    <dgm:cxn modelId="{5FC8FCE6-77F0-4807-8A96-537F60F87A99}" type="presParOf" srcId="{F6A8111D-76F1-4DBD-A9F6-ACBF7D650BBD}" destId="{6CC9A218-DD70-4B34-ADF2-0BA860A03EF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E0806-1FC1-4657-AEFE-C915A6954E8A}">
      <dsp:nvSpPr>
        <dsp:cNvPr id="0" name=""/>
        <dsp:cNvSpPr/>
      </dsp:nvSpPr>
      <dsp:spPr>
        <a:xfrm rot="10800000">
          <a:off x="1814231" y="0"/>
          <a:ext cx="5472684" cy="17430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657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900" b="1" i="0" kern="1200" baseline="0" dirty="0" smtClean="0">
              <a:solidFill>
                <a:schemeClr val="tx1"/>
              </a:solidFill>
            </a:rPr>
            <a:t>โครงการส่งเสริมการเข้าถึงบริการสุขภาพช่องปากคนพิการ  </a:t>
          </a:r>
        </a:p>
        <a:p>
          <a:pPr lvl="0" algn="ctr" defTabSz="12890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900" b="1" i="0" kern="1200" baseline="0" dirty="0" smtClean="0">
              <a:solidFill>
                <a:schemeClr val="tx1"/>
              </a:solidFill>
            </a:rPr>
            <a:t>เครือข่ายบริการสุขภาพอำเภอบ้านฝาง</a:t>
          </a:r>
          <a:endParaRPr lang="th-TH" sz="2900" b="1" i="0" kern="1200" baseline="0" dirty="0">
            <a:solidFill>
              <a:schemeClr val="tx1"/>
            </a:solidFill>
          </a:endParaRPr>
        </a:p>
      </dsp:txBody>
      <dsp:txXfrm rot="10800000">
        <a:off x="1814231" y="0"/>
        <a:ext cx="5472684" cy="1743096"/>
      </dsp:txXfrm>
    </dsp:sp>
    <dsp:sp modelId="{916918A0-9651-4D80-8A0E-684460872CDF}">
      <dsp:nvSpPr>
        <dsp:cNvPr id="0" name=""/>
        <dsp:cNvSpPr/>
      </dsp:nvSpPr>
      <dsp:spPr>
        <a:xfrm>
          <a:off x="942683" y="0"/>
          <a:ext cx="1743096" cy="17430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092DD-5B32-4660-9215-B98FAC1A6BCE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i="0" kern="1200" baseline="0" dirty="0" smtClean="0">
              <a:solidFill>
                <a:schemeClr val="tx1"/>
              </a:solidFill>
            </a:rPr>
            <a:t>กิจกรรม</a:t>
          </a:r>
          <a:r>
            <a:rPr lang="en-US" sz="3000" b="1" i="0" kern="1200" baseline="0" dirty="0" smtClean="0">
              <a:solidFill>
                <a:schemeClr val="tx1"/>
              </a:solidFill>
            </a:rPr>
            <a:t/>
          </a:r>
          <a:br>
            <a:rPr lang="en-US" sz="3000" b="1" i="0" kern="1200" baseline="0" dirty="0" smtClean="0">
              <a:solidFill>
                <a:schemeClr val="tx1"/>
              </a:solidFill>
            </a:rPr>
          </a:br>
          <a:endParaRPr lang="th-TH" sz="3000" b="1" i="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AF5EE0BE-5A48-4D1F-A3ED-80E83D502F6F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3B8640-3291-43B5-B707-FE01ED717C1F}">
      <dsp:nvSpPr>
        <dsp:cNvPr id="0" name=""/>
        <dsp:cNvSpPr/>
      </dsp:nvSpPr>
      <dsp:spPr>
        <a:xfrm>
          <a:off x="0" y="0"/>
          <a:ext cx="2448272" cy="24482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7D6D6-0C62-4D33-A2DF-6F3C680ADEF0}">
      <dsp:nvSpPr>
        <dsp:cNvPr id="0" name=""/>
        <dsp:cNvSpPr/>
      </dsp:nvSpPr>
      <dsp:spPr>
        <a:xfrm>
          <a:off x="1224136" y="0"/>
          <a:ext cx="5400599" cy="24482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i="0" kern="1200" baseline="0" dirty="0" smtClean="0"/>
            <a:t>7.แลกเปลี่ยนเรียนรู้การดำเนินงานคนพิการกับรพ.สต. ชุมชน  องค์กรปกครองท้องถิ่น   </a:t>
          </a:r>
          <a:endParaRPr lang="th-TH" sz="3100" b="1" i="0" kern="1200" baseline="0" dirty="0"/>
        </a:p>
      </dsp:txBody>
      <dsp:txXfrm>
        <a:off x="1224136" y="0"/>
        <a:ext cx="5400599" cy="1162929"/>
      </dsp:txXfrm>
    </dsp:sp>
    <dsp:sp modelId="{2416687F-73EB-461B-BF98-84B30899FDC9}">
      <dsp:nvSpPr>
        <dsp:cNvPr id="0" name=""/>
        <dsp:cNvSpPr/>
      </dsp:nvSpPr>
      <dsp:spPr>
        <a:xfrm>
          <a:off x="642671" y="1162929"/>
          <a:ext cx="1162929" cy="11629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799D-3E72-4A55-8975-693AB3EC3EBC}">
      <dsp:nvSpPr>
        <dsp:cNvPr id="0" name=""/>
        <dsp:cNvSpPr/>
      </dsp:nvSpPr>
      <dsp:spPr>
        <a:xfrm>
          <a:off x="1224136" y="1162929"/>
          <a:ext cx="5400599" cy="1162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i="0" kern="1200" baseline="0" dirty="0" smtClean="0"/>
            <a:t>8.สรุปประเมินผลการดำเนินโครงการ</a:t>
          </a:r>
          <a:endParaRPr lang="th-TH" sz="3100" b="1" i="0" kern="1200" baseline="0" dirty="0"/>
        </a:p>
      </dsp:txBody>
      <dsp:txXfrm>
        <a:off x="1224136" y="1162929"/>
        <a:ext cx="5400599" cy="116292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2B2B86-B9A2-44EB-B965-7DCF2FFDFD5D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i="0" kern="1200" baseline="0" smtClean="0">
              <a:solidFill>
                <a:schemeClr val="tx1"/>
              </a:solidFill>
            </a:rPr>
            <a:t>การ</a:t>
          </a:r>
          <a:r>
            <a:rPr lang="th-TH" sz="4400" b="1" i="0" kern="1200" baseline="0" dirty="0" smtClean="0">
              <a:solidFill>
                <a:schemeClr val="tx1"/>
              </a:solidFill>
            </a:rPr>
            <a:t>ดำเนินงาน</a:t>
          </a:r>
          <a:r>
            <a:rPr lang="th-TH" sz="4400" b="1" i="0" kern="1200" baseline="0" smtClean="0">
              <a:solidFill>
                <a:schemeClr val="tx1"/>
              </a:solidFill>
            </a:rPr>
            <a:t>ตามกิจกรรม</a:t>
          </a:r>
          <a:endParaRPr lang="th-TH" sz="4400" b="1" i="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ACBCE16B-8DE9-4FE6-AD57-33660BEB25CE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5242D-CE94-421F-841C-B1C13A7723FB}">
      <dsp:nvSpPr>
        <dsp:cNvPr id="0" name=""/>
        <dsp:cNvSpPr/>
      </dsp:nvSpPr>
      <dsp:spPr>
        <a:xfrm>
          <a:off x="0" y="0"/>
          <a:ext cx="2376264" cy="23762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954E0-E247-44B2-B150-AB893A4BB3EA}">
      <dsp:nvSpPr>
        <dsp:cNvPr id="0" name=""/>
        <dsp:cNvSpPr/>
      </dsp:nvSpPr>
      <dsp:spPr>
        <a:xfrm>
          <a:off x="1188132" y="0"/>
          <a:ext cx="5652628" cy="2376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1. </a:t>
          </a:r>
          <a:r>
            <a:rPr lang="th-TH" sz="3100" b="1" i="0" kern="1200" baseline="0" dirty="0" smtClean="0"/>
            <a:t>ประสานเจ้าหน้าที่ผู้รับผิดชอบงานคนพิการของ </a:t>
          </a:r>
          <a:r>
            <a:rPr lang="en-US" sz="3100" b="1" i="0" kern="1200" baseline="0" dirty="0" smtClean="0"/>
            <a:t>CUP </a:t>
          </a:r>
          <a:r>
            <a:rPr lang="th-TH" sz="3100" b="1" i="0" kern="1200" baseline="0" dirty="0" smtClean="0"/>
            <a:t>บ้านฝาง  ศึกษาเครื่องมือที่ใช้ในการประเมินความพิการ</a:t>
          </a:r>
          <a:r>
            <a:rPr lang="en-US" sz="3100" b="1" i="0" kern="1200" baseline="0" dirty="0" smtClean="0"/>
            <a:t>(ICF) </a:t>
          </a:r>
          <a:r>
            <a:rPr lang="th-TH" sz="3100" b="1" i="0" kern="1200" baseline="0" dirty="0" smtClean="0"/>
            <a:t>เพื่อปรับปรุงรูปแบบเครื่องมือให้</a:t>
          </a:r>
          <a:r>
            <a:rPr lang="th-TH" sz="3100" b="1" i="0" kern="1200" baseline="0" dirty="0" err="1" smtClean="0"/>
            <a:t>บูรณา</a:t>
          </a:r>
          <a:r>
            <a:rPr lang="th-TH" sz="3100" b="1" i="0" kern="1200" baseline="0" dirty="0" smtClean="0"/>
            <a:t>การงานทันตก</a:t>
          </a:r>
          <a:r>
            <a:rPr lang="th-TH" sz="3100" b="1" i="0" kern="1200" baseline="0" dirty="0" err="1" smtClean="0"/>
            <a:t>รรม</a:t>
          </a:r>
          <a:r>
            <a:rPr lang="th-TH" sz="3100" b="1" i="0" kern="1200" baseline="0" dirty="0" smtClean="0"/>
            <a:t>เข้าไปด้วย</a:t>
          </a:r>
          <a:endParaRPr lang="th-TH" sz="3100" b="1" i="0" kern="1200" baseline="0" dirty="0"/>
        </a:p>
      </dsp:txBody>
      <dsp:txXfrm>
        <a:off x="1188132" y="0"/>
        <a:ext cx="5652628" cy="237626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481BE-B43D-44A0-AD6D-51FBB3184A4C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i="0" kern="120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sz="4400" b="1" i="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18AB6594-187F-4009-8FD1-F985A441D281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6F2F97-5E7F-416E-8E31-8A96816DDCF9}">
      <dsp:nvSpPr>
        <dsp:cNvPr id="0" name=""/>
        <dsp:cNvSpPr/>
      </dsp:nvSpPr>
      <dsp:spPr>
        <a:xfrm>
          <a:off x="0" y="0"/>
          <a:ext cx="954107" cy="9541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6BBC7-D911-4FF6-8463-9EFF1A86082E}">
      <dsp:nvSpPr>
        <dsp:cNvPr id="0" name=""/>
        <dsp:cNvSpPr/>
      </dsp:nvSpPr>
      <dsp:spPr>
        <a:xfrm>
          <a:off x="477053" y="0"/>
          <a:ext cx="6795754" cy="954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i="0" kern="1200" baseline="0" dirty="0" smtClean="0"/>
            <a:t>2. คัดกรองประเมินความพิการโดยใช้เครื่องมือที่ปรับปรุงจาก </a:t>
          </a:r>
          <a:r>
            <a:rPr lang="en-US" sz="2500" b="1" i="0" kern="1200" baseline="0" dirty="0" smtClean="0"/>
            <a:t>ICF </a:t>
          </a:r>
          <a:r>
            <a:rPr lang="th-TH" sz="2500" b="1" i="0" kern="1200" baseline="0" dirty="0" smtClean="0"/>
            <a:t>และสำรวจภาวะ</a:t>
          </a:r>
          <a:r>
            <a:rPr lang="th-TH" sz="2500" b="1" i="0" kern="1200" baseline="0" dirty="0" err="1" smtClean="0"/>
            <a:t>ทันต</a:t>
          </a:r>
          <a:r>
            <a:rPr lang="th-TH" sz="2500" b="1" i="0" kern="1200" baseline="0" dirty="0" smtClean="0"/>
            <a:t>สุขภาพ คนพิการที่มีปัญหาในการดูแลสุขภาพช่องปาก  </a:t>
          </a:r>
          <a:endParaRPr lang="th-TH" sz="2500" b="1" i="0" kern="1200" baseline="0" dirty="0"/>
        </a:p>
      </dsp:txBody>
      <dsp:txXfrm>
        <a:off x="477053" y="0"/>
        <a:ext cx="6795754" cy="95410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C2A06-54DB-495D-85D1-32A5C802DC4F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0500" rIns="3556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0" kern="1200" smtClean="0"/>
            <a:t>ผลการสำรวจ</a:t>
          </a:r>
          <a:endParaRPr lang="th-TH" sz="5000" kern="1200"/>
        </a:p>
      </dsp:txBody>
      <dsp:txXfrm rot="10800000">
        <a:off x="1664207" y="0"/>
        <a:ext cx="5472684" cy="1143000"/>
      </dsp:txXfrm>
    </dsp:sp>
    <dsp:sp modelId="{7880F0C4-9B95-4476-9ADA-D8AC85C444FB}">
      <dsp:nvSpPr>
        <dsp:cNvPr id="0" name=""/>
        <dsp:cNvSpPr/>
      </dsp:nvSpPr>
      <dsp:spPr>
        <a:xfrm rot="16200000"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C2A06-54DB-495D-85D1-32A5C802DC4F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0500" rIns="3556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0" kern="1200" dirty="0" smtClean="0"/>
            <a:t>ช่วงอายุของคนพิการ</a:t>
          </a:r>
          <a:endParaRPr lang="th-TH" sz="5000" kern="1200" dirty="0"/>
        </a:p>
      </dsp:txBody>
      <dsp:txXfrm rot="10800000">
        <a:off x="1664207" y="0"/>
        <a:ext cx="5472684" cy="1143000"/>
      </dsp:txXfrm>
    </dsp:sp>
    <dsp:sp modelId="{7880F0C4-9B95-4476-9ADA-D8AC85C444FB}">
      <dsp:nvSpPr>
        <dsp:cNvPr id="0" name=""/>
        <dsp:cNvSpPr/>
      </dsp:nvSpPr>
      <dsp:spPr>
        <a:xfrm rot="16200000"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C2A06-54DB-495D-85D1-32A5C802DC4F}">
      <dsp:nvSpPr>
        <dsp:cNvPr id="0" name=""/>
        <dsp:cNvSpPr/>
      </dsp:nvSpPr>
      <dsp:spPr>
        <a:xfrm rot="10800000">
          <a:off x="1604938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0500" rIns="3556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0" kern="1200" dirty="0" smtClean="0"/>
            <a:t>ช่วงอายุของคนพิการ (ต่อ)</a:t>
          </a:r>
          <a:endParaRPr lang="th-TH" sz="5000" kern="1200" dirty="0"/>
        </a:p>
      </dsp:txBody>
      <dsp:txXfrm rot="10800000">
        <a:off x="1604938" y="0"/>
        <a:ext cx="5472684" cy="1143000"/>
      </dsp:txXfrm>
    </dsp:sp>
    <dsp:sp modelId="{7880F0C4-9B95-4476-9ADA-D8AC85C444FB}">
      <dsp:nvSpPr>
        <dsp:cNvPr id="0" name=""/>
        <dsp:cNvSpPr/>
      </dsp:nvSpPr>
      <dsp:spPr>
        <a:xfrm rot="16200000"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687CA3-465D-4D0D-A266-85BA32AD548D}">
      <dsp:nvSpPr>
        <dsp:cNvPr id="0" name=""/>
        <dsp:cNvSpPr/>
      </dsp:nvSpPr>
      <dsp:spPr>
        <a:xfrm>
          <a:off x="0" y="6390"/>
          <a:ext cx="8229599" cy="1130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i="0" kern="1200" baseline="0" dirty="0" smtClean="0">
              <a:solidFill>
                <a:schemeClr val="tx1"/>
              </a:solidFill>
            </a:rPr>
            <a:t>ผลการสำรวจภาวะสุขภาพช่องปากคนพิการ</a:t>
          </a:r>
          <a:endParaRPr lang="th-TH" sz="4600" b="1" i="0" kern="1200" baseline="0" dirty="0">
            <a:solidFill>
              <a:schemeClr val="tx1"/>
            </a:solidFill>
          </a:endParaRPr>
        </a:p>
      </dsp:txBody>
      <dsp:txXfrm>
        <a:off x="0" y="6390"/>
        <a:ext cx="8229599" cy="11302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3C93A8-0ABC-4E73-89C9-50D85527AE40}">
      <dsp:nvSpPr>
        <dsp:cNvPr id="0" name=""/>
        <dsp:cNvSpPr/>
      </dsp:nvSpPr>
      <dsp:spPr>
        <a:xfrm rot="10800000">
          <a:off x="1663928" y="558"/>
          <a:ext cx="5472684" cy="114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39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b="1" i="0" kern="1200" baseline="0" dirty="0" smtClean="0">
            <a:solidFill>
              <a:schemeClr val="tx1"/>
            </a:solidFill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i="0" kern="1200" baseline="0" dirty="0" smtClean="0">
              <a:solidFill>
                <a:schemeClr val="tx1"/>
              </a:solidFill>
            </a:rPr>
            <a:t>วัตถุประสงค์</a:t>
          </a:r>
          <a:r>
            <a:rPr lang="en-US" sz="1900" b="1" i="0" kern="1200" baseline="0" dirty="0" smtClean="0">
              <a:solidFill>
                <a:schemeClr val="tx1"/>
              </a:solidFill>
            </a:rPr>
            <a:t/>
          </a:r>
          <a:br>
            <a:rPr lang="en-US" sz="1900" b="1" i="0" kern="1200" baseline="0" dirty="0" smtClean="0">
              <a:solidFill>
                <a:schemeClr val="tx1"/>
              </a:solidFill>
            </a:rPr>
          </a:br>
          <a:endParaRPr lang="th-TH" sz="1900" b="1" i="0" kern="1200" baseline="0" dirty="0">
            <a:solidFill>
              <a:schemeClr val="tx1"/>
            </a:solidFill>
          </a:endParaRPr>
        </a:p>
      </dsp:txBody>
      <dsp:txXfrm rot="10800000">
        <a:off x="1663928" y="558"/>
        <a:ext cx="5472684" cy="1141883"/>
      </dsp:txXfrm>
    </dsp:sp>
    <dsp:sp modelId="{8D48D259-D23A-4977-9BAB-E086B2D2FB74}">
      <dsp:nvSpPr>
        <dsp:cNvPr id="0" name=""/>
        <dsp:cNvSpPr/>
      </dsp:nvSpPr>
      <dsp:spPr>
        <a:xfrm>
          <a:off x="1092987" y="558"/>
          <a:ext cx="1141883" cy="1141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1C2128-3998-4CA3-A076-EAB48DAEF305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i="0" kern="120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sz="4400" b="1" i="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068CA412-B358-41A7-A053-EE1E91AA4809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E2DF31-3BE5-442C-9466-FE91C5A7036A}">
      <dsp:nvSpPr>
        <dsp:cNvPr id="0" name=""/>
        <dsp:cNvSpPr/>
      </dsp:nvSpPr>
      <dsp:spPr>
        <a:xfrm>
          <a:off x="0" y="0"/>
          <a:ext cx="1152128" cy="11521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62ECE-9892-409A-8F0E-2A3B4010097E}">
      <dsp:nvSpPr>
        <dsp:cNvPr id="0" name=""/>
        <dsp:cNvSpPr/>
      </dsp:nvSpPr>
      <dsp:spPr>
        <a:xfrm>
          <a:off x="576064" y="0"/>
          <a:ext cx="7272807" cy="1152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i="0" kern="1200" baseline="0" dirty="0" smtClean="0"/>
            <a:t>3. ฝึกอบรมทันตแพทย์  ทันตาภิบาล  ผู้ช่วยทันตแพทย์และเครือข่าย ในการคัดกรองประเมินความพิการ ทักษะการดูแล  ส่งเสริมสุขภาพช่องปากและรักษาทางทันตกรรมแก่คนพิการ</a:t>
          </a:r>
          <a:endParaRPr lang="th-TH" sz="2200" b="1" i="0" kern="1200" baseline="0" dirty="0"/>
        </a:p>
      </dsp:txBody>
      <dsp:txXfrm>
        <a:off x="576064" y="0"/>
        <a:ext cx="7272807" cy="115212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E26123-E81A-47A7-A7D2-67138649F2A0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i="0" kern="120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sz="4400" b="1" i="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2D43D680-90FD-4083-BA65-AC95763761E7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3A2DBA-35BD-46F1-B4A1-71B6F8A0CC7C}">
      <dsp:nvSpPr>
        <dsp:cNvPr id="0" name=""/>
        <dsp:cNvSpPr/>
      </dsp:nvSpPr>
      <dsp:spPr>
        <a:xfrm>
          <a:off x="0" y="0"/>
          <a:ext cx="954107" cy="9541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66AFC-F27E-499F-B9DD-86B98D59ED99}">
      <dsp:nvSpPr>
        <dsp:cNvPr id="0" name=""/>
        <dsp:cNvSpPr/>
      </dsp:nvSpPr>
      <dsp:spPr>
        <a:xfrm>
          <a:off x="477053" y="0"/>
          <a:ext cx="7155794" cy="954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smtClean="0"/>
            <a:t>4.ฝึกอบรม อสม.หมอฟันประจำหมู่บ้าน ในการค้นหาผู้พิการที่มีปัญหาการดูแลสุขภาพช่องปาก</a:t>
          </a:r>
          <a:endParaRPr lang="th-TH" sz="2500" kern="1200"/>
        </a:p>
      </dsp:txBody>
      <dsp:txXfrm>
        <a:off x="477053" y="0"/>
        <a:ext cx="7155794" cy="954107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0E1FA-6FBE-44D0-9A8D-1793EB8A95DF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sz="440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7CE9C077-2B72-4FBF-B818-DC6B09673640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62100-35D4-4C2E-BC91-1687A9A740CD}">
      <dsp:nvSpPr>
        <dsp:cNvPr id="0" name=""/>
        <dsp:cNvSpPr/>
      </dsp:nvSpPr>
      <dsp:spPr>
        <a:xfrm>
          <a:off x="0" y="0"/>
          <a:ext cx="1384994" cy="13849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D3D7D-DCAC-4494-8B2B-CF16AC956113}">
      <dsp:nvSpPr>
        <dsp:cNvPr id="0" name=""/>
        <dsp:cNvSpPr/>
      </dsp:nvSpPr>
      <dsp:spPr>
        <a:xfrm>
          <a:off x="692497" y="0"/>
          <a:ext cx="7516414" cy="1384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5.ออกเยี่ยมบ้านผู้พิการ</a:t>
          </a:r>
          <a:r>
            <a:rPr lang="th-TH" sz="2800" b="1" kern="1200" dirty="0" err="1" smtClean="0"/>
            <a:t>ร่วมกับสห</a:t>
          </a:r>
          <a:r>
            <a:rPr lang="th-TH" sz="2800" b="1" kern="1200" dirty="0" smtClean="0"/>
            <a:t>วิชาชีพ  ประเมินการดูแลตนเอง  และการจัดสิ่งแวดล้อมที่เอื้อต่อการดูแลสุขภาพช่องปากของคนพิการ รวมถึงให้ความรู้แก่ผู้ดูแลในการทำความสะอาดช่องปากคนพิการ</a:t>
          </a:r>
          <a:endParaRPr lang="th-TH" sz="2800" kern="1200" dirty="0"/>
        </a:p>
      </dsp:txBody>
      <dsp:txXfrm>
        <a:off x="692497" y="0"/>
        <a:ext cx="7516414" cy="138499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0E1FA-6FBE-44D0-9A8D-1793EB8A95DF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baseline="0" dirty="0" smtClean="0">
              <a:solidFill>
                <a:schemeClr val="tx1"/>
              </a:solidFill>
            </a:rPr>
            <a:t>การดำเนินงานตามกิจกรรม</a:t>
          </a:r>
          <a:endParaRPr lang="th-TH" sz="440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7CE9C077-2B72-4FBF-B818-DC6B09673640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62100-35D4-4C2E-BC91-1687A9A740CD}">
      <dsp:nvSpPr>
        <dsp:cNvPr id="0" name=""/>
        <dsp:cNvSpPr/>
      </dsp:nvSpPr>
      <dsp:spPr>
        <a:xfrm>
          <a:off x="0" y="0"/>
          <a:ext cx="1384994" cy="13849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D3D7D-DCAC-4494-8B2B-CF16AC956113}">
      <dsp:nvSpPr>
        <dsp:cNvPr id="0" name=""/>
        <dsp:cNvSpPr/>
      </dsp:nvSpPr>
      <dsp:spPr>
        <a:xfrm>
          <a:off x="692497" y="0"/>
          <a:ext cx="7516414" cy="1384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6.ศึกษาดูงานแลกเปลี่ยนเรียนรู้ร่วมกับ</a:t>
          </a:r>
          <a:r>
            <a:rPr lang="th-TH" sz="2800" b="1" kern="1200" dirty="0" err="1" smtClean="0"/>
            <a:t>ทีมสห</a:t>
          </a:r>
          <a:r>
            <a:rPr lang="th-TH" sz="2800" b="1" kern="1200" dirty="0" smtClean="0"/>
            <a:t>วิชาชีพและ              องค์กรปกครองส่วนท้องถิ่น</a:t>
          </a:r>
          <a:endParaRPr lang="th-TH" sz="2800" b="1" kern="1200" dirty="0"/>
        </a:p>
      </dsp:txBody>
      <dsp:txXfrm>
        <a:off x="692497" y="0"/>
        <a:ext cx="7516414" cy="13849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F84B5-701A-4018-A692-7BBE15459C9A}">
      <dsp:nvSpPr>
        <dsp:cNvPr id="0" name=""/>
        <dsp:cNvSpPr/>
      </dsp:nvSpPr>
      <dsp:spPr>
        <a:xfrm>
          <a:off x="0" y="0"/>
          <a:ext cx="2952328" cy="2952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B6964-CE3F-4CEB-96F1-DE9E1740FEEF}">
      <dsp:nvSpPr>
        <dsp:cNvPr id="0" name=""/>
        <dsp:cNvSpPr/>
      </dsp:nvSpPr>
      <dsp:spPr>
        <a:xfrm>
          <a:off x="1476164" y="0"/>
          <a:ext cx="6660740" cy="29523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i="0" kern="1200" baseline="0" dirty="0" smtClean="0"/>
            <a:t>เพื่อส่งเสริมการเข้าถึงบริการสุขภาพช่องปากของคนพิการของอำเภอบ้านฝาง</a:t>
          </a:r>
          <a:r>
            <a:rPr lang="en-US" sz="2800" b="1" i="0" kern="1200" baseline="0" dirty="0" smtClean="0"/>
            <a:t>  </a:t>
          </a:r>
          <a:r>
            <a:rPr lang="th-TH" sz="2800" b="1" i="0" kern="1200" baseline="0" dirty="0" smtClean="0"/>
            <a:t>โดย</a:t>
          </a:r>
          <a:endParaRPr lang="th-TH" sz="2800" b="1" i="0" kern="1200" baseline="0" dirty="0"/>
        </a:p>
      </dsp:txBody>
      <dsp:txXfrm>
        <a:off x="1476164" y="0"/>
        <a:ext cx="3330370" cy="2952328"/>
      </dsp:txXfrm>
    </dsp:sp>
    <dsp:sp modelId="{C276DE4B-41C6-43E0-94A1-5F55E476A1FA}">
      <dsp:nvSpPr>
        <dsp:cNvPr id="0" name=""/>
        <dsp:cNvSpPr/>
      </dsp:nvSpPr>
      <dsp:spPr>
        <a:xfrm>
          <a:off x="4806534" y="0"/>
          <a:ext cx="3330370" cy="2952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i="0" kern="1200" baseline="0" dirty="0" smtClean="0"/>
            <a:t>พัฒนารูปแบบการให้บริการสุขภาพช่องปากคนพิการในชุมชน</a:t>
          </a:r>
          <a:endParaRPr lang="th-TH" sz="2400" b="1" i="0" kern="1200" baseline="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i="0" kern="1200" baseline="0" dirty="0" smtClean="0"/>
            <a:t>พัฒนาศักยภาพเครือข่าย</a:t>
          </a:r>
          <a:r>
            <a:rPr lang="th-TH" sz="2400" b="1" i="0" kern="1200" baseline="0" dirty="0" err="1" smtClean="0"/>
            <a:t>ทันต</a:t>
          </a:r>
          <a:r>
            <a:rPr lang="th-TH" sz="2400" b="1" i="0" kern="1200" baseline="0" dirty="0" smtClean="0"/>
            <a:t>บุคลากรในการให้บริการ</a:t>
          </a:r>
          <a:r>
            <a:rPr lang="th-TH" sz="2400" b="1" i="0" kern="1200" baseline="0" dirty="0" err="1" smtClean="0"/>
            <a:t>ทันต</a:t>
          </a:r>
          <a:r>
            <a:rPr lang="th-TH" sz="2400" b="1" i="0" kern="1200" baseline="0" dirty="0" smtClean="0"/>
            <a:t> กรรมแก่คนพิการ</a:t>
          </a:r>
          <a:endParaRPr lang="th-TH" sz="2400" b="1" i="0" kern="1200" baseline="0" dirty="0"/>
        </a:p>
      </dsp:txBody>
      <dsp:txXfrm>
        <a:off x="4806534" y="0"/>
        <a:ext cx="3330370" cy="2952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5045C-21B0-4589-BEA5-3DF2FDD19E99}">
      <dsp:nvSpPr>
        <dsp:cNvPr id="0" name=""/>
        <dsp:cNvSpPr/>
      </dsp:nvSpPr>
      <dsp:spPr>
        <a:xfrm rot="10800000">
          <a:off x="1663928" y="558"/>
          <a:ext cx="5472684" cy="114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3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i="0" kern="1200" baseline="0" dirty="0" smtClean="0">
            <a:solidFill>
              <a:schemeClr val="tx1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i="0" kern="1200" baseline="0" dirty="0" smtClean="0">
              <a:solidFill>
                <a:schemeClr val="tx1"/>
              </a:solidFill>
            </a:rPr>
            <a:t>ตัวชี้วัด</a:t>
          </a:r>
          <a:r>
            <a:rPr lang="en-US" sz="4400" b="1" i="0" kern="1200" baseline="0" dirty="0" smtClean="0">
              <a:solidFill>
                <a:schemeClr val="tx1"/>
              </a:solidFill>
            </a:rPr>
            <a:t/>
          </a:r>
          <a:br>
            <a:rPr lang="en-US" sz="4400" b="1" i="0" kern="1200" baseline="0" dirty="0" smtClean="0">
              <a:solidFill>
                <a:schemeClr val="tx1"/>
              </a:solidFill>
            </a:rPr>
          </a:br>
          <a:endParaRPr lang="th-TH" sz="4400" b="1" i="0" kern="1200" baseline="0" dirty="0">
            <a:solidFill>
              <a:schemeClr val="tx1"/>
            </a:solidFill>
          </a:endParaRPr>
        </a:p>
      </dsp:txBody>
      <dsp:txXfrm rot="10800000">
        <a:off x="1663928" y="558"/>
        <a:ext cx="5472684" cy="1141883"/>
      </dsp:txXfrm>
    </dsp:sp>
    <dsp:sp modelId="{F2B15D4E-10E7-4A77-AFF1-25E2DB617D57}">
      <dsp:nvSpPr>
        <dsp:cNvPr id="0" name=""/>
        <dsp:cNvSpPr/>
      </dsp:nvSpPr>
      <dsp:spPr>
        <a:xfrm>
          <a:off x="1092987" y="558"/>
          <a:ext cx="1141883" cy="1141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4B9D26-7CB2-4175-AE79-A9312B46FABE}">
      <dsp:nvSpPr>
        <dsp:cNvPr id="0" name=""/>
        <dsp:cNvSpPr/>
      </dsp:nvSpPr>
      <dsp:spPr>
        <a:xfrm>
          <a:off x="964406" y="0"/>
          <a:ext cx="4536504" cy="45365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46961-146B-4D9E-B34E-0F93491345B9}">
      <dsp:nvSpPr>
        <dsp:cNvPr id="0" name=""/>
        <dsp:cNvSpPr/>
      </dsp:nvSpPr>
      <dsp:spPr>
        <a:xfrm>
          <a:off x="3005325" y="454375"/>
          <a:ext cx="3403391" cy="12172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kern="1200" dirty="0" smtClean="0"/>
            <a:t>1.</a:t>
          </a:r>
          <a:r>
            <a:rPr lang="th-TH" sz="2000" b="1" i="0" kern="1200" baseline="0" dirty="0" smtClean="0"/>
            <a:t>เกิดรูปแบบการจัดบริการสุขภาพช่องปากคนพิการที่ไม่สามารถมารับบริการทาง</a:t>
          </a:r>
          <a:r>
            <a:rPr lang="th-TH" sz="2000" b="1" i="0" kern="1200" baseline="0" dirty="0" err="1" smtClean="0"/>
            <a:t>ทันต</a:t>
          </a:r>
          <a:endParaRPr lang="th-TH" sz="2000" b="1" i="0" kern="1200" baseline="0" dirty="0" smtClean="0"/>
        </a:p>
        <a:p>
          <a:pPr lvl="0" algn="thaiDist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i="0" kern="1200" baseline="0" dirty="0" smtClean="0"/>
            <a:t>กรรมได้ด้วยตนเองในชุมชน</a:t>
          </a:r>
          <a:endParaRPr lang="th-TH" sz="2000" b="1" i="0" kern="1200" baseline="0" dirty="0"/>
        </a:p>
      </dsp:txBody>
      <dsp:txXfrm>
        <a:off x="3005325" y="454375"/>
        <a:ext cx="3403391" cy="1217237"/>
      </dsp:txXfrm>
    </dsp:sp>
    <dsp:sp modelId="{C21971D0-6F5E-4F72-92F5-A0DDC555FEA5}">
      <dsp:nvSpPr>
        <dsp:cNvPr id="0" name=""/>
        <dsp:cNvSpPr/>
      </dsp:nvSpPr>
      <dsp:spPr>
        <a:xfrm>
          <a:off x="3010781" y="1822216"/>
          <a:ext cx="3392481" cy="1061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baseline="0" dirty="0" smtClean="0"/>
            <a:t>2.ร้อยละ ๑๐๐ ของผู้พิการที่ไม่สามารถมารับบริการทางทันตก</a:t>
          </a:r>
          <a:r>
            <a:rPr lang="th-TH" sz="2000" b="1" i="0" kern="1200" baseline="0" dirty="0" err="1" smtClean="0"/>
            <a:t>รรม</a:t>
          </a:r>
          <a:r>
            <a:rPr lang="th-TH" sz="2000" b="1" i="0" kern="1200" baseline="0" dirty="0" smtClean="0"/>
            <a:t>ได้รับการตรวจคัดกรองสุขภาพช่องปาก</a:t>
          </a:r>
          <a:endParaRPr lang="th-TH" sz="2000" b="1" i="0" kern="1200" baseline="0" dirty="0"/>
        </a:p>
      </dsp:txBody>
      <dsp:txXfrm>
        <a:off x="3010781" y="1822216"/>
        <a:ext cx="3392481" cy="1061275"/>
      </dsp:txXfrm>
    </dsp:sp>
    <dsp:sp modelId="{51570B75-C296-4C68-870D-744CC412ED8A}">
      <dsp:nvSpPr>
        <dsp:cNvPr id="0" name=""/>
        <dsp:cNvSpPr/>
      </dsp:nvSpPr>
      <dsp:spPr>
        <a:xfrm>
          <a:off x="3005738" y="3040290"/>
          <a:ext cx="3490792" cy="10408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baseline="0" dirty="0" smtClean="0"/>
            <a:t>3.ร้อยละ ๘๐ ของ</a:t>
          </a:r>
          <a:r>
            <a:rPr lang="th-TH" sz="1800" b="1" i="0" kern="1200" baseline="0" dirty="0" err="1" smtClean="0"/>
            <a:t>ทันต</a:t>
          </a:r>
          <a:r>
            <a:rPr lang="th-TH" sz="1800" b="1" i="0" kern="1200" baseline="0" dirty="0" smtClean="0"/>
            <a:t>บุคลากรได้รับการพัฒนาพัฒนาศักยภาพในการให้บริการทันตก</a:t>
          </a:r>
          <a:r>
            <a:rPr lang="th-TH" sz="1800" b="1" i="0" kern="1200" baseline="0" dirty="0" err="1" smtClean="0"/>
            <a:t>รรม</a:t>
          </a:r>
          <a:r>
            <a:rPr lang="th-TH" sz="1800" b="1" i="0" kern="1200" baseline="0" dirty="0" smtClean="0"/>
            <a:t>แก่คนพิการ</a:t>
          </a:r>
          <a:r>
            <a:rPr lang="en-US" sz="1800" b="1" i="0" kern="1200" baseline="0" dirty="0" smtClean="0"/>
            <a:t>  </a:t>
          </a:r>
          <a:endParaRPr lang="th-TH" sz="1800" b="1" i="0" kern="1200" baseline="0" dirty="0"/>
        </a:p>
      </dsp:txBody>
      <dsp:txXfrm>
        <a:off x="3005738" y="3040290"/>
        <a:ext cx="3490792" cy="10408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8490CC-6AB5-4629-969F-5102AF2BC097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i="0" kern="1200" baseline="0" dirty="0" smtClean="0">
              <a:solidFill>
                <a:schemeClr val="tx1"/>
              </a:solidFill>
            </a:rPr>
            <a:t>กิจกรรม</a:t>
          </a:r>
          <a:r>
            <a:rPr lang="en-US" sz="3000" b="1" i="0" kern="1200" baseline="0" dirty="0" smtClean="0">
              <a:solidFill>
                <a:schemeClr val="tx1"/>
              </a:solidFill>
            </a:rPr>
            <a:t/>
          </a:r>
          <a:br>
            <a:rPr lang="en-US" sz="3000" b="1" i="0" kern="1200" baseline="0" dirty="0" smtClean="0">
              <a:solidFill>
                <a:schemeClr val="tx1"/>
              </a:solidFill>
            </a:rPr>
          </a:br>
          <a:endParaRPr lang="th-TH" sz="3000" b="1" i="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DA21AA41-A542-4392-B0BD-C3BCDD031E58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D3B5D-374E-47E2-A224-1B1856C9B5F7}">
      <dsp:nvSpPr>
        <dsp:cNvPr id="0" name=""/>
        <dsp:cNvSpPr/>
      </dsp:nvSpPr>
      <dsp:spPr>
        <a:xfrm>
          <a:off x="0" y="0"/>
          <a:ext cx="3539430" cy="35394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4118E-9287-4287-A8AA-B117B3179FB4}">
      <dsp:nvSpPr>
        <dsp:cNvPr id="0" name=""/>
        <dsp:cNvSpPr/>
      </dsp:nvSpPr>
      <dsp:spPr>
        <a:xfrm>
          <a:off x="1751599" y="0"/>
          <a:ext cx="6079157" cy="35394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i="0" kern="1200" baseline="0" dirty="0" smtClean="0"/>
            <a:t>1</a:t>
          </a:r>
          <a:r>
            <a:rPr lang="th-TH" sz="1900" kern="1200" dirty="0" smtClean="0"/>
            <a:t>. </a:t>
          </a:r>
          <a:r>
            <a:rPr lang="th-TH" sz="1900" b="1" i="0" kern="1200" baseline="0" dirty="0" smtClean="0"/>
            <a:t>ประสานเจ้าหน้าที่ผู้รับผิดชอบงานคนพิการของ </a:t>
          </a:r>
          <a:r>
            <a:rPr lang="en-US" sz="1900" b="1" i="0" kern="1200" baseline="0" dirty="0" smtClean="0"/>
            <a:t>CUP </a:t>
          </a:r>
          <a:r>
            <a:rPr lang="th-TH" sz="1900" b="1" i="0" kern="1200" baseline="0" dirty="0" smtClean="0"/>
            <a:t>บ้านฝาง  ศึกษาเครื่องมือที่ใช้ในการประเมินความพิการ</a:t>
          </a:r>
          <a:r>
            <a:rPr lang="en-US" sz="1900" b="1" i="0" kern="1200" baseline="0" dirty="0" smtClean="0"/>
            <a:t>(ICF) </a:t>
          </a:r>
          <a:r>
            <a:rPr lang="th-TH" sz="1900" b="1" i="0" kern="1200" baseline="0" dirty="0" smtClean="0"/>
            <a:t>เพื่อปรับปรุงรูปแบบเครื่องมือให้บูรณาการงานทันต กรรมเข้าไปด้วย</a:t>
          </a:r>
          <a:endParaRPr lang="th-TH" sz="1900" b="1" i="0" kern="1200" baseline="0" dirty="0"/>
        </a:p>
      </dsp:txBody>
      <dsp:txXfrm>
        <a:off x="1751599" y="0"/>
        <a:ext cx="6079157" cy="1061831"/>
      </dsp:txXfrm>
    </dsp:sp>
    <dsp:sp modelId="{6A60F271-6F99-4D59-BB59-E0B034E5C7A8}">
      <dsp:nvSpPr>
        <dsp:cNvPr id="0" name=""/>
        <dsp:cNvSpPr/>
      </dsp:nvSpPr>
      <dsp:spPr>
        <a:xfrm>
          <a:off x="619401" y="1061831"/>
          <a:ext cx="2300627" cy="23006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6EA96-7989-4DD9-9761-649D28C3A618}">
      <dsp:nvSpPr>
        <dsp:cNvPr id="0" name=""/>
        <dsp:cNvSpPr/>
      </dsp:nvSpPr>
      <dsp:spPr>
        <a:xfrm>
          <a:off x="1769715" y="1061831"/>
          <a:ext cx="6079157" cy="23006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i="0" kern="1200" baseline="0" dirty="0" smtClean="0"/>
            <a:t>2. คัดกรองประเมินความพิการโดยใช้เครื่องมือที่ปรับปรุงจาก </a:t>
          </a:r>
          <a:r>
            <a:rPr lang="en-US" sz="1900" b="1" i="0" kern="1200" baseline="0" dirty="0" smtClean="0"/>
            <a:t>ICF </a:t>
          </a:r>
          <a:r>
            <a:rPr lang="th-TH" sz="1900" b="1" i="0" kern="1200" baseline="0" dirty="0" smtClean="0"/>
            <a:t>และสำรวจภาวะทันตสุขภาพ และพฤติกรรมการดูแลทันตสุขภาพของคนพิการ</a:t>
          </a:r>
          <a:endParaRPr lang="th-TH" sz="1900" b="1" i="0" kern="1200" baseline="0" dirty="0"/>
        </a:p>
      </dsp:txBody>
      <dsp:txXfrm>
        <a:off x="1769715" y="1061831"/>
        <a:ext cx="6079157" cy="1061827"/>
      </dsp:txXfrm>
    </dsp:sp>
    <dsp:sp modelId="{05BACEE5-4AE7-443A-9AA6-EB0BB2F36712}">
      <dsp:nvSpPr>
        <dsp:cNvPr id="0" name=""/>
        <dsp:cNvSpPr/>
      </dsp:nvSpPr>
      <dsp:spPr>
        <a:xfrm>
          <a:off x="1238801" y="2123659"/>
          <a:ext cx="1061827" cy="10618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B247B-5172-4304-9CB5-61FC8E39B33A}">
      <dsp:nvSpPr>
        <dsp:cNvPr id="0" name=""/>
        <dsp:cNvSpPr/>
      </dsp:nvSpPr>
      <dsp:spPr>
        <a:xfrm>
          <a:off x="1769715" y="2123659"/>
          <a:ext cx="6079157" cy="10618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i="0" kern="1200" baseline="0" dirty="0" smtClean="0"/>
            <a:t>3. ฝึกอบรม</a:t>
          </a:r>
          <a:r>
            <a:rPr lang="th-TH" sz="1900" b="1" i="0" kern="1200" baseline="0" dirty="0" err="1" smtClean="0"/>
            <a:t>ทันตแพทย์</a:t>
          </a:r>
          <a:r>
            <a:rPr lang="th-TH" sz="1900" b="1" i="0" kern="1200" baseline="0" dirty="0" smtClean="0"/>
            <a:t>  ทัน</a:t>
          </a:r>
          <a:r>
            <a:rPr lang="th-TH" sz="1900" b="1" i="0" kern="1200" baseline="0" dirty="0" err="1" smtClean="0"/>
            <a:t>ตาภิ</a:t>
          </a:r>
          <a:r>
            <a:rPr lang="th-TH" sz="1900" b="1" i="0" kern="1200" baseline="0" dirty="0" smtClean="0"/>
            <a:t>บาล  ผู้ช่วย</a:t>
          </a:r>
          <a:r>
            <a:rPr lang="th-TH" sz="1900" b="1" i="0" kern="1200" baseline="0" dirty="0" err="1" smtClean="0"/>
            <a:t>ทันตแพทย์</a:t>
          </a:r>
          <a:r>
            <a:rPr lang="th-TH" sz="1900" b="1" i="0" kern="1200" baseline="0" dirty="0" smtClean="0"/>
            <a:t> ในการคัดกรองประเมินความพิการ ทักษะการดูแล  ส่งเสริมสุขภาพช่องปากและ รักษาทางทันตก</a:t>
          </a:r>
          <a:r>
            <a:rPr lang="th-TH" sz="1900" b="1" i="0" kern="1200" baseline="0" dirty="0" err="1" smtClean="0"/>
            <a:t>รรม</a:t>
          </a:r>
          <a:r>
            <a:rPr lang="th-TH" sz="1900" b="1" i="0" kern="1200" baseline="0" dirty="0" smtClean="0"/>
            <a:t>แก่คนพิการ</a:t>
          </a:r>
          <a:endParaRPr lang="th-TH" sz="1900" b="1" i="0" kern="1200" baseline="0" dirty="0"/>
        </a:p>
      </dsp:txBody>
      <dsp:txXfrm>
        <a:off x="1769715" y="2123659"/>
        <a:ext cx="6079157" cy="106182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B811FB-03AB-49B4-992B-ECCFB0C86360}">
      <dsp:nvSpPr>
        <dsp:cNvPr id="0" name=""/>
        <dsp:cNvSpPr/>
      </dsp:nvSpPr>
      <dsp:spPr>
        <a:xfrm rot="10800000">
          <a:off x="1664207" y="0"/>
          <a:ext cx="547268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i="0" kern="1200" baseline="0" dirty="0" smtClean="0">
              <a:solidFill>
                <a:schemeClr val="tx1"/>
              </a:solidFill>
            </a:rPr>
            <a:t>กิจกรรม</a:t>
          </a:r>
          <a:r>
            <a:rPr lang="en-US" sz="3000" b="1" i="0" kern="1200" baseline="0" dirty="0" smtClean="0">
              <a:solidFill>
                <a:schemeClr val="tx1"/>
              </a:solidFill>
            </a:rPr>
            <a:t/>
          </a:r>
          <a:br>
            <a:rPr lang="en-US" sz="3000" b="1" i="0" kern="1200" baseline="0" dirty="0" smtClean="0">
              <a:solidFill>
                <a:schemeClr val="tx1"/>
              </a:solidFill>
            </a:rPr>
          </a:br>
          <a:endParaRPr lang="th-TH" sz="3000" b="1" i="0" kern="1200" baseline="0" dirty="0">
            <a:solidFill>
              <a:schemeClr val="tx1"/>
            </a:solidFill>
          </a:endParaRPr>
        </a:p>
      </dsp:txBody>
      <dsp:txXfrm rot="10800000">
        <a:off x="1664207" y="0"/>
        <a:ext cx="5472684" cy="1143000"/>
      </dsp:txXfrm>
    </dsp:sp>
    <dsp:sp modelId="{3690E86C-9409-4EC1-B38A-F3C1AEC508A5}">
      <dsp:nvSpPr>
        <dsp:cNvPr id="0" name=""/>
        <dsp:cNvSpPr/>
      </dsp:nvSpPr>
      <dsp:spPr>
        <a:xfrm>
          <a:off x="1092707" y="0"/>
          <a:ext cx="114300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EA63B-3211-43E9-8180-B43512E62C23}">
      <dsp:nvSpPr>
        <dsp:cNvPr id="0" name=""/>
        <dsp:cNvSpPr/>
      </dsp:nvSpPr>
      <dsp:spPr>
        <a:xfrm>
          <a:off x="0" y="0"/>
          <a:ext cx="3970318" cy="39703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43FA5-D8ED-41D5-9E74-8BBB3EE9DFA8}">
      <dsp:nvSpPr>
        <dsp:cNvPr id="0" name=""/>
        <dsp:cNvSpPr/>
      </dsp:nvSpPr>
      <dsp:spPr>
        <a:xfrm>
          <a:off x="1985159" y="0"/>
          <a:ext cx="5431665" cy="39703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baseline="0" dirty="0" smtClean="0"/>
            <a:t>4.ฝึกอบรม </a:t>
          </a:r>
          <a:r>
            <a:rPr lang="th-TH" sz="1800" b="1" i="0" kern="1200" baseline="0" dirty="0" err="1" smtClean="0"/>
            <a:t>อส</a:t>
          </a:r>
          <a:r>
            <a:rPr lang="th-TH" sz="1800" b="1" i="0" kern="1200" baseline="0" dirty="0" smtClean="0"/>
            <a:t>ม.หมอฟันประจำหมู่บ้าน ในการค้นหาผู้พิการที่มีปัญหาการดูแลสุขภาพช่องปาก</a:t>
          </a:r>
          <a:endParaRPr lang="th-TH" sz="1800" b="1" i="0" kern="1200" baseline="0" dirty="0"/>
        </a:p>
      </dsp:txBody>
      <dsp:txXfrm>
        <a:off x="1985159" y="0"/>
        <a:ext cx="5431665" cy="1191097"/>
      </dsp:txXfrm>
    </dsp:sp>
    <dsp:sp modelId="{1DE46B82-C434-4546-A958-CC0D38DEFDB6}">
      <dsp:nvSpPr>
        <dsp:cNvPr id="0" name=""/>
        <dsp:cNvSpPr/>
      </dsp:nvSpPr>
      <dsp:spPr>
        <a:xfrm>
          <a:off x="694806" y="1191097"/>
          <a:ext cx="2580704" cy="25807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9BD59-2CBA-4CF5-B629-DCC1352762D2}">
      <dsp:nvSpPr>
        <dsp:cNvPr id="0" name=""/>
        <dsp:cNvSpPr/>
      </dsp:nvSpPr>
      <dsp:spPr>
        <a:xfrm>
          <a:off x="1985159" y="1191097"/>
          <a:ext cx="5431665" cy="2580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baseline="0" dirty="0" smtClean="0"/>
            <a:t>5.ออกเยี่ยมบ้านผู้พิการ</a:t>
          </a:r>
          <a:r>
            <a:rPr lang="th-TH" sz="1800" b="1" i="0" kern="1200" baseline="0" dirty="0" err="1" smtClean="0"/>
            <a:t>ร่วมกับสห</a:t>
          </a:r>
          <a:r>
            <a:rPr lang="th-TH" sz="1800" b="1" i="0" kern="1200" baseline="0" dirty="0" smtClean="0"/>
            <a:t>วิชาชีพ  ประเมินการดูแลตนเอง  และการจัดสิ่งแวดล้อมที่เอื้อต่อการดูแลสุขภาพช่องปากของคนพิการ รวมถึงให้ความรู้แก่ผู้ดูแลในการทำความสะอาดช่องปากคนพิการ</a:t>
          </a:r>
          <a:endParaRPr lang="th-TH" sz="1800" b="1" i="0" kern="1200" baseline="0" dirty="0"/>
        </a:p>
      </dsp:txBody>
      <dsp:txXfrm>
        <a:off x="1985159" y="1191097"/>
        <a:ext cx="5431665" cy="1191094"/>
      </dsp:txXfrm>
    </dsp:sp>
    <dsp:sp modelId="{B70EF23A-F0D2-4D34-BECA-A7A5EADC7AA3}">
      <dsp:nvSpPr>
        <dsp:cNvPr id="0" name=""/>
        <dsp:cNvSpPr/>
      </dsp:nvSpPr>
      <dsp:spPr>
        <a:xfrm>
          <a:off x="1389611" y="2382191"/>
          <a:ext cx="1191094" cy="11910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69BBB-8F07-4D89-992E-74341446F151}">
      <dsp:nvSpPr>
        <dsp:cNvPr id="0" name=""/>
        <dsp:cNvSpPr/>
      </dsp:nvSpPr>
      <dsp:spPr>
        <a:xfrm>
          <a:off x="1985159" y="2382191"/>
          <a:ext cx="5431665" cy="11910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baseline="0" dirty="0" smtClean="0"/>
            <a:t>6.รักษาทางทันตก</a:t>
          </a:r>
          <a:r>
            <a:rPr lang="th-TH" sz="1800" b="1" i="0" kern="1200" baseline="0" dirty="0" err="1" smtClean="0"/>
            <a:t>รรม</a:t>
          </a:r>
          <a:r>
            <a:rPr lang="th-TH" sz="1800" b="1" i="0" kern="1200" baseline="0" dirty="0" smtClean="0"/>
            <a:t>ตามแผนการรักษาโดยโรงพยาบาลบ้านฝาง  กรณีเฉพาะทางจัดคลินิกทันตก</a:t>
          </a:r>
          <a:r>
            <a:rPr lang="th-TH" sz="1800" b="1" i="0" kern="1200" baseline="0" dirty="0" err="1" smtClean="0"/>
            <a:t>รรม</a:t>
          </a:r>
          <a:r>
            <a:rPr lang="th-TH" sz="1800" b="1" i="0" kern="1200" baseline="0" dirty="0" smtClean="0"/>
            <a:t>พิเศษเพื่อคนพิการ โดยประสานกับ คณะ</a:t>
          </a:r>
          <a:r>
            <a:rPr lang="th-TH" sz="1800" b="1" i="0" kern="1200" baseline="0" dirty="0" err="1" smtClean="0"/>
            <a:t>ทันตแพทย์</a:t>
          </a:r>
          <a:r>
            <a:rPr lang="th-TH" sz="1800" b="1" i="0" kern="1200" baseline="0" dirty="0" smtClean="0"/>
            <a:t>มหาวิทยาลัยขอนแก่น   โรงพยาบาลขอนแก่น   โรงพยาบาลศรีนครินทร์ในการรักษา</a:t>
          </a:r>
          <a:endParaRPr lang="th-TH" sz="1800" b="1" i="0" kern="1200" baseline="0" dirty="0"/>
        </a:p>
      </dsp:txBody>
      <dsp:txXfrm>
        <a:off x="1985159" y="2382191"/>
        <a:ext cx="5431665" cy="1191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#1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0.4204</cdr:x>
      <cdr:y>0.02632</cdr:y>
    </cdr:from>
    <cdr:to>
      <cdr:x>0.75105</cdr:x>
      <cdr:y>0.10526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1896" y="72007"/>
          <a:ext cx="19442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0.44489</cdr:x>
      <cdr:y>0.05405</cdr:y>
    </cdr:from>
    <cdr:to>
      <cdr:x>0.75105</cdr:x>
      <cdr:y>0.18919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5912" y="144015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0.61634</cdr:x>
      <cdr:y>0.13513</cdr:y>
    </cdr:from>
    <cdr:to>
      <cdr:x>0.89801</cdr:x>
      <cdr:y>0.27027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24024" y="360039"/>
          <a:ext cx="16561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/>
            <a:t>ประเภทของ</a:t>
          </a:r>
          <a:r>
            <a:rPr lang="th-TH" sz="1800" b="1" dirty="0"/>
            <a:t>อาหารหลัก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0.35052</cdr:x>
      <cdr:y>0.05</cdr:y>
    </cdr:from>
    <cdr:to>
      <cdr:x>0.61856</cdr:x>
      <cdr:y>0.2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144016"/>
          <a:ext cx="187220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0.27835</cdr:x>
      <cdr:y>0.025</cdr:y>
    </cdr:from>
    <cdr:to>
      <cdr:x>0.75258</cdr:x>
      <cdr:y>0.175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72008"/>
          <a:ext cx="331236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/>
            <a:t>การไปรับบริการทันตก</a:t>
          </a:r>
          <a:r>
            <a:rPr lang="th-TH" sz="1800" b="1" dirty="0" err="1" smtClean="0"/>
            <a:t>รรม</a:t>
          </a:r>
          <a:r>
            <a:rPr lang="th-TH" sz="1800" b="1" dirty="0" smtClean="0"/>
            <a:t>หลังเกิดความพิการ</a:t>
          </a:r>
          <a:endParaRPr lang="th-TH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0.24615</cdr:x>
      <cdr:y>0.01667</cdr:y>
    </cdr:from>
    <cdr:to>
      <cdr:x>0.66154</cdr:x>
      <cdr:y>0.11667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72008"/>
          <a:ext cx="194421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 smtClean="0"/>
            <a:t>สาเหตุที่ไปรับบริการทันตก</a:t>
          </a:r>
          <a:r>
            <a:rPr lang="th-TH" sz="1400" b="1" dirty="0" err="1" smtClean="0"/>
            <a:t>รรม</a:t>
          </a:r>
          <a:endParaRPr lang="th-TH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0.52615</cdr:x>
      <cdr:y>0.11649</cdr:y>
    </cdr:from>
    <cdr:to>
      <cdr:x>0.91846</cdr:x>
      <cdr:y>0.22606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7298" y="306214"/>
          <a:ext cx="21602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th-TH" sz="1400" dirty="0" smtClean="0"/>
            <a:t>สถานที่ในการไปรับบริการทำทันตก</a:t>
          </a:r>
          <a:r>
            <a:rPr lang="th-TH" sz="1400" dirty="0" err="1" smtClean="0"/>
            <a:t>รรม</a:t>
          </a:r>
          <a:endParaRPr lang="th-TH" sz="1400" dirty="0" smtClean="0"/>
        </a:p>
        <a:p xmlns:a="http://schemas.openxmlformats.org/drawingml/2006/main">
          <a:endParaRPr lang="th-TH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0.40741</cdr:x>
      <cdr:y>0.12963</cdr:y>
    </cdr:from>
    <cdr:to>
      <cdr:x>0.87037</cdr:x>
      <cdr:y>0.24074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5" y="504056"/>
          <a:ext cx="1800200" cy="43204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600" b="1" dirty="0" smtClean="0"/>
            <a:t>อุปสรรคในการเดินทาง</a:t>
          </a:r>
          <a:endParaRPr lang="th-TH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6077-8400-4EFC-8D9D-272F45410A04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5D4E2-FE7C-41C8-A2B9-D09491FFFBA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9868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15517-C560-4F83-A283-11B4E05ED45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15517-C560-4F83-A283-11B4E05ED457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5C5E5-8FFC-4BB4-8392-30995803F420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5C5E5-8FFC-4BB4-8392-30995803F42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5C5E5-8FFC-4BB4-8392-30995803F42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688D6A-4A22-499F-959D-F27250D74B47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D869A9-015C-4640-B90D-0B2D185A72C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2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2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chart" Target="../charts/chart4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chart" Target="../charts/chart5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26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image" Target="../media/image39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4496287" cy="1143000"/>
          </a:xfrm>
        </p:spPr>
        <p:txBody>
          <a:bodyPr/>
          <a:lstStyle/>
          <a:p>
            <a:r>
              <a:rPr lang="th-TH" dirty="0" smtClean="0"/>
              <a:t>โรงพยาบาลบ้านฝาง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383"/>
            <a:ext cx="5657151" cy="37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66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="" xmlns:p14="http://schemas.microsoft.com/office/powerpoint/2010/main" val="29709868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3384417312"/>
              </p:ext>
            </p:extLst>
          </p:nvPr>
        </p:nvGraphicFramePr>
        <p:xfrm>
          <a:off x="827584" y="1700808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2130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384722277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="" xmlns:p14="http://schemas.microsoft.com/office/powerpoint/2010/main" val="3125811950"/>
              </p:ext>
            </p:extLst>
          </p:nvPr>
        </p:nvGraphicFramePr>
        <p:xfrm>
          <a:off x="804180" y="1628800"/>
          <a:ext cx="7848872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2979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="" xmlns:p14="http://schemas.microsoft.com/office/powerpoint/2010/main" val="16760598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1957027533"/>
              </p:ext>
            </p:extLst>
          </p:nvPr>
        </p:nvGraphicFramePr>
        <p:xfrm>
          <a:off x="899592" y="1556792"/>
          <a:ext cx="7416824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9144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="" xmlns:p14="http://schemas.microsoft.com/office/powerpoint/2010/main" val="218638811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3013880378"/>
              </p:ext>
            </p:extLst>
          </p:nvPr>
        </p:nvGraphicFramePr>
        <p:xfrm>
          <a:off x="1259632" y="2060848"/>
          <a:ext cx="66247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4"/>
            <a:ext cx="3960440" cy="1910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94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33125923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="" xmlns:p14="http://schemas.microsoft.com/office/powerpoint/2010/main" val="2577868785"/>
              </p:ext>
            </p:extLst>
          </p:nvPr>
        </p:nvGraphicFramePr>
        <p:xfrm>
          <a:off x="1187624" y="1916832"/>
          <a:ext cx="684076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4"/>
            <a:ext cx="3960440" cy="1910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0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4242164"/>
              </p:ext>
            </p:extLst>
          </p:nvPr>
        </p:nvGraphicFramePr>
        <p:xfrm>
          <a:off x="755577" y="476670"/>
          <a:ext cx="8136902" cy="5904667"/>
        </p:xfrm>
        <a:graphic>
          <a:graphicData uri="http://schemas.openxmlformats.org/drawingml/2006/table">
            <a:tbl>
              <a:tblPr/>
              <a:tblGrid>
                <a:gridCol w="294610"/>
                <a:gridCol w="229142"/>
                <a:gridCol w="252523"/>
                <a:gridCol w="336700"/>
                <a:gridCol w="360081"/>
                <a:gridCol w="402169"/>
                <a:gridCol w="378787"/>
                <a:gridCol w="299289"/>
                <a:gridCol w="257201"/>
                <a:gridCol w="257201"/>
                <a:gridCol w="332023"/>
                <a:gridCol w="332023"/>
                <a:gridCol w="332023"/>
                <a:gridCol w="332023"/>
                <a:gridCol w="332023"/>
                <a:gridCol w="332023"/>
                <a:gridCol w="481667"/>
                <a:gridCol w="332023"/>
                <a:gridCol w="102880"/>
                <a:gridCol w="332023"/>
                <a:gridCol w="332023"/>
                <a:gridCol w="299289"/>
                <a:gridCol w="299289"/>
                <a:gridCol w="299289"/>
                <a:gridCol w="299289"/>
                <a:gridCol w="299289"/>
              </a:tblGrid>
              <a:tr h="1875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 dirty="0">
                          <a:effectLst/>
                          <a:latin typeface="TH SarabunPSK"/>
                        </a:rPr>
                        <a:t>ทะเบียนเลขที่____________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600" b="1" i="0" u="none" strike="noStrike">
                          <a:effectLst/>
                          <a:latin typeface="TH SarabunPSK"/>
                        </a:rPr>
                        <a:t>แบบสำรวจผู้พิการโรงพยาบาลบ้านฝาง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วันที่สำรวจ___/____/_______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บรรยายลักษณะความพิการพอสังเขป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______________________________________________________________</a:t>
                      </a:r>
                      <a:endParaRPr lang="th-TH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ชื่อ-สกุลผู้พิการ________________________________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มีผู้ดูแล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e340.0</a:t>
                      </a:r>
                      <a:endParaRPr lang="en-US" sz="500" b="1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ไม่มีผู้ดูแล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e340.4</a:t>
                      </a:r>
                      <a:endParaRPr lang="en-US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________________________________________________________________________________________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เลขบัตรประชาชน_______________________________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ชื่อ-สกุลผู้ดูแล_____________________________________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________________________________________________________________________________________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เพศ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ชาย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หญิง</a:t>
                      </a:r>
                      <a:endParaRPr lang="th-TH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อายุ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_______________ปี</a:t>
                      </a:r>
                      <a:endParaRPr lang="th-TH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เลขบัตรประชาชน__________________________________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สาเหตุความพิการ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 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ตั้งแต่กำเนิด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  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จากโรค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 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อุบัติเหตุ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r>
                        <a:rPr lang="th-TH" sz="500" b="0" i="0" u="none" strike="noStrike">
                          <a:effectLst/>
                          <a:latin typeface="Wingdings 3"/>
                        </a:rPr>
                        <a:t>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ถนน</a:t>
                      </a:r>
                      <a:r>
                        <a:rPr lang="th-TH" sz="500" b="0" i="0" u="none" strike="noStrike">
                          <a:effectLst/>
                          <a:latin typeface="Wingdings 3"/>
                        </a:rPr>
                        <a:t>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อาชีพ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  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ไม่ทราบ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 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5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</a:t>
                      </a:r>
                      <a:endParaRPr lang="th-TH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468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สถานภาพ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โสด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คู่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หม่าย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หย่า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ความเกี่ยวข้องกับผู้พิการ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600" b="1" i="0" u="none" strike="noStrike">
                          <a:effectLst/>
                          <a:latin typeface="TH SarabunPSK"/>
                        </a:rPr>
                        <a:t>ประเมินความพิการ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เบอร์ติดต่อ_________________________________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สิทธิรักษา______________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คู่สมรส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 dirty="0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พ่อ/แม่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บุตร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การมองเห็น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b210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การได้ยิน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d230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การพูดออกเสียง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d330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การพูดคุย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d350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ที่อยู่______ม._____ต.____________อ.บ้านฝางจ.ขอนแก่น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จำนวนสมาชิกที่อยู่บ้านด้วยกันรวมทั้งหมด________คน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เฉพาะคนตาบอดและสูงอายุ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เฉพาะคนหูหนวกและสูงอายุ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เฉพาะคนเป็นใบ้และใกล้เคียง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เฉพาะพิการออทิสติก/ทางจิตใจและใกล้เคียง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ความพิการ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ทางการเห็น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 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(บอด/เลือนราง/ทั้งสอง)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ทางการได้ยินหรือสื่อความหมาย(หูหนวก/ใบ้)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ชัดเจนดี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ชัดเจนดี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ชัดเจนดี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พูดแล้วเข้าใจกันดี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ทางการเคลื่อนไหวหรือทางกาย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 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(ขาด/อ่อนแรง/อื่นๆ)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ทางจิตใจหรือพฤติกรรม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พอมองเห็น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บางครั้งต้องพูดดังๆ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ตะกุกตะกักเล็กน้อย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พูดแล้วไม่เข้าใจบ้าง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ทางสติปัญญา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5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ทางการเรียนรู้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6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ออทิสติก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7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มองไกลๆไม่เห็น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ต้องตะโกน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พูดช้าแต่ยังเข้าใจ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พูดแล้วเข้าใจปานกลาง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โรคประจำตัว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ไม่มี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ไม่ทราบ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9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อัมพฤกษ์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เบาหวาน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ความดัน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หัวใจ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6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ระบุ______________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ต้องมองใกล้ๆ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ต้องตะโกนดังมากๆ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พูดไม่สามารถเข้าใจได้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พูดแล้วไม่เข้าใจมาก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ภาวะแทรกซ้อนหลังพิการ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ไม่มี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ไม่ทราบ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9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ข้อติด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แผลกดทับ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อ่อนแรง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ระบุ_______________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ตาบอด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หูหนวก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ใบ้/เปล่งเสียงไม่รู้เรื่อง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มีปัญหาการพูดคุย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4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การศึกษาสูงสุด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ไม่มี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ประถม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มัธยมต้น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มัธยมปลาย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5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ปริญญาตรี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8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สูงกว่าปริญญา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9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th-TH" sz="600" b="1" i="0" u="none" strike="noStrike">
                          <a:effectLst/>
                          <a:latin typeface="TH SarabunPSK"/>
                        </a:rPr>
                        <a:t>การทำกิจวัตรประจำวันของผู้พิการ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 dirty="0">
                          <a:effectLst/>
                          <a:latin typeface="TH SarabunPSK"/>
                        </a:rPr>
                        <a:t>ต้องการเข้าศึกษาหรือไม่            </a:t>
                      </a:r>
                      <a:r>
                        <a:rPr lang="th-TH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ใช่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4      </a:t>
                      </a:r>
                      <a:r>
                        <a:rPr lang="th-TH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ไม่ใช่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0         </a:t>
                      </a:r>
                      <a:r>
                        <a:rPr lang="th-TH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ไม่เกี่ยวข้อง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9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(เช่น อายุมากแล้ว)</a:t>
                      </a:r>
                      <a:endParaRPr lang="th-TH" sz="500" b="1" i="0" u="none" strike="noStrike" dirty="0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การเคลื่อนย้ายตนเอง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การเดิน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d450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การใช้แขนและมือ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d445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sng" strike="noStrike">
                          <a:effectLst/>
                          <a:latin typeface="TH SarabunPSK"/>
                        </a:rPr>
                        <a:t>ก่อน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พิการ</a:t>
                      </a:r>
                      <a:endParaRPr lang="th-TH" sz="500" b="1" i="0" u="sng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รับราชการ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ค้าขาย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เกษตร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รับจ้าง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ไม่ทำงาน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5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6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ระบุ______________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ใช้อุปกรณ์ช่วย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d465</a:t>
                      </a:r>
                      <a:endParaRPr lang="en-US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รวมการดัน ผลัก ยื่นมือ ยกแขน โยนของ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sng" strike="noStrike">
                          <a:effectLst/>
                          <a:latin typeface="TH SarabunPSK"/>
                        </a:rPr>
                        <a:t>หลัง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พิการ</a:t>
                      </a:r>
                      <a:endParaRPr lang="th-TH" sz="500" b="1" i="0" u="sng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รับราชการ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ค้าขาย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เกษตร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รับจ้าง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6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ระบุ_______________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ไม่ใช้อุปกรณ์ช่วย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d420</a:t>
                      </a:r>
                      <a:endParaRPr lang="en-US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ไม่ทำงาน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5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จากความพิการหรือไม่</a:t>
                      </a:r>
                      <a:r>
                        <a:rPr lang="en-US" sz="500" b="0" i="0" u="none" strike="noStrike" baseline="30000" dirty="0">
                          <a:effectLst/>
                          <a:latin typeface="TH SarabunPSK"/>
                        </a:rPr>
                        <a:t>d850</a:t>
                      </a:r>
                      <a:r>
                        <a:rPr lang="en-US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ใช่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4    </a:t>
                      </a:r>
                      <a:r>
                        <a:rPr lang="th-TH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ไม่ใช่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0     </a:t>
                      </a:r>
                      <a:r>
                        <a:rPr lang="th-TH" sz="5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ไม่เกี่ยวข้อง</a:t>
                      </a:r>
                      <a:r>
                        <a:rPr lang="th-TH" sz="500" b="0" i="0" u="none" strike="noStrike" baseline="30000" dirty="0">
                          <a:effectLst/>
                          <a:latin typeface="TH SarabunPSK"/>
                        </a:rPr>
                        <a:t>9</a:t>
                      </a:r>
                      <a:r>
                        <a:rPr lang="th-TH" sz="500" b="0" i="0" u="none" strike="noStrike" dirty="0">
                          <a:effectLst/>
                          <a:latin typeface="TH SarabunPSK"/>
                        </a:rPr>
                        <a:t>(เช่นไม่เคยทำมาก่อนหรืออายุมากแล้ว)</a:t>
                      </a:r>
                      <a:endParaRPr lang="th-TH" sz="500" b="0" i="0" u="none" strike="noStrike" dirty="0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รวมการคลาน/ขยับตัว/ใช้รถเข็นนั่ง/รถโยก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ต้องการฝึกอาชีพหรือไม่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d845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ใช่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 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ไม่ใช่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ไม่เกี่ยวข้อง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9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(เช่นไม่เคยทำมาก่อนหรืออายุมากแล้ว)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ทำได้แต่ต้องมีคนช่วยอย่างมาก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 dirty="0">
                          <a:effectLst/>
                          <a:latin typeface="TH SarabunPSK"/>
                        </a:rPr>
                        <a:t>การทำงานบ้าน</a:t>
                      </a:r>
                      <a:r>
                        <a:rPr lang="en-US" sz="500" b="1" i="0" u="none" strike="noStrike" baseline="30000" dirty="0">
                          <a:effectLst/>
                          <a:latin typeface="TH SarabunPSK"/>
                        </a:rPr>
                        <a:t>d640</a:t>
                      </a:r>
                      <a:endParaRPr lang="en-US" sz="500" b="1" i="0" u="none" strike="noStrike" dirty="0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ต้องการทำอาชีพ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เลี้ยงสัตว์(หมู/ไก่/แมลง)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จักสาน/งานฝีมือ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ปลูกผัก/เพาะเห็ด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 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อื่นๆ______________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ทำได้โดยมีคนเฝ้าระวัง/อุปกรณ์ช่วย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สภาพบ้านและสิ่งแวดล้อม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e155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ไม่จำเป็นต้องปรับ</a:t>
                      </a:r>
                      <a:r>
                        <a:rPr lang="th-TH" sz="500" b="1" i="0" u="none" strike="noStrike" baseline="30000">
                          <a:effectLst/>
                          <a:latin typeface="TH SarabunPSK"/>
                        </a:rPr>
                        <a:t>9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(เช่นบ้านใช้ได้ดีอยู่แล้ว)</a:t>
                      </a:r>
                      <a:endParaRPr lang="th-TH" sz="500" b="1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การใช้มือ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d440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รวมการกำ หยิบจับและปล่อย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ทำได้โดยมีคนช่วยเหลือเล็กน้อย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ยังไม่ได้ปรับ</a:t>
                      </a:r>
                      <a:r>
                        <a:rPr lang="th-TH" sz="500" b="1" i="0" u="none" strike="noStrike" baseline="30000">
                          <a:effectLst/>
                          <a:latin typeface="TH SarabunPSK"/>
                        </a:rPr>
                        <a:t>1 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เพราะ 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ไม่มีเงิน</a:t>
                      </a:r>
                      <a:r>
                        <a:rPr lang="th-TH" sz="500" b="1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ไม่รู้ว่าจะปรับอะไร</a:t>
                      </a:r>
                      <a:r>
                        <a:rPr lang="th-TH" sz="500" b="1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ไม่ใช่บ้านตัวเอง</a:t>
                      </a:r>
                      <a:r>
                        <a:rPr lang="th-TH" sz="500" b="1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อื่นๆ</a:t>
                      </a:r>
                      <a:r>
                        <a:rPr lang="th-TH" sz="500" b="1" i="0" u="none" strike="noStrike" baseline="30000">
                          <a:effectLst/>
                          <a:latin typeface="TH SarabunPSK"/>
                        </a:rPr>
                        <a:t>5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__________</a:t>
                      </a:r>
                      <a:endParaRPr lang="th-TH" sz="500" b="1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ทำได้แต่ต้องมีคนช่วยอย่างมาก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ทำได้แต่ต้องมีคนช่วยครึ่งหนึ่ง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ถ้าปรับได้จะปรับ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ห้องน้ำ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พื้นบ้าน/ทางลาด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ที่นอน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IT๙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ระบุ________________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ทำได้บ้างอย่างเท่านั้น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ปรับให้เหมาะกับความพิการแล้ว</a:t>
                      </a:r>
                      <a:r>
                        <a:rPr lang="th-TH" sz="500" b="1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 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การใช้งาน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ได้ดี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1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อาบน้ำ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d510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แต่งตัว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d640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การใช้ห้องน้ำ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d640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8256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สิ่งที่ปรับไปแล้วคือ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ห้องน้ำ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พื้นบ้าน/ทางลาด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ที่นอน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IT๙"/>
                        </a:rPr>
                        <a:t>อื่นๆ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ระบุ________________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ไม่เกี่ยว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9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(เช่นนอนติดเตียง/เด็ก)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กิจกรรมทางสังคม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สามารถไปเที่ยวเล่นนอกบ้านได้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d920 </a:t>
                      </a:r>
                      <a:r>
                        <a:rPr lang="en-US" sz="500" b="0" i="0" u="none" strike="noStrike">
                          <a:effectLst/>
                          <a:latin typeface="TH SarabunPSK"/>
                        </a:rPr>
                        <a:t>     </a:t>
                      </a:r>
                      <a:r>
                        <a:rPr lang="en-US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ได้ปกติ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 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ได้แต่ต้องมีคนดูแล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ไปไม่ได้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การกินข้าว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d640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4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สามารถร่วมกิจกรรมทางศาสนาได้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d930</a:t>
                      </a:r>
                      <a:r>
                        <a:rPr lang="en-US" sz="500" b="0" i="0" u="none" strike="noStrike">
                          <a:effectLst/>
                          <a:latin typeface="TH SarabunPSK"/>
                        </a:rPr>
                        <a:t>  </a:t>
                      </a:r>
                      <a:r>
                        <a:rPr lang="en-US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ได้ปกติ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  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ได้แต่ต้องมีคนดูแล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ไปไม่ได้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522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เข้าถึงบริการสุขภาพได้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e580   </a:t>
                      </a:r>
                      <a:r>
                        <a:rPr lang="en-US" sz="500" b="0" i="0" u="none" strike="noStrike">
                          <a:effectLst/>
                          <a:latin typeface="TH SarabunPSK"/>
                        </a:rPr>
                        <a:t>              </a:t>
                      </a:r>
                      <a:r>
                        <a:rPr lang="en-US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ได้ปกติ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  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ได้แต่ต้องมีคนดูแล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       </a:t>
                      </a:r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ไปไม่ได้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ฐานะการเงินของผู้พิการ</a:t>
                      </a:r>
                      <a:r>
                        <a:rPr lang="en-US" sz="500" b="1" i="0" u="none" strike="noStrike" baseline="30000">
                          <a:effectLst/>
                          <a:latin typeface="TH SarabunPSK"/>
                        </a:rPr>
                        <a:t>d870</a:t>
                      </a:r>
                      <a:endParaRPr lang="en-US" sz="500" b="1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สิทธิประโยชน์ที่ได้รับแล้ว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4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ไม่มีปัญหาทางการเงิน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ลงทะเบียนผู้พิการ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reg</a:t>
                      </a:r>
                      <a:endParaRPr lang="en-US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ยังไม่ได้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ได้รับ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 รหัสสิทธิ์_____________________ 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4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มีพอเลี้ยงครอบครัวได้บ้าง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ได้เบี้ยพิการ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dis_stip</a:t>
                      </a:r>
                      <a:endParaRPr lang="en-US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ยังไม่ได้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ได้รับ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600" b="1" i="0" u="none" strike="noStrike">
                          <a:effectLst/>
                          <a:latin typeface="TH SarabunPSK"/>
                        </a:rPr>
                        <a:t>บันทึก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4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มีพอเลี้ยงตนเองได้เท่านั้น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ได้เบี้ยสูงอายุ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old_stip</a:t>
                      </a:r>
                      <a:endParaRPr lang="en-US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ยังไม่ได้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ได้รับ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________________________________________________________________________________________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4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มีแต่ไม่พอเลี้ยงตนเอง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อุปกรณ์ช่วยเหลือ</a:t>
                      </a:r>
                      <a:r>
                        <a:rPr lang="en-US" sz="500" b="0" i="0" u="none" strike="noStrike" baseline="30000">
                          <a:effectLst/>
                          <a:latin typeface="TH SarabunPSK"/>
                        </a:rPr>
                        <a:t>e120</a:t>
                      </a:r>
                      <a:endParaRPr lang="en-US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ยังไม่ได้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ได้รับ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คือ_______________ปีที่รับ_______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________________________________________________________________________________________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4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ต้องพึ่งพิงผู้อื่น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ประกันสังคม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ยังไม่ได้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ได้รับ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________________________________________________________________________________________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416"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เข้าศึกษาพิเศษ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ยังไม่ได้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ได้รับ</a:t>
                      </a:r>
                      <a:r>
                        <a:rPr lang="th-TH" sz="5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500" b="0" i="0" u="none" strike="noStrike">
                        <a:effectLst/>
                        <a:latin typeface="Wingdings 2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____________________________________________________  </a:t>
                      </a:r>
                      <a:r>
                        <a:rPr lang="th-TH" sz="500" b="1" i="0" u="none" strike="noStrike">
                          <a:effectLst/>
                          <a:latin typeface="TH SarabunPSK"/>
                        </a:rPr>
                        <a:t>ลงชื่อผู้ประเมิน</a:t>
                      </a:r>
                      <a:r>
                        <a:rPr lang="th-TH" sz="500" b="0" i="0" u="none" strike="noStrike">
                          <a:effectLst/>
                          <a:latin typeface="TH SarabunPSK"/>
                        </a:rPr>
                        <a:t>________________________</a:t>
                      </a: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737"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500" b="0" i="0" u="none" strike="noStrike" dirty="0">
                        <a:effectLst/>
                        <a:latin typeface="TH SarabunPSK"/>
                      </a:endParaRP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01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228158"/>
              </p:ext>
            </p:extLst>
          </p:nvPr>
        </p:nvGraphicFramePr>
        <p:xfrm>
          <a:off x="1403648" y="404664"/>
          <a:ext cx="6836467" cy="5728239"/>
        </p:xfrm>
        <a:graphic>
          <a:graphicData uri="http://schemas.openxmlformats.org/drawingml/2006/table">
            <a:tbl>
              <a:tblPr/>
              <a:tblGrid>
                <a:gridCol w="1269545"/>
                <a:gridCol w="634772"/>
                <a:gridCol w="634772"/>
                <a:gridCol w="634772"/>
                <a:gridCol w="634772"/>
                <a:gridCol w="920867"/>
                <a:gridCol w="634772"/>
                <a:gridCol w="202651"/>
                <a:gridCol w="634772"/>
                <a:gridCol w="634772"/>
              </a:tblGrid>
              <a:tr h="311652">
                <a:tc gridSpan="4"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effectLst/>
                          <a:latin typeface="TH SarabunPSK"/>
                        </a:rPr>
                        <a:t>การทำกิจวัตรประจำวันของผู้พิการ</a:t>
                      </a: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การเคลื่อนย้ายตนเอง</a:t>
                      </a: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การเดิน</a:t>
                      </a:r>
                      <a:r>
                        <a:rPr lang="en-US" sz="1200" b="1" i="0" u="none" strike="noStrike" baseline="30000">
                          <a:effectLst/>
                          <a:latin typeface="TH SarabunPSK"/>
                        </a:rPr>
                        <a:t>d450</a:t>
                      </a:r>
                      <a:endParaRPr lang="en-US" sz="1200" b="1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effectLst/>
                          <a:latin typeface="TH SarabunPSK"/>
                        </a:rPr>
                        <a:t>การใช้แขนและมือ</a:t>
                      </a:r>
                      <a:r>
                        <a:rPr lang="en-US" sz="1200" b="1" i="0" u="none" strike="noStrike" baseline="30000" dirty="0">
                          <a:effectLst/>
                          <a:latin typeface="TH SarabunPSK"/>
                        </a:rPr>
                        <a:t>d445</a:t>
                      </a:r>
                      <a:endParaRPr lang="en-US" sz="1200" b="1" i="0" u="none" strike="noStrike" dirty="0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ใช้อุปกรณ์ช่วย</a:t>
                      </a:r>
                      <a:r>
                        <a:rPr lang="en-US" sz="1200" b="0" i="0" u="none" strike="noStrike" baseline="30000">
                          <a:effectLst/>
                          <a:latin typeface="TH SarabunPSK"/>
                        </a:rPr>
                        <a:t>d465</a:t>
                      </a:r>
                      <a:endParaRPr lang="en-US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effectLst/>
                          <a:latin typeface="TH SarabunPSK"/>
                        </a:rPr>
                        <a:t>รวมการดัน ผลัก ยื่นมือ ยกแขน โยนของ</a:t>
                      </a: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ไม่ใช้อุปกรณ์ช่วย</a:t>
                      </a:r>
                      <a:r>
                        <a:rPr lang="en-US" sz="1200" b="0" i="0" u="none" strike="noStrike" baseline="30000">
                          <a:effectLst/>
                          <a:latin typeface="TH SarabunPSK"/>
                        </a:rPr>
                        <a:t>d420</a:t>
                      </a:r>
                      <a:endParaRPr lang="en-US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 dirty="0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 dirty="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 dirty="0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รวมการคลาน/ขยับตัว/ใช้รถเข็นนั่ง/รถโยก</a:t>
                      </a: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 dirty="0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1200" b="0" i="0" u="none" strike="noStrike" baseline="30000" dirty="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 dirty="0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194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ทำได้แต่ต้องมีคนช่วยอย่างมาก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effectLst/>
                          <a:latin typeface="TH SarabunPSK"/>
                        </a:rPr>
                        <a:t>การทำงานบ้าน</a:t>
                      </a:r>
                      <a:r>
                        <a:rPr lang="en-US" sz="1200" b="1" i="0" u="none" strike="noStrike" baseline="30000" dirty="0">
                          <a:effectLst/>
                          <a:latin typeface="TH SarabunPSK"/>
                        </a:rPr>
                        <a:t>d640</a:t>
                      </a:r>
                      <a:endParaRPr lang="en-US" sz="1200" b="1" i="0" u="none" strike="noStrike" dirty="0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ทำได้โดยมีคนเฝ้าระวัง/อุปกรณ์ช่วย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effectLst/>
                          <a:latin typeface="TH SarabunPSK"/>
                        </a:rPr>
                        <a:t>การใช้มือ</a:t>
                      </a:r>
                      <a:r>
                        <a:rPr lang="en-US" sz="1200" b="1" i="0" u="none" strike="noStrike" baseline="30000" dirty="0">
                          <a:effectLst/>
                          <a:latin typeface="TH SarabunPSK"/>
                        </a:rPr>
                        <a:t>d440</a:t>
                      </a:r>
                      <a:endParaRPr lang="en-US" sz="1200" b="1" i="0" u="none" strike="noStrike" dirty="0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 dirty="0">
                          <a:effectLst/>
                          <a:latin typeface="TH SarabunPSK"/>
                        </a:rPr>
                        <a:t>รวมการกำ หยิบจับและปล่อย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 dirty="0">
                          <a:effectLst/>
                          <a:latin typeface="TH SarabunPSK"/>
                        </a:rPr>
                        <a:t>ทำได้โดยมีคนช่วยเหลือเล็กน้อย</a:t>
                      </a:r>
                      <a:r>
                        <a:rPr lang="th-TH" sz="1200" b="0" i="0" u="none" strike="noStrike" baseline="30000" dirty="0">
                          <a:effectLst/>
                          <a:latin typeface="TH SarabunPSK"/>
                        </a:rPr>
                        <a:t>1</a:t>
                      </a:r>
                      <a:endParaRPr lang="th-TH" sz="1200" b="0" i="0" u="none" strike="noStrike" dirty="0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ทำได้แต่ต้องมีคนช่วยอย่างมาก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 dirty="0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 dirty="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 dirty="0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ทำได้แต่ต้องมีคนช่วยครึ่งหนึ่ง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64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 dirty="0">
                          <a:effectLst/>
                          <a:latin typeface="TH SarabunPSK"/>
                        </a:rPr>
                        <a:t>ทำได้แต่ต้องมีคนช่วยเล็กน้อย</a:t>
                      </a:r>
                      <a:r>
                        <a:rPr lang="th-TH" sz="1200" b="0" i="0" u="none" strike="noStrike" baseline="30000" dirty="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 dirty="0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ทำได้บ้างอย่างเท่านั้น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อาบน้ำ</a:t>
                      </a:r>
                      <a:r>
                        <a:rPr lang="en-US" sz="1200" b="1" i="0" u="none" strike="noStrike" baseline="30000">
                          <a:effectLst/>
                          <a:latin typeface="TH SarabunPSK"/>
                        </a:rPr>
                        <a:t>d510</a:t>
                      </a:r>
                      <a:endParaRPr lang="en-US" sz="1200" b="1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แต่งตัว</a:t>
                      </a:r>
                      <a:r>
                        <a:rPr lang="en-US" sz="1200" b="1" i="0" u="none" strike="noStrike" baseline="30000">
                          <a:effectLst/>
                          <a:latin typeface="TH SarabunPSK"/>
                        </a:rPr>
                        <a:t>d640</a:t>
                      </a:r>
                      <a:endParaRPr lang="en-US" sz="1200" b="1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effectLst/>
                          <a:latin typeface="TH SarabunPSK"/>
                        </a:rPr>
                        <a:t>การใช้ห้องน้ำ</a:t>
                      </a:r>
                      <a:r>
                        <a:rPr lang="en-US" sz="1200" b="1" i="0" u="none" strike="noStrike" baseline="30000" dirty="0">
                          <a:effectLst/>
                          <a:latin typeface="TH SarabunPSK"/>
                        </a:rPr>
                        <a:t>d640</a:t>
                      </a:r>
                      <a:endParaRPr lang="en-US" sz="1200" b="1" i="0" u="none" strike="noStrike" dirty="0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ไม่เกี่ยว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9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(เช่นนอนติดเตียง/เด็ก)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การกินข้าว</a:t>
                      </a:r>
                      <a:r>
                        <a:rPr lang="en-US" sz="1200" b="1" i="0" u="none" strike="noStrike" baseline="30000">
                          <a:effectLst/>
                          <a:latin typeface="TH SarabunPSK"/>
                        </a:rPr>
                        <a:t>d640</a:t>
                      </a:r>
                      <a:endParaRPr lang="en-US" sz="1200" b="1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100" b="0" i="0" u="none" strike="noStrike">
                          <a:effectLst/>
                          <a:latin typeface="TH SarabunPSK"/>
                        </a:rPr>
                        <a:t>ใช้กับพิการทุกแบบ</a:t>
                      </a: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ทำได้เอง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0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ทำได้โดยมีคนเฝ้าระวัง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1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ต้องมีคนช่วยเล็กน้อย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2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399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ทำไม่ได้เลย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4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effectLst/>
                          <a:latin typeface="Wingdings 2"/>
                        </a:rPr>
                        <a:t>£</a:t>
                      </a:r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ต้องมีคนช่วยอย่างมาก</a:t>
                      </a:r>
                      <a:r>
                        <a:rPr lang="th-TH" sz="1200" b="0" i="0" u="none" strike="noStrike" baseline="30000">
                          <a:effectLst/>
                          <a:latin typeface="TH SarabunPSK"/>
                        </a:rPr>
                        <a:t>3</a:t>
                      </a:r>
                      <a:endParaRPr lang="th-TH" sz="1200" b="0" i="0" u="none" strike="noStrike">
                        <a:effectLst/>
                        <a:latin typeface="Wingdings 2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effectLst/>
                        <a:latin typeface="TH SarabunPSK"/>
                      </a:endParaRPr>
                    </a:p>
                  </a:txBody>
                  <a:tcPr marL="8501" marR="8501" marT="8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14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="" xmlns:p14="http://schemas.microsoft.com/office/powerpoint/2010/main" val="196309652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="" xmlns:p14="http://schemas.microsoft.com/office/powerpoint/2010/main" val="1303501743"/>
              </p:ext>
            </p:extLst>
          </p:nvPr>
        </p:nvGraphicFramePr>
        <p:xfrm>
          <a:off x="1259632" y="1556791"/>
          <a:ext cx="7272808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013" y="3500500"/>
            <a:ext cx="3671391" cy="25202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5809" y="3742467"/>
            <a:ext cx="3684896" cy="207275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6093" y="3532464"/>
            <a:ext cx="3712413" cy="252027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195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8007613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DELL\Desktop\ผลงานคนพิการ58\ภาพงานคนพิการบ้านฝาง\Camera\20150226_1037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1" y="1721687"/>
            <a:ext cx="7704857" cy="4515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47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r>
              <a:rPr lang="th-TH" dirty="0" smtClean="0"/>
              <a:t>ประเภทความพิการป่าหวายนั่ง</a:t>
            </a:r>
            <a:endParaRPr lang="th-TH" dirty="0"/>
          </a:p>
        </p:txBody>
      </p:sp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7295197"/>
              </p:ext>
            </p:extLst>
          </p:nvPr>
        </p:nvGraphicFramePr>
        <p:xfrm>
          <a:off x="1403648" y="1700808"/>
          <a:ext cx="63367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514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5736" y="367128"/>
            <a:ext cx="4496287" cy="1143000"/>
          </a:xfrm>
        </p:spPr>
        <p:txBody>
          <a:bodyPr/>
          <a:lstStyle/>
          <a:p>
            <a:r>
              <a:rPr lang="th-TH" dirty="0" smtClean="0"/>
              <a:t>แผนที่อำเภอบ้านฝาง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42" y="1535919"/>
            <a:ext cx="4889922" cy="500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13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43000"/>
          </a:xfrm>
        </p:spPr>
        <p:txBody>
          <a:bodyPr/>
          <a:lstStyle/>
          <a:p>
            <a:r>
              <a:rPr lang="th-TH" dirty="0" smtClean="0"/>
              <a:t>ประเภทความพิการโคกงาม</a:t>
            </a:r>
            <a:endParaRPr lang="th-TH" dirty="0"/>
          </a:p>
        </p:txBody>
      </p:sp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86472648"/>
              </p:ext>
            </p:extLst>
          </p:nvPr>
        </p:nvGraphicFramePr>
        <p:xfrm>
          <a:off x="1259632" y="1556792"/>
          <a:ext cx="66247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631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1143000"/>
          </a:xfrm>
        </p:spPr>
        <p:txBody>
          <a:bodyPr/>
          <a:lstStyle/>
          <a:p>
            <a:r>
              <a:rPr lang="th-TH" dirty="0"/>
              <a:t>ประเภทความพิการป่าหวาย</a:t>
            </a:r>
            <a:r>
              <a:rPr lang="th-TH" dirty="0" smtClean="0"/>
              <a:t>นั่ง,โคกงาม</a:t>
            </a:r>
            <a:endParaRPr lang="th-TH" dirty="0"/>
          </a:p>
        </p:txBody>
      </p:sp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02405857"/>
              </p:ext>
            </p:extLst>
          </p:nvPr>
        </p:nvGraphicFramePr>
        <p:xfrm>
          <a:off x="1403648" y="1484784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305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="" xmlns:p14="http://schemas.microsoft.com/office/powerpoint/2010/main" val="800761364"/>
              </p:ext>
            </p:extLst>
          </p:nvPr>
        </p:nvGraphicFramePr>
        <p:xfrm>
          <a:off x="609600" y="274633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แผนภูมิ 3"/>
          <p:cNvGraphicFramePr/>
          <p:nvPr/>
        </p:nvGraphicFramePr>
        <p:xfrm>
          <a:off x="1285852" y="1785926"/>
          <a:ext cx="650085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="" xmlns:p14="http://schemas.microsoft.com/office/powerpoint/2010/main" val="800761364"/>
              </p:ext>
            </p:extLst>
          </p:nvPr>
        </p:nvGraphicFramePr>
        <p:xfrm>
          <a:off x="609600" y="274633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แผนภูมิ 4"/>
          <p:cNvGraphicFramePr/>
          <p:nvPr/>
        </p:nvGraphicFramePr>
        <p:xfrm>
          <a:off x="1285852" y="1571612"/>
          <a:ext cx="664373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15980622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845046"/>
              </p:ext>
            </p:extLst>
          </p:nvPr>
        </p:nvGraphicFramePr>
        <p:xfrm>
          <a:off x="755576" y="2132856"/>
          <a:ext cx="7704855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96144"/>
                <a:gridCol w="1080120"/>
                <a:gridCol w="1368152"/>
                <a:gridCol w="100811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หัวข้อ</a:t>
                      </a:r>
                      <a:endParaRPr lang="th-TH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ตำบลป่าหวายนั่ง</a:t>
                      </a:r>
                      <a:endParaRPr lang="th-TH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baseline="0" dirty="0" smtClean="0">
                          <a:solidFill>
                            <a:schemeClr val="tx1"/>
                          </a:solidFill>
                        </a:rPr>
                        <a:t>ตำบลโคกงาม</a:t>
                      </a:r>
                      <a:endParaRPr lang="th-TH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จำนวน(คน)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ร้อยละ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จำนวน(คน)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</a:rPr>
                        <a:t>ร้อยละ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ฟันผุ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65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76.47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24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52.17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ฟันผุที่อุดได้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16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18.82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7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15.21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เหงือกอักเสบ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56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65.88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38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82.60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จำเป็นต้องใส่ฟันเทียม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35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41.17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15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32.60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จำนวนคนทั้งหมดที่สำรวจได้</a:t>
                      </a:r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85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cs typeface="+mn-cs"/>
                        </a:rPr>
                        <a:t>46</a:t>
                      </a:r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41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79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05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143000"/>
          </a:xfrm>
        </p:spPr>
        <p:txBody>
          <a:bodyPr/>
          <a:lstStyle/>
          <a:p>
            <a:r>
              <a:rPr lang="th-TH" dirty="0" smtClean="0"/>
              <a:t>ผลการสำรวจสุขภาพช่องปากป่าหวาย,โคกงาม</a:t>
            </a:r>
            <a:endParaRPr lang="th-TH" dirty="0"/>
          </a:p>
        </p:txBody>
      </p:sp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01620611"/>
              </p:ext>
            </p:extLst>
          </p:nvPr>
        </p:nvGraphicFramePr>
        <p:xfrm>
          <a:off x="1331640" y="1340768"/>
          <a:ext cx="65527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55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1143000"/>
          </a:xfrm>
        </p:spPr>
        <p:txBody>
          <a:bodyPr/>
          <a:lstStyle/>
          <a:p>
            <a:r>
              <a:rPr lang="th-TH" dirty="0"/>
              <a:t>ผลการสำรวจสุขภาพช่องปากป่า</a:t>
            </a:r>
            <a:r>
              <a:rPr lang="th-TH" dirty="0" smtClean="0"/>
              <a:t>หวาย-โคก</a:t>
            </a:r>
            <a:r>
              <a:rPr lang="th-TH" dirty="0"/>
              <a:t>งาม</a:t>
            </a:r>
          </a:p>
        </p:txBody>
      </p:sp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8610979"/>
              </p:ext>
            </p:extLst>
          </p:nvPr>
        </p:nvGraphicFramePr>
        <p:xfrm>
          <a:off x="1763688" y="1412776"/>
          <a:ext cx="552636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62048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23720" y="332656"/>
            <a:ext cx="6512511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พฤติกรรมการบริโภคอาหาร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98402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CordiaUPC" pitchFamily="34" charset="-34"/>
                <a:cs typeface="CordiaUPC" pitchFamily="34" charset="-34"/>
              </a:rPr>
              <a:t>อาหาร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ทั่วไป,ข้าวสวย</a:t>
            </a:r>
            <a:r>
              <a:rPr lang="en-US" sz="1800" b="1" dirty="0">
                <a:latin typeface="CordiaUPC" pitchFamily="34" charset="-34"/>
                <a:cs typeface="CordiaUPC" pitchFamily="34" charset="-34"/>
              </a:rPr>
              <a:t>,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ข้าว</a:t>
            </a:r>
            <a:r>
              <a:rPr lang="th-TH" sz="1800" b="1" dirty="0" smtClean="0">
                <a:latin typeface="CordiaUPC" pitchFamily="34" charset="-34"/>
                <a:cs typeface="CordiaUPC" pitchFamily="34" charset="-34"/>
              </a:rPr>
              <a:t>เหนียว</a:t>
            </a:r>
          </a:p>
          <a:p>
            <a:r>
              <a:rPr lang="th-TH" sz="1800" b="1" dirty="0">
                <a:latin typeface="CordiaUPC" pitchFamily="34" charset="-34"/>
                <a:cs typeface="CordiaUPC" pitchFamily="34" charset="-34"/>
              </a:rPr>
              <a:t>อาหารทั่วไป</a:t>
            </a:r>
            <a:r>
              <a:rPr lang="th-TH" sz="1800" b="1" dirty="0" smtClean="0">
                <a:latin typeface="CordiaUPC" pitchFamily="34" charset="-34"/>
                <a:cs typeface="CordiaUPC" pitchFamily="34" charset="-34"/>
              </a:rPr>
              <a:t>,ข้าวต้ม</a:t>
            </a:r>
          </a:p>
          <a:p>
            <a:r>
              <a:rPr lang="th-TH" sz="1800" b="1" dirty="0">
                <a:latin typeface="CordiaUPC" pitchFamily="34" charset="-34"/>
                <a:cs typeface="CordiaUPC" pitchFamily="34" charset="-34"/>
              </a:rPr>
              <a:t>ข้าวและกับข้าวต้มด้วยกันให้</a:t>
            </a:r>
            <a:r>
              <a:rPr lang="th-TH" sz="1800" b="1" dirty="0" smtClean="0">
                <a:latin typeface="CordiaUPC" pitchFamily="34" charset="-34"/>
                <a:cs typeface="CordiaUPC" pitchFamily="34" charset="-34"/>
              </a:rPr>
              <a:t>เละ</a:t>
            </a:r>
          </a:p>
          <a:p>
            <a:r>
              <a:rPr lang="th-TH" sz="1800" b="1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1800" b="1" dirty="0">
                <a:latin typeface="CordiaUPC" pitchFamily="34" charset="-34"/>
                <a:cs typeface="CordiaUPC" pitchFamily="34" charset="-34"/>
              </a:rPr>
              <a:t>ข้าวต้ม</a:t>
            </a:r>
            <a:r>
              <a:rPr lang="th-TH" sz="1800" b="1" dirty="0" smtClean="0">
                <a:latin typeface="CordiaUPC" pitchFamily="34" charset="-34"/>
                <a:cs typeface="CordiaUPC" pitchFamily="34" charset="-34"/>
              </a:rPr>
              <a:t>ปั่น</a:t>
            </a: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0466190"/>
              </p:ext>
            </p:extLst>
          </p:nvPr>
        </p:nvGraphicFramePr>
        <p:xfrm>
          <a:off x="899592" y="1484785"/>
          <a:ext cx="6288320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799692" y="5373216"/>
            <a:ext cx="216024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99692" y="5121562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99692" y="5592013"/>
            <a:ext cx="216024" cy="1440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99692" y="5877272"/>
            <a:ext cx="216024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700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248400" cy="71596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/>
            <a:r>
              <a:rPr lang="th-TH" sz="5000" b="1" dirty="0" smtClean="0">
                <a:solidFill>
                  <a:srgbClr val="0000FF"/>
                </a:solidFill>
                <a:latin typeface="TH SarabunPSK" pitchFamily="34" charset="-34"/>
                <a:cs typeface="+mn-cs"/>
              </a:rPr>
              <a:t>วิสัยทัศน์โรงพยาบาลบ้านฝาง</a:t>
            </a:r>
            <a:endParaRPr lang="ru-RU" sz="5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2492896"/>
            <a:ext cx="8208912" cy="32090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th-TH" sz="4000" b="1" dirty="0" smtClean="0">
                <a:solidFill>
                  <a:srgbClr val="660066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โรงพยาบาลชุมชนที่มีระบบบริการด้านสุขภาพได้มาตรฐาน  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th-TH" sz="3600" b="1" dirty="0" err="1" smtClean="0">
                <a:solidFill>
                  <a:srgbClr val="660066"/>
                </a:solidFill>
                <a:latin typeface="TH SarabunIT๙" pitchFamily="34" charset="-34"/>
              </a:rPr>
              <a:t>บูรณา</a:t>
            </a: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การร่วมกับภาคีเครือข่าย       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 และใช้ภูมิปัญญาสร้างสรรค์</a:t>
            </a:r>
            <a:endParaRPr lang="ru-RU" sz="3600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http://coop.sut.ac.th/inter/images/icc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548"/>
          <a:stretch/>
        </p:blipFill>
        <p:spPr bwMode="auto">
          <a:xfrm>
            <a:off x="7380312" y="5171897"/>
            <a:ext cx="1341250" cy="1342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06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4750112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 </a:t>
            </a:r>
            <a:r>
              <a:rPr lang="th-TH" sz="1800" dirty="0" smtClean="0"/>
              <a:t>ครั้ง</a:t>
            </a:r>
            <a:endParaRPr lang="en-US" sz="1800" dirty="0" smtClean="0"/>
          </a:p>
          <a:p>
            <a:r>
              <a:rPr lang="en-US" sz="1800" dirty="0" smtClean="0"/>
              <a:t>2 </a:t>
            </a:r>
            <a:r>
              <a:rPr lang="th-TH" sz="1800" dirty="0" smtClean="0"/>
              <a:t>ครั้ง</a:t>
            </a:r>
            <a:r>
              <a:rPr lang="en-US" sz="1800" dirty="0" smtClean="0"/>
              <a:t>      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3 </a:t>
            </a:r>
            <a:r>
              <a:rPr lang="th-TH" sz="1800" dirty="0" smtClean="0"/>
              <a:t>ครั้ง</a:t>
            </a:r>
          </a:p>
          <a:p>
            <a:r>
              <a:rPr lang="en-US" sz="1800" dirty="0" smtClean="0"/>
              <a:t> </a:t>
            </a:r>
            <a:r>
              <a:rPr lang="th-TH" sz="1800" dirty="0"/>
              <a:t>มากกว่า </a:t>
            </a:r>
            <a:r>
              <a:rPr lang="en-US" sz="1800" dirty="0"/>
              <a:t>3 </a:t>
            </a:r>
            <a:r>
              <a:rPr lang="th-TH" sz="1800" dirty="0" smtClean="0"/>
              <a:t>ครั้ง</a:t>
            </a:r>
            <a:endParaRPr lang="en-US" sz="1800" dirty="0"/>
          </a:p>
          <a:p>
            <a:endParaRPr lang="th-TH" dirty="0" smtClean="0"/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8383441"/>
              </p:ext>
            </p:extLst>
          </p:nvPr>
        </p:nvGraphicFramePr>
        <p:xfrm>
          <a:off x="2269331" y="2072878"/>
          <a:ext cx="4605337" cy="271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413792"/>
            <a:ext cx="6512511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พฤติกรรมการบริโภคอาหาร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383566" y="4792398"/>
            <a:ext cx="228600" cy="191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66312" y="5066129"/>
            <a:ext cx="228600" cy="191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C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383566" y="5372937"/>
            <a:ext cx="228600" cy="19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366312" y="5689253"/>
            <a:ext cx="228600" cy="191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6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1556288" y="404664"/>
            <a:ext cx="6512511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พฤติกรรมการบริโภคอาหาร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45598801"/>
              </p:ext>
            </p:extLst>
          </p:nvPr>
        </p:nvGraphicFramePr>
        <p:xfrm>
          <a:off x="1763688" y="2057400"/>
          <a:ext cx="6480720" cy="30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348" y="4933127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/>
              <a:t>ขนม</a:t>
            </a:r>
            <a:r>
              <a:rPr lang="th-TH" sz="1800" b="1" dirty="0"/>
              <a:t>กรุบ</a:t>
            </a:r>
            <a:r>
              <a:rPr lang="th-TH" sz="1800" b="1" dirty="0" smtClean="0"/>
              <a:t>กรอบ</a:t>
            </a:r>
            <a:endParaRPr lang="th-TH" sz="1800" b="1" dirty="0"/>
          </a:p>
          <a:p>
            <a:r>
              <a:rPr lang="th-TH" sz="1800" b="1" dirty="0" smtClean="0"/>
              <a:t>ลูก</a:t>
            </a:r>
            <a:r>
              <a:rPr lang="th-TH" sz="1800" b="1" dirty="0"/>
              <a:t>อม 	        </a:t>
            </a:r>
            <a:endParaRPr lang="th-TH" sz="1800" b="1" dirty="0" smtClean="0"/>
          </a:p>
          <a:p>
            <a:r>
              <a:rPr lang="th-TH" sz="1800" b="1" dirty="0" smtClean="0"/>
              <a:t>น้ำหวาน </a:t>
            </a:r>
            <a:r>
              <a:rPr lang="th-TH" sz="1800" b="1" dirty="0"/>
              <a:t>/</a:t>
            </a:r>
            <a:r>
              <a:rPr lang="th-TH" sz="1800" b="1" dirty="0" smtClean="0"/>
              <a:t>น้ำอัดลม</a:t>
            </a:r>
            <a:r>
              <a:rPr lang="th-TH" sz="1800" b="1" dirty="0"/>
              <a:t>	  </a:t>
            </a:r>
            <a:r>
              <a:rPr lang="th-TH" sz="1800" b="1" dirty="0" smtClean="0"/>
              <a:t> </a:t>
            </a:r>
          </a:p>
          <a:p>
            <a:r>
              <a:rPr lang="th-TH" sz="1800" b="1" dirty="0" smtClean="0"/>
              <a:t>ของ</a:t>
            </a:r>
            <a:r>
              <a:rPr lang="th-TH" sz="1800" b="1" dirty="0"/>
              <a:t>หวาน เช่น ลอดช่อง  </a:t>
            </a:r>
            <a:r>
              <a:rPr lang="th-TH" sz="1800" b="1" dirty="0" smtClean="0"/>
              <a:t>สังขยา เป็น</a:t>
            </a:r>
            <a:r>
              <a:rPr lang="th-TH" sz="1800" b="1" dirty="0"/>
              <a:t>ต้น</a:t>
            </a:r>
            <a:r>
              <a:rPr lang="en-US" sz="1800" b="1" dirty="0"/>
              <a:t>  </a:t>
            </a:r>
            <a:endParaRPr lang="th-TH" sz="1800" b="1" dirty="0" smtClean="0"/>
          </a:p>
          <a:p>
            <a:r>
              <a:rPr lang="th-TH" sz="1800" b="1" dirty="0" smtClean="0"/>
              <a:t>อื่นๆ</a:t>
            </a:r>
            <a:endParaRPr lang="th-TH" sz="18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32324" y="5805264"/>
            <a:ext cx="216024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32324" y="5540974"/>
            <a:ext cx="21602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32324" y="5301208"/>
            <a:ext cx="216024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32324" y="5038328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32324" y="6093296"/>
            <a:ext cx="216024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217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1219720" y="332656"/>
            <a:ext cx="6512511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พฤติกรรมการบริโภคอาหาร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9002043"/>
              </p:ext>
            </p:extLst>
          </p:nvPr>
        </p:nvGraphicFramePr>
        <p:xfrm>
          <a:off x="1259632" y="1556792"/>
          <a:ext cx="6310312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1840" y="4608492"/>
            <a:ext cx="24482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ไม่</a:t>
            </a:r>
            <a:r>
              <a:rPr lang="th-TH" sz="1800" dirty="0"/>
              <a:t>รับประทาน </a:t>
            </a:r>
            <a:endParaRPr lang="th-TH" sz="1800" dirty="0" smtClean="0"/>
          </a:p>
          <a:p>
            <a:r>
              <a:rPr lang="en-US" sz="1800" dirty="0" smtClean="0"/>
              <a:t>1-3</a:t>
            </a:r>
            <a:r>
              <a:rPr lang="th-TH" sz="1800" dirty="0"/>
              <a:t>ครั้ง / </a:t>
            </a:r>
            <a:r>
              <a:rPr lang="th-TH" sz="1800" dirty="0" smtClean="0"/>
              <a:t>เดือน </a:t>
            </a:r>
            <a:r>
              <a:rPr lang="th-TH" sz="1800" dirty="0"/>
              <a:t>	      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1-2</a:t>
            </a:r>
            <a:r>
              <a:rPr lang="th-TH" sz="1800" dirty="0"/>
              <a:t>ครั้ง /สัปดาห์ </a:t>
            </a:r>
            <a:r>
              <a:rPr lang="th-TH" sz="1800" dirty="0" smtClean="0"/>
              <a:t> </a:t>
            </a:r>
            <a:r>
              <a:rPr lang="th-TH" sz="1800" dirty="0"/>
              <a:t>	  </a:t>
            </a:r>
            <a:endParaRPr lang="en-US" sz="1800" dirty="0" smtClean="0"/>
          </a:p>
          <a:p>
            <a:r>
              <a:rPr lang="en-US" sz="1800" dirty="0" smtClean="0"/>
              <a:t>3-6</a:t>
            </a:r>
            <a:r>
              <a:rPr lang="th-TH" sz="1800" dirty="0" smtClean="0"/>
              <a:t> </a:t>
            </a:r>
            <a:r>
              <a:rPr lang="th-TH" sz="1800" dirty="0"/>
              <a:t>ครั้ง / สัปดาห์ </a:t>
            </a:r>
            <a:r>
              <a:rPr lang="en-US" sz="1800" dirty="0"/>
              <a:t>	</a:t>
            </a:r>
            <a:endParaRPr lang="en-US" sz="1800" dirty="0" smtClean="0"/>
          </a:p>
          <a:p>
            <a:r>
              <a:rPr lang="en-US" sz="1800" dirty="0" smtClean="0"/>
              <a:t>1-2 </a:t>
            </a:r>
            <a:r>
              <a:rPr lang="th-TH" sz="1800" dirty="0"/>
              <a:t>ครั้ง / </a:t>
            </a:r>
            <a:r>
              <a:rPr lang="th-TH" sz="1800" dirty="0" smtClean="0"/>
              <a:t>วัน</a:t>
            </a:r>
            <a:r>
              <a:rPr lang="th-TH" sz="1800" dirty="0"/>
              <a:t>	                    </a:t>
            </a:r>
            <a:endParaRPr lang="en-US" sz="1800" dirty="0" smtClean="0"/>
          </a:p>
          <a:p>
            <a:r>
              <a:rPr lang="en-US" sz="1800" dirty="0" smtClean="0"/>
              <a:t>3-6 </a:t>
            </a:r>
            <a:r>
              <a:rPr lang="th-TH" sz="1800" dirty="0"/>
              <a:t>ครั้ง/</a:t>
            </a:r>
            <a:r>
              <a:rPr lang="th-TH" sz="1800" dirty="0" smtClean="0"/>
              <a:t>วัน</a:t>
            </a:r>
          </a:p>
          <a:p>
            <a:r>
              <a:rPr lang="th-TH" sz="1800" dirty="0" smtClean="0"/>
              <a:t>มากกว่า </a:t>
            </a:r>
            <a:r>
              <a:rPr lang="en-US" sz="1800" dirty="0"/>
              <a:t>6 </a:t>
            </a:r>
            <a:r>
              <a:rPr lang="th-TH" sz="1800" dirty="0"/>
              <a:t>ครั้ง/วัน </a:t>
            </a:r>
            <a:endParaRPr lang="en-US" sz="1800" dirty="0"/>
          </a:p>
          <a:p>
            <a:endParaRPr lang="th-TH" sz="1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29112" y="4725144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54141" y="4993412"/>
            <a:ext cx="216024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41993" y="5271120"/>
            <a:ext cx="21602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35816" y="5518947"/>
            <a:ext cx="216024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54141" y="5760649"/>
            <a:ext cx="216024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45913" y="6021288"/>
            <a:ext cx="216024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54453" y="6333915"/>
            <a:ext cx="216024" cy="144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84870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19649153"/>
              </p:ext>
            </p:extLst>
          </p:nvPr>
        </p:nvGraphicFramePr>
        <p:xfrm>
          <a:off x="971600" y="1556792"/>
          <a:ext cx="74168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พฤติกรรมการบริโภคอาหาร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6612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/>
              <a:t>ไม่มี</a:t>
            </a:r>
            <a:r>
              <a:rPr lang="th-TH" sz="1800" b="1" dirty="0"/>
              <a:t>	 </a:t>
            </a:r>
            <a:endParaRPr lang="th-TH" sz="1800" b="1" dirty="0" smtClean="0"/>
          </a:p>
          <a:p>
            <a:r>
              <a:rPr lang="th-TH" sz="1800" b="1" dirty="0" smtClean="0"/>
              <a:t>บางครั้ง  </a:t>
            </a:r>
            <a:r>
              <a:rPr lang="th-TH" sz="1800" b="1" dirty="0"/>
              <a:t>	    </a:t>
            </a:r>
            <a:endParaRPr lang="th-TH" sz="1800" b="1" dirty="0" smtClean="0"/>
          </a:p>
          <a:p>
            <a:r>
              <a:rPr lang="th-TH" sz="1800" b="1" dirty="0" smtClean="0"/>
              <a:t>บ่อยครั้ง</a:t>
            </a:r>
            <a:endParaRPr lang="th-TH" sz="1800" b="1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15816" y="573325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42356" y="6305975"/>
            <a:ext cx="144016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15816" y="6004738"/>
            <a:ext cx="144016" cy="144016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140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/>
              <a:t>พฤติกรรมการดูแลอนามัยช่อง</a:t>
            </a:r>
            <a:r>
              <a:rPr lang="th-TH" b="1" dirty="0" smtClean="0"/>
              <a:t>ปาก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289111"/>
              </p:ext>
            </p:extLst>
          </p:nvPr>
        </p:nvGraphicFramePr>
        <p:xfrm>
          <a:off x="1979712" y="1484784"/>
          <a:ext cx="56886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6288" y="539871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ทำด้วยตนเองทั้งหมด</a:t>
            </a:r>
          </a:p>
          <a:p>
            <a:r>
              <a:rPr lang="th-TH" sz="1800" dirty="0" smtClean="0"/>
              <a:t>บางส่วน</a:t>
            </a:r>
            <a:r>
              <a:rPr lang="th-TH" sz="1800" dirty="0"/>
              <a:t>ต้องมีคน</a:t>
            </a:r>
            <a:r>
              <a:rPr lang="th-TH" sz="1800" dirty="0" smtClean="0"/>
              <a:t>ช่วย</a:t>
            </a:r>
          </a:p>
          <a:p>
            <a:r>
              <a:rPr lang="th-TH" sz="1800" dirty="0" smtClean="0"/>
              <a:t>ผู้ดูแล</a:t>
            </a:r>
            <a:r>
              <a:rPr lang="th-TH" sz="1800" dirty="0"/>
              <a:t>ทำให้</a:t>
            </a:r>
            <a:r>
              <a:rPr lang="th-TH" sz="1800" dirty="0" smtClean="0"/>
              <a:t>ทั้งหมด</a:t>
            </a:r>
          </a:p>
          <a:p>
            <a:r>
              <a:rPr lang="th-TH" sz="1800" dirty="0" smtClean="0"/>
              <a:t>ไม่เคยทำความสะอาดช่องปาก </a:t>
            </a:r>
            <a:endParaRPr lang="th-TH" sz="18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131280" y="5515013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53997" y="5804639"/>
            <a:ext cx="216024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153997" y="6309320"/>
            <a:ext cx="216024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155013" y="6074904"/>
            <a:ext cx="216024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246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/>
              <a:t>พฤติกรรมการดูแลอนามัยช่องปาก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40686814"/>
              </p:ext>
            </p:extLst>
          </p:nvPr>
        </p:nvGraphicFramePr>
        <p:xfrm>
          <a:off x="822325" y="2045494"/>
          <a:ext cx="7499350" cy="276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4869160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</a:t>
            </a:r>
            <a:r>
              <a:rPr lang="th-TH" sz="1600" dirty="0"/>
              <a:t>ครั้ง </a:t>
            </a:r>
            <a:r>
              <a:rPr lang="th-TH" sz="1600" dirty="0" smtClean="0"/>
              <a:t>(ตอน</a:t>
            </a:r>
            <a:r>
              <a:rPr lang="th-TH" sz="1600" dirty="0"/>
              <a:t>เช้าหลังตื่นนอน</a:t>
            </a:r>
            <a:r>
              <a:rPr lang="th-TH" sz="1600" dirty="0" smtClean="0"/>
              <a:t>)</a:t>
            </a:r>
          </a:p>
          <a:p>
            <a:r>
              <a:rPr lang="en-US" sz="1600" dirty="0" smtClean="0"/>
              <a:t>1 </a:t>
            </a:r>
            <a:r>
              <a:rPr lang="th-TH" sz="1600" dirty="0"/>
              <a:t>ครั้ง(ตอนเย็น</a:t>
            </a:r>
            <a:r>
              <a:rPr lang="th-TH" sz="1600" dirty="0" smtClean="0"/>
              <a:t>)</a:t>
            </a:r>
          </a:p>
          <a:p>
            <a:r>
              <a:rPr lang="en-US" sz="1600" dirty="0" smtClean="0"/>
              <a:t>2 </a:t>
            </a:r>
            <a:r>
              <a:rPr lang="th-TH" sz="1600" dirty="0"/>
              <a:t>ครั้ง(ตอนเช้าและตอนเย็น</a:t>
            </a:r>
            <a:r>
              <a:rPr lang="th-TH" sz="1600" dirty="0" smtClean="0"/>
              <a:t>)</a:t>
            </a:r>
          </a:p>
          <a:p>
            <a:r>
              <a:rPr lang="en-US" sz="1600" dirty="0" smtClean="0"/>
              <a:t>3 </a:t>
            </a:r>
            <a:r>
              <a:rPr lang="th-TH" sz="1600" dirty="0"/>
              <a:t>ครั้ง(หลังอาหารเช้า กลางวัน เย็น</a:t>
            </a:r>
            <a:r>
              <a:rPr lang="th-TH" sz="16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3 </a:t>
            </a:r>
            <a:r>
              <a:rPr lang="th-TH" sz="1600" dirty="0"/>
              <a:t>ครั้งขึ้น</a:t>
            </a:r>
            <a:r>
              <a:rPr lang="th-TH" sz="1600" dirty="0" smtClean="0"/>
              <a:t>ไป</a:t>
            </a:r>
          </a:p>
          <a:p>
            <a:r>
              <a:rPr lang="th-TH" sz="1600" dirty="0" smtClean="0"/>
              <a:t> ทำ</a:t>
            </a:r>
            <a:r>
              <a:rPr lang="th-TH" sz="1600" dirty="0"/>
              <a:t>บางครั้งเมื่อว่างหรือคนพิการยอมให้ทำ </a:t>
            </a:r>
            <a:endParaRPr lang="th-TH" sz="1600" dirty="0" smtClean="0"/>
          </a:p>
          <a:p>
            <a:r>
              <a:rPr lang="th-TH" sz="1600" dirty="0" smtClean="0"/>
              <a:t>อื่นๆ</a:t>
            </a:r>
            <a:r>
              <a:rPr lang="en-US" sz="1600" dirty="0"/>
              <a:t>…………..……..……..</a:t>
            </a:r>
            <a:r>
              <a:rPr lang="th-TH" sz="1600" dirty="0"/>
              <a:t>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4966320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79712" y="5190728"/>
            <a:ext cx="216024" cy="144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79712" y="5415136"/>
            <a:ext cx="216024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979712" y="5633085"/>
            <a:ext cx="216024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979712" y="5872336"/>
            <a:ext cx="216024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79712" y="6140118"/>
            <a:ext cx="21602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979712" y="6381328"/>
            <a:ext cx="216024" cy="144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66442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48872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/>
              <a:t>พฤติกรรมการดูแลอนามัยช่องปาก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204864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ยา</a:t>
            </a:r>
            <a:r>
              <a:rPr lang="th-TH" sz="1800" dirty="0"/>
              <a:t>สีฟันผสม</a:t>
            </a:r>
            <a:r>
              <a:rPr lang="th-TH" sz="1800" dirty="0" smtClean="0"/>
              <a:t>ฟลูออไรด์</a:t>
            </a:r>
            <a:endParaRPr lang="th-TH" sz="1800" dirty="0"/>
          </a:p>
          <a:p>
            <a:r>
              <a:rPr lang="th-TH" sz="1800" dirty="0" smtClean="0"/>
              <a:t>ยา</a:t>
            </a:r>
            <a:r>
              <a:rPr lang="th-TH" sz="1800" dirty="0"/>
              <a:t>สีฟัน</a:t>
            </a:r>
            <a:r>
              <a:rPr lang="th-TH" sz="1800" dirty="0" smtClean="0"/>
              <a:t>สมุนไพร    </a:t>
            </a:r>
          </a:p>
          <a:p>
            <a:r>
              <a:rPr lang="th-TH" sz="1800" dirty="0" smtClean="0"/>
              <a:t>เกลือ </a:t>
            </a:r>
          </a:p>
          <a:p>
            <a:r>
              <a:rPr lang="th-TH" sz="1800" dirty="0" smtClean="0"/>
              <a:t>ยา</a:t>
            </a:r>
            <a:r>
              <a:rPr lang="th-TH" sz="1800" dirty="0"/>
              <a:t>สีฟันแบบ</a:t>
            </a:r>
            <a:r>
              <a:rPr lang="th-TH" sz="1800" dirty="0" smtClean="0"/>
              <a:t>ผง</a:t>
            </a:r>
          </a:p>
          <a:p>
            <a:r>
              <a:rPr lang="th-TH" sz="1800" dirty="0" smtClean="0"/>
              <a:t>ไม่</a:t>
            </a:r>
            <a:r>
              <a:rPr lang="th-TH" sz="1800" dirty="0"/>
              <a:t>ใช้ยาสี</a:t>
            </a:r>
            <a:r>
              <a:rPr lang="th-TH" sz="1800" dirty="0" smtClean="0"/>
              <a:t>ฟัน</a:t>
            </a:r>
          </a:p>
          <a:p>
            <a:r>
              <a:rPr lang="th-TH" sz="1800" dirty="0" smtClean="0"/>
              <a:t>อื่นๆ.......................</a:t>
            </a:r>
            <a:endParaRPr lang="th-TH" sz="1800" dirty="0"/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244020"/>
              </p:ext>
            </p:extLst>
          </p:nvPr>
        </p:nvGraphicFramePr>
        <p:xfrm>
          <a:off x="1403648" y="1556792"/>
          <a:ext cx="4073337" cy="468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848" y="2492896"/>
            <a:ext cx="144016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ชนิดของยาสีฟัน</a:t>
            </a:r>
            <a:endParaRPr lang="th-TH" sz="2000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228184" y="2276872"/>
            <a:ext cx="216024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247882" y="3645024"/>
            <a:ext cx="216024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35029" y="3356992"/>
            <a:ext cx="216024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39869" y="3082027"/>
            <a:ext cx="216024" cy="14401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239869" y="2820998"/>
            <a:ext cx="216024" cy="144016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239869" y="2560298"/>
            <a:ext cx="216024" cy="14401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57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/>
              <a:t>พฤติกรรมการดูแลอนามัยช่องปาก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6282111"/>
              </p:ext>
            </p:extLst>
          </p:nvPr>
        </p:nvGraphicFramePr>
        <p:xfrm>
          <a:off x="827584" y="1412776"/>
          <a:ext cx="74888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458112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</a:t>
            </a:r>
            <a:r>
              <a:rPr lang="th-TH" sz="1800" dirty="0"/>
              <a:t>เดือน </a:t>
            </a:r>
            <a:endParaRPr lang="en-US" sz="1800" dirty="0" smtClean="0"/>
          </a:p>
          <a:p>
            <a:r>
              <a:rPr lang="en-US" sz="1800" dirty="0" smtClean="0"/>
              <a:t>2</a:t>
            </a:r>
            <a:r>
              <a:rPr lang="th-TH" sz="1800" dirty="0" smtClean="0"/>
              <a:t> </a:t>
            </a:r>
            <a:r>
              <a:rPr lang="th-TH" sz="1800" dirty="0"/>
              <a:t>เดือน 	 </a:t>
            </a:r>
            <a:r>
              <a:rPr lang="th-TH" sz="1800" dirty="0" smtClean="0"/>
              <a:t>      </a:t>
            </a:r>
            <a:endParaRPr lang="en-US" sz="1800" dirty="0" smtClean="0"/>
          </a:p>
          <a:p>
            <a:r>
              <a:rPr lang="en-US" sz="1800" dirty="0" smtClean="0"/>
              <a:t>3 </a:t>
            </a:r>
            <a:r>
              <a:rPr lang="th-TH" sz="1800" dirty="0"/>
              <a:t>เดือน </a:t>
            </a:r>
            <a:endParaRPr lang="th-TH" sz="1800" dirty="0" smtClean="0"/>
          </a:p>
          <a:p>
            <a:r>
              <a:rPr lang="th-TH" sz="1800" dirty="0" smtClean="0"/>
              <a:t>มากกว่า </a:t>
            </a:r>
            <a:r>
              <a:rPr lang="en-US" sz="1800" dirty="0"/>
              <a:t>3 </a:t>
            </a:r>
            <a:r>
              <a:rPr lang="th-TH" sz="1800" dirty="0"/>
              <a:t>เดือน 	</a:t>
            </a:r>
            <a:endParaRPr lang="th-TH" sz="1800" dirty="0" smtClean="0"/>
          </a:p>
          <a:p>
            <a:r>
              <a:rPr lang="th-TH" sz="1800" dirty="0" smtClean="0"/>
              <a:t>ขน</a:t>
            </a:r>
            <a:r>
              <a:rPr lang="th-TH" sz="1800" dirty="0"/>
              <a:t>แปรงบานจึงเปลี่ยน </a:t>
            </a:r>
            <a:r>
              <a:rPr lang="th-TH" sz="1800" dirty="0" smtClean="0"/>
              <a:t>      </a:t>
            </a:r>
          </a:p>
          <a:p>
            <a:r>
              <a:rPr lang="th-TH" sz="1800" dirty="0" smtClean="0"/>
              <a:t>เมื่อ</a:t>
            </a:r>
            <a:r>
              <a:rPr lang="th-TH" sz="1800" dirty="0"/>
              <a:t>รู้สึกเจ็บเหงือก 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9740" y="4653136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38920" y="4941168"/>
            <a:ext cx="216024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47254" y="5238017"/>
            <a:ext cx="21602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50748" y="5503912"/>
            <a:ext cx="216024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463771" y="5783109"/>
            <a:ext cx="216024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62433" y="6021288"/>
            <a:ext cx="216024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771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72551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/>
              <a:t>การรับรู้เกี่ยวกับปัญหาสุขภาพช่องปาก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1426299"/>
              </p:ext>
            </p:extLst>
          </p:nvPr>
        </p:nvGraphicFramePr>
        <p:xfrm>
          <a:off x="1619672" y="1628800"/>
          <a:ext cx="6480720" cy="36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9511" y="5229201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มี</a:t>
            </a:r>
          </a:p>
          <a:p>
            <a:r>
              <a:rPr lang="th-TH" sz="2000" dirty="0" smtClean="0"/>
              <a:t>ไม่มี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085498" y="5261112"/>
            <a:ext cx="254418" cy="2340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086828" y="5583144"/>
            <a:ext cx="254418" cy="234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7284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/>
              <a:t>การรับรู้เกี่ยวกับปัญหาสุขภาพช่องปาก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9315395"/>
              </p:ext>
            </p:extLst>
          </p:nvPr>
        </p:nvGraphicFramePr>
        <p:xfrm>
          <a:off x="1115616" y="1844824"/>
          <a:ext cx="6038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47864" y="15567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/>
              <a:t>ปัญหาสุขภาพช่องปากที่คนพิการรับรู้</a:t>
            </a:r>
            <a:endParaRPr lang="th-TH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479715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1. </a:t>
            </a:r>
            <a:endParaRPr lang="th-TH" dirty="0"/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9217635"/>
              </p:ext>
            </p:extLst>
          </p:nvPr>
        </p:nvGraphicFramePr>
        <p:xfrm>
          <a:off x="637220" y="4797152"/>
          <a:ext cx="8229600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51216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1600" dirty="0" smtClean="0">
                          <a:effectLst/>
                        </a:rPr>
                        <a:t> มี</a:t>
                      </a:r>
                      <a:r>
                        <a:rPr lang="th-TH" sz="1600" dirty="0">
                          <a:effectLst/>
                        </a:rPr>
                        <a:t>เศษอาหารติดฟันเป็น</a:t>
                      </a:r>
                      <a:r>
                        <a:rPr lang="th-TH" sz="1600" dirty="0" err="1" smtClean="0">
                          <a:effectLst/>
                        </a:rPr>
                        <a:t>ประจํา</a:t>
                      </a:r>
                      <a:r>
                        <a:rPr lang="en-US" sz="1600" dirty="0">
                          <a:effectLst/>
                        </a:rPr>
                        <a:t>		</a:t>
                      </a:r>
                      <a:r>
                        <a:rPr lang="th-TH" sz="1600" dirty="0" smtClean="0">
                          <a:effectLst/>
                          <a:sym typeface="Webdings"/>
                        </a:rPr>
                        <a:t> </a:t>
                      </a:r>
                      <a:r>
                        <a:rPr lang="th-TH" sz="1600" dirty="0" smtClean="0">
                          <a:effectLst/>
                        </a:rPr>
                        <a:t>มี</a:t>
                      </a:r>
                      <a:r>
                        <a:rPr lang="th-TH" sz="1600" dirty="0">
                          <a:effectLst/>
                        </a:rPr>
                        <a:t>กลิ่น</a:t>
                      </a:r>
                      <a:r>
                        <a:rPr lang="th-TH" sz="1600" dirty="0" smtClean="0">
                          <a:effectLst/>
                        </a:rPr>
                        <a:t>ปาก</a:t>
                      </a:r>
                      <a:endParaRPr lang="en-US" sz="1600" dirty="0">
                        <a:effectLst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1600" dirty="0">
                          <a:effectLst/>
                        </a:rPr>
                        <a:t> </a:t>
                      </a:r>
                      <a:r>
                        <a:rPr lang="th-TH" sz="1600" dirty="0" smtClean="0">
                          <a:effectLst/>
                        </a:rPr>
                        <a:t>เคี้ยว</a:t>
                      </a:r>
                      <a:r>
                        <a:rPr lang="th-TH" sz="1600" dirty="0">
                          <a:effectLst/>
                        </a:rPr>
                        <a:t>อาหารหรือของแข็งๆ ไม่ได้</a:t>
                      </a:r>
                      <a:r>
                        <a:rPr lang="en-US" sz="1600" dirty="0">
                          <a:effectLst/>
                        </a:rPr>
                        <a:t>  	</a:t>
                      </a:r>
                      <a:r>
                        <a:rPr lang="th-TH" sz="1600" dirty="0">
                          <a:effectLst/>
                        </a:rPr>
                        <a:t>	</a:t>
                      </a:r>
                      <a:r>
                        <a:rPr lang="th-TH" sz="1600" dirty="0" smtClean="0">
                          <a:effectLst/>
                        </a:rPr>
                        <a:t>มี</a:t>
                      </a:r>
                      <a:r>
                        <a:rPr lang="th-TH" sz="1600" dirty="0">
                          <a:effectLst/>
                        </a:rPr>
                        <a:t>ฟันผุหรือจุดดำๆ บนตัว</a:t>
                      </a:r>
                      <a:r>
                        <a:rPr lang="th-TH" sz="1600" dirty="0" smtClean="0">
                          <a:effectLst/>
                        </a:rPr>
                        <a:t>ฟัน</a:t>
                      </a:r>
                      <a:endParaRPr lang="en-US" sz="1600" dirty="0">
                        <a:effectLst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1600" dirty="0">
                          <a:effectLst/>
                        </a:rPr>
                        <a:t> </a:t>
                      </a:r>
                      <a:r>
                        <a:rPr lang="th-TH" sz="1600" dirty="0" smtClean="0">
                          <a:effectLst/>
                        </a:rPr>
                        <a:t>ปวด</a:t>
                      </a:r>
                      <a:r>
                        <a:rPr lang="th-TH" sz="1600" dirty="0">
                          <a:effectLst/>
                        </a:rPr>
                        <a:t>ฟันหรือเสียวฟัน</a:t>
                      </a:r>
                      <a:r>
                        <a:rPr lang="en-US" sz="1600" dirty="0">
                          <a:effectLst/>
                        </a:rPr>
                        <a:t>  		</a:t>
                      </a:r>
                      <a:r>
                        <a:rPr lang="th-TH" sz="1600" dirty="0" smtClean="0">
                          <a:effectLst/>
                        </a:rPr>
                        <a:t>                         </a:t>
                      </a:r>
                      <a:r>
                        <a:rPr lang="th-TH" sz="1600" dirty="0" smtClean="0">
                          <a:effectLst/>
                          <a:sym typeface="Webdings"/>
                        </a:rPr>
                        <a:t> </a:t>
                      </a:r>
                      <a:r>
                        <a:rPr lang="th-TH" sz="1600" dirty="0" smtClean="0">
                          <a:effectLst/>
                        </a:rPr>
                        <a:t>มี</a:t>
                      </a:r>
                      <a:r>
                        <a:rPr lang="th-TH" sz="1600" dirty="0">
                          <a:effectLst/>
                        </a:rPr>
                        <a:t>หินปูนที่</a:t>
                      </a:r>
                      <a:r>
                        <a:rPr lang="th-TH" sz="1600" dirty="0" smtClean="0">
                          <a:effectLst/>
                        </a:rPr>
                        <a:t>ฟัน</a:t>
                      </a:r>
                      <a:endParaRPr lang="en-US" sz="1600" dirty="0">
                        <a:effectLst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1600" dirty="0" smtClean="0">
                          <a:effectLst/>
                        </a:rPr>
                        <a:t> เหงือก</a:t>
                      </a:r>
                      <a:r>
                        <a:rPr lang="th-TH" sz="1600" dirty="0">
                          <a:effectLst/>
                        </a:rPr>
                        <a:t>อักเสบ มีเลือดออก(บวม แดง เป็น</a:t>
                      </a:r>
                      <a:r>
                        <a:rPr lang="th-TH" sz="1600" dirty="0" smtClean="0">
                          <a:effectLst/>
                        </a:rPr>
                        <a:t>หนอง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r>
                        <a:rPr lang="th-TH" sz="1600" dirty="0" smtClean="0">
                          <a:effectLst/>
                        </a:rPr>
                        <a:t> มี</a:t>
                      </a:r>
                      <a:r>
                        <a:rPr lang="th-TH" sz="1600" dirty="0">
                          <a:effectLst/>
                        </a:rPr>
                        <a:t>ฟันโยก </a:t>
                      </a:r>
                      <a:endParaRPr lang="th-TH" sz="1600" dirty="0" smtClean="0">
                        <a:effectLst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1600" dirty="0" smtClean="0">
                          <a:effectLst/>
                        </a:rPr>
                        <a:t>มี</a:t>
                      </a:r>
                      <a:r>
                        <a:rPr lang="th-TH" sz="1600" dirty="0">
                          <a:effectLst/>
                        </a:rPr>
                        <a:t>ฟันปลอมแล้วเจ็บ /ฟันปลอมหลวม </a:t>
                      </a:r>
                      <a:endParaRPr lang="th-TH" sz="1600" dirty="0" smtClean="0">
                        <a:effectLst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มีสิ่งผิดปกติอื่นๆในช่องปาก </a:t>
                      </a:r>
                      <a:endParaRPr lang="en-US" sz="1600" dirty="0">
                        <a:effectLst/>
                        <a:latin typeface="BrowalliaUPC"/>
                        <a:ea typeface="Cordia New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971600" y="4842738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159536" y="4815859"/>
            <a:ext cx="216024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71600" y="5058762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159536" y="5058762"/>
            <a:ext cx="216024" cy="144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985122" y="5320372"/>
            <a:ext cx="216024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159536" y="5320372"/>
            <a:ext cx="216024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971600" y="5589240"/>
            <a:ext cx="216024" cy="144016"/>
          </a:xfrm>
          <a:prstGeom prst="rect">
            <a:avLst/>
          </a:prstGeom>
          <a:solidFill>
            <a:srgbClr val="3FA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189583" y="5589240"/>
            <a:ext cx="216024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71600" y="5805264"/>
            <a:ext cx="216024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985122" y="6021288"/>
            <a:ext cx="216024" cy="14401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680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248400" cy="71596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/>
            <a:r>
              <a:rPr lang="th-TH" sz="5000" b="1" dirty="0" smtClean="0">
                <a:solidFill>
                  <a:srgbClr val="0000FF"/>
                </a:solidFill>
                <a:latin typeface="IrisUPC" pitchFamily="34" charset="-34"/>
                <a:cs typeface="IrisUPC" pitchFamily="34" charset="-34"/>
              </a:rPr>
              <a:t>ข้อมูลทั่วไป</a:t>
            </a:r>
            <a:endParaRPr lang="ru-RU" sz="5000" b="1" dirty="0">
              <a:solidFill>
                <a:srgbClr val="0000FF"/>
              </a:solidFill>
              <a:cs typeface="IrisUPC" pitchFamily="34" charset="-34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54821"/>
            <a:ext cx="8208912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โรงพยาบาลบ้านฝาง ขนาด 30 เตียง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ประชากรที่รับผิดชอบ 56,388 คน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จำนวนหมู่บ้าน 75 หมู่บ้าน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u="sng" dirty="0" smtClean="0">
                <a:solidFill>
                  <a:srgbClr val="0000FF"/>
                </a:solidFill>
                <a:latin typeface="TH SarabunIT๙" pitchFamily="34" charset="-34"/>
              </a:rPr>
              <a:t>อัตรากำลัง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dirty="0">
                <a:solidFill>
                  <a:srgbClr val="660066"/>
                </a:solidFill>
                <a:latin typeface="TH SarabunIT๙" pitchFamily="34" charset="-34"/>
              </a:rPr>
              <a:t> </a:t>
            </a: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  - แพทย์ 		  5 คน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dirty="0">
                <a:solidFill>
                  <a:srgbClr val="660066"/>
                </a:solidFill>
                <a:latin typeface="TH SarabunIT๙" pitchFamily="34" charset="-34"/>
              </a:rPr>
              <a:t> </a:t>
            </a: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  - </a:t>
            </a:r>
            <a:r>
              <a:rPr lang="th-TH" sz="2800" b="1" dirty="0" err="1" smtClean="0">
                <a:solidFill>
                  <a:srgbClr val="660066"/>
                </a:solidFill>
                <a:latin typeface="TH SarabunIT๙" pitchFamily="34" charset="-34"/>
              </a:rPr>
              <a:t>ทันตแพทย์</a:t>
            </a: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 	 	 4 คน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   - เภสัชกร		  5 คน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dirty="0">
                <a:solidFill>
                  <a:srgbClr val="660066"/>
                </a:solidFill>
                <a:latin typeface="TH SarabunIT๙" pitchFamily="34" charset="-34"/>
              </a:rPr>
              <a:t> </a:t>
            </a: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  - พยาบาล		57 คน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b="1" dirty="0">
                <a:solidFill>
                  <a:srgbClr val="660066"/>
                </a:solidFill>
                <a:latin typeface="TH SarabunIT๙" pitchFamily="34" charset="-34"/>
              </a:rPr>
              <a:t> </a:t>
            </a:r>
            <a:r>
              <a:rPr lang="th-TH" sz="2800" b="1" dirty="0" smtClean="0">
                <a:solidFill>
                  <a:srgbClr val="660066"/>
                </a:solidFill>
                <a:latin typeface="TH SarabunIT๙" pitchFamily="34" charset="-34"/>
              </a:rPr>
              <a:t>  - อื่นๆ 		89 คน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http://coop.sut.ac.th/inter/images/icc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548"/>
          <a:stretch/>
        </p:blipFill>
        <p:spPr bwMode="auto">
          <a:xfrm>
            <a:off x="7164288" y="5157192"/>
            <a:ext cx="1341250" cy="1342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94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/>
              <a:t>ประสบการณ์การไปรับบริการทันตก</a:t>
            </a:r>
            <a:r>
              <a:rPr lang="th-TH" b="1" dirty="0" err="1" smtClean="0"/>
              <a:t>รรม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3979316"/>
              </p:ext>
            </p:extLst>
          </p:nvPr>
        </p:nvGraphicFramePr>
        <p:xfrm>
          <a:off x="755576" y="1556791"/>
          <a:ext cx="7344816" cy="360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516328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เคย</a:t>
            </a:r>
          </a:p>
          <a:p>
            <a:r>
              <a:rPr lang="th-TH" sz="2000" dirty="0" smtClean="0"/>
              <a:t>ไม่เคย</a:t>
            </a:r>
            <a:endParaRPr lang="th-TH" sz="20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173566" y="5229201"/>
            <a:ext cx="254418" cy="2340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73566" y="5529900"/>
            <a:ext cx="254418" cy="234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089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2045" y="278322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/>
              <a:t>ประสบการณ์การไปรับบริการทันตกรรม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89342543"/>
              </p:ext>
            </p:extLst>
          </p:nvPr>
        </p:nvGraphicFramePr>
        <p:xfrm>
          <a:off x="755576" y="1556792"/>
          <a:ext cx="46805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72200" y="2820230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ตรวจ</a:t>
            </a:r>
            <a:r>
              <a:rPr lang="th-TH" sz="1600" dirty="0"/>
              <a:t>ฟัน </a:t>
            </a:r>
            <a:endParaRPr lang="th-TH" sz="1600" dirty="0" smtClean="0"/>
          </a:p>
          <a:p>
            <a:r>
              <a:rPr lang="th-TH" sz="1600" dirty="0" smtClean="0"/>
              <a:t> </a:t>
            </a:r>
            <a:r>
              <a:rPr lang="th-TH" sz="1600" dirty="0"/>
              <a:t>ปวดฟัน </a:t>
            </a:r>
            <a:endParaRPr lang="th-TH" sz="1600" dirty="0" smtClean="0"/>
          </a:p>
          <a:p>
            <a:r>
              <a:rPr lang="th-TH" sz="1600" dirty="0" smtClean="0"/>
              <a:t>ปวด</a:t>
            </a:r>
            <a:r>
              <a:rPr lang="th-TH" sz="1600" dirty="0"/>
              <a:t>เหงือก </a:t>
            </a:r>
            <a:endParaRPr lang="th-TH" sz="1600" dirty="0" smtClean="0"/>
          </a:p>
          <a:p>
            <a:r>
              <a:rPr lang="th-TH" sz="1600" dirty="0" smtClean="0"/>
              <a:t>แก้มบวม</a:t>
            </a:r>
          </a:p>
          <a:p>
            <a:r>
              <a:rPr lang="th-TH" sz="1600" dirty="0" smtClean="0"/>
              <a:t>อุดฟัน</a:t>
            </a:r>
          </a:p>
          <a:p>
            <a:r>
              <a:rPr lang="th-TH" sz="1600" dirty="0" smtClean="0"/>
              <a:t>ขูดหินปูน</a:t>
            </a:r>
          </a:p>
          <a:p>
            <a:r>
              <a:rPr lang="th-TH" sz="1600" dirty="0" smtClean="0"/>
              <a:t>ถอน</a:t>
            </a:r>
            <a:r>
              <a:rPr lang="th-TH" sz="1600" dirty="0"/>
              <a:t>ฟัน </a:t>
            </a:r>
            <a:endParaRPr lang="th-TH" sz="1600" dirty="0" smtClean="0"/>
          </a:p>
          <a:p>
            <a:r>
              <a:rPr lang="th-TH" sz="1600" dirty="0" smtClean="0"/>
              <a:t>ผ่า</a:t>
            </a:r>
            <a:r>
              <a:rPr lang="th-TH" sz="1600" dirty="0"/>
              <a:t>ฟัน</a:t>
            </a:r>
            <a:r>
              <a:rPr lang="th-TH" sz="1600" dirty="0" smtClean="0"/>
              <a:t>คุด</a:t>
            </a:r>
            <a:endParaRPr lang="en-US" sz="16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56176" y="2872546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56176" y="3113789"/>
            <a:ext cx="216024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154762" y="3360543"/>
            <a:ext cx="216024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149647" y="4106640"/>
            <a:ext cx="216024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149647" y="3851281"/>
            <a:ext cx="216024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149995" y="3602696"/>
            <a:ext cx="21602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156176" y="4596960"/>
            <a:ext cx="216024" cy="144016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149647" y="4365104"/>
            <a:ext cx="216024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761253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2045" y="278322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/>
              <a:t>ประสบการณ์การไปรับบริการทันตกรรม</a:t>
            </a:r>
            <a:r>
              <a:rPr lang="th-TH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9190183"/>
              </p:ext>
            </p:extLst>
          </p:nvPr>
        </p:nvGraphicFramePr>
        <p:xfrm>
          <a:off x="2286000" y="2059781"/>
          <a:ext cx="4572000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7824" y="45811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/>
              <a:t> </a:t>
            </a:r>
            <a:r>
              <a:rPr lang="th-TH" sz="1800" dirty="0" smtClean="0"/>
              <a:t>     มา</a:t>
            </a:r>
            <a:r>
              <a:rPr lang="th-TH" sz="1800" dirty="0"/>
              <a:t>ได้ด้วยตนเอง 	</a:t>
            </a:r>
            <a:endParaRPr lang="th-TH" sz="1800" dirty="0" smtClean="0"/>
          </a:p>
          <a:p>
            <a:r>
              <a:rPr lang="th-TH" sz="1800" dirty="0"/>
              <a:t> </a:t>
            </a:r>
            <a:r>
              <a:rPr lang="th-TH" sz="1800" dirty="0" smtClean="0"/>
              <a:t>     ต้อง</a:t>
            </a:r>
            <a:r>
              <a:rPr lang="th-TH" sz="1800" dirty="0"/>
              <a:t>มีญาติมาด้วย </a:t>
            </a:r>
            <a:r>
              <a:rPr lang="en-US" sz="1800" dirty="0"/>
              <a:t>1 </a:t>
            </a:r>
            <a:r>
              <a:rPr lang="th-TH" sz="1800" dirty="0" smtClean="0"/>
              <a:t>คน</a:t>
            </a:r>
            <a:endParaRPr lang="en-US" sz="1800" dirty="0"/>
          </a:p>
          <a:p>
            <a:r>
              <a:rPr lang="th-TH" sz="1800" dirty="0" smtClean="0"/>
              <a:t>     ต้อง</a:t>
            </a:r>
            <a:r>
              <a:rPr lang="th-TH" sz="1800" dirty="0"/>
              <a:t>มีญาติพามามากกว่า </a:t>
            </a:r>
            <a:r>
              <a:rPr lang="en-US" sz="1800" dirty="0"/>
              <a:t>2 </a:t>
            </a:r>
            <a:r>
              <a:rPr lang="th-TH" sz="1800" dirty="0"/>
              <a:t>คน </a:t>
            </a:r>
            <a:endParaRPr lang="en-US" sz="1800" dirty="0"/>
          </a:p>
          <a:p>
            <a:endParaRPr lang="th-TH" sz="18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59832" y="465313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59832" y="4941168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59832" y="5229200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85235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1315743" y="332656"/>
            <a:ext cx="6512511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/>
              <a:t>ประสบการณ์การไปรับบริการทันตก</a:t>
            </a:r>
            <a:r>
              <a:rPr lang="th-TH" b="1" dirty="0" err="1" smtClean="0"/>
              <a:t>รรม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4898625"/>
              </p:ext>
            </p:extLst>
          </p:nvPr>
        </p:nvGraphicFramePr>
        <p:xfrm>
          <a:off x="467545" y="1556792"/>
          <a:ext cx="52565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192" y="318332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รถส่วนตัว</a:t>
            </a:r>
          </a:p>
          <a:p>
            <a:r>
              <a:rPr lang="th-TH" sz="1800" dirty="0" smtClean="0"/>
              <a:t> รถ</a:t>
            </a:r>
            <a:r>
              <a:rPr lang="th-TH" sz="1800" dirty="0"/>
              <a:t>รับจ้าง เช่น </a:t>
            </a:r>
            <a:r>
              <a:rPr lang="th-TH" sz="1800" dirty="0" smtClean="0"/>
              <a:t>รถโดยสาร </a:t>
            </a:r>
            <a:r>
              <a:rPr lang="th-TH" sz="1800" dirty="0"/>
              <a:t>รถ</a:t>
            </a:r>
            <a:r>
              <a:rPr lang="th-TH" sz="1800" dirty="0" smtClean="0"/>
              <a:t>เหมา</a:t>
            </a:r>
          </a:p>
          <a:p>
            <a:r>
              <a:rPr lang="th-TH" sz="1800" dirty="0" smtClean="0"/>
              <a:t>เดิน</a:t>
            </a:r>
          </a:p>
          <a:p>
            <a:r>
              <a:rPr lang="th-TH" sz="1800" dirty="0" smtClean="0"/>
              <a:t>อื่นๆ</a:t>
            </a:r>
            <a:endParaRPr lang="th-TH" sz="1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77304" y="227687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h-TH" dirty="0"/>
              <a:t>พาหนะในการเดินทาง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84168" y="3284984"/>
            <a:ext cx="14401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84168" y="3573016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084168" y="3866159"/>
            <a:ext cx="144016" cy="144016"/>
          </a:xfrm>
          <a:prstGeom prst="rect">
            <a:avLst/>
          </a:prstGeom>
          <a:solidFill>
            <a:srgbClr val="3FA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84168" y="4116029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092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1691680" y="260648"/>
            <a:ext cx="6512511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/>
              <a:t>ประสบการณ์การไปรับบริการทันตก</a:t>
            </a:r>
            <a:r>
              <a:rPr lang="th-TH" b="1" dirty="0" err="1" smtClean="0"/>
              <a:t>รรม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1321155"/>
              </p:ext>
            </p:extLst>
          </p:nvPr>
        </p:nvGraphicFramePr>
        <p:xfrm>
          <a:off x="1818718" y="2114674"/>
          <a:ext cx="5506563" cy="262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3168352" y="4725144"/>
            <a:ext cx="2051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/>
              <a:t>รพ.สต.</a:t>
            </a:r>
            <a:r>
              <a:rPr lang="th-TH" sz="1600" dirty="0"/>
              <a:t>	 </a:t>
            </a:r>
            <a:r>
              <a:rPr lang="th-TH" sz="1600" dirty="0" smtClean="0"/>
              <a:t>    </a:t>
            </a:r>
          </a:p>
          <a:p>
            <a:r>
              <a:rPr lang="th-TH" sz="1600" dirty="0" smtClean="0"/>
              <a:t>รพ.ชุมชน</a:t>
            </a:r>
          </a:p>
          <a:p>
            <a:r>
              <a:rPr lang="th-TH" sz="1600" dirty="0" smtClean="0"/>
              <a:t>รพ.</a:t>
            </a:r>
            <a:r>
              <a:rPr lang="th-TH" sz="1600" dirty="0"/>
              <a:t>ศูนย์ / รพ.</a:t>
            </a:r>
            <a:r>
              <a:rPr lang="th-TH" sz="1600" dirty="0" smtClean="0"/>
              <a:t>ทั่วไป</a:t>
            </a:r>
          </a:p>
          <a:p>
            <a:r>
              <a:rPr lang="th-TH" sz="1600" dirty="0" smtClean="0"/>
              <a:t> </a:t>
            </a:r>
            <a:r>
              <a:rPr lang="th-TH" sz="1600" dirty="0"/>
              <a:t>คลินิกทันตก</a:t>
            </a:r>
            <a:r>
              <a:rPr lang="th-TH" sz="1600" dirty="0" err="1" smtClean="0"/>
              <a:t>รรม</a:t>
            </a:r>
            <a:r>
              <a:rPr lang="th-TH" sz="1600" dirty="0"/>
              <a:t>		</a:t>
            </a:r>
            <a:endParaRPr lang="th-TH" sz="1600" dirty="0" smtClean="0"/>
          </a:p>
          <a:p>
            <a:r>
              <a:rPr lang="th-TH" sz="1600" dirty="0" smtClean="0"/>
              <a:t>อื่นๆ</a:t>
            </a:r>
            <a:endParaRPr lang="en-US" sz="1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65842" y="4808169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65842" y="5052133"/>
            <a:ext cx="144016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65842" y="5312225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65842" y="5561300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65842" y="580526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601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/>
              <a:t>ประสบการณ์การไปรับบริการทันตก</a:t>
            </a:r>
            <a:r>
              <a:rPr lang="th-TH" b="1" dirty="0" err="1" smtClean="0"/>
              <a:t>รรม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4946138"/>
              </p:ext>
            </p:extLst>
          </p:nvPr>
        </p:nvGraphicFramePr>
        <p:xfrm>
          <a:off x="755577" y="1700808"/>
          <a:ext cx="3888432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6056" y="2112313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ไม่</a:t>
            </a:r>
            <a:r>
              <a:rPr lang="th-TH" sz="1600" dirty="0"/>
              <a:t>สะดวกในการเดินทาง </a:t>
            </a:r>
            <a:r>
              <a:rPr lang="th-TH" sz="1600" dirty="0" smtClean="0"/>
              <a:t> </a:t>
            </a:r>
            <a:r>
              <a:rPr lang="th-TH" sz="1600" dirty="0"/>
              <a:t>	       </a:t>
            </a:r>
            <a:endParaRPr lang="th-TH" sz="1600" dirty="0" smtClean="0"/>
          </a:p>
          <a:p>
            <a:r>
              <a:rPr lang="th-TH" sz="1600" dirty="0" smtClean="0"/>
              <a:t>ไม่</a:t>
            </a:r>
            <a:r>
              <a:rPr lang="th-TH" sz="1600" dirty="0"/>
              <a:t>มีคนพาไป 	          </a:t>
            </a:r>
            <a:endParaRPr lang="th-TH" sz="1600" dirty="0" smtClean="0"/>
          </a:p>
          <a:p>
            <a:r>
              <a:rPr lang="th-TH" sz="1600" dirty="0" smtClean="0"/>
              <a:t>คน</a:t>
            </a:r>
            <a:r>
              <a:rPr lang="th-TH" sz="1600" dirty="0"/>
              <a:t>พิการไม่อยาก</a:t>
            </a:r>
            <a:r>
              <a:rPr lang="th-TH" sz="1600" dirty="0" smtClean="0"/>
              <a:t>ไป</a:t>
            </a:r>
          </a:p>
          <a:p>
            <a:r>
              <a:rPr lang="th-TH" sz="1600" dirty="0" smtClean="0"/>
              <a:t>ไม่</a:t>
            </a:r>
            <a:r>
              <a:rPr lang="th-TH" sz="1600" dirty="0"/>
              <a:t>มีค่าใช้จ่ายในการ</a:t>
            </a:r>
            <a:r>
              <a:rPr lang="th-TH" sz="1600" dirty="0" smtClean="0"/>
              <a:t>เดินทาง</a:t>
            </a:r>
          </a:p>
          <a:p>
            <a:r>
              <a:rPr lang="th-TH" sz="1600" dirty="0" smtClean="0"/>
              <a:t> ไม่</a:t>
            </a:r>
            <a:r>
              <a:rPr lang="th-TH" sz="1600" dirty="0"/>
              <a:t>มีค่าใช้จ่ายในการ</a:t>
            </a:r>
            <a:r>
              <a:rPr lang="th-TH" sz="1600" dirty="0" smtClean="0"/>
              <a:t>รักษา</a:t>
            </a:r>
          </a:p>
          <a:p>
            <a:r>
              <a:rPr lang="th-TH" sz="1600" dirty="0" smtClean="0"/>
              <a:t>ต้อง</a:t>
            </a:r>
            <a:r>
              <a:rPr lang="th-TH" sz="1600" dirty="0"/>
              <a:t>ไปรักษาที่โรงพยาบาลไกลบ้าน </a:t>
            </a:r>
            <a:endParaRPr lang="th-TH" sz="1600" dirty="0" smtClean="0"/>
          </a:p>
          <a:p>
            <a:r>
              <a:rPr lang="th-TH" sz="1600" dirty="0" smtClean="0"/>
              <a:t>รอนาน         </a:t>
            </a:r>
            <a:r>
              <a:rPr lang="en-US" sz="1600" dirty="0" smtClean="0"/>
              <a:t> </a:t>
            </a:r>
            <a:endParaRPr lang="th-TH" sz="1600" dirty="0" smtClean="0"/>
          </a:p>
          <a:p>
            <a:r>
              <a:rPr lang="th-TH" sz="1600" dirty="0" smtClean="0"/>
              <a:t>ไม่</a:t>
            </a:r>
            <a:r>
              <a:rPr lang="th-TH" sz="1600" dirty="0"/>
              <a:t>มีสิ่งอำนวยความสะดวกแก่คนพิการ เช่น ทางลาด </a:t>
            </a:r>
            <a:endParaRPr lang="th-TH" sz="1600" dirty="0" smtClean="0"/>
          </a:p>
          <a:p>
            <a:r>
              <a:rPr lang="th-TH" sz="1600" dirty="0" smtClean="0"/>
              <a:t>การ</a:t>
            </a:r>
            <a:r>
              <a:rPr lang="th-TH" sz="1600" dirty="0"/>
              <a:t>ขึ้นนั่งทำฟันที่เก้าอี้ทำฟัน</a:t>
            </a:r>
            <a:r>
              <a:rPr lang="th-TH" sz="1600" dirty="0" smtClean="0"/>
              <a:t>ไม่ได้</a:t>
            </a:r>
          </a:p>
          <a:p>
            <a:r>
              <a:rPr lang="th-TH" sz="1600" dirty="0" smtClean="0"/>
              <a:t>อื่นๆ</a:t>
            </a:r>
            <a:endParaRPr lang="th-TH" sz="16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857312" y="2204864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60032" y="2442922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860032" y="2708920"/>
            <a:ext cx="144016" cy="144016"/>
          </a:xfrm>
          <a:prstGeom prst="rect">
            <a:avLst/>
          </a:prstGeom>
          <a:solidFill>
            <a:srgbClr val="E7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860032" y="2946978"/>
            <a:ext cx="144016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72001" y="3196053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860032" y="3451034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879346" y="3706015"/>
            <a:ext cx="144016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879744" y="3933056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879744" y="4177020"/>
            <a:ext cx="144016" cy="144016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79744" y="4437112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112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="" xmlns:p14="http://schemas.microsoft.com/office/powerpoint/2010/main" val="294189484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="" xmlns:p14="http://schemas.microsoft.com/office/powerpoint/2010/main" val="724871761"/>
              </p:ext>
            </p:extLst>
          </p:nvPr>
        </p:nvGraphicFramePr>
        <p:xfrm>
          <a:off x="683568" y="1628800"/>
          <a:ext cx="7848872" cy="11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2954102"/>
            <a:ext cx="6436122" cy="362031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8706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3284"/>
            <a:ext cx="7740352" cy="435394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855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1107" y="1603314"/>
            <a:ext cx="6467084" cy="36377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3625" y="1590546"/>
            <a:ext cx="6408713" cy="36049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49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="" xmlns:p14="http://schemas.microsoft.com/office/powerpoint/2010/main" val="19602316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ไดอะแกรม 6"/>
          <p:cNvGraphicFramePr/>
          <p:nvPr/>
        </p:nvGraphicFramePr>
        <p:xfrm>
          <a:off x="894542" y="1556792"/>
          <a:ext cx="7632848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97072"/>
            <a:ext cx="6840760" cy="38479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126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916832"/>
            <a:ext cx="7078216" cy="410445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th-TH" sz="3200" b="1" dirty="0" smtClean="0">
                <a:solidFill>
                  <a:srgbClr val="660066"/>
                </a:solidFill>
                <a:latin typeface="TH SarabunIT๙" pitchFamily="34" charset="-34"/>
              </a:rPr>
              <a:t>1. จัดระบบบริการสุขภาพที่สอดคล้องบริบท สุขภาพของ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200" b="1" dirty="0" smtClean="0">
                <a:solidFill>
                  <a:srgbClr val="660066"/>
                </a:solidFill>
                <a:latin typeface="TH SarabunIT๙" pitchFamily="34" charset="-34"/>
              </a:rPr>
              <a:t>    ประชาชนในพื้นที่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200" b="1" dirty="0" smtClean="0">
                <a:solidFill>
                  <a:srgbClr val="660066"/>
                </a:solidFill>
                <a:latin typeface="TH SarabunIT๙" pitchFamily="34" charset="-34"/>
              </a:rPr>
              <a:t>2. ส่งเสริมการมีส่วนร่วมของภาคประชาชน เพื่อจัดระบบ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200" b="1" dirty="0">
                <a:solidFill>
                  <a:srgbClr val="660066"/>
                </a:solidFill>
                <a:latin typeface="TH SarabunIT๙" pitchFamily="34" charset="-34"/>
              </a:rPr>
              <a:t> </a:t>
            </a:r>
            <a:r>
              <a:rPr lang="th-TH" sz="3200" b="1" dirty="0" smtClean="0">
                <a:solidFill>
                  <a:srgbClr val="660066"/>
                </a:solidFill>
                <a:latin typeface="TH SarabunIT๙" pitchFamily="34" charset="-34"/>
              </a:rPr>
              <a:t>   บริการที่ตอบสนองของสังคม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200" b="1" dirty="0" smtClean="0">
                <a:solidFill>
                  <a:srgbClr val="660066"/>
                </a:solidFill>
                <a:latin typeface="TH SarabunIT๙" pitchFamily="34" charset="-34"/>
              </a:rPr>
              <a:t>3. พัฒนาระบบบริหารจัดการ อย่างมีประสิทธิภาพ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200" b="1" dirty="0" smtClean="0">
                <a:solidFill>
                  <a:srgbClr val="660066"/>
                </a:solidFill>
                <a:latin typeface="TH SarabunIT๙" pitchFamily="34" charset="-34"/>
              </a:rPr>
              <a:t>4. พัฒนาบุคลากรอย่างต่อเนื่อง โดยการจัดการความรู้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200" b="1" dirty="0">
                <a:solidFill>
                  <a:srgbClr val="660066"/>
                </a:solidFill>
                <a:latin typeface="TH SarabunIT๙" pitchFamily="34" charset="-34"/>
              </a:rPr>
              <a:t> </a:t>
            </a:r>
            <a:r>
              <a:rPr lang="th-TH" sz="3200" b="1" dirty="0" smtClean="0">
                <a:solidFill>
                  <a:srgbClr val="660066"/>
                </a:solidFill>
                <a:latin typeface="TH SarabunIT๙" pitchFamily="34" charset="-34"/>
              </a:rPr>
              <a:t>   ส่งเสริมการสร้างนวัตกรรม และวัฒนธรรมองค์กรที่ดี</a:t>
            </a:r>
          </a:p>
          <a:p>
            <a:pPr marL="0" indent="0">
              <a:lnSpc>
                <a:spcPct val="80000"/>
              </a:lnSpc>
              <a:buNone/>
            </a:pPr>
            <a:endParaRPr lang="en-US" sz="3200" b="1" dirty="0">
              <a:solidFill>
                <a:srgbClr val="660066"/>
              </a:solidFill>
              <a:latin typeface="TH SarabunIT๙" pitchFamily="34" charset="-3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240360" cy="71596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/>
            <a:r>
              <a:rPr lang="th-TH" sz="5000" b="1" dirty="0" err="1" smtClean="0">
                <a:solidFill>
                  <a:srgbClr val="0000FF"/>
                </a:solidFill>
                <a:latin typeface="TH SarabunPSK" pitchFamily="34" charset="-34"/>
                <a:cs typeface="+mn-cs"/>
              </a:rPr>
              <a:t>พันธ</a:t>
            </a:r>
            <a:r>
              <a:rPr lang="th-TH" sz="5000" b="1" dirty="0" smtClean="0">
                <a:solidFill>
                  <a:srgbClr val="0000FF"/>
                </a:solidFill>
                <a:latin typeface="TH SarabunPSK" pitchFamily="34" charset="-34"/>
                <a:cs typeface="+mn-cs"/>
              </a:rPr>
              <a:t>กิจ</a:t>
            </a:r>
            <a:endParaRPr lang="ru-RU" sz="50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6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003598"/>
            <a:ext cx="8388424" cy="47184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696848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="" xmlns:p14="http://schemas.microsoft.com/office/powerpoint/2010/main" val="308905876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="" xmlns:p14="http://schemas.microsoft.com/office/powerpoint/2010/main" val="263483585"/>
              </p:ext>
            </p:extLst>
          </p:nvPr>
        </p:nvGraphicFramePr>
        <p:xfrm>
          <a:off x="566160" y="1484784"/>
          <a:ext cx="8208912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68498"/>
            <a:ext cx="6192688" cy="348338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9776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1412" y="1688799"/>
            <a:ext cx="6199515" cy="34872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5492" y="1694527"/>
            <a:ext cx="6192181" cy="348310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66759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7117" y="1599324"/>
            <a:ext cx="6119664" cy="34423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4139952" cy="232872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6812" y="1135956"/>
            <a:ext cx="3672226" cy="206562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047262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ภาพงานคนพิการบ้านฝาง\1427273923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279232" cy="39594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ภาพงานคนพิการบ้านฝาง\1427273928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703168" cy="352737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16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8190537" cy="46071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931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0082" y="1712855"/>
            <a:ext cx="5975645" cy="33613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4868" y="1711836"/>
            <a:ext cx="5975645" cy="33613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9940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9" y="404664"/>
            <a:ext cx="4248472" cy="318635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21" y="3068960"/>
            <a:ext cx="4475989" cy="335699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4947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="" xmlns:p14="http://schemas.microsoft.com/office/powerpoint/2010/main" val="130407209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="" xmlns:p14="http://schemas.microsoft.com/office/powerpoint/2010/main" val="3071081209"/>
              </p:ext>
            </p:extLst>
          </p:nvPr>
        </p:nvGraphicFramePr>
        <p:xfrm>
          <a:off x="566160" y="1484784"/>
          <a:ext cx="8208912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82" y="3120562"/>
            <a:ext cx="4365104" cy="3273828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9163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26910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92696"/>
            <a:ext cx="6768752" cy="715963"/>
          </a:xfrm>
        </p:spPr>
        <p:txBody>
          <a:bodyPr>
            <a:noAutofit/>
          </a:bodyPr>
          <a:lstStyle/>
          <a:p>
            <a:pPr algn="ctr"/>
            <a:r>
              <a:rPr lang="th-TH" sz="5000" b="1" dirty="0" smtClean="0">
                <a:solidFill>
                  <a:srgbClr val="0000FF"/>
                </a:solidFill>
                <a:latin typeface="TH SarabunPSK" pitchFamily="34" charset="-34"/>
                <a:cs typeface="+mn-cs"/>
              </a:rPr>
              <a:t>ค่านิยมหลัก  (</a:t>
            </a:r>
            <a:r>
              <a:rPr lang="en-US" sz="5000" b="1" dirty="0" smtClean="0">
                <a:solidFill>
                  <a:srgbClr val="0000FF"/>
                </a:solidFill>
                <a:latin typeface="TH SarabunPSK" pitchFamily="34" charset="-34"/>
                <a:cs typeface="+mn-cs"/>
              </a:rPr>
              <a:t>Core  value)</a:t>
            </a:r>
            <a:endParaRPr lang="en-US" sz="5000" b="1" dirty="0">
              <a:solidFill>
                <a:srgbClr val="0000FF"/>
              </a:solidFill>
              <a:latin typeface="TH SarabunPSK" pitchFamily="34" charset="-34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2348880"/>
            <a:ext cx="7776864" cy="345638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1.  การทำงานเป็นทีมอย่าง</a:t>
            </a:r>
            <a:r>
              <a:rPr lang="th-TH" sz="3600" b="1" dirty="0" err="1" smtClean="0">
                <a:solidFill>
                  <a:srgbClr val="660066"/>
                </a:solidFill>
                <a:latin typeface="TH SarabunIT๙" pitchFamily="34" charset="-34"/>
              </a:rPr>
              <a:t>บูรณา</a:t>
            </a: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การ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>
                <a:solidFill>
                  <a:srgbClr val="660066"/>
                </a:solidFill>
                <a:latin typeface="TH SarabunIT๙" pitchFamily="34" charset="-34"/>
              </a:rPr>
              <a:t> </a:t>
            </a: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    (</a:t>
            </a:r>
            <a:r>
              <a:rPr lang="en-US" sz="3600" b="1" dirty="0" smtClean="0">
                <a:solidFill>
                  <a:srgbClr val="660066"/>
                </a:solidFill>
                <a:latin typeface="TH SarabunIT๙" pitchFamily="34" charset="-34"/>
              </a:rPr>
              <a:t>Team based  Organization)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2.  ผู้รับบริการเป็นศูนย์กลาง ให้ความสำคัญกับชุมชน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3.  เรียนรู้อย่างสร้างสรรค์พร้อมรับการ เปลี่ยนแปลง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4.  เสียสละเพื่อเป้าหมายร่วมกัน</a:t>
            </a:r>
          </a:p>
          <a:p>
            <a:pPr marL="0" indent="0">
              <a:lnSpc>
                <a:spcPct val="80000"/>
              </a:lnSpc>
              <a:buNone/>
            </a:pPr>
            <a:endParaRPr lang="th-TH" sz="4000" b="1" dirty="0" smtClean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lnSpc>
                <a:spcPct val="80000"/>
              </a:lnSpc>
              <a:buNone/>
            </a:pPr>
            <a:endParaRPr lang="th-TH" sz="4000" b="1" dirty="0" smtClean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lnSpc>
                <a:spcPct val="80000"/>
              </a:lnSpc>
              <a:buNone/>
            </a:pPr>
            <a:endParaRPr lang="th-TH" sz="4000" b="1" dirty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lnSpc>
                <a:spcPct val="80000"/>
              </a:lnSpc>
              <a:buNone/>
            </a:pPr>
            <a:endParaRPr lang="th-TH" sz="4000" b="1" dirty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6" name="Picture 4" descr="http://cdn.gotoknow.org/assets/media/files/000/603/102/original_news_img_43986_1.jpg?135286153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" t="4773" r="1722" b="11486"/>
          <a:stretch/>
        </p:blipFill>
        <p:spPr bwMode="auto">
          <a:xfrm>
            <a:off x="6907051" y="5229200"/>
            <a:ext cx="2202871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76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20843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สรุปผลการดำ</a:t>
            </a:r>
            <a:r>
              <a:rPr lang="th-TH" dirty="0" err="1" smtClean="0"/>
              <a:t>เนิงานตาม</a:t>
            </a:r>
            <a:r>
              <a:rPr lang="th-TH" dirty="0" smtClean="0"/>
              <a:t>ตัวชี้วัด</a:t>
            </a:r>
            <a:br>
              <a:rPr lang="th-TH" dirty="0" smtClean="0"/>
            </a:b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169298"/>
              </p:ext>
            </p:extLst>
          </p:nvPr>
        </p:nvGraphicFramePr>
        <p:xfrm>
          <a:off x="971600" y="1844824"/>
          <a:ext cx="7200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ตัวชี้วัด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ผลการดำเนินงาน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thaiDist" rtl="0">
                        <a:spcAft>
                          <a:spcPts val="0"/>
                        </a:spcAft>
                      </a:pPr>
                      <a:r>
                        <a:rPr lang="th-TH" sz="1800" dirty="0" smtClean="0"/>
                        <a:t>1.</a:t>
                      </a:r>
                      <a:r>
                        <a:rPr lang="th-TH" sz="1800" b="1" i="0" baseline="0" dirty="0" smtClean="0"/>
                        <a:t>เกิดรูปแบบการจัดบริการสุขภาพช่องปากคนพิการที่ไม่สามารถมารับบริการทางทันตกรรมได้ด้วยตนเองในชุมชน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/>
                        <a:t>เกิดเครือข่ายและรูปแบบในการดูแลสุขภาพช่องปากและสุขภาพทั่วไปของคนพิการ  </a:t>
                      </a:r>
                      <a:endParaRPr lang="th-TH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baseline="0" dirty="0" smtClean="0"/>
                        <a:t>2.ร้อยละ 100 ของผู้พิการที่ไม่สามารถมารับบริการทางทันตก</a:t>
                      </a:r>
                      <a:r>
                        <a:rPr lang="th-TH" sz="1800" b="1" i="0" baseline="0" dirty="0" err="1" smtClean="0"/>
                        <a:t>รรม</a:t>
                      </a:r>
                      <a:r>
                        <a:rPr lang="th-TH" sz="1800" b="1" i="0" baseline="0" dirty="0" smtClean="0"/>
                        <a:t>ได้รับการตรวจคัดกรองสุขภาพช่องปาก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baseline="0" dirty="0" smtClean="0"/>
                        <a:t>ร้อยละ87.33 ของผู้พิการที่ไม่สามารถมารับบริการทางทันตก</a:t>
                      </a:r>
                      <a:r>
                        <a:rPr lang="th-TH" sz="1800" b="1" i="0" baseline="0" dirty="0" err="1" smtClean="0"/>
                        <a:t>รรม</a:t>
                      </a:r>
                      <a:r>
                        <a:rPr lang="th-TH" sz="1800" b="1" i="0" baseline="0" dirty="0" smtClean="0"/>
                        <a:t>ได้รับการตรวจคัดกรองสุขภาพช่องปาก</a:t>
                      </a:r>
                    </a:p>
                    <a:p>
                      <a:endParaRPr lang="th-TH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baseline="0" dirty="0" smtClean="0"/>
                        <a:t>3.ร้อยละ 80 ของ</a:t>
                      </a:r>
                      <a:r>
                        <a:rPr lang="th-TH" sz="1800" b="1" i="0" baseline="0" dirty="0" err="1" smtClean="0"/>
                        <a:t>ทันต</a:t>
                      </a:r>
                      <a:r>
                        <a:rPr lang="th-TH" sz="1800" b="1" i="0" baseline="0" dirty="0" smtClean="0"/>
                        <a:t>บุคลากรได้รับการพัฒนาพัฒนาศักยภาพในการให้บริการทันตก</a:t>
                      </a:r>
                      <a:r>
                        <a:rPr lang="th-TH" sz="1800" b="1" i="0" baseline="0" dirty="0" err="1" smtClean="0"/>
                        <a:t>รรม</a:t>
                      </a:r>
                      <a:r>
                        <a:rPr lang="th-TH" sz="1800" b="1" i="0" baseline="0" dirty="0" smtClean="0"/>
                        <a:t>แก่คนพิการ</a:t>
                      </a:r>
                      <a:r>
                        <a:rPr lang="en-US" sz="1800" b="1" i="0" baseline="0" dirty="0" smtClean="0"/>
                        <a:t>  </a:t>
                      </a:r>
                      <a:endParaRPr lang="th-TH" sz="1800" b="1" i="0" baseline="0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baseline="0" dirty="0" smtClean="0"/>
                        <a:t>ร้อยละ 84.61 ของ</a:t>
                      </a:r>
                      <a:r>
                        <a:rPr lang="th-TH" sz="1800" b="1" i="0" baseline="0" dirty="0" err="1" smtClean="0"/>
                        <a:t>ทันต</a:t>
                      </a:r>
                      <a:r>
                        <a:rPr lang="th-TH" sz="1800" b="1" i="0" baseline="0" dirty="0" smtClean="0"/>
                        <a:t>บุคลากรได้รับการพัฒนาพัฒนาศักยภาพในการให้บริการทันตก</a:t>
                      </a:r>
                      <a:r>
                        <a:rPr lang="th-TH" sz="1800" b="1" i="0" baseline="0" dirty="0" err="1" smtClean="0"/>
                        <a:t>รรม</a:t>
                      </a:r>
                      <a:r>
                        <a:rPr lang="th-TH" sz="1800" b="1" i="0" baseline="0" dirty="0" smtClean="0"/>
                        <a:t>แก่คนพิการ</a:t>
                      </a:r>
                      <a:r>
                        <a:rPr lang="en-US" sz="1800" b="1" i="0" baseline="0" dirty="0" smtClean="0"/>
                        <a:t>  </a:t>
                      </a:r>
                      <a:endParaRPr lang="th-TH" sz="1800" b="1" i="0" baseline="0" dirty="0" smtClean="0"/>
                    </a:p>
                    <a:p>
                      <a:endParaRPr lang="th-TH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048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70485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dirty="0" smtClean="0"/>
              <a:t>รูปแบบการดูแลสุขภาพช่องปากคนพิการโดยอสม.</a:t>
            </a:r>
            <a:endParaRPr lang="th-TH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916832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3200" b="1" dirty="0" smtClean="0"/>
              <a:t>ค้นหาคนพิการที่ช่วยเหลือตัวเองไม่ได้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3200" b="1" dirty="0" smtClean="0"/>
              <a:t>แจ้งข้อมูลต่อรพ.สต.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3200" b="1" dirty="0" err="1" smtClean="0"/>
              <a:t>อส</a:t>
            </a:r>
            <a:r>
              <a:rPr lang="th-TH" sz="3200" b="1" dirty="0" smtClean="0"/>
              <a:t>ม.รับผิดชอบคนพิการดูแลสุขภาพช่องปากตามที่อบรมมา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3200" b="1" dirty="0" err="1" smtClean="0"/>
              <a:t>อส</a:t>
            </a:r>
            <a:r>
              <a:rPr lang="th-TH" sz="3200" b="1" dirty="0" smtClean="0"/>
              <a:t>ม.ผลัดกันไปให้กำลังใจ คนพิการและผู้ดูแลคนพิการ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3200" b="1" dirty="0" smtClean="0"/>
              <a:t>คำสอนแปรงฟัน  บี้ๆฮะๆถูๆไถๆ  อย่างน้อยนานสองนาที วันละสองครั้งเช้า-เย็น</a:t>
            </a:r>
          </a:p>
        </p:txBody>
      </p:sp>
    </p:spTree>
    <p:extLst>
      <p:ext uri="{BB962C8B-B14F-4D97-AF65-F5344CB8AC3E}">
        <p14:creationId xmlns="" xmlns:p14="http://schemas.microsoft.com/office/powerpoint/2010/main" val="29357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984776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รูปแบบในการดูแลสุขภาพช่องปากและสุขภาพทั่วไปของคนพิการ </a:t>
            </a:r>
          </a:p>
        </p:txBody>
      </p:sp>
    </p:spTree>
    <p:extLst>
      <p:ext uri="{BB962C8B-B14F-4D97-AF65-F5344CB8AC3E}">
        <p14:creationId xmlns="" xmlns:p14="http://schemas.microsoft.com/office/powerpoint/2010/main" val="5657625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/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6" y="28075"/>
            <a:ext cx="7664350" cy="682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21814"/>
            <a:ext cx="1671935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</a:rPr>
              <a:t>เทศบาล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5" y="404663"/>
            <a:ext cx="15841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</a:rPr>
              <a:t>รพ.+</a:t>
            </a:r>
            <a:r>
              <a:rPr lang="th-TH" sz="3600" b="1" dirty="0" err="1" smtClean="0">
                <a:solidFill>
                  <a:schemeClr val="tx1"/>
                </a:solidFill>
              </a:rPr>
              <a:t>สสอ</a:t>
            </a:r>
            <a:r>
              <a:rPr lang="th-TH" sz="3600" b="1" dirty="0" smtClean="0">
                <a:solidFill>
                  <a:schemeClr val="tx1"/>
                </a:solidFill>
              </a:rPr>
              <a:t>.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694" y="5781808"/>
            <a:ext cx="135240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</a:rPr>
              <a:t>รพ.สต.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6288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เศรษฐกิจ/ความเป็นอยู่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สิ่งแวดล้อม</a:t>
            </a:r>
            <a:endParaRPr lang="th-TH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1321023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สนับสนุนวิชาการ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รักษาฟื้นฟู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รับรองความ      พิการ</a:t>
            </a:r>
            <a:endParaRPr lang="th-TH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365104"/>
            <a:ext cx="2360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ส่งเสริม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ป้องกัน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ฟื้นฟู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คืนข้อมูลสู่ชุมชน</a:t>
            </a:r>
            <a:endParaRPr lang="th-TH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08903" y="3645024"/>
            <a:ext cx="201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1800" b="1" dirty="0" smtClean="0"/>
              <a:t>กองทุนสุขภาพตำบล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1800" b="1" dirty="0" smtClean="0"/>
              <a:t>ข้อมูล</a:t>
            </a:r>
            <a:endParaRPr lang="th-TH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03675" y="1285479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การปรับบ้าน/</a:t>
            </a:r>
            <a:r>
              <a:rPr lang="th-TH" sz="2000" b="1" dirty="0" err="1" smtClean="0"/>
              <a:t>สวล</a:t>
            </a:r>
            <a:r>
              <a:rPr lang="th-TH" sz="2000" b="1" dirty="0" smtClean="0"/>
              <a:t>.</a:t>
            </a:r>
            <a:endParaRPr lang="th-T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52539" y="3314831"/>
            <a:ext cx="1431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 err="1" smtClean="0"/>
              <a:t>อส</a:t>
            </a:r>
            <a:r>
              <a:rPr lang="th-TH" sz="2000" b="1" dirty="0" smtClean="0"/>
              <a:t>ม.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b="1" dirty="0" smtClean="0"/>
              <a:t>การฟื้นฟู</a:t>
            </a:r>
            <a:endParaRPr lang="th-TH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2644462"/>
            <a:ext cx="1275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การเข้าถึงบริการ</a:t>
            </a:r>
            <a:endParaRPr lang="th-TH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38690" y="4505957"/>
            <a:ext cx="1080120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1"/>
                </a:solidFill>
              </a:rPr>
              <a:t>ระบบสุขภาพระดับอำเภอ </a:t>
            </a:r>
            <a:r>
              <a:rPr lang="en-US" sz="2400" b="1" dirty="0" smtClean="0">
                <a:solidFill>
                  <a:schemeClr val="tx1"/>
                </a:solidFill>
              </a:rPr>
              <a:t>(DHS)</a:t>
            </a:r>
            <a:endParaRPr lang="th-TH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984776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ปัญหาและอุปสรรค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70892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การเพิ่มทักษะการจัดบริการทันตก</a:t>
            </a:r>
            <a:r>
              <a:rPr lang="th-TH" sz="3600" b="1" dirty="0" err="1" smtClean="0"/>
              <a:t>รรม</a:t>
            </a:r>
            <a:r>
              <a:rPr lang="th-TH" sz="3600" b="1" dirty="0" smtClean="0"/>
              <a:t>แก่คนพิการของ</a:t>
            </a:r>
            <a:r>
              <a:rPr lang="th-TH" sz="3600" b="1" dirty="0" err="1" smtClean="0"/>
              <a:t>ทันต</a:t>
            </a:r>
            <a:r>
              <a:rPr lang="th-TH" sz="3600" b="1" dirty="0" smtClean="0"/>
              <a:t>บุคลากร  ภายใต้บริบทข้อจำกัดต่างๆ  เช่น  เครื่องมืออุปกรณ์  การรับรู้เกี่ยวกับโรคในช่องปากของคนพิการและครอบครัว </a:t>
            </a:r>
            <a:endParaRPr lang="th-TH" sz="3600" b="1" dirty="0"/>
          </a:p>
        </p:txBody>
      </p:sp>
    </p:spTree>
    <p:extLst>
      <p:ext uri="{BB962C8B-B14F-4D97-AF65-F5344CB8AC3E}">
        <p14:creationId xmlns="" xmlns:p14="http://schemas.microsoft.com/office/powerpoint/2010/main" val="3764911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984776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800" dirty="0" smtClean="0"/>
              <a:t>ข้อเสนอแนะ</a:t>
            </a:r>
            <a:endParaRPr lang="th-TH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40960" y="2276872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การจัดบริการสุขภาพช่องปากแก่คนพิการ    จะเกิดประโยชน์อย่างสูงสุด  ภายใต้การ  </a:t>
            </a:r>
            <a:r>
              <a:rPr lang="th-TH" sz="4000" b="1" dirty="0" err="1" smtClean="0"/>
              <a:t>บูรณา</a:t>
            </a:r>
            <a:r>
              <a:rPr lang="th-TH" sz="4000" b="1" dirty="0" smtClean="0"/>
              <a:t>การ  การจัดบริการสุขภาพและบริการขั้นพื้นฐานต่างๆโดย</a:t>
            </a:r>
            <a:r>
              <a:rPr lang="th-TH" sz="4000" b="1" dirty="0" err="1" smtClean="0"/>
              <a:t>ทีมสห</a:t>
            </a:r>
            <a:r>
              <a:rPr lang="th-TH" sz="4000" b="1" dirty="0" smtClean="0"/>
              <a:t>วิชาชีพ</a:t>
            </a:r>
            <a:endParaRPr lang="th-TH" sz="4000" b="1" dirty="0"/>
          </a:p>
        </p:txBody>
      </p:sp>
    </p:spTree>
    <p:extLst>
      <p:ext uri="{BB962C8B-B14F-4D97-AF65-F5344CB8AC3E}">
        <p14:creationId xmlns="" xmlns:p14="http://schemas.microsoft.com/office/powerpoint/2010/main" val="2800223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984776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/>
              <a:t>แผนการดำเนินการต่อไป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708920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1.ขยายบริการด้านสุขภาพช่องปากคนพิการให้ครอบคลุมทุกพื้นที่</a:t>
            </a:r>
          </a:p>
          <a:p>
            <a:r>
              <a:rPr lang="th-TH" sz="3600" b="1" dirty="0" smtClean="0"/>
              <a:t>2. ส่งเสริมให้พื้นที่นำร่องทำโครงการเพื่อส่งเสริมสุขภาพช่องปากและจัดบริการแก่คนพิการอย่างต่อเนื่อง</a:t>
            </a:r>
            <a:endParaRPr lang="th-TH" sz="3600" b="1" dirty="0"/>
          </a:p>
        </p:txBody>
      </p:sp>
    </p:spTree>
    <p:extLst>
      <p:ext uri="{BB962C8B-B14F-4D97-AF65-F5344CB8AC3E}">
        <p14:creationId xmlns="" xmlns:p14="http://schemas.microsoft.com/office/powerpoint/2010/main" val="21544968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/>
              <a:t>ขอบคุณและสวัสดีค่ะ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443163"/>
            <a:ext cx="48672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61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764704"/>
            <a:ext cx="4752528" cy="715963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+mn-cs"/>
              </a:rPr>
              <a:t>เป้าหมาย (</a:t>
            </a:r>
            <a:r>
              <a:rPr lang="en-US" b="1" dirty="0" smtClean="0">
                <a:solidFill>
                  <a:srgbClr val="0000FF"/>
                </a:solidFill>
                <a:latin typeface="TH SarabunIT๙" pitchFamily="34" charset="-34"/>
                <a:cs typeface="+mn-cs"/>
              </a:rPr>
              <a:t>Goal)</a:t>
            </a:r>
            <a:endParaRPr lang="en-US" b="1" dirty="0">
              <a:solidFill>
                <a:srgbClr val="0000FF"/>
              </a:solidFill>
              <a:latin typeface="TH SarabunIT๙" pitchFamily="34" charset="-34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5656" y="2132856"/>
            <a:ext cx="6934200" cy="266429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1. ผู้ป่วยปลอดภัย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2. ผู้ให้และผู้รับบริการมีความประทับใจ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 smtClean="0">
                <a:solidFill>
                  <a:srgbClr val="660066"/>
                </a:solidFill>
                <a:latin typeface="TH SarabunIT๙" pitchFamily="34" charset="-34"/>
              </a:rPr>
              <a:t>3. ชุมชนมีสุขภาพดี</a:t>
            </a:r>
            <a:endParaRPr lang="th-TH" sz="3600" b="1" dirty="0">
              <a:solidFill>
                <a:srgbClr val="660066"/>
              </a:solidFill>
              <a:latin typeface="TH SarabunIT๙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endParaRPr lang="th-TH" sz="3500" b="1" dirty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http://brightlives.th.88db.com/images/healthy-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19053"/>
            <a:ext cx="1243241" cy="1769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90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="" xmlns:p14="http://schemas.microsoft.com/office/powerpoint/2010/main" val="2993939130"/>
              </p:ext>
            </p:extLst>
          </p:nvPr>
        </p:nvGraphicFramePr>
        <p:xfrm>
          <a:off x="457200" y="274638"/>
          <a:ext cx="8229600" cy="174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1536" y="3316782"/>
            <a:ext cx="4424695" cy="248889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147" y="3319587"/>
            <a:ext cx="4437516" cy="24961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8736" y="3320016"/>
            <a:ext cx="4439479" cy="249720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580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="" xmlns:p14="http://schemas.microsoft.com/office/powerpoint/2010/main" val="12726729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="" xmlns:p14="http://schemas.microsoft.com/office/powerpoint/2010/main" val="1932603345"/>
              </p:ext>
            </p:extLst>
          </p:nvPr>
        </p:nvGraphicFramePr>
        <p:xfrm>
          <a:off x="395536" y="2420888"/>
          <a:ext cx="813690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2817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1823</TotalTime>
  <Words>3446</Words>
  <Application>Microsoft Office PowerPoint</Application>
  <PresentationFormat>On-screen Show (4:3)</PresentationFormat>
  <Paragraphs>627</Paragraphs>
  <Slides>68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สลิปสตรีม</vt:lpstr>
      <vt:lpstr>โรงพยาบาลบ้านฝาง</vt:lpstr>
      <vt:lpstr>แผนที่อำเภอบ้านฝาง</vt:lpstr>
      <vt:lpstr>วิสัยทัศน์โรงพยาบาลบ้านฝาง</vt:lpstr>
      <vt:lpstr>ข้อมูลทั่วไป</vt:lpstr>
      <vt:lpstr>พันธกิจ</vt:lpstr>
      <vt:lpstr>ค่านิยมหลัก  (Core  value)</vt:lpstr>
      <vt:lpstr>เป้าหมาย (Goal)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ประเภทความพิการป่าหวายนั่ง</vt:lpstr>
      <vt:lpstr>ประเภทความพิการโคกงาม</vt:lpstr>
      <vt:lpstr>ประเภทความพิการป่าหวายนั่ง,โคกงาม</vt:lpstr>
      <vt:lpstr>Slide 22</vt:lpstr>
      <vt:lpstr>Slide 23</vt:lpstr>
      <vt:lpstr>Slide 24</vt:lpstr>
      <vt:lpstr>Slide 25</vt:lpstr>
      <vt:lpstr>Slide 26</vt:lpstr>
      <vt:lpstr>ผลการสำรวจสุขภาพช่องปากป่าหวาย,โคกงาม</vt:lpstr>
      <vt:lpstr>ผลการสำรวจสุขภาพช่องปากป่าหวาย-โคกงาม</vt:lpstr>
      <vt:lpstr>พฤติกรรมการบริโภคอาหาร</vt:lpstr>
      <vt:lpstr>พฤติกรรมการบริโภคอาหาร (ต่อ)</vt:lpstr>
      <vt:lpstr>พฤติกรรมการบริโภคอาหาร (ต่อ)</vt:lpstr>
      <vt:lpstr>พฤติกรรมการบริโภคอาหาร (ต่อ)</vt:lpstr>
      <vt:lpstr>พฤติกรรมการบริโภคอาหาร (ต่อ)</vt:lpstr>
      <vt:lpstr>พฤติกรรมการดูแลอนามัยช่องปาก</vt:lpstr>
      <vt:lpstr>พฤติกรรมการดูแลอนามัยช่องปาก (ต่อ)</vt:lpstr>
      <vt:lpstr>พฤติกรรมการดูแลอนามัยช่องปาก (ต่อ)</vt:lpstr>
      <vt:lpstr>พฤติกรรมการดูแลอนามัยช่องปาก (ต่อ)</vt:lpstr>
      <vt:lpstr>การรับรู้เกี่ยวกับปัญหาสุขภาพช่องปาก</vt:lpstr>
      <vt:lpstr>Slide 39</vt:lpstr>
      <vt:lpstr>ประสบการณ์การไปรับบริการทันตกรรม</vt:lpstr>
      <vt:lpstr>Slide 41</vt:lpstr>
      <vt:lpstr>Slide 42</vt:lpstr>
      <vt:lpstr>ประสบการณ์การไปรับบริการทันตกรรม (ต่อ)</vt:lpstr>
      <vt:lpstr>ประสบการณ์การไปรับบริการทันตกรรม (ต่อ)</vt:lpstr>
      <vt:lpstr>ประสบการณ์การไปรับบริการทันตกรรม (ต่อ)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สรุปผลการดำเนิงานตามตัวชี้วัด </vt:lpstr>
      <vt:lpstr>รูปแบบการดูแลสุขภาพช่องปากคนพิการโดยอสม.</vt:lpstr>
      <vt:lpstr>รูปแบบในการดูแลสุขภาพช่องปากและสุขภาพทั่วไปของคนพิการ </vt:lpstr>
      <vt:lpstr>Slide 64</vt:lpstr>
      <vt:lpstr>ปัญหาและอุปสรรค</vt:lpstr>
      <vt:lpstr>ข้อเสนอแนะ</vt:lpstr>
      <vt:lpstr>แผนการดำเนินการต่อไป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ยินดีต้อนรับ</dc:title>
  <dc:creator>DELL</dc:creator>
  <cp:lastModifiedBy>sme</cp:lastModifiedBy>
  <cp:revision>134</cp:revision>
  <dcterms:created xsi:type="dcterms:W3CDTF">2015-06-28T08:56:08Z</dcterms:created>
  <dcterms:modified xsi:type="dcterms:W3CDTF">2015-11-09T06:11:22Z</dcterms:modified>
</cp:coreProperties>
</file>