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handoutMasterIdLst>
    <p:handoutMasterId r:id="rId33"/>
  </p:handoutMasterIdLst>
  <p:sldIdLst>
    <p:sldId id="258" r:id="rId4"/>
    <p:sldId id="259" r:id="rId5"/>
    <p:sldId id="260" r:id="rId6"/>
    <p:sldId id="261" r:id="rId7"/>
    <p:sldId id="262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2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65" r:id="rId31"/>
  </p:sldIdLst>
  <p:sldSz cx="9144000" cy="6858000" type="screen4x3"/>
  <p:notesSz cx="6815138" cy="99425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66FF66"/>
    <a:srgbClr val="CCFF66"/>
    <a:srgbClr val="FF66FF"/>
    <a:srgbClr val="CC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ไม่มีลักษณะ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ลักษณะชุดรูปแบบ 1 - เน้น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ลักษณะสีอ่อ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4AAD44-3311-43EE-B013-7CE83AA9ACBA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53C4E349-8A5B-4D6B-A8E2-7402B59BC81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2400" dirty="0" smtClean="0">
            <a:latin typeface="ZF Ace001" pitchFamily="2" charset="0"/>
            <a:cs typeface="ZF Ace001" pitchFamily="2" charset="0"/>
          </a:endParaRPr>
        </a:p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ค้นหาผู้ป่วยด้วยแบบคัดกรอง/สอบถาม</a:t>
          </a:r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C07849C7-23F8-45A8-A87E-01603383E26B}" type="parTrans" cxnId="{82234A55-F051-432E-A521-9C34089D4E18}">
      <dgm:prSet/>
      <dgm:spPr/>
      <dgm:t>
        <a:bodyPr/>
        <a:lstStyle/>
        <a:p>
          <a:endParaRPr lang="th-TH"/>
        </a:p>
      </dgm:t>
    </dgm:pt>
    <dgm:pt modelId="{01339605-CE03-497C-9C51-A66FAC73E78E}" type="sibTrans" cxnId="{82234A55-F051-432E-A521-9C34089D4E18}">
      <dgm:prSet/>
      <dgm:spPr>
        <a:solidFill>
          <a:schemeClr val="accent6"/>
        </a:solidFill>
      </dgm:spPr>
      <dgm:t>
        <a:bodyPr/>
        <a:lstStyle/>
        <a:p>
          <a:endParaRPr lang="th-TH"/>
        </a:p>
      </dgm:t>
    </dgm:pt>
    <dgm:pt modelId="{BBE26276-386E-4FB9-81C9-02FD5505590D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2400" dirty="0" smtClean="0">
            <a:latin typeface="ZF Ace001" pitchFamily="2" charset="0"/>
            <a:cs typeface="ZF Ace001" pitchFamily="2" charset="0"/>
          </a:endParaRPr>
        </a:p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วิเคราะห์ข้อมูลและแยกประเภทคนพิการ</a:t>
          </a:r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BEB8762C-43E7-4C3F-81ED-E793F5562524}" type="parTrans" cxnId="{5D8FE888-59F0-48F0-B355-90448051F215}">
      <dgm:prSet/>
      <dgm:spPr/>
      <dgm:t>
        <a:bodyPr/>
        <a:lstStyle/>
        <a:p>
          <a:endParaRPr lang="th-TH"/>
        </a:p>
      </dgm:t>
    </dgm:pt>
    <dgm:pt modelId="{34B9369D-8047-4918-8D0A-8F3955F2C0FD}" type="sibTrans" cxnId="{5D8FE888-59F0-48F0-B355-90448051F215}">
      <dgm:prSet/>
      <dgm:spPr>
        <a:solidFill>
          <a:schemeClr val="accent6"/>
        </a:solidFill>
      </dgm:spPr>
      <dgm:t>
        <a:bodyPr/>
        <a:lstStyle/>
        <a:p>
          <a:endParaRPr lang="th-TH"/>
        </a:p>
      </dgm:t>
    </dgm:pt>
    <dgm:pt modelId="{BF12D341-5FDF-4CB4-96CD-E25D09DCB7FB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2800" b="1" dirty="0" smtClean="0">
            <a:latin typeface="TH SarabunPSK" pitchFamily="34" charset="-34"/>
            <a:cs typeface="TH SarabunPSK" pitchFamily="34" charset="-34"/>
          </a:endParaRPr>
        </a:p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ประสานงานกับ รพ. (กายภาพ/ </a:t>
          </a:r>
          <a:r>
            <a:rPr lang="en-US" sz="2800" b="1" dirty="0" smtClean="0">
              <a:latin typeface="TH SarabunPSK" pitchFamily="34" charset="-34"/>
              <a:cs typeface="TH SarabunPSK" pitchFamily="34" charset="-34"/>
            </a:rPr>
            <a:t>COC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/ทันตก</a:t>
          </a:r>
          <a:r>
            <a:rPr lang="th-TH" sz="2800" b="1" dirty="0" err="1" smtClean="0">
              <a:latin typeface="TH SarabunPSK" pitchFamily="34" charset="-34"/>
              <a:cs typeface="TH SarabunPSK" pitchFamily="34" charset="-34"/>
            </a:rPr>
            <a:t>รรม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)</a:t>
          </a:r>
          <a:r>
            <a:rPr lang="en-US" sz="2800" b="1" dirty="0" smtClean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/ </a:t>
          </a:r>
          <a:r>
            <a:rPr lang="th-TH" sz="2800" b="1" dirty="0" err="1" smtClean="0">
              <a:latin typeface="TH SarabunPSK" pitchFamily="34" charset="-34"/>
              <a:cs typeface="TH SarabunPSK" pitchFamily="34" charset="-34"/>
            </a:rPr>
            <a:t>อปท.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 / </a:t>
          </a:r>
          <a:r>
            <a:rPr lang="th-TH" sz="2800" b="1" dirty="0" err="1" smtClean="0">
              <a:latin typeface="TH SarabunPSK" pitchFamily="34" charset="-34"/>
              <a:cs typeface="TH SarabunPSK" pitchFamily="34" charset="-34"/>
            </a:rPr>
            <a:t>พมจ.</a:t>
          </a:r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/</a:t>
          </a:r>
          <a:r>
            <a:rPr lang="th-TH" sz="2800" b="1" dirty="0" err="1" smtClean="0">
              <a:latin typeface="TH SarabunPSK" pitchFamily="34" charset="-34"/>
              <a:cs typeface="TH SarabunPSK" pitchFamily="34" charset="-34"/>
            </a:rPr>
            <a:t>อบจ.</a:t>
          </a:r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A614CE0B-46B4-4919-9606-0D64CB2ACA65}" type="parTrans" cxnId="{DDC1E591-7CEB-417C-8988-3B2CE6FBD479}">
      <dgm:prSet/>
      <dgm:spPr/>
      <dgm:t>
        <a:bodyPr/>
        <a:lstStyle/>
        <a:p>
          <a:endParaRPr lang="th-TH"/>
        </a:p>
      </dgm:t>
    </dgm:pt>
    <dgm:pt modelId="{0D16BA16-113C-4D0C-9639-23925630A5F9}" type="sibTrans" cxnId="{DDC1E591-7CEB-417C-8988-3B2CE6FBD479}">
      <dgm:prSet/>
      <dgm:spPr>
        <a:solidFill>
          <a:schemeClr val="accent6"/>
        </a:solidFill>
      </dgm:spPr>
      <dgm:t>
        <a:bodyPr/>
        <a:lstStyle/>
        <a:p>
          <a:endParaRPr lang="th-TH"/>
        </a:p>
      </dgm:t>
    </dgm:pt>
    <dgm:pt modelId="{7B413693-9B5F-43F2-933A-BEAC6FACC23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2800" dirty="0" smtClean="0">
            <a:latin typeface="ZF Ace001" pitchFamily="2" charset="0"/>
            <a:cs typeface="ZF Ace001" pitchFamily="2" charset="0"/>
          </a:endParaRPr>
        </a:p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คืนข้อมูลสู่ชุมชนกับหน่วยงานที่เกี่ยวข้อง</a:t>
          </a:r>
        </a:p>
        <a:p>
          <a:r>
            <a:rPr lang="th-TH" sz="2800" b="1" dirty="0" smtClean="0">
              <a:latin typeface="TH SarabunPSK" pitchFamily="34" charset="-34"/>
              <a:cs typeface="TH SarabunPSK" pitchFamily="34" charset="-34"/>
            </a:rPr>
            <a:t>ช่วยเหลือตามความเร่งด่วน</a:t>
          </a:r>
          <a:endParaRPr lang="th-TH" sz="2800" b="1" dirty="0">
            <a:latin typeface="TH SarabunPSK" pitchFamily="34" charset="-34"/>
            <a:cs typeface="TH SarabunPSK" pitchFamily="34" charset="-34"/>
          </a:endParaRPr>
        </a:p>
      </dgm:t>
    </dgm:pt>
    <dgm:pt modelId="{C2F65B4F-C185-45A8-AF96-3EDFAA4E5778}" type="parTrans" cxnId="{E3092BA6-1129-4A02-997A-E40D1193A453}">
      <dgm:prSet/>
      <dgm:spPr/>
      <dgm:t>
        <a:bodyPr/>
        <a:lstStyle/>
        <a:p>
          <a:endParaRPr lang="th-TH"/>
        </a:p>
      </dgm:t>
    </dgm:pt>
    <dgm:pt modelId="{DF4A01F4-9B7E-4347-94A0-49E34B99BF5F}" type="sibTrans" cxnId="{E3092BA6-1129-4A02-997A-E40D1193A453}">
      <dgm:prSet/>
      <dgm:spPr>
        <a:solidFill>
          <a:schemeClr val="accent6"/>
        </a:solidFill>
      </dgm:spPr>
      <dgm:t>
        <a:bodyPr/>
        <a:lstStyle/>
        <a:p>
          <a:endParaRPr lang="th-TH"/>
        </a:p>
      </dgm:t>
    </dgm:pt>
    <dgm:pt modelId="{76C3365D-7535-468A-9F01-D832DCC2383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th-TH" sz="2800" dirty="0" smtClean="0">
            <a:latin typeface="ZF Ace001" pitchFamily="2" charset="0"/>
            <a:cs typeface="ZF Ace001" pitchFamily="2" charset="0"/>
          </a:endParaRPr>
        </a:p>
        <a:p>
          <a:r>
            <a:rPr lang="th-TH" sz="4000" b="1" dirty="0" smtClean="0">
              <a:latin typeface="TH SarabunPSK" pitchFamily="34" charset="-34"/>
              <a:cs typeface="TH SarabunPSK" pitchFamily="34" charset="-34"/>
            </a:rPr>
            <a:t>กำกับ/ติดตาม เยี่ยมบ้านเป็นระยะ</a:t>
          </a:r>
          <a:endParaRPr lang="th-TH" sz="4000" b="1" dirty="0">
            <a:latin typeface="TH SarabunPSK" pitchFamily="34" charset="-34"/>
            <a:cs typeface="TH SarabunPSK" pitchFamily="34" charset="-34"/>
          </a:endParaRPr>
        </a:p>
      </dgm:t>
    </dgm:pt>
    <dgm:pt modelId="{31CB14B4-9F49-4FF1-8F87-C780A4132ACD}" type="parTrans" cxnId="{84570F0B-CBED-4CA7-9B0F-6078091BCECA}">
      <dgm:prSet/>
      <dgm:spPr/>
      <dgm:t>
        <a:bodyPr/>
        <a:lstStyle/>
        <a:p>
          <a:endParaRPr lang="th-TH"/>
        </a:p>
      </dgm:t>
    </dgm:pt>
    <dgm:pt modelId="{55A95C15-88C6-46EC-A36A-7920266E3328}" type="sibTrans" cxnId="{84570F0B-CBED-4CA7-9B0F-6078091BCECA}">
      <dgm:prSet/>
      <dgm:spPr/>
      <dgm:t>
        <a:bodyPr/>
        <a:lstStyle/>
        <a:p>
          <a:endParaRPr lang="th-TH"/>
        </a:p>
      </dgm:t>
    </dgm:pt>
    <dgm:pt modelId="{74F64A03-F273-41AB-8F92-4F3BEDC560BD}" type="pres">
      <dgm:prSet presAssocID="{7B4AAD44-3311-43EE-B013-7CE83AA9ACBA}" presName="Name0" presStyleCnt="0">
        <dgm:presLayoutVars>
          <dgm:dir/>
          <dgm:resizeHandles val="exact"/>
        </dgm:presLayoutVars>
      </dgm:prSet>
      <dgm:spPr/>
    </dgm:pt>
    <dgm:pt modelId="{ED01ABF2-9B01-4836-B31A-01DF96DB93AE}" type="pres">
      <dgm:prSet presAssocID="{7B4AAD44-3311-43EE-B013-7CE83AA9ACBA}" presName="fgShape" presStyleLbl="fgShp" presStyleIdx="0" presStyleCnt="1" custLinFactNeighborY="39099"/>
      <dgm:spPr>
        <a:prstGeom prst="stripedRightArrow">
          <a:avLst/>
        </a:prstGeom>
        <a:solidFill>
          <a:srgbClr val="00B050"/>
        </a:solidFill>
      </dgm:spPr>
    </dgm:pt>
    <dgm:pt modelId="{82920762-79F0-4209-937D-E7750DEA2C24}" type="pres">
      <dgm:prSet presAssocID="{7B4AAD44-3311-43EE-B013-7CE83AA9ACBA}" presName="linComp" presStyleCnt="0"/>
      <dgm:spPr/>
    </dgm:pt>
    <dgm:pt modelId="{B5ED05D7-D6D0-4DA4-8D21-30E17D69ED79}" type="pres">
      <dgm:prSet presAssocID="{53C4E349-8A5B-4D6B-A8E2-7402B59BC819}" presName="compNode" presStyleCnt="0"/>
      <dgm:spPr/>
    </dgm:pt>
    <dgm:pt modelId="{617E3541-0BE7-4250-A811-2B1D7F2D2A55}" type="pres">
      <dgm:prSet presAssocID="{53C4E349-8A5B-4D6B-A8E2-7402B59BC819}" presName="bkgdShape" presStyleLbl="node1" presStyleIdx="0" presStyleCnt="5"/>
      <dgm:spPr/>
      <dgm:t>
        <a:bodyPr/>
        <a:lstStyle/>
        <a:p>
          <a:endParaRPr lang="th-TH"/>
        </a:p>
      </dgm:t>
    </dgm:pt>
    <dgm:pt modelId="{6E5F72DB-FFB7-4195-8940-84B71AC88CAA}" type="pres">
      <dgm:prSet presAssocID="{53C4E349-8A5B-4D6B-A8E2-7402B59BC819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746A57C-4C8E-4E18-B2F5-039C30DE3554}" type="pres">
      <dgm:prSet presAssocID="{53C4E349-8A5B-4D6B-A8E2-7402B59BC819}" presName="invisiNode" presStyleLbl="node1" presStyleIdx="0" presStyleCnt="5"/>
      <dgm:spPr/>
    </dgm:pt>
    <dgm:pt modelId="{0E733359-655F-4006-B807-4C7C97F29610}" type="pres">
      <dgm:prSet presAssocID="{53C4E349-8A5B-4D6B-A8E2-7402B59BC819}" presName="imagNode" presStyleLbl="fgImgPlace1" presStyleIdx="0" presStyleCnt="5" custScaleY="12244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CC4F4FC8-8396-4267-B325-35F913FD2CAB}" type="pres">
      <dgm:prSet presAssocID="{01339605-CE03-497C-9C51-A66FAC73E78E}" presName="sibTrans" presStyleLbl="sibTrans2D1" presStyleIdx="0" presStyleCnt="0"/>
      <dgm:spPr/>
      <dgm:t>
        <a:bodyPr/>
        <a:lstStyle/>
        <a:p>
          <a:endParaRPr lang="th-TH"/>
        </a:p>
      </dgm:t>
    </dgm:pt>
    <dgm:pt modelId="{8DB5D149-77AA-4BCA-A74A-77CECBA2DBF3}" type="pres">
      <dgm:prSet presAssocID="{BBE26276-386E-4FB9-81C9-02FD5505590D}" presName="compNode" presStyleCnt="0"/>
      <dgm:spPr/>
    </dgm:pt>
    <dgm:pt modelId="{CFC1C418-22E6-4BEA-94A2-B46EFA51B592}" type="pres">
      <dgm:prSet presAssocID="{BBE26276-386E-4FB9-81C9-02FD5505590D}" presName="bkgdShape" presStyleLbl="node1" presStyleIdx="1" presStyleCnt="5"/>
      <dgm:spPr/>
      <dgm:t>
        <a:bodyPr/>
        <a:lstStyle/>
        <a:p>
          <a:endParaRPr lang="th-TH"/>
        </a:p>
      </dgm:t>
    </dgm:pt>
    <dgm:pt modelId="{7B5F698E-45C2-41F2-8683-4C058D3F67EF}" type="pres">
      <dgm:prSet presAssocID="{BBE26276-386E-4FB9-81C9-02FD5505590D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189AE51-67B1-40E2-84E7-B704F05AFB7C}" type="pres">
      <dgm:prSet presAssocID="{BBE26276-386E-4FB9-81C9-02FD5505590D}" presName="invisiNode" presStyleLbl="node1" presStyleIdx="1" presStyleCnt="5"/>
      <dgm:spPr/>
    </dgm:pt>
    <dgm:pt modelId="{7BAC1AE1-5841-4EE1-A21D-9CEA722E9DBD}" type="pres">
      <dgm:prSet presAssocID="{BBE26276-386E-4FB9-81C9-02FD5505590D}" presName="imagNode" presStyleLbl="fgImgPlace1" presStyleIdx="1" presStyleCnt="5" custScaleY="12244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5C29171-4F2C-46DF-BDF5-209D31AF095D}" type="pres">
      <dgm:prSet presAssocID="{34B9369D-8047-4918-8D0A-8F3955F2C0FD}" presName="sibTrans" presStyleLbl="sibTrans2D1" presStyleIdx="0" presStyleCnt="0"/>
      <dgm:spPr/>
      <dgm:t>
        <a:bodyPr/>
        <a:lstStyle/>
        <a:p>
          <a:endParaRPr lang="th-TH"/>
        </a:p>
      </dgm:t>
    </dgm:pt>
    <dgm:pt modelId="{E5961596-BCBA-4848-9B1D-C74FD9DAC089}" type="pres">
      <dgm:prSet presAssocID="{BF12D341-5FDF-4CB4-96CD-E25D09DCB7FB}" presName="compNode" presStyleCnt="0"/>
      <dgm:spPr/>
    </dgm:pt>
    <dgm:pt modelId="{6ACFF393-BDEF-43AD-B4C2-1BE42C5BEE2D}" type="pres">
      <dgm:prSet presAssocID="{BF12D341-5FDF-4CB4-96CD-E25D09DCB7FB}" presName="bkgdShape" presStyleLbl="node1" presStyleIdx="2" presStyleCnt="5"/>
      <dgm:spPr/>
      <dgm:t>
        <a:bodyPr/>
        <a:lstStyle/>
        <a:p>
          <a:endParaRPr lang="th-TH"/>
        </a:p>
      </dgm:t>
    </dgm:pt>
    <dgm:pt modelId="{F35F5A70-3F03-4014-96CB-4D939B13A98C}" type="pres">
      <dgm:prSet presAssocID="{BF12D341-5FDF-4CB4-96CD-E25D09DCB7FB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C3963F5-8D34-4D22-A6A8-812247AA0905}" type="pres">
      <dgm:prSet presAssocID="{BF12D341-5FDF-4CB4-96CD-E25D09DCB7FB}" presName="invisiNode" presStyleLbl="node1" presStyleIdx="2" presStyleCnt="5"/>
      <dgm:spPr/>
    </dgm:pt>
    <dgm:pt modelId="{AEF12ED4-A440-47E6-9FAA-D846B7621489}" type="pres">
      <dgm:prSet presAssocID="{BF12D341-5FDF-4CB4-96CD-E25D09DCB7FB}" presName="imagNode" presStyleLbl="fgImgPlace1" presStyleIdx="2" presStyleCnt="5" custScaleY="1161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7024D67-6EA9-4A37-B616-16F8939273F3}" type="pres">
      <dgm:prSet presAssocID="{0D16BA16-113C-4D0C-9639-23925630A5F9}" presName="sibTrans" presStyleLbl="sibTrans2D1" presStyleIdx="0" presStyleCnt="0"/>
      <dgm:spPr/>
      <dgm:t>
        <a:bodyPr/>
        <a:lstStyle/>
        <a:p>
          <a:endParaRPr lang="th-TH"/>
        </a:p>
      </dgm:t>
    </dgm:pt>
    <dgm:pt modelId="{61486428-44FA-42D1-A94E-A7DE736395A5}" type="pres">
      <dgm:prSet presAssocID="{7B413693-9B5F-43F2-933A-BEAC6FACC236}" presName="compNode" presStyleCnt="0"/>
      <dgm:spPr/>
    </dgm:pt>
    <dgm:pt modelId="{E42FB5E6-9BBA-41E8-8A39-0DBC2EEE3F46}" type="pres">
      <dgm:prSet presAssocID="{7B413693-9B5F-43F2-933A-BEAC6FACC236}" presName="bkgdShape" presStyleLbl="node1" presStyleIdx="3" presStyleCnt="5"/>
      <dgm:spPr/>
      <dgm:t>
        <a:bodyPr/>
        <a:lstStyle/>
        <a:p>
          <a:endParaRPr lang="th-TH"/>
        </a:p>
      </dgm:t>
    </dgm:pt>
    <dgm:pt modelId="{C516F1F0-3946-402A-8BCA-E1CB67DA3EDC}" type="pres">
      <dgm:prSet presAssocID="{7B413693-9B5F-43F2-933A-BEAC6FACC236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E9C97A9-B16E-4E78-A384-87B2F34571AD}" type="pres">
      <dgm:prSet presAssocID="{7B413693-9B5F-43F2-933A-BEAC6FACC236}" presName="invisiNode" presStyleLbl="node1" presStyleIdx="3" presStyleCnt="5"/>
      <dgm:spPr/>
    </dgm:pt>
    <dgm:pt modelId="{FABA2AD4-9DCD-44B7-8E34-C5460BCDF8A0}" type="pres">
      <dgm:prSet presAssocID="{7B413693-9B5F-43F2-933A-BEAC6FACC236}" presName="imagNode" presStyleLbl="fgImgPlace1" presStyleIdx="3" presStyleCnt="5" custScaleY="11615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4DEDFFB-74DB-4976-85C1-2871668C17F8}" type="pres">
      <dgm:prSet presAssocID="{DF4A01F4-9B7E-4347-94A0-49E34B99BF5F}" presName="sibTrans" presStyleLbl="sibTrans2D1" presStyleIdx="0" presStyleCnt="0"/>
      <dgm:spPr/>
      <dgm:t>
        <a:bodyPr/>
        <a:lstStyle/>
        <a:p>
          <a:endParaRPr lang="th-TH"/>
        </a:p>
      </dgm:t>
    </dgm:pt>
    <dgm:pt modelId="{0345C232-6C22-4373-8508-B85B89636E39}" type="pres">
      <dgm:prSet presAssocID="{76C3365D-7535-468A-9F01-D832DCC23839}" presName="compNode" presStyleCnt="0"/>
      <dgm:spPr/>
    </dgm:pt>
    <dgm:pt modelId="{F8221E59-863E-46FC-A005-7C22E5AA9707}" type="pres">
      <dgm:prSet presAssocID="{76C3365D-7535-468A-9F01-D832DCC23839}" presName="bkgdShape" presStyleLbl="node1" presStyleIdx="4" presStyleCnt="5"/>
      <dgm:spPr/>
      <dgm:t>
        <a:bodyPr/>
        <a:lstStyle/>
        <a:p>
          <a:endParaRPr lang="th-TH"/>
        </a:p>
      </dgm:t>
    </dgm:pt>
    <dgm:pt modelId="{E563C325-C113-4D41-8A3A-54E5B83A2D6A}" type="pres">
      <dgm:prSet presAssocID="{76C3365D-7535-468A-9F01-D832DCC23839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398FAE-66E1-4F3B-98DA-1F2D64A65164}" type="pres">
      <dgm:prSet presAssocID="{76C3365D-7535-468A-9F01-D832DCC23839}" presName="invisiNode" presStyleLbl="node1" presStyleIdx="4" presStyleCnt="5"/>
      <dgm:spPr/>
    </dgm:pt>
    <dgm:pt modelId="{7EA3D5A4-1FAB-4519-A683-B5D228432BAF}" type="pres">
      <dgm:prSet presAssocID="{76C3365D-7535-468A-9F01-D832DCC23839}" presName="imagNode" presStyleLbl="fgImgPlace1" presStyleIdx="4" presStyleCnt="5" custScaleY="11581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A763BA2B-8E94-4847-B3BE-1B2AF29A63FA}" type="presOf" srcId="{DF4A01F4-9B7E-4347-94A0-49E34B99BF5F}" destId="{24DEDFFB-74DB-4976-85C1-2871668C17F8}" srcOrd="0" destOrd="0" presId="urn:microsoft.com/office/officeart/2005/8/layout/hList7"/>
    <dgm:cxn modelId="{B2D8CE48-B08E-4A00-A3C4-45F80022F058}" type="presOf" srcId="{53C4E349-8A5B-4D6B-A8E2-7402B59BC819}" destId="{617E3541-0BE7-4250-A811-2B1D7F2D2A55}" srcOrd="0" destOrd="0" presId="urn:microsoft.com/office/officeart/2005/8/layout/hList7"/>
    <dgm:cxn modelId="{E3092BA6-1129-4A02-997A-E40D1193A453}" srcId="{7B4AAD44-3311-43EE-B013-7CE83AA9ACBA}" destId="{7B413693-9B5F-43F2-933A-BEAC6FACC236}" srcOrd="3" destOrd="0" parTransId="{C2F65B4F-C185-45A8-AF96-3EDFAA4E5778}" sibTransId="{DF4A01F4-9B7E-4347-94A0-49E34B99BF5F}"/>
    <dgm:cxn modelId="{201F1BEE-1CC2-4B81-B321-05342F62D3E1}" type="presOf" srcId="{01339605-CE03-497C-9C51-A66FAC73E78E}" destId="{CC4F4FC8-8396-4267-B325-35F913FD2CAB}" srcOrd="0" destOrd="0" presId="urn:microsoft.com/office/officeart/2005/8/layout/hList7"/>
    <dgm:cxn modelId="{84570F0B-CBED-4CA7-9B0F-6078091BCECA}" srcId="{7B4AAD44-3311-43EE-B013-7CE83AA9ACBA}" destId="{76C3365D-7535-468A-9F01-D832DCC23839}" srcOrd="4" destOrd="0" parTransId="{31CB14B4-9F49-4FF1-8F87-C780A4132ACD}" sibTransId="{55A95C15-88C6-46EC-A36A-7920266E3328}"/>
    <dgm:cxn modelId="{235BB677-ED5F-45BD-8A70-E4B69BE621FE}" type="presOf" srcId="{0D16BA16-113C-4D0C-9639-23925630A5F9}" destId="{97024D67-6EA9-4A37-B616-16F8939273F3}" srcOrd="0" destOrd="0" presId="urn:microsoft.com/office/officeart/2005/8/layout/hList7"/>
    <dgm:cxn modelId="{E87E1A68-5FF3-49FF-AA90-EB5A506B1BDD}" type="presOf" srcId="{BF12D341-5FDF-4CB4-96CD-E25D09DCB7FB}" destId="{F35F5A70-3F03-4014-96CB-4D939B13A98C}" srcOrd="1" destOrd="0" presId="urn:microsoft.com/office/officeart/2005/8/layout/hList7"/>
    <dgm:cxn modelId="{1393E6D6-D7A1-49D4-BE0D-E9F36399B921}" type="presOf" srcId="{7B4AAD44-3311-43EE-B013-7CE83AA9ACBA}" destId="{74F64A03-F273-41AB-8F92-4F3BEDC560BD}" srcOrd="0" destOrd="0" presId="urn:microsoft.com/office/officeart/2005/8/layout/hList7"/>
    <dgm:cxn modelId="{7B0E04C3-A099-49B5-8971-A7BACD156274}" type="presOf" srcId="{53C4E349-8A5B-4D6B-A8E2-7402B59BC819}" destId="{6E5F72DB-FFB7-4195-8940-84B71AC88CAA}" srcOrd="1" destOrd="0" presId="urn:microsoft.com/office/officeart/2005/8/layout/hList7"/>
    <dgm:cxn modelId="{97EA40A9-A057-4290-B9FF-245D4425CDBA}" type="presOf" srcId="{BF12D341-5FDF-4CB4-96CD-E25D09DCB7FB}" destId="{6ACFF393-BDEF-43AD-B4C2-1BE42C5BEE2D}" srcOrd="0" destOrd="0" presId="urn:microsoft.com/office/officeart/2005/8/layout/hList7"/>
    <dgm:cxn modelId="{CC5DB6C6-3E5D-44AB-98DF-61C7B51A7F7D}" type="presOf" srcId="{BBE26276-386E-4FB9-81C9-02FD5505590D}" destId="{7B5F698E-45C2-41F2-8683-4C058D3F67EF}" srcOrd="1" destOrd="0" presId="urn:microsoft.com/office/officeart/2005/8/layout/hList7"/>
    <dgm:cxn modelId="{5D8FE888-59F0-48F0-B355-90448051F215}" srcId="{7B4AAD44-3311-43EE-B013-7CE83AA9ACBA}" destId="{BBE26276-386E-4FB9-81C9-02FD5505590D}" srcOrd="1" destOrd="0" parTransId="{BEB8762C-43E7-4C3F-81ED-E793F5562524}" sibTransId="{34B9369D-8047-4918-8D0A-8F3955F2C0FD}"/>
    <dgm:cxn modelId="{67BA1979-C635-4A42-B676-B5281A13EF2B}" type="presOf" srcId="{76C3365D-7535-468A-9F01-D832DCC23839}" destId="{F8221E59-863E-46FC-A005-7C22E5AA9707}" srcOrd="0" destOrd="0" presId="urn:microsoft.com/office/officeart/2005/8/layout/hList7"/>
    <dgm:cxn modelId="{DDC1E591-7CEB-417C-8988-3B2CE6FBD479}" srcId="{7B4AAD44-3311-43EE-B013-7CE83AA9ACBA}" destId="{BF12D341-5FDF-4CB4-96CD-E25D09DCB7FB}" srcOrd="2" destOrd="0" parTransId="{A614CE0B-46B4-4919-9606-0D64CB2ACA65}" sibTransId="{0D16BA16-113C-4D0C-9639-23925630A5F9}"/>
    <dgm:cxn modelId="{ADFDF5A4-5999-48C0-BBF2-7470FF7D7240}" type="presOf" srcId="{76C3365D-7535-468A-9F01-D832DCC23839}" destId="{E563C325-C113-4D41-8A3A-54E5B83A2D6A}" srcOrd="1" destOrd="0" presId="urn:microsoft.com/office/officeart/2005/8/layout/hList7"/>
    <dgm:cxn modelId="{A7B9C439-857F-45C9-85FB-7ECFC7267CDB}" type="presOf" srcId="{7B413693-9B5F-43F2-933A-BEAC6FACC236}" destId="{E42FB5E6-9BBA-41E8-8A39-0DBC2EEE3F46}" srcOrd="0" destOrd="0" presId="urn:microsoft.com/office/officeart/2005/8/layout/hList7"/>
    <dgm:cxn modelId="{FF2275C4-5486-4EBF-9E90-DB85165A1B6F}" type="presOf" srcId="{34B9369D-8047-4918-8D0A-8F3955F2C0FD}" destId="{E5C29171-4F2C-46DF-BDF5-209D31AF095D}" srcOrd="0" destOrd="0" presId="urn:microsoft.com/office/officeart/2005/8/layout/hList7"/>
    <dgm:cxn modelId="{C4D50690-3C6F-4967-B2A6-3EA3E8563371}" type="presOf" srcId="{7B413693-9B5F-43F2-933A-BEAC6FACC236}" destId="{C516F1F0-3946-402A-8BCA-E1CB67DA3EDC}" srcOrd="1" destOrd="0" presId="urn:microsoft.com/office/officeart/2005/8/layout/hList7"/>
    <dgm:cxn modelId="{B8EDD38F-B734-4533-B8C5-13209B9E7EB3}" type="presOf" srcId="{BBE26276-386E-4FB9-81C9-02FD5505590D}" destId="{CFC1C418-22E6-4BEA-94A2-B46EFA51B592}" srcOrd="0" destOrd="0" presId="urn:microsoft.com/office/officeart/2005/8/layout/hList7"/>
    <dgm:cxn modelId="{82234A55-F051-432E-A521-9C34089D4E18}" srcId="{7B4AAD44-3311-43EE-B013-7CE83AA9ACBA}" destId="{53C4E349-8A5B-4D6B-A8E2-7402B59BC819}" srcOrd="0" destOrd="0" parTransId="{C07849C7-23F8-45A8-A87E-01603383E26B}" sibTransId="{01339605-CE03-497C-9C51-A66FAC73E78E}"/>
    <dgm:cxn modelId="{B5F7A023-3066-434B-AD07-B52E1C2C4EE7}" type="presParOf" srcId="{74F64A03-F273-41AB-8F92-4F3BEDC560BD}" destId="{ED01ABF2-9B01-4836-B31A-01DF96DB93AE}" srcOrd="0" destOrd="0" presId="urn:microsoft.com/office/officeart/2005/8/layout/hList7"/>
    <dgm:cxn modelId="{A10315B0-017D-45E4-9B71-8DE41656FFC6}" type="presParOf" srcId="{74F64A03-F273-41AB-8F92-4F3BEDC560BD}" destId="{82920762-79F0-4209-937D-E7750DEA2C24}" srcOrd="1" destOrd="0" presId="urn:microsoft.com/office/officeart/2005/8/layout/hList7"/>
    <dgm:cxn modelId="{0C4F4E50-15CB-49ED-BD2E-FD77F3FB2778}" type="presParOf" srcId="{82920762-79F0-4209-937D-E7750DEA2C24}" destId="{B5ED05D7-D6D0-4DA4-8D21-30E17D69ED79}" srcOrd="0" destOrd="0" presId="urn:microsoft.com/office/officeart/2005/8/layout/hList7"/>
    <dgm:cxn modelId="{705599FB-0C14-492B-9AE6-F605CE093737}" type="presParOf" srcId="{B5ED05D7-D6D0-4DA4-8D21-30E17D69ED79}" destId="{617E3541-0BE7-4250-A811-2B1D7F2D2A55}" srcOrd="0" destOrd="0" presId="urn:microsoft.com/office/officeart/2005/8/layout/hList7"/>
    <dgm:cxn modelId="{0CE501A6-D0A2-4CEF-9600-174A43284A8A}" type="presParOf" srcId="{B5ED05D7-D6D0-4DA4-8D21-30E17D69ED79}" destId="{6E5F72DB-FFB7-4195-8940-84B71AC88CAA}" srcOrd="1" destOrd="0" presId="urn:microsoft.com/office/officeart/2005/8/layout/hList7"/>
    <dgm:cxn modelId="{DB850E61-F000-4204-8282-E95D5A779390}" type="presParOf" srcId="{B5ED05D7-D6D0-4DA4-8D21-30E17D69ED79}" destId="{8746A57C-4C8E-4E18-B2F5-039C30DE3554}" srcOrd="2" destOrd="0" presId="urn:microsoft.com/office/officeart/2005/8/layout/hList7"/>
    <dgm:cxn modelId="{2B779472-98F6-4B1E-AF2B-8713B6E39C80}" type="presParOf" srcId="{B5ED05D7-D6D0-4DA4-8D21-30E17D69ED79}" destId="{0E733359-655F-4006-B807-4C7C97F29610}" srcOrd="3" destOrd="0" presId="urn:microsoft.com/office/officeart/2005/8/layout/hList7"/>
    <dgm:cxn modelId="{C1806A78-AC91-464B-A988-C632ECDC2BFF}" type="presParOf" srcId="{82920762-79F0-4209-937D-E7750DEA2C24}" destId="{CC4F4FC8-8396-4267-B325-35F913FD2CAB}" srcOrd="1" destOrd="0" presId="urn:microsoft.com/office/officeart/2005/8/layout/hList7"/>
    <dgm:cxn modelId="{22F32506-6F44-4E56-A713-8353CB7D6533}" type="presParOf" srcId="{82920762-79F0-4209-937D-E7750DEA2C24}" destId="{8DB5D149-77AA-4BCA-A74A-77CECBA2DBF3}" srcOrd="2" destOrd="0" presId="urn:microsoft.com/office/officeart/2005/8/layout/hList7"/>
    <dgm:cxn modelId="{9B513B30-E4AD-4668-A758-89784C36E123}" type="presParOf" srcId="{8DB5D149-77AA-4BCA-A74A-77CECBA2DBF3}" destId="{CFC1C418-22E6-4BEA-94A2-B46EFA51B592}" srcOrd="0" destOrd="0" presId="urn:microsoft.com/office/officeart/2005/8/layout/hList7"/>
    <dgm:cxn modelId="{6CECA9C5-E4C6-4C74-B608-71C13747C7B7}" type="presParOf" srcId="{8DB5D149-77AA-4BCA-A74A-77CECBA2DBF3}" destId="{7B5F698E-45C2-41F2-8683-4C058D3F67EF}" srcOrd="1" destOrd="0" presId="urn:microsoft.com/office/officeart/2005/8/layout/hList7"/>
    <dgm:cxn modelId="{749FF882-1AB0-49DF-96F1-BD232E663684}" type="presParOf" srcId="{8DB5D149-77AA-4BCA-A74A-77CECBA2DBF3}" destId="{7189AE51-67B1-40E2-84E7-B704F05AFB7C}" srcOrd="2" destOrd="0" presId="urn:microsoft.com/office/officeart/2005/8/layout/hList7"/>
    <dgm:cxn modelId="{646A7F59-A8AB-4E7B-94EF-55EE8060BF01}" type="presParOf" srcId="{8DB5D149-77AA-4BCA-A74A-77CECBA2DBF3}" destId="{7BAC1AE1-5841-4EE1-A21D-9CEA722E9DBD}" srcOrd="3" destOrd="0" presId="urn:microsoft.com/office/officeart/2005/8/layout/hList7"/>
    <dgm:cxn modelId="{F0412A1D-1B89-4DED-AA00-CDF597ECDB8E}" type="presParOf" srcId="{82920762-79F0-4209-937D-E7750DEA2C24}" destId="{E5C29171-4F2C-46DF-BDF5-209D31AF095D}" srcOrd="3" destOrd="0" presId="urn:microsoft.com/office/officeart/2005/8/layout/hList7"/>
    <dgm:cxn modelId="{95D70F60-47D6-4A19-B1E2-89E700424E37}" type="presParOf" srcId="{82920762-79F0-4209-937D-E7750DEA2C24}" destId="{E5961596-BCBA-4848-9B1D-C74FD9DAC089}" srcOrd="4" destOrd="0" presId="urn:microsoft.com/office/officeart/2005/8/layout/hList7"/>
    <dgm:cxn modelId="{DC1D6E4A-3191-4472-B6EF-9AB6A303DC6C}" type="presParOf" srcId="{E5961596-BCBA-4848-9B1D-C74FD9DAC089}" destId="{6ACFF393-BDEF-43AD-B4C2-1BE42C5BEE2D}" srcOrd="0" destOrd="0" presId="urn:microsoft.com/office/officeart/2005/8/layout/hList7"/>
    <dgm:cxn modelId="{D088B72C-7277-4D2D-AD36-A5C9F3DC92F6}" type="presParOf" srcId="{E5961596-BCBA-4848-9B1D-C74FD9DAC089}" destId="{F35F5A70-3F03-4014-96CB-4D939B13A98C}" srcOrd="1" destOrd="0" presId="urn:microsoft.com/office/officeart/2005/8/layout/hList7"/>
    <dgm:cxn modelId="{B06DE805-B360-4955-810E-0B8B3D7D3CE3}" type="presParOf" srcId="{E5961596-BCBA-4848-9B1D-C74FD9DAC089}" destId="{3C3963F5-8D34-4D22-A6A8-812247AA0905}" srcOrd="2" destOrd="0" presId="urn:microsoft.com/office/officeart/2005/8/layout/hList7"/>
    <dgm:cxn modelId="{A5227A41-88B8-4C0B-AB83-4E2CE2F1B9E9}" type="presParOf" srcId="{E5961596-BCBA-4848-9B1D-C74FD9DAC089}" destId="{AEF12ED4-A440-47E6-9FAA-D846B7621489}" srcOrd="3" destOrd="0" presId="urn:microsoft.com/office/officeart/2005/8/layout/hList7"/>
    <dgm:cxn modelId="{CC5A7A9D-F29F-496E-B2E4-4F8BA811C08E}" type="presParOf" srcId="{82920762-79F0-4209-937D-E7750DEA2C24}" destId="{97024D67-6EA9-4A37-B616-16F8939273F3}" srcOrd="5" destOrd="0" presId="urn:microsoft.com/office/officeart/2005/8/layout/hList7"/>
    <dgm:cxn modelId="{9083E207-AF63-40CD-BBCE-E54368EBBE4B}" type="presParOf" srcId="{82920762-79F0-4209-937D-E7750DEA2C24}" destId="{61486428-44FA-42D1-A94E-A7DE736395A5}" srcOrd="6" destOrd="0" presId="urn:microsoft.com/office/officeart/2005/8/layout/hList7"/>
    <dgm:cxn modelId="{A3CDFDC7-E3C0-4BB8-A6EA-EDF6B955766A}" type="presParOf" srcId="{61486428-44FA-42D1-A94E-A7DE736395A5}" destId="{E42FB5E6-9BBA-41E8-8A39-0DBC2EEE3F46}" srcOrd="0" destOrd="0" presId="urn:microsoft.com/office/officeart/2005/8/layout/hList7"/>
    <dgm:cxn modelId="{ACDEDAD2-10D2-4958-B8FD-432801AF35E3}" type="presParOf" srcId="{61486428-44FA-42D1-A94E-A7DE736395A5}" destId="{C516F1F0-3946-402A-8BCA-E1CB67DA3EDC}" srcOrd="1" destOrd="0" presId="urn:microsoft.com/office/officeart/2005/8/layout/hList7"/>
    <dgm:cxn modelId="{CC155235-5F69-4A2C-A450-F3C49AD2A001}" type="presParOf" srcId="{61486428-44FA-42D1-A94E-A7DE736395A5}" destId="{6E9C97A9-B16E-4E78-A384-87B2F34571AD}" srcOrd="2" destOrd="0" presId="urn:microsoft.com/office/officeart/2005/8/layout/hList7"/>
    <dgm:cxn modelId="{8B35EE80-3E1E-4CC4-A481-92F72D12C3E3}" type="presParOf" srcId="{61486428-44FA-42D1-A94E-A7DE736395A5}" destId="{FABA2AD4-9DCD-44B7-8E34-C5460BCDF8A0}" srcOrd="3" destOrd="0" presId="urn:microsoft.com/office/officeart/2005/8/layout/hList7"/>
    <dgm:cxn modelId="{7D6DDFD1-7E33-4F0D-AD16-4A9F4C27B380}" type="presParOf" srcId="{82920762-79F0-4209-937D-E7750DEA2C24}" destId="{24DEDFFB-74DB-4976-85C1-2871668C17F8}" srcOrd="7" destOrd="0" presId="urn:microsoft.com/office/officeart/2005/8/layout/hList7"/>
    <dgm:cxn modelId="{AC7D261A-E6DB-43A6-A214-4B0020FF220E}" type="presParOf" srcId="{82920762-79F0-4209-937D-E7750DEA2C24}" destId="{0345C232-6C22-4373-8508-B85B89636E39}" srcOrd="8" destOrd="0" presId="urn:microsoft.com/office/officeart/2005/8/layout/hList7"/>
    <dgm:cxn modelId="{E4A260AA-6623-490F-A70A-42B8600F5165}" type="presParOf" srcId="{0345C232-6C22-4373-8508-B85B89636E39}" destId="{F8221E59-863E-46FC-A005-7C22E5AA9707}" srcOrd="0" destOrd="0" presId="urn:microsoft.com/office/officeart/2005/8/layout/hList7"/>
    <dgm:cxn modelId="{2FE2D135-11FB-4896-87A0-8C3B12064ED3}" type="presParOf" srcId="{0345C232-6C22-4373-8508-B85B89636E39}" destId="{E563C325-C113-4D41-8A3A-54E5B83A2D6A}" srcOrd="1" destOrd="0" presId="urn:microsoft.com/office/officeart/2005/8/layout/hList7"/>
    <dgm:cxn modelId="{A3EB4BB5-1E88-4AA5-BA5F-ED15862F3670}" type="presParOf" srcId="{0345C232-6C22-4373-8508-B85B89636E39}" destId="{3E398FAE-66E1-4F3B-98DA-1F2D64A65164}" srcOrd="2" destOrd="0" presId="urn:microsoft.com/office/officeart/2005/8/layout/hList7"/>
    <dgm:cxn modelId="{892244AB-2FAE-419C-974B-1811EFA29406}" type="presParOf" srcId="{0345C232-6C22-4373-8508-B85B89636E39}" destId="{7EA3D5A4-1FAB-4519-A683-B5D228432BA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17E3541-0BE7-4250-A811-2B1D7F2D2A55}">
      <dsp:nvSpPr>
        <dsp:cNvPr id="0" name=""/>
        <dsp:cNvSpPr/>
      </dsp:nvSpPr>
      <dsp:spPr>
        <a:xfrm>
          <a:off x="0" y="0"/>
          <a:ext cx="1736812" cy="56166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 dirty="0" smtClean="0">
            <a:latin typeface="ZF Ace001" pitchFamily="2" charset="0"/>
            <a:cs typeface="ZF Ace001" pitchFamily="2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ค้นหาผู้ป่วยด้วยแบบคัดกรอง/สอบถาม</a:t>
          </a: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0" y="2246649"/>
        <a:ext cx="1736812" cy="2246649"/>
      </dsp:txXfrm>
    </dsp:sp>
    <dsp:sp modelId="{0E733359-655F-4006-B807-4C7C97F29610}">
      <dsp:nvSpPr>
        <dsp:cNvPr id="0" name=""/>
        <dsp:cNvSpPr/>
      </dsp:nvSpPr>
      <dsp:spPr>
        <a:xfrm>
          <a:off x="52104" y="127099"/>
          <a:ext cx="1632603" cy="229013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1C418-22E6-4BEA-94A2-B46EFA51B592}">
      <dsp:nvSpPr>
        <dsp:cNvPr id="0" name=""/>
        <dsp:cNvSpPr/>
      </dsp:nvSpPr>
      <dsp:spPr>
        <a:xfrm>
          <a:off x="1788916" y="0"/>
          <a:ext cx="1736812" cy="56166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400" kern="1200" dirty="0" smtClean="0">
            <a:latin typeface="ZF Ace001" pitchFamily="2" charset="0"/>
            <a:cs typeface="ZF Ace001" pitchFamily="2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วิเคราะห์ข้อมูลและแยกประเภทคนพิการ</a:t>
          </a: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1788916" y="2246649"/>
        <a:ext cx="1736812" cy="2246649"/>
      </dsp:txXfrm>
    </dsp:sp>
    <dsp:sp modelId="{7BAC1AE1-5841-4EE1-A21D-9CEA722E9DBD}">
      <dsp:nvSpPr>
        <dsp:cNvPr id="0" name=""/>
        <dsp:cNvSpPr/>
      </dsp:nvSpPr>
      <dsp:spPr>
        <a:xfrm>
          <a:off x="1841021" y="127099"/>
          <a:ext cx="1632603" cy="229013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FF393-BDEF-43AD-B4C2-1BE42C5BEE2D}">
      <dsp:nvSpPr>
        <dsp:cNvPr id="0" name=""/>
        <dsp:cNvSpPr/>
      </dsp:nvSpPr>
      <dsp:spPr>
        <a:xfrm>
          <a:off x="3577833" y="0"/>
          <a:ext cx="1736812" cy="56166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800" b="1" kern="1200" dirty="0" smtClean="0">
            <a:latin typeface="TH SarabunPSK" pitchFamily="34" charset="-34"/>
            <a:cs typeface="TH SarabunPSK" pitchFamily="34" charset="-34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ประสานงานกับ รพ. (กายภาพ/ </a:t>
          </a:r>
          <a:r>
            <a:rPr lang="en-US" sz="2800" b="1" kern="1200" dirty="0" smtClean="0">
              <a:latin typeface="TH SarabunPSK" pitchFamily="34" charset="-34"/>
              <a:cs typeface="TH SarabunPSK" pitchFamily="34" charset="-34"/>
            </a:rPr>
            <a:t>COC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/ทันตก</a:t>
          </a:r>
          <a:r>
            <a:rPr lang="th-TH" sz="2800" b="1" kern="1200" dirty="0" err="1" smtClean="0">
              <a:latin typeface="TH SarabunPSK" pitchFamily="34" charset="-34"/>
              <a:cs typeface="TH SarabunPSK" pitchFamily="34" charset="-34"/>
            </a:rPr>
            <a:t>รรม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)</a:t>
          </a:r>
          <a:r>
            <a:rPr lang="en-US" sz="2800" b="1" kern="1200" dirty="0" smtClean="0">
              <a:latin typeface="TH SarabunPSK" pitchFamily="34" charset="-34"/>
              <a:cs typeface="TH SarabunPSK" pitchFamily="34" charset="-34"/>
            </a:rPr>
            <a:t> 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/ </a:t>
          </a:r>
          <a:r>
            <a:rPr lang="th-TH" sz="2800" b="1" kern="1200" dirty="0" err="1" smtClean="0">
              <a:latin typeface="TH SarabunPSK" pitchFamily="34" charset="-34"/>
              <a:cs typeface="TH SarabunPSK" pitchFamily="34" charset="-34"/>
            </a:rPr>
            <a:t>อปท.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 / </a:t>
          </a:r>
          <a:r>
            <a:rPr lang="th-TH" sz="2800" b="1" kern="1200" dirty="0" err="1" smtClean="0">
              <a:latin typeface="TH SarabunPSK" pitchFamily="34" charset="-34"/>
              <a:cs typeface="TH SarabunPSK" pitchFamily="34" charset="-34"/>
            </a:rPr>
            <a:t>พมจ.</a:t>
          </a: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/</a:t>
          </a:r>
          <a:r>
            <a:rPr lang="th-TH" sz="2800" b="1" kern="1200" dirty="0" err="1" smtClean="0">
              <a:latin typeface="TH SarabunPSK" pitchFamily="34" charset="-34"/>
              <a:cs typeface="TH SarabunPSK" pitchFamily="34" charset="-34"/>
            </a:rPr>
            <a:t>อบจ.</a:t>
          </a: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3577833" y="2246649"/>
        <a:ext cx="1736812" cy="2246649"/>
      </dsp:txXfrm>
    </dsp:sp>
    <dsp:sp modelId="{AEF12ED4-A440-47E6-9FAA-D846B7621489}">
      <dsp:nvSpPr>
        <dsp:cNvPr id="0" name=""/>
        <dsp:cNvSpPr/>
      </dsp:nvSpPr>
      <dsp:spPr>
        <a:xfrm>
          <a:off x="3629938" y="185939"/>
          <a:ext cx="1632603" cy="217245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FB5E6-9BBA-41E8-8A39-0DBC2EEE3F46}">
      <dsp:nvSpPr>
        <dsp:cNvPr id="0" name=""/>
        <dsp:cNvSpPr/>
      </dsp:nvSpPr>
      <dsp:spPr>
        <a:xfrm>
          <a:off x="5366750" y="0"/>
          <a:ext cx="1736812" cy="56166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800" kern="1200" dirty="0" smtClean="0">
            <a:latin typeface="ZF Ace001" pitchFamily="2" charset="0"/>
            <a:cs typeface="ZF Ace001" pitchFamily="2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คืนข้อมูลสู่ชุมชนกับหน่วยงานที่เกี่ยวข้อง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TH SarabunPSK" pitchFamily="34" charset="-34"/>
              <a:cs typeface="TH SarabunPSK" pitchFamily="34" charset="-34"/>
            </a:rPr>
            <a:t>ช่วยเหลือตามความเร่งด่วน</a:t>
          </a:r>
          <a:endParaRPr lang="th-TH" sz="28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5366750" y="2246649"/>
        <a:ext cx="1736812" cy="2246649"/>
      </dsp:txXfrm>
    </dsp:sp>
    <dsp:sp modelId="{FABA2AD4-9DCD-44B7-8E34-C5460BCDF8A0}">
      <dsp:nvSpPr>
        <dsp:cNvPr id="0" name=""/>
        <dsp:cNvSpPr/>
      </dsp:nvSpPr>
      <dsp:spPr>
        <a:xfrm>
          <a:off x="5418855" y="185939"/>
          <a:ext cx="1632603" cy="217245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21E59-863E-46FC-A005-7C22E5AA9707}">
      <dsp:nvSpPr>
        <dsp:cNvPr id="0" name=""/>
        <dsp:cNvSpPr/>
      </dsp:nvSpPr>
      <dsp:spPr>
        <a:xfrm>
          <a:off x="7155667" y="0"/>
          <a:ext cx="1736812" cy="561662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800" kern="1200" dirty="0" smtClean="0">
            <a:latin typeface="ZF Ace001" pitchFamily="2" charset="0"/>
            <a:cs typeface="ZF Ace001" pitchFamily="2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b="1" kern="1200" dirty="0" smtClean="0">
              <a:latin typeface="TH SarabunPSK" pitchFamily="34" charset="-34"/>
              <a:cs typeface="TH SarabunPSK" pitchFamily="34" charset="-34"/>
            </a:rPr>
            <a:t>กำกับ/ติดตาม เยี่ยมบ้านเป็นระยะ</a:t>
          </a:r>
          <a:endParaRPr lang="th-TH" sz="4000" b="1" kern="1200" dirty="0">
            <a:latin typeface="TH SarabunPSK" pitchFamily="34" charset="-34"/>
            <a:cs typeface="TH SarabunPSK" pitchFamily="34" charset="-34"/>
          </a:endParaRPr>
        </a:p>
      </dsp:txBody>
      <dsp:txXfrm>
        <a:off x="7155667" y="2246649"/>
        <a:ext cx="1736812" cy="2246649"/>
      </dsp:txXfrm>
    </dsp:sp>
    <dsp:sp modelId="{7EA3D5A4-1FAB-4519-A683-B5D228432BAF}">
      <dsp:nvSpPr>
        <dsp:cNvPr id="0" name=""/>
        <dsp:cNvSpPr/>
      </dsp:nvSpPr>
      <dsp:spPr>
        <a:xfrm>
          <a:off x="7207771" y="189081"/>
          <a:ext cx="1632603" cy="216616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01ABF2-9B01-4836-B31A-01DF96DB93AE}">
      <dsp:nvSpPr>
        <dsp:cNvPr id="0" name=""/>
        <dsp:cNvSpPr/>
      </dsp:nvSpPr>
      <dsp:spPr>
        <a:xfrm>
          <a:off x="355699" y="4774130"/>
          <a:ext cx="8181081" cy="842493"/>
        </a:xfrm>
        <a:prstGeom prst="stripedRight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140C3-56BE-4F3D-BA25-B268EFA9E7F9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1A46A-1271-472E-A9D1-C36B2B5E3B9E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1311224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48466-EB4F-4B7E-9493-EE25635B5812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6125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60800" y="9444038"/>
            <a:ext cx="29527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004BE-23C3-4C87-8FD7-4920F87BC4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ก็จะสรุปสิ่ง</a:t>
            </a:r>
            <a:r>
              <a:rPr lang="th-TH" baseline="0" dirty="0" smtClean="0"/>
              <a:t>ที่ได้ดำเนินการไปแล้ว</a:t>
            </a:r>
            <a:r>
              <a:rPr lang="th-TH" dirty="0" smtClean="0"/>
              <a:t>เป็นขั้นตอนการทำงานแต่ละขั้นตอนให้ทราบนะคะ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EB9F8-624C-442F-A6BA-F3EB8D64895A}" type="slidenum">
              <a:rPr lang="th-TH" smtClean="0"/>
              <a:pPr/>
              <a:t>7</a:t>
            </a:fld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1EA462-0BF7-4389-B4D1-AE13024153FB}" type="slidenum">
              <a:rPr lang="th-TH" smtClean="0"/>
              <a:pPr/>
              <a:t>8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พยาบาลวิชาชีพ พี่เพียร </a:t>
            </a:r>
            <a:r>
              <a:rPr lang="th-TH" dirty="0" err="1" smtClean="0"/>
              <a:t>บุษ</a:t>
            </a:r>
            <a:r>
              <a:rPr lang="th-TH" dirty="0" smtClean="0"/>
              <a:t>ลักษณ์</a:t>
            </a:r>
            <a:r>
              <a:rPr lang="th-TH" baseline="0" dirty="0" smtClean="0"/>
              <a:t> </a:t>
            </a:r>
            <a:r>
              <a:rPr lang="th-TH" baseline="0" dirty="0" err="1" smtClean="0"/>
              <a:t>สาฆะ</a:t>
            </a:r>
            <a:r>
              <a:rPr lang="th-TH" baseline="0" dirty="0" smtClean="0"/>
              <a:t> เป็นผู้นำในการบริหารจัดการทีม</a:t>
            </a:r>
            <a:r>
              <a:rPr lang="en-US" baseline="0" dirty="0" smtClean="0"/>
              <a:t>COC</a:t>
            </a:r>
            <a:r>
              <a:rPr lang="th-TH" baseline="0" dirty="0" smtClean="0"/>
              <a:t>ของเครือข่าย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EB9F8-624C-442F-A6BA-F3EB8D64895A}" type="slidenum">
              <a:rPr lang="th-TH" smtClean="0"/>
              <a:pPr/>
              <a:t>10</a:t>
            </a:fld>
            <a:endParaRPr lang="th-T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1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05591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9625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86532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31901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43406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8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051720" y="-27384"/>
            <a:ext cx="7077472" cy="1008112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713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3636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832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622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46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494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83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1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18550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171267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9212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0027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9934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4219606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16461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099873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1943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5404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2535355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25212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49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B432D-2FBE-4226-B719-CC01F2B66CEE}" type="datetimeFigureOut">
              <a:rPr lang="th-TH" smtClean="0"/>
              <a:pPr/>
              <a:t>09/11/58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578E6-CEA8-494B-BE27-D29A020578A3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="" xmlns:p14="http://schemas.microsoft.com/office/powerpoint/2010/main" val="351011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B765D-24D5-4832-8A24-17A0A3C8074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09/11/58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AA29E-E6AB-432D-84FA-BFE25624160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08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F0AC590-76D3-49EE-97AD-E1256D65F28A}" type="datetimeFigureOut">
              <a:rPr lang="th-TH" smtClean="0">
                <a:solidFill>
                  <a:srgbClr val="D6ECFF"/>
                </a:solidFill>
              </a:rPr>
              <a:pPr/>
              <a:t>09/11/58</a:t>
            </a:fld>
            <a:endParaRPr lang="th-TH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th-TH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ABDB54FA-61FE-4493-BA68-63083C9919C0}" type="slidenum">
              <a:rPr lang="th-TH" smtClean="0">
                <a:solidFill>
                  <a:srgbClr val="D6ECFF"/>
                </a:solidFill>
              </a:rPr>
              <a:pPr/>
              <a:t>‹#›</a:t>
            </a:fld>
            <a:endParaRPr lang="th-TH">
              <a:solidFill>
                <a:srgbClr val="D6EC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17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01885" y="174080"/>
            <a:ext cx="75954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ข้อมูลอำเภอนากลาง</a:t>
            </a:r>
            <a:endParaRPr lang="th-TH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8" name="รูปภาพ 9" descr="image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42" y="2541033"/>
            <a:ext cx="2789313" cy="272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052" y="1553376"/>
            <a:ext cx="3106757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มีพื้นที่ </a:t>
            </a:r>
            <a:r>
              <a:rPr lang="th-TH" sz="2200" b="1" dirty="0" smtClean="0">
                <a:latin typeface="TH SarabunPSK" pitchFamily="34" charset="-34"/>
                <a:ea typeface="TH Niramit AS"/>
                <a:cs typeface="TH SarabunPSK" pitchFamily="34" charset="-34"/>
              </a:rPr>
              <a:t>905.999 ตารางกิโลเมตร</a:t>
            </a: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ประชากร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91,732 คน</a:t>
            </a:r>
          </a:p>
          <a:p>
            <a:pPr algn="ctr"/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รพ.สต.12 แห่ง และ </a:t>
            </a:r>
            <a:r>
              <a:rPr lang="en-US" sz="2200" b="1" dirty="0" smtClean="0">
                <a:latin typeface="TH SarabunPSK" pitchFamily="34" charset="-34"/>
                <a:cs typeface="TH SarabunPSK" pitchFamily="34" charset="-34"/>
              </a:rPr>
              <a:t>PCU 1 </a:t>
            </a:r>
            <a:r>
              <a:rPr lang="th-TH" sz="2200" b="1" dirty="0" smtClean="0">
                <a:latin typeface="TH SarabunPSK" pitchFamily="34" charset="-34"/>
                <a:cs typeface="TH SarabunPSK" pitchFamily="34" charset="-34"/>
              </a:rPr>
              <a:t>แห่ง</a:t>
            </a:r>
            <a:endParaRPr lang="th-TH" sz="2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3113" y="1789080"/>
            <a:ext cx="476391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ทิศเหนือ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 :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ติดกับเขตอ.สุวรรณคูหา 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(รพ.สต.พนาวัลย์ ห่างจาก รพ.นากลาง 25 กม.ใช้เวลา 30 นาที)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12443" y="5305297"/>
            <a:ext cx="476329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ทิศใต้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ติดกับเขตอ.ศรีบุญเรือง</a:t>
            </a:r>
          </a:p>
          <a:p>
            <a:pPr algn="ctr"/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(รพ.สต.โนนม่วง ห่างจาก รพ.นากลาง 24 กม.ใช้เวลา 30 นาที)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23695" y="2879073"/>
            <a:ext cx="1997728" cy="168507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ทิศตะวันออก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ติดกับเขต อ.เมือง(รพ.สต.ยาง</a:t>
            </a:r>
            <a:r>
              <a:rPr lang="th-TH" sz="2000" b="1" dirty="0" err="1" smtClean="0">
                <a:latin typeface="TH SarabunPSK" pitchFamily="34" charset="-34"/>
                <a:cs typeface="TH SarabunPSK" pitchFamily="34" charset="-34"/>
              </a:rPr>
              <a:t>ซุม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และกุดกระสู้ ห่างจาก รพ.นากลาง 30 กม.ใช้เวลา 45นาที)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4139" y="2941165"/>
            <a:ext cx="1997728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ทิศตะวันตก </a:t>
            </a:r>
            <a:r>
              <a:rPr lang="en-US" sz="2000" b="1" dirty="0" smtClean="0"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 smtClean="0">
                <a:latin typeface="TH SarabunPSK" pitchFamily="34" charset="-34"/>
                <a:cs typeface="TH SarabunPSK" pitchFamily="34" charset="-34"/>
              </a:rPr>
              <a:t> ติดกับเขต อ.นาวัง (รพ.สต.โป่งแค ห่างจาก รพ.นากลาง 10 กม.ใช้เวลา 15 นาที)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043" y="4354885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CC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ห่าง รพศ.อุดรธานี  75 กม.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008" y="4786933"/>
            <a:ext cx="3708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0070C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ห่าง </a:t>
            </a:r>
            <a:r>
              <a:rPr lang="th-TH" b="1" dirty="0" err="1">
                <a:solidFill>
                  <a:srgbClr val="0070C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รพท.</a:t>
            </a:r>
            <a:r>
              <a:rPr lang="th-TH" b="1" dirty="0">
                <a:solidFill>
                  <a:srgbClr val="0070C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หนองบัวลำภู  30 กม.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991" y="5224887"/>
            <a:ext cx="345638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ห่าง รพ.จิตเวชเลย   75 กม.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897" y="5651029"/>
            <a:ext cx="345638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H Niramit AS" pitchFamily="2" charset="-34"/>
                <a:cs typeface="TH Niramit AS" pitchFamily="2" charset="-34"/>
              </a:rPr>
              <a:t>ห่าง รพ.ศรีนครินทร์ 140 กม.</a:t>
            </a:r>
          </a:p>
        </p:txBody>
      </p:sp>
    </p:spTree>
    <p:extLst>
      <p:ext uri="{BB962C8B-B14F-4D97-AF65-F5344CB8AC3E}">
        <p14:creationId xmlns="" xmlns:p14="http://schemas.microsoft.com/office/powerpoint/2010/main" val="2417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th-TH" sz="3200" b="1" dirty="0" err="1" smtClean="0"/>
              <a:t>ทีมสห</a:t>
            </a:r>
            <a:r>
              <a:rPr lang="th-TH" sz="3200" b="1" dirty="0" smtClean="0"/>
              <a:t>วิชาชีพ ดูแลในโรงพยาบาลและติดตามเยี่ยม ร่วมกับ </a:t>
            </a:r>
            <a:r>
              <a:rPr lang="th-TH" sz="3200" b="1" dirty="0" err="1" smtClean="0"/>
              <a:t>นสค.</a:t>
            </a:r>
            <a:endParaRPr lang="en-US" sz="3200" b="1" dirty="0"/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black">
          <a:xfrm rot="18449721">
            <a:off x="5035684" y="2606603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black">
          <a:xfrm rot="3465783">
            <a:off x="4869431" y="4776742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black">
          <a:xfrm rot="15537198">
            <a:off x="3778334" y="236405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black">
          <a:xfrm rot="6374504">
            <a:off x="3731806" y="488008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black">
          <a:xfrm>
            <a:off x="5452869" y="370098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6" name="AutoShape 8"/>
          <p:cNvSpPr>
            <a:spLocks noChangeArrowheads="1"/>
          </p:cNvSpPr>
          <p:nvPr/>
        </p:nvSpPr>
        <p:spPr bwMode="black">
          <a:xfrm rot="11908709">
            <a:off x="2820779" y="3068960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black">
          <a:xfrm>
            <a:off x="2606675" y="1919288"/>
            <a:ext cx="3743325" cy="374491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gray">
          <a:xfrm>
            <a:off x="3779912" y="5445224"/>
            <a:ext cx="360362" cy="360362"/>
          </a:xfrm>
          <a:prstGeom prst="ellipse">
            <a:avLst/>
          </a:prstGeom>
          <a:gradFill rotWithShape="1">
            <a:gsLst>
              <a:gs pos="0">
                <a:srgbClr val="4DC9B1">
                  <a:gamma/>
                  <a:tint val="7451"/>
                  <a:invGamma/>
                </a:srgbClr>
              </a:gs>
              <a:gs pos="100000">
                <a:srgbClr val="4DC9B1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629275" y="1412776"/>
            <a:ext cx="3579826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b="1" dirty="0" smtClean="0">
                <a:solidFill>
                  <a:srgbClr val="C0504D">
                    <a:lumMod val="10000"/>
                  </a:srgbClr>
                </a:solidFill>
              </a:rPr>
              <a:t>แพทย์</a:t>
            </a:r>
            <a:r>
              <a:rPr lang="en-US" b="1" dirty="0" smtClean="0">
                <a:solidFill>
                  <a:srgbClr val="C0504D">
                    <a:lumMod val="10000"/>
                  </a:srgbClr>
                </a:solidFill>
              </a:rPr>
              <a:t> </a:t>
            </a:r>
            <a:r>
              <a:rPr lang="en-US" sz="2400" b="1" dirty="0" smtClean="0">
                <a:solidFill>
                  <a:srgbClr val="4BACC6">
                    <a:lumMod val="10000"/>
                  </a:srgbClr>
                </a:solidFill>
              </a:rPr>
              <a:t>Consultant </a:t>
            </a:r>
            <a:r>
              <a:rPr lang="th-TH" sz="2400" b="1" dirty="0" smtClean="0">
                <a:solidFill>
                  <a:srgbClr val="4BACC6">
                    <a:lumMod val="10000"/>
                  </a:srgbClr>
                </a:solidFill>
              </a:rPr>
              <a:t>ออกเยี่ยม</a:t>
            </a:r>
          </a:p>
          <a:p>
            <a:r>
              <a:rPr lang="th-TH" sz="2400" b="1" dirty="0" smtClean="0">
                <a:solidFill>
                  <a:srgbClr val="4BACC6">
                    <a:lumMod val="10000"/>
                  </a:srgbClr>
                </a:solidFill>
              </a:rPr>
              <a:t>บ้านในรายที่จำเป็น</a:t>
            </a:r>
            <a:r>
              <a:rPr lang="en-US" sz="2400" b="1" dirty="0" smtClean="0">
                <a:solidFill>
                  <a:srgbClr val="4BACC6">
                    <a:lumMod val="10000"/>
                  </a:srgbClr>
                </a:solidFill>
              </a:rPr>
              <a:t> </a:t>
            </a:r>
            <a:endParaRPr lang="en-US" sz="3600" b="1" dirty="0">
              <a:solidFill>
                <a:srgbClr val="4BACC6">
                  <a:lumMod val="10000"/>
                </a:srgbClr>
              </a:solidFill>
            </a:endParaRP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120520" y="1124744"/>
            <a:ext cx="2811520" cy="952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h-TH" b="1" dirty="0" smtClean="0">
                <a:solidFill>
                  <a:srgbClr val="C0504D">
                    <a:lumMod val="10000"/>
                  </a:srgbClr>
                </a:solidFill>
              </a:rPr>
              <a:t>รพ</a:t>
            </a:r>
            <a:r>
              <a:rPr lang="th-TH" b="1" dirty="0" err="1" smtClean="0">
                <a:solidFill>
                  <a:srgbClr val="C0504D">
                    <a:lumMod val="10000"/>
                  </a:srgbClr>
                </a:solidFill>
              </a:rPr>
              <a:t>สต.อสม.</a:t>
            </a:r>
            <a:r>
              <a:rPr lang="th-TH" b="1" dirty="0" smtClean="0">
                <a:solidFill>
                  <a:srgbClr val="C0504D">
                    <a:lumMod val="10000"/>
                  </a:srgbClr>
                </a:solidFill>
              </a:rPr>
              <a:t>จิตอาสา </a:t>
            </a:r>
            <a:r>
              <a:rPr lang="th-TH" b="1" dirty="0" err="1" smtClean="0">
                <a:solidFill>
                  <a:srgbClr val="C0504D">
                    <a:lumMod val="10000"/>
                  </a:srgbClr>
                </a:solidFill>
              </a:rPr>
              <a:t>อปท.</a:t>
            </a:r>
            <a:endParaRPr lang="en-US" b="1" dirty="0">
              <a:solidFill>
                <a:srgbClr val="C0504D">
                  <a:lumMod val="10000"/>
                </a:srgbClr>
              </a:solidFill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543675" y="2924944"/>
            <a:ext cx="2780853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พยาบาล เป็นผู้นำบริหารจัดการ วางแผน</a:t>
            </a:r>
          </a:p>
          <a:p>
            <a:pPr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การดูแลร่วมกับ</a:t>
            </a:r>
            <a:r>
              <a:rPr lang="th-TH" sz="2400" b="1" dirty="0" err="1" smtClean="0">
                <a:solidFill>
                  <a:srgbClr val="C0504D">
                    <a:lumMod val="10000"/>
                  </a:srgbClr>
                </a:solidFill>
              </a:rPr>
              <a:t>ทีมสห</a:t>
            </a:r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วิชาชีพ</a:t>
            </a:r>
            <a:endParaRPr lang="en-US" sz="2400" b="1" dirty="0">
              <a:solidFill>
                <a:srgbClr val="C0504D">
                  <a:lumMod val="10000"/>
                </a:srgbClr>
              </a:solidFill>
            </a:endParaRP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5629275" y="5257800"/>
            <a:ext cx="3729071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th-TH" sz="2400" b="1" dirty="0" smtClean="0">
                <a:solidFill>
                  <a:srgbClr val="4BACC6">
                    <a:lumMod val="10000"/>
                  </a:srgbClr>
                </a:solidFill>
              </a:rPr>
              <a:t>เภสัชกรรม ให้คำปรึกษาผู้ป่วย/ญาติเรื่องยา  การใช้ยาลดปวด</a:t>
            </a:r>
            <a:endParaRPr lang="en-US" sz="2400" b="1" dirty="0">
              <a:solidFill>
                <a:srgbClr val="4BACC6">
                  <a:lumMod val="10000"/>
                </a:srgbClr>
              </a:solidFill>
            </a:endParaRP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285720" y="2276872"/>
            <a:ext cx="214542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โภชนากร</a:t>
            </a:r>
          </a:p>
          <a:p>
            <a:pPr algn="ctr"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ประเมินภาวะสุขภาพ </a:t>
            </a:r>
          </a:p>
          <a:p>
            <a:pPr algn="ctr"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แนะนำเรื่องอาหาร</a:t>
            </a:r>
            <a:endParaRPr lang="en-US" sz="2400" b="1" dirty="0">
              <a:solidFill>
                <a:srgbClr val="C0504D">
                  <a:lumMod val="10000"/>
                </a:srgbClr>
              </a:solidFill>
            </a:endParaRP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46827" y="5733256"/>
            <a:ext cx="5665333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กายภาพบำบัด/การแพทย์แผนไทย</a:t>
            </a:r>
          </a:p>
          <a:p>
            <a:pPr algn="ctr" eaLnBrk="0" hangingPunct="0"/>
            <a:r>
              <a:rPr lang="th-TH" sz="2400" b="1" dirty="0" smtClean="0">
                <a:solidFill>
                  <a:srgbClr val="C0504D">
                    <a:lumMod val="10000"/>
                  </a:srgbClr>
                </a:solidFill>
              </a:rPr>
              <a:t> สอนผู้ป่วย ญาติ ป้องกันความพิการเพิ่ม เกิดความอบอุ่น </a:t>
            </a:r>
            <a:endParaRPr lang="en-US" sz="2400" b="1" dirty="0">
              <a:solidFill>
                <a:srgbClr val="C0504D">
                  <a:lumMod val="10000"/>
                </a:srgbClr>
              </a:solidFill>
            </a:endParaRPr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gray">
          <a:xfrm>
            <a:off x="5363765" y="5181600"/>
            <a:ext cx="360363" cy="360363"/>
          </a:xfrm>
          <a:prstGeom prst="ellipse">
            <a:avLst/>
          </a:prstGeom>
          <a:gradFill rotWithShape="1">
            <a:gsLst>
              <a:gs pos="0">
                <a:srgbClr val="CB90EC">
                  <a:gamma/>
                  <a:tint val="9020"/>
                  <a:invGamma/>
                </a:srgbClr>
              </a:gs>
              <a:gs pos="100000">
                <a:srgbClr val="CB90EC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gray">
          <a:xfrm>
            <a:off x="6228184" y="3645024"/>
            <a:ext cx="360363" cy="360363"/>
          </a:xfrm>
          <a:prstGeom prst="ellipse">
            <a:avLst/>
          </a:prstGeom>
          <a:gradFill rotWithShape="1">
            <a:gsLst>
              <a:gs pos="0">
                <a:srgbClr val="6699FF">
                  <a:gamma/>
                  <a:tint val="9020"/>
                  <a:invGamma/>
                </a:srgbClr>
              </a:gs>
              <a:gs pos="100000">
                <a:srgbClr val="6699FF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gray">
          <a:xfrm>
            <a:off x="5580112" y="2204864"/>
            <a:ext cx="360363" cy="360363"/>
          </a:xfrm>
          <a:prstGeom prst="ellipse">
            <a:avLst/>
          </a:prstGeom>
          <a:gradFill rotWithShape="1">
            <a:gsLst>
              <a:gs pos="0">
                <a:srgbClr val="FF9900">
                  <a:gamma/>
                  <a:tint val="9020"/>
                  <a:invGamma/>
                </a:srgbClr>
              </a:gs>
              <a:gs pos="100000">
                <a:srgbClr val="FF990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gray">
          <a:xfrm>
            <a:off x="3851920" y="1772493"/>
            <a:ext cx="360363" cy="360363"/>
          </a:xfrm>
          <a:prstGeom prst="ellipse">
            <a:avLst/>
          </a:prstGeom>
          <a:gradFill rotWithShape="1">
            <a:gsLst>
              <a:gs pos="0">
                <a:srgbClr val="EDD947">
                  <a:gamma/>
                  <a:tint val="5882"/>
                  <a:invGamma/>
                </a:srgbClr>
              </a:gs>
              <a:gs pos="100000">
                <a:srgbClr val="EDD947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gray">
          <a:xfrm>
            <a:off x="2483768" y="2852613"/>
            <a:ext cx="360363" cy="360363"/>
          </a:xfrm>
          <a:prstGeom prst="ellipse">
            <a:avLst/>
          </a:prstGeom>
          <a:gradFill rotWithShape="1">
            <a:gsLst>
              <a:gs pos="0">
                <a:srgbClr val="82B820">
                  <a:gamma/>
                  <a:tint val="7451"/>
                  <a:invGamma/>
                </a:srgbClr>
              </a:gs>
              <a:gs pos="100000">
                <a:srgbClr val="82B820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352800" y="2743200"/>
            <a:ext cx="2160588" cy="2160588"/>
            <a:chOff x="2238" y="1769"/>
            <a:chExt cx="1361" cy="1361"/>
          </a:xfrm>
        </p:grpSpPr>
        <p:sp>
          <p:nvSpPr>
            <p:cNvPr id="12311" name="Oval 23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12312" name="Oval 24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12313" name="Oval 25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sp>
          <p:nvSpPr>
            <p:cNvPr id="12314" name="Oval 26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th-TH">
                <a:solidFill>
                  <a:prstClr val="black"/>
                </a:solidFill>
              </a:endParaRPr>
            </a:p>
          </p:txBody>
        </p:sp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12316" name="Oval 28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th-TH">
                  <a:solidFill>
                    <a:prstClr val="black"/>
                  </a:solidFill>
                </a:endParaRPr>
              </a:p>
            </p:txBody>
          </p:sp>
          <p:sp>
            <p:nvSpPr>
              <p:cNvPr id="12317" name="Oval 29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th-TH">
                  <a:solidFill>
                    <a:prstClr val="black"/>
                  </a:solidFill>
                </a:endParaRPr>
              </a:p>
            </p:txBody>
          </p:sp>
          <p:sp>
            <p:nvSpPr>
              <p:cNvPr id="12318" name="Oval 30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th-TH">
                  <a:solidFill>
                    <a:prstClr val="black"/>
                  </a:solidFill>
                </a:endParaRPr>
              </a:p>
            </p:txBody>
          </p:sp>
          <p:sp>
            <p:nvSpPr>
              <p:cNvPr id="12319" name="Oval 31"/>
              <p:cNvSpPr>
                <a:spLocks noChangeArrowheads="1"/>
              </p:cNvSpPr>
              <p:nvPr/>
            </p:nvSpPr>
            <p:spPr bwMode="gray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endParaRPr lang="th-TH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320" name="Text Box 32"/>
            <p:cNvSpPr txBox="1">
              <a:spLocks noChangeArrowheads="1"/>
            </p:cNvSpPr>
            <p:nvPr/>
          </p:nvSpPr>
          <p:spPr bwMode="gray">
            <a:xfrm>
              <a:off x="2326" y="2177"/>
              <a:ext cx="1096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th-TH" sz="2400" b="1" dirty="0" smtClean="0">
                  <a:solidFill>
                    <a:srgbClr val="C0504D">
                      <a:lumMod val="10000"/>
                    </a:srgbClr>
                  </a:solidFill>
                </a:rPr>
                <a:t>ศูนย์ </a:t>
              </a:r>
              <a:r>
                <a:rPr lang="en-US" sz="2400" b="1" dirty="0" smtClean="0">
                  <a:solidFill>
                    <a:srgbClr val="C0504D">
                      <a:lumMod val="10000"/>
                    </a:srgbClr>
                  </a:solidFill>
                </a:rPr>
                <a:t>COC</a:t>
              </a:r>
              <a:endParaRPr lang="th-TH" sz="2400" b="1" dirty="0" smtClean="0">
                <a:solidFill>
                  <a:srgbClr val="C0504D">
                    <a:lumMod val="10000"/>
                  </a:srgbClr>
                </a:solidFill>
              </a:endParaRPr>
            </a:p>
            <a:p>
              <a:pPr eaLnBrk="0" hangingPunct="0"/>
              <a:r>
                <a:rPr lang="th-TH" sz="2400" b="1" dirty="0" smtClean="0">
                  <a:solidFill>
                    <a:srgbClr val="C0504D">
                      <a:lumMod val="10000"/>
                    </a:srgbClr>
                  </a:solidFill>
                </a:rPr>
                <a:t>   </a:t>
              </a:r>
              <a:r>
                <a:rPr lang="th-TH" sz="2400" b="1" dirty="0" err="1" smtClean="0">
                  <a:solidFill>
                    <a:srgbClr val="C0504D">
                      <a:lumMod val="10000"/>
                    </a:srgbClr>
                  </a:solidFill>
                </a:rPr>
                <a:t>ทีมสห</a:t>
              </a:r>
              <a:r>
                <a:rPr lang="th-TH" sz="2400" b="1" dirty="0" smtClean="0">
                  <a:solidFill>
                    <a:srgbClr val="C0504D">
                      <a:lumMod val="10000"/>
                    </a:srgbClr>
                  </a:solidFill>
                </a:rPr>
                <a:t>วิชาชีพ </a:t>
              </a:r>
              <a:endParaRPr lang="en-US" sz="2400" b="1" dirty="0">
                <a:solidFill>
                  <a:srgbClr val="C0504D">
                    <a:lumMod val="10000"/>
                  </a:srgbClr>
                </a:solidFill>
              </a:endParaRPr>
            </a:p>
          </p:txBody>
        </p:sp>
      </p:grpSp>
      <p:sp>
        <p:nvSpPr>
          <p:cNvPr id="34" name="AutoShape 6"/>
          <p:cNvSpPr>
            <a:spLocks noChangeArrowheads="1"/>
          </p:cNvSpPr>
          <p:nvPr/>
        </p:nvSpPr>
        <p:spPr bwMode="black">
          <a:xfrm rot="9111706">
            <a:off x="2822416" y="4246791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490748" y="4244895"/>
            <a:ext cx="214542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th-TH" sz="2400" b="1" dirty="0" smtClean="0">
                <a:solidFill>
                  <a:schemeClr val="accent2">
                    <a:lumMod val="10000"/>
                  </a:schemeClr>
                </a:solidFill>
              </a:rPr>
              <a:t>ทันตก</a:t>
            </a:r>
            <a:r>
              <a:rPr lang="th-TH" sz="2400" b="1" dirty="0" err="1" smtClean="0">
                <a:solidFill>
                  <a:schemeClr val="accent2">
                    <a:lumMod val="10000"/>
                  </a:schemeClr>
                </a:solidFill>
              </a:rPr>
              <a:t>รรม</a:t>
            </a:r>
            <a:r>
              <a:rPr lang="th-TH" sz="2400" b="1" dirty="0" smtClean="0">
                <a:solidFill>
                  <a:schemeClr val="accent2">
                    <a:lumMod val="10000"/>
                  </a:schemeClr>
                </a:solidFill>
              </a:rPr>
              <a:t> </a:t>
            </a:r>
          </a:p>
          <a:p>
            <a:pPr algn="ctr" eaLnBrk="0" hangingPunct="0"/>
            <a:r>
              <a:rPr lang="th-TH" sz="2400" b="1" dirty="0" smtClean="0">
                <a:solidFill>
                  <a:schemeClr val="accent2">
                    <a:lumMod val="10000"/>
                  </a:schemeClr>
                </a:solidFill>
              </a:rPr>
              <a:t>ให้คำแนะนำการดูแลช่องปาก</a:t>
            </a:r>
            <a:endParaRPr lang="en-US" sz="2400" b="1" dirty="0">
              <a:solidFill>
                <a:schemeClr val="accent2">
                  <a:lumMod val="10000"/>
                </a:schemeClr>
              </a:solidFill>
            </a:endParaRPr>
          </a:p>
        </p:txBody>
      </p:sp>
      <p:sp>
        <p:nvSpPr>
          <p:cNvPr id="37" name="Oval 17"/>
          <p:cNvSpPr>
            <a:spLocks noChangeArrowheads="1"/>
          </p:cNvSpPr>
          <p:nvPr/>
        </p:nvSpPr>
        <p:spPr bwMode="gray">
          <a:xfrm>
            <a:off x="2555776" y="4437112"/>
            <a:ext cx="360363" cy="360363"/>
          </a:xfrm>
          <a:prstGeom prst="ellipse">
            <a:avLst/>
          </a:prstGeom>
          <a:gradFill rotWithShape="1">
            <a:gsLst>
              <a:gs pos="0">
                <a:srgbClr val="CB90EC">
                  <a:gamma/>
                  <a:tint val="9020"/>
                  <a:invGamma/>
                </a:srgbClr>
              </a:gs>
              <a:gs pos="100000">
                <a:srgbClr val="CB90EC"/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h-TH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Content Placeholder 5" descr="bc6b78ed0b8a51406efab3ed89fdc48126c70fc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05400" y="3829050"/>
            <a:ext cx="4038600" cy="3028950"/>
          </a:xfrm>
        </p:spPr>
      </p:pic>
      <p:pic>
        <p:nvPicPr>
          <p:cNvPr id="9" name="Content Placeholder 5" descr="bc6b78ed0b8a51406efab3ed89fdc48126c70fc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t="38037" r="44727"/>
          <a:stretch>
            <a:fillRect/>
          </a:stretch>
        </p:blipFill>
        <p:spPr>
          <a:xfrm>
            <a:off x="5652120" y="785755"/>
            <a:ext cx="3491880" cy="2935891"/>
          </a:xfrm>
          <a:prstGeom prst="rect">
            <a:avLst/>
          </a:prstGeom>
        </p:spPr>
      </p:pic>
      <p:pic>
        <p:nvPicPr>
          <p:cNvPr id="7" name="Picture 6" descr="9aaca77da713fdb0b0fccca5e1b05fa12bea9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6228184" cy="467113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3648" y="5301208"/>
            <a:ext cx="2664296" cy="1224136"/>
          </a:xfrm>
          <a:prstGeom prst="roundRect">
            <a:avLst/>
          </a:prstGeom>
          <a:solidFill>
            <a:srgbClr val="00206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</a:rPr>
              <a:t>ห้องน้ำส้วมตัน สภาพไม่น่าใช้งานได้</a:t>
            </a:r>
            <a:endParaRPr lang="th-TH" sz="3200" b="1" dirty="0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452320" y="1844824"/>
            <a:ext cx="432048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156176" y="5445224"/>
            <a:ext cx="504056" cy="64807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h-TH" sz="3600" dirty="0" smtClean="0">
                <a:solidFill>
                  <a:schemeClr val="tx1"/>
                </a:solidFill>
              </a:rPr>
              <a:t>นักกายภาพประเมินการทำราวจับเพื่อช่วยพยุงในการเข้าส้วมของผู้ป่วย</a:t>
            </a:r>
            <a:endParaRPr lang="th-TH" sz="36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 descr="IMG_6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94069" y="1240971"/>
            <a:ext cx="3869091" cy="5160100"/>
          </a:xfrm>
        </p:spPr>
      </p:pic>
      <p:pic>
        <p:nvPicPr>
          <p:cNvPr id="5" name="Picture 4" descr="IMG_68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580" y="1255697"/>
            <a:ext cx="3852428" cy="5136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IMG_6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9575" y="1303111"/>
            <a:ext cx="3264232" cy="4351338"/>
          </a:xfrm>
        </p:spPr>
      </p:pic>
      <p:pic>
        <p:nvPicPr>
          <p:cNvPr id="5" name="Picture 4" descr="IMG_6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397" y="2086671"/>
            <a:ext cx="4716016" cy="3537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IMG_70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980014" y="1547851"/>
            <a:ext cx="5494713" cy="4123113"/>
          </a:xfrm>
        </p:spPr>
      </p:pic>
      <p:pic>
        <p:nvPicPr>
          <p:cNvPr id="5" name="Content Placeholder 3" descr="IMG_6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870977"/>
            <a:ext cx="4122966" cy="5497288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779912" y="3140968"/>
            <a:ext cx="1584176" cy="1224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h-TH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#ZF Heah" pitchFamily="2" charset="0"/>
                <a:cs typeface="#ZF Heah" pitchFamily="2" charset="0"/>
              </a:rPr>
              <a:t>การมีส่วนร่วมในชุมชน/สังคม</a:t>
            </a:r>
            <a:endParaRPr lang="th-TH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#ZF Heah" pitchFamily="2" charset="0"/>
              <a:cs typeface="#ZF Heah" pitchFamily="2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จุดแข็ง 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dirty="0" smtClean="0"/>
              <a:t>การมีระดับตำบล ที่มีความใส่ใจการดูแลสุขภาพคนพิการ</a:t>
            </a:r>
          </a:p>
          <a:p>
            <a:pPr>
              <a:buNone/>
            </a:pPr>
            <a:r>
              <a:rPr lang="th-TH" dirty="0" smtClean="0"/>
              <a:t>โดย มีเทศบาลตำบลฝั่งแดง จัดตั้งศูนย์ดูแลผู้พิการในระดับตำบล</a:t>
            </a:r>
          </a:p>
          <a:p>
            <a:pPr>
              <a:buNone/>
            </a:pPr>
            <a:r>
              <a:rPr lang="th-TH" u="sng" dirty="0" smtClean="0">
                <a:solidFill>
                  <a:srgbClr val="00B050"/>
                </a:solidFill>
              </a:rPr>
              <a:t>รูปแบบการดำเนินงาน </a:t>
            </a:r>
            <a:endParaRPr lang="th-TH" u="sng" dirty="0">
              <a:solidFill>
                <a:srgbClr val="00B050"/>
              </a:solidFill>
            </a:endParaRP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ทีมเจ้าหน้าที่เทศบาลออกแจกเบี้ยคนพิการ ผู้สูงอายุ เอง ในทุกหมู่บ้าน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ติดตามเยี่ยมบ้านคนพิการ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ให้การช่วยเหลือเบื้องต้น เช่น การจัดหาอุปกรณ์ช่วยเดินในคนพิการ ไม้ค้ำ  การทำราว อุปกรณ์เพื่อฝึกกายภาพบำบัด เป็นต้น</a:t>
            </a:r>
          </a:p>
          <a:p>
            <a:pPr>
              <a:buNone/>
            </a:pPr>
            <a:endParaRPr lang="th-TH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819" y="6146140"/>
            <a:ext cx="317106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/>
              <a:t>เขตรับผิดชอบ รพ.สต.บ้านก่าน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IMG_68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3326" y="1267096"/>
            <a:ext cx="3912987" cy="5215209"/>
          </a:xfrm>
        </p:spPr>
      </p:pic>
      <p:pic>
        <p:nvPicPr>
          <p:cNvPr id="5" name="Picture 4" descr="IMG_68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6534" y="1268760"/>
            <a:ext cx="3903898" cy="520519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555776" y="116632"/>
            <a:ext cx="5472608" cy="1052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err="1" smtClean="0">
                <a:solidFill>
                  <a:schemeClr val="bg1"/>
                </a:solidFill>
              </a:rPr>
              <a:t>อส</a:t>
            </a:r>
            <a:r>
              <a:rPr lang="th-TH" sz="3200" b="1" dirty="0" smtClean="0">
                <a:solidFill>
                  <a:schemeClr val="bg1"/>
                </a:solidFill>
              </a:rPr>
              <a:t>ม.ช่วยปรับราวฝึกกายภาพให้แก่ผู้ป่วย ตามคำแนะนำของนักกายภาพบำบัด</a:t>
            </a:r>
            <a:endParaRPr lang="th-TH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156575" cy="920303"/>
          </a:xfrm>
          <a:ln>
            <a:solidFill>
              <a:srgbClr val="FFFF00"/>
            </a:solidFill>
          </a:ln>
        </p:spPr>
        <p:txBody>
          <a:bodyPr/>
          <a:lstStyle/>
          <a:p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 </a:t>
            </a:r>
            <a:endParaRPr lang="th-TH" sz="4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9512" y="5229200"/>
            <a:ext cx="4320480" cy="13681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prstClr val="black"/>
                </a:solidFill>
              </a:rPr>
              <a:t>สอยดาว วันที่ ๑๐ </a:t>
            </a:r>
            <a:r>
              <a:rPr lang="th-TH" sz="4000" b="1" dirty="0" err="1" smtClean="0">
                <a:solidFill>
                  <a:prstClr val="black"/>
                </a:solidFill>
              </a:rPr>
              <a:t>เม.ย</a:t>
            </a:r>
            <a:r>
              <a:rPr lang="th-TH" sz="4000" b="1" dirty="0" smtClean="0">
                <a:solidFill>
                  <a:prstClr val="black"/>
                </a:solidFill>
              </a:rPr>
              <a:t> ๕๘</a:t>
            </a:r>
          </a:p>
          <a:p>
            <a:pPr algn="ctr"/>
            <a:r>
              <a:rPr lang="th-TH" sz="4000" b="1" dirty="0" smtClean="0">
                <a:solidFill>
                  <a:prstClr val="black"/>
                </a:solidFill>
              </a:rPr>
              <a:t>หน้าลาน แผนไทย/กายภาพ</a:t>
            </a:r>
          </a:p>
        </p:txBody>
      </p:sp>
      <p:pic>
        <p:nvPicPr>
          <p:cNvPr id="1026" name="Picture 2" descr="C:\Users\USER\Pictures\iphone part2\IMG_6552.JPG"/>
          <p:cNvPicPr>
            <a:picLocks noChangeAspect="1" noChangeArrowheads="1"/>
          </p:cNvPicPr>
          <p:nvPr/>
        </p:nvPicPr>
        <p:blipFill>
          <a:blip r:embed="rId3" cstate="print"/>
          <a:srcRect r="9801"/>
          <a:stretch>
            <a:fillRect/>
          </a:stretch>
        </p:blipFill>
        <p:spPr bwMode="auto">
          <a:xfrm>
            <a:off x="4499992" y="3939423"/>
            <a:ext cx="4608512" cy="28739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90872" y="260648"/>
            <a:ext cx="8733656" cy="115212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-10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จัดตั้งกองทุน </a:t>
            </a:r>
            <a:r>
              <a:rPr kumimoji="0" lang="en-US" sz="4800" b="1" i="0" u="none" strike="noStrike" kern="1200" cap="none" spc="-10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COC </a:t>
            </a:r>
            <a:r>
              <a:rPr kumimoji="0" lang="th-TH" sz="4800" b="1" i="0" u="none" strike="noStrike" kern="1200" cap="none" spc="-10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ในกิจกรรมวันสงกรานต์ของ</a:t>
            </a:r>
            <a:r>
              <a:rPr kumimoji="0" lang="th-TH" sz="4800" b="1" i="0" u="none" strike="noStrike" kern="1200" cap="none" spc="-10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ร.พ.</a:t>
            </a:r>
            <a:endParaRPr kumimoji="0" lang="th-TH" sz="4800" b="1" i="0" u="none" strike="noStrike" kern="1200" cap="none" spc="-100" normalizeH="0" baseline="0" noProof="0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 descr="IMG_78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8650" y="2423954"/>
            <a:ext cx="7886700" cy="31546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01885" y="185098"/>
            <a:ext cx="75954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ข้อมูลพื้นที่อำเภอนากลาง</a:t>
            </a:r>
            <a:endParaRPr lang="th-TH" sz="60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17" y="1981508"/>
            <a:ext cx="3343275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คำบรรยายภาพแบบวงรี 4"/>
          <p:cNvSpPr/>
          <p:nvPr/>
        </p:nvSpPr>
        <p:spPr>
          <a:xfrm>
            <a:off x="2521583" y="2450795"/>
            <a:ext cx="1152525" cy="576263"/>
          </a:xfrm>
          <a:prstGeom prst="wedgeEllipseCallout">
            <a:avLst>
              <a:gd name="adj1" fmla="val -83306"/>
              <a:gd name="adj2" fmla="val 114136"/>
            </a:avLst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latin typeface="TH Niramit AS" pitchFamily="2" charset="-34"/>
                <a:cs typeface="TH Niramit AS" pitchFamily="2" charset="-34"/>
              </a:rPr>
              <a:t>DHF</a:t>
            </a:r>
            <a:endParaRPr lang="th-TH" sz="1800" b="1" dirty="0"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6" name="คำบรรยายภาพแบบวงรี 5"/>
          <p:cNvSpPr/>
          <p:nvPr/>
        </p:nvSpPr>
        <p:spPr>
          <a:xfrm>
            <a:off x="0" y="1575834"/>
            <a:ext cx="1295400" cy="936625"/>
          </a:xfrm>
          <a:prstGeom prst="wedgeEllipseCallout">
            <a:avLst>
              <a:gd name="adj1" fmla="val 70862"/>
              <a:gd name="adj2" fmla="val 7121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Niramit AS" pitchFamily="2" charset="-34"/>
                <a:cs typeface="TH Niramit AS" pitchFamily="2" charset="-34"/>
              </a:rPr>
              <a:t>มะเร็งตับ/ถุงน้ำดี</a:t>
            </a:r>
          </a:p>
        </p:txBody>
      </p:sp>
      <p:pic>
        <p:nvPicPr>
          <p:cNvPr id="8" name="รูปภาพ 7" descr="99403_pic_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2529" y="4120309"/>
            <a:ext cx="2219279" cy="1993364"/>
          </a:xfrm>
          <a:prstGeom prst="rect">
            <a:avLst/>
          </a:prstGeom>
        </p:spPr>
      </p:pic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3683669" y="1671506"/>
            <a:ext cx="352136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 มีลำน้ำหลายสายไหลผ่าน</a:t>
            </a:r>
          </a:p>
          <a:p>
            <a:pPr>
              <a:buFont typeface="Wingdings" pitchFamily="2" charset="2"/>
              <a:buChar char="v"/>
            </a:pP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 พื้นที่ชุมชนมีตลาดสดขนาดใหญ่และมีตลาดคลอง</a:t>
            </a:r>
            <a:r>
              <a:rPr lang="th-TH" sz="2200" b="1" dirty="0" smtClean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ถมทุก</a:t>
            </a: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ตำบล</a:t>
            </a:r>
          </a:p>
          <a:p>
            <a:pPr>
              <a:buFont typeface="Wingdings" pitchFamily="2" charset="2"/>
              <a:buChar char="v"/>
            </a:pP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 พื้นที่ราบลุ่ม ประชากรส่วนใหญ่ประกอบอาชีพ</a:t>
            </a:r>
            <a:r>
              <a:rPr lang="th-TH" sz="2200" b="1" dirty="0" smtClean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เกษตรกรรม (ไร่อ้อย,มันสำปะหลัง, ยางพารา)</a:t>
            </a:r>
            <a:endParaRPr lang="th-TH" sz="2200" b="1" dirty="0">
              <a:solidFill>
                <a:srgbClr val="0000FF"/>
              </a:solidFill>
              <a:latin typeface="TH Niramit AS"/>
              <a:ea typeface="TH Niramit AS"/>
              <a:cs typeface="TH Niramit AS"/>
            </a:endParaRPr>
          </a:p>
          <a:p>
            <a:pPr>
              <a:buFont typeface="Wingdings" pitchFamily="2" charset="2"/>
              <a:buChar char="v"/>
            </a:pP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มีโรงงานน้ำตาล 1 แห่ง</a:t>
            </a:r>
          </a:p>
          <a:p>
            <a:pPr>
              <a:buFont typeface="Wingdings" pitchFamily="2" charset="2"/>
              <a:buChar char="v"/>
            </a:pPr>
            <a:r>
              <a:rPr lang="th-TH" sz="2200" b="1" dirty="0">
                <a:solidFill>
                  <a:srgbClr val="0000FF"/>
                </a:solidFill>
                <a:latin typeface="TH Niramit AS"/>
                <a:ea typeface="TH Niramit AS"/>
                <a:cs typeface="TH Niramit AS"/>
              </a:rPr>
              <a:t>โรงโม่หิน 2 แห่ง</a:t>
            </a:r>
          </a:p>
        </p:txBody>
      </p:sp>
      <p:pic>
        <p:nvPicPr>
          <p:cNvPr id="11" name="รูปภาพ 10" descr="11034117_547027518768458_6884443956798795037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43287" y="4605051"/>
            <a:ext cx="2657513" cy="1494851"/>
          </a:xfrm>
          <a:prstGeom prst="rect">
            <a:avLst/>
          </a:prstGeom>
        </p:spPr>
      </p:pic>
      <p:pic>
        <p:nvPicPr>
          <p:cNvPr id="12" name="รูปภาพ 11" descr="1274456739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7252" y="1498292"/>
            <a:ext cx="1938969" cy="1454227"/>
          </a:xfrm>
          <a:prstGeom prst="rect">
            <a:avLst/>
          </a:prstGeom>
        </p:spPr>
      </p:pic>
      <p:sp>
        <p:nvSpPr>
          <p:cNvPr id="13" name="เมฆ 12"/>
          <p:cNvSpPr/>
          <p:nvPr/>
        </p:nvSpPr>
        <p:spPr>
          <a:xfrm>
            <a:off x="7583488" y="3625009"/>
            <a:ext cx="1560512" cy="7905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รายได้</a:t>
            </a:r>
          </a:p>
        </p:txBody>
      </p:sp>
      <p:sp>
        <p:nvSpPr>
          <p:cNvPr id="14" name="เมฆ 13"/>
          <p:cNvSpPr/>
          <p:nvPr/>
        </p:nvSpPr>
        <p:spPr>
          <a:xfrm>
            <a:off x="7583488" y="4490197"/>
            <a:ext cx="1560512" cy="7905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เจ็บป่วย</a:t>
            </a:r>
          </a:p>
        </p:txBody>
      </p:sp>
      <p:sp>
        <p:nvSpPr>
          <p:cNvPr id="15" name="เมฆ 14"/>
          <p:cNvSpPr/>
          <p:nvPr/>
        </p:nvSpPr>
        <p:spPr>
          <a:xfrm>
            <a:off x="7631112" y="1257741"/>
            <a:ext cx="1512888" cy="5603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เศรษฐกิจดี</a:t>
            </a:r>
          </a:p>
        </p:txBody>
      </p:sp>
      <p:sp>
        <p:nvSpPr>
          <p:cNvPr id="16" name="เมฆ 15"/>
          <p:cNvSpPr/>
          <p:nvPr/>
        </p:nvSpPr>
        <p:spPr>
          <a:xfrm>
            <a:off x="7559675" y="1832416"/>
            <a:ext cx="1439863" cy="5603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สารเคมี</a:t>
            </a:r>
          </a:p>
        </p:txBody>
      </p:sp>
      <p:sp>
        <p:nvSpPr>
          <p:cNvPr id="17" name="เมฆ 16"/>
          <p:cNvSpPr/>
          <p:nvPr/>
        </p:nvSpPr>
        <p:spPr>
          <a:xfrm>
            <a:off x="4899546" y="4342024"/>
            <a:ext cx="1937983" cy="6921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การคมนาคม</a:t>
            </a:r>
            <a:endParaRPr lang="th-TH" sz="2000" b="1" dirty="0">
              <a:solidFill>
                <a:sysClr val="windowText" lastClr="000000"/>
              </a:solidFill>
              <a:latin typeface="TH Niramit AS" pitchFamily="2" charset="-34"/>
              <a:cs typeface="TH Niramit AS" pitchFamily="2" charset="-34"/>
            </a:endParaRPr>
          </a:p>
        </p:txBody>
      </p:sp>
      <p:sp>
        <p:nvSpPr>
          <p:cNvPr id="18" name="คำบรรยายภาพแบบวงรี 17"/>
          <p:cNvSpPr/>
          <p:nvPr/>
        </p:nvSpPr>
        <p:spPr>
          <a:xfrm>
            <a:off x="2273875" y="3887463"/>
            <a:ext cx="1493895" cy="541319"/>
          </a:xfrm>
          <a:prstGeom prst="wedgeEllipseCallout">
            <a:avLst>
              <a:gd name="adj1" fmla="val -90028"/>
              <a:gd name="adj2" fmla="val -7902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latin typeface="TH Niramit AS" pitchFamily="2" charset="-34"/>
                <a:cs typeface="TH Niramit AS" pitchFamily="2" charset="-34"/>
              </a:rPr>
              <a:t>อุบัติเหตุจราจร</a:t>
            </a:r>
          </a:p>
        </p:txBody>
      </p:sp>
      <p:sp>
        <p:nvSpPr>
          <p:cNvPr id="19" name="เมฆ 18"/>
          <p:cNvSpPr/>
          <p:nvPr/>
        </p:nvSpPr>
        <p:spPr>
          <a:xfrm>
            <a:off x="5059461" y="5221537"/>
            <a:ext cx="1439863" cy="6921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 smtClean="0">
                <a:solidFill>
                  <a:sysClr val="windowText" lastClr="000000"/>
                </a:solidFill>
                <a:latin typeface="TH Niramit AS" pitchFamily="2" charset="-34"/>
                <a:cs typeface="TH Niramit AS" pitchFamily="2" charset="-34"/>
              </a:rPr>
              <a:t>อุบัติเหตุ</a:t>
            </a:r>
            <a:endParaRPr lang="th-TH" sz="2000" b="1" dirty="0">
              <a:solidFill>
                <a:sysClr val="windowText" lastClr="000000"/>
              </a:solidFill>
              <a:latin typeface="TH Niramit AS" pitchFamily="2" charset="-34"/>
              <a:cs typeface="TH Niramit AS" pitchFamily="2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" name="Content Placeholder 3" descr="IMG_7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62428" y="728225"/>
            <a:ext cx="6037181" cy="4525963"/>
          </a:xfr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2051720" y="44624"/>
            <a:ext cx="7077472" cy="10081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บรรยากาศการแลกเปลี่ยนเรียนรู้ในการอบรม</a:t>
            </a:r>
            <a:endParaRPr kumimoji="0" lang="th-TH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Content Placeholder 6" descr="IMG_7916.JPG"/>
          <p:cNvPicPr>
            <a:picLocks noChangeAspect="1"/>
          </p:cNvPicPr>
          <p:nvPr/>
        </p:nvPicPr>
        <p:blipFill>
          <a:blip r:embed="rId3" cstate="print"/>
          <a:srcRect l="14667"/>
          <a:stretch>
            <a:fillRect/>
          </a:stretch>
        </p:blipFill>
        <p:spPr>
          <a:xfrm rot="5400000">
            <a:off x="1719204" y="1169229"/>
            <a:ext cx="311330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7920.JPG"/>
          <p:cNvPicPr>
            <a:picLocks noChangeAspect="1"/>
          </p:cNvPicPr>
          <p:nvPr/>
        </p:nvPicPr>
        <p:blipFill>
          <a:blip r:embed="rId4" cstate="print"/>
          <a:srcRect l="2787" t="7557" r="8043" b="15364"/>
          <a:stretch>
            <a:fillRect/>
          </a:stretch>
        </p:blipFill>
        <p:spPr>
          <a:xfrm>
            <a:off x="1" y="3174402"/>
            <a:ext cx="5724128" cy="3710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" name="Content Placeholder 10" descr="IMG_78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7356" y="3790457"/>
            <a:ext cx="3649287" cy="27348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Content Placeholder 5" descr="IMG_7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8881" y="1218161"/>
            <a:ext cx="3349621" cy="2512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Content Placeholder 4" descr="IMG_7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764704"/>
            <a:ext cx="2410346" cy="3213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9" name="Shape 18"/>
          <p:cNvCxnSpPr/>
          <p:nvPr/>
        </p:nvCxnSpPr>
        <p:spPr>
          <a:xfrm rot="5400000">
            <a:off x="5892147" y="4317099"/>
            <a:ext cx="1440160" cy="528059"/>
          </a:xfrm>
          <a:prstGeom prst="curvedConnector2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hape 20"/>
          <p:cNvCxnSpPr>
            <a:stCxn id="11" idx="2"/>
            <a:endCxn id="9" idx="6"/>
          </p:cNvCxnSpPr>
          <p:nvPr/>
        </p:nvCxnSpPr>
        <p:spPr>
          <a:xfrm rot="10800000">
            <a:off x="2083692" y="4149081"/>
            <a:ext cx="663664" cy="1008821"/>
          </a:xfrm>
          <a:prstGeom prst="curvedConnector2">
            <a:avLst/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stCxn id="9" idx="2"/>
            <a:endCxn id="10" idx="0"/>
          </p:cNvCxnSpPr>
          <p:nvPr/>
        </p:nvCxnSpPr>
        <p:spPr>
          <a:xfrm rot="5400000" flipH="1" flipV="1">
            <a:off x="4453115" y="-1604718"/>
            <a:ext cx="34755" cy="4773601"/>
          </a:xfrm>
          <a:prstGeom prst="curvedConnector3">
            <a:avLst>
              <a:gd name="adj1" fmla="val 1879152"/>
            </a:avLst>
          </a:prstGeom>
          <a:ln w="762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100816" y="241484"/>
            <a:ext cx="283122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/>
              <a:t>ฐาน๑ ฟื้นฟูสภาพคนพิการ</a:t>
            </a:r>
            <a:endParaRPr lang="th-TH" dirty="0"/>
          </a:p>
        </p:txBody>
      </p:sp>
      <p:sp>
        <p:nvSpPr>
          <p:cNvPr id="38" name="TextBox 37"/>
          <p:cNvSpPr txBox="1"/>
          <p:nvPr/>
        </p:nvSpPr>
        <p:spPr>
          <a:xfrm>
            <a:off x="5841695" y="3501008"/>
            <a:ext cx="211468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/>
              <a:t>ฐาน๒ การตรวจฟัน</a:t>
            </a:r>
            <a:endParaRPr lang="th-TH" dirty="0"/>
          </a:p>
        </p:txBody>
      </p:sp>
      <p:sp>
        <p:nvSpPr>
          <p:cNvPr id="39" name="TextBox 38"/>
          <p:cNvSpPr txBox="1"/>
          <p:nvPr/>
        </p:nvSpPr>
        <p:spPr>
          <a:xfrm>
            <a:off x="806910" y="6021288"/>
            <a:ext cx="2468946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th-TH" dirty="0" smtClean="0"/>
              <a:t>ฐาน๓ ฝึกจับคู่แปรงฟัน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" name="Content Placeholder 6" descr="IMG_8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496" y="1855365"/>
            <a:ext cx="6034617" cy="4525963"/>
          </a:xfrm>
        </p:spPr>
      </p:pic>
      <p:pic>
        <p:nvPicPr>
          <p:cNvPr id="8" name="Content Placeholder 6" descr="IMG_7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99990" y="1844823"/>
            <a:ext cx="5184577" cy="3888433"/>
          </a:xfrm>
          <a:prstGeom prst="rect">
            <a:avLst/>
          </a:prstGeom>
        </p:spPr>
      </p:pic>
      <p:sp>
        <p:nvSpPr>
          <p:cNvPr id="9" name="Text Placeholder 8"/>
          <p:cNvSpPr txBox="1">
            <a:spLocks/>
          </p:cNvSpPr>
          <p:nvPr/>
        </p:nvSpPr>
        <p:spPr>
          <a:xfrm>
            <a:off x="3131840" y="33344"/>
            <a:ext cx="4320480" cy="947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45720" tIns="0" rIns="4572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การฟื้นฟูสภาพคนพิการ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4" name="Content Placeholder 13" descr="IMG_78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421640"/>
            <a:ext cx="3600400" cy="4800533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4294967295"/>
          </p:nvPr>
        </p:nvSpPr>
        <p:spPr>
          <a:xfrm>
            <a:off x="1979712" y="116632"/>
            <a:ext cx="7128792" cy="93662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th-TH" sz="3200" dirty="0" smtClean="0"/>
              <a:t>ฝึกตรวจสุขภาพช่องปากเบื้องต้นและบริการเคลือบฟลูออไรด์</a:t>
            </a:r>
            <a:endParaRPr lang="th-TH" sz="3200" dirty="0"/>
          </a:p>
        </p:txBody>
      </p:sp>
      <p:pic>
        <p:nvPicPr>
          <p:cNvPr id="6" name="Content Placeholder 7" descr="IMG_79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70184" y="2018647"/>
            <a:ext cx="4846967" cy="3635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8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0714" y="2063553"/>
            <a:ext cx="5346071" cy="40095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Content Placeholder 6" descr="IMG_7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90957" y="2057846"/>
            <a:ext cx="5352596" cy="4014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683568" y="1116033"/>
            <a:ext cx="799525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</a:rPr>
              <a:t>ฝึกทักษะการแปรงฟันในผู้ป่วยติดเตียงและเด็กพิการทางสมอง</a:t>
            </a:r>
            <a:endParaRPr lang="th-TH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โอกาสพัฒนา/แผนพัฒนาต่อเนื่อง</a:t>
            </a:r>
            <a:endParaRPr lang="th-TH" dirty="0"/>
          </a:p>
        </p:txBody>
      </p:sp>
      <p:sp>
        <p:nvSpPr>
          <p:cNvPr id="8" name="Tex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 smtClean="0"/>
              <a:t>ประชุมเชิงปฏิบัติการการพัฒนาศักยภาพนักสุขภาพครอบครัวเรื่องการเยี่ยมบ้านและการดูแลผู้ป่วยระยะยาว (</a:t>
            </a:r>
            <a:r>
              <a:rPr lang="en-US" dirty="0" smtClean="0"/>
              <a:t>long term care</a:t>
            </a:r>
            <a:r>
              <a:rPr lang="th-TH" dirty="0" smtClean="0"/>
              <a:t>) </a:t>
            </a:r>
          </a:p>
          <a:p>
            <a:pPr>
              <a:buNone/>
            </a:pPr>
            <a:r>
              <a:rPr lang="th-TH" dirty="0" smtClean="0"/>
              <a:t>	จ.หนองบัวลำภู ปี๒๕๕๘</a:t>
            </a:r>
          </a:p>
          <a:p>
            <a:r>
              <a:rPr lang="th-TH" dirty="0" smtClean="0"/>
              <a:t>วันที่ ๒๗-๒๘ สิงหาคม ๒๕๕๘</a:t>
            </a:r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44624"/>
            <a:ext cx="3528392" cy="1008112"/>
          </a:xfrm>
        </p:spPr>
        <p:txBody>
          <a:bodyPr>
            <a:normAutofit/>
          </a:bodyPr>
          <a:lstStyle/>
          <a:p>
            <a:pPr algn="l"/>
            <a:r>
              <a:rPr lang="th-TH" sz="3600" dirty="0" smtClean="0"/>
              <a:t>ขอขอบคุณทีมงานทุกท่าน</a:t>
            </a:r>
            <a:endParaRPr lang="th-TH" sz="3600" dirty="0"/>
          </a:p>
        </p:txBody>
      </p:sp>
      <p:pic>
        <p:nvPicPr>
          <p:cNvPr id="6" name="Content Placeholder 4" descr="IMG_6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959" y="1052736"/>
            <a:ext cx="4039985" cy="3029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ห.jpg"/>
          <p:cNvPicPr>
            <a:picLocks noChangeAspect="1"/>
          </p:cNvPicPr>
          <p:nvPr/>
        </p:nvPicPr>
        <p:blipFill>
          <a:blip r:embed="rId3" cstate="print"/>
          <a:srcRect l="5310" b="8740"/>
          <a:stretch>
            <a:fillRect/>
          </a:stretch>
        </p:blipFill>
        <p:spPr>
          <a:xfrm>
            <a:off x="5256584" y="2348880"/>
            <a:ext cx="3851920" cy="2088232"/>
          </a:xfrm>
          <a:prstGeom prst="rect">
            <a:avLst/>
          </a:prstGeom>
        </p:spPr>
      </p:pic>
      <p:pic>
        <p:nvPicPr>
          <p:cNvPr id="13" name="Picture 12" descr="ยายมงคุณ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320480"/>
            <a:ext cx="3419872" cy="2564904"/>
          </a:xfrm>
          <a:prstGeom prst="rect">
            <a:avLst/>
          </a:prstGeom>
        </p:spPr>
      </p:pic>
      <p:pic>
        <p:nvPicPr>
          <p:cNvPr id="14" name="Picture 13" descr="IMG_65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933056"/>
            <a:ext cx="5199899" cy="2924944"/>
          </a:xfrm>
          <a:prstGeom prst="rect">
            <a:avLst/>
          </a:prstGeom>
        </p:spPr>
      </p:pic>
      <p:pic>
        <p:nvPicPr>
          <p:cNvPr id="7" name="Picture 6" descr="IMG_8045.JPG"/>
          <p:cNvPicPr>
            <a:picLocks noChangeAspect="1"/>
          </p:cNvPicPr>
          <p:nvPr/>
        </p:nvPicPr>
        <p:blipFill>
          <a:blip r:embed="rId6" cstate="print"/>
          <a:srcRect b="7121"/>
          <a:stretch>
            <a:fillRect/>
          </a:stretch>
        </p:blipFill>
        <p:spPr>
          <a:xfrm>
            <a:off x="5105620" y="4425144"/>
            <a:ext cx="1986660" cy="2460240"/>
          </a:xfrm>
          <a:prstGeom prst="rect">
            <a:avLst/>
          </a:prstGeom>
        </p:spPr>
      </p:pic>
      <p:pic>
        <p:nvPicPr>
          <p:cNvPr id="15" name="Picture 14" descr="IMG_7888.JPG"/>
          <p:cNvPicPr>
            <a:picLocks noChangeAspect="1"/>
          </p:cNvPicPr>
          <p:nvPr/>
        </p:nvPicPr>
        <p:blipFill>
          <a:blip r:embed="rId7" cstate="print"/>
          <a:srcRect l="13776" b="11151"/>
          <a:stretch>
            <a:fillRect/>
          </a:stretch>
        </p:blipFill>
        <p:spPr>
          <a:xfrm flipV="1">
            <a:off x="5832648" y="-27384"/>
            <a:ext cx="3275856" cy="2531688"/>
          </a:xfrm>
          <a:prstGeom prst="rect">
            <a:avLst/>
          </a:prstGeom>
        </p:spPr>
      </p:pic>
      <p:pic>
        <p:nvPicPr>
          <p:cNvPr id="16" name="Content Placeholder 5" descr="a4cde9b12f978c16b4e7343a78da323578957e6.jpg"/>
          <p:cNvPicPr>
            <a:picLocks noChangeAspect="1"/>
          </p:cNvPicPr>
          <p:nvPr/>
        </p:nvPicPr>
        <p:blipFill>
          <a:blip r:embed="rId8" cstate="print"/>
          <a:srcRect l="37670" t="12600" r="4201"/>
          <a:stretch>
            <a:fillRect/>
          </a:stretch>
        </p:blipFill>
        <p:spPr>
          <a:xfrm>
            <a:off x="4067945" y="980728"/>
            <a:ext cx="2170568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8"/>
          <p:cNvSpPr txBox="1">
            <a:spLocks noChangeArrowheads="1"/>
          </p:cNvSpPr>
          <p:nvPr/>
        </p:nvSpPr>
        <p:spPr bwMode="auto">
          <a:xfrm>
            <a:off x="0" y="3573017"/>
            <a:ext cx="3000375" cy="2520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lIns="59436" tIns="29718" rIns="59436" bIns="29718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sz="1400" b="1" dirty="0">
                <a:latin typeface="TH SarabunPSK" pitchFamily="34" charset="-34"/>
                <a:cs typeface="TH SarabunPSK" pitchFamily="34" charset="-34"/>
              </a:rPr>
              <a:t>                       ประเด็นคุณภาพที่สำคัญ</a:t>
            </a:r>
            <a:r>
              <a:rPr lang="en-US" sz="1400" b="1" dirty="0">
                <a:latin typeface="TH SarabunPSK" pitchFamily="34" charset="-34"/>
                <a:cs typeface="TH SarabunPSK" pitchFamily="34" charset="-34"/>
              </a:rPr>
              <a:t> : </a:t>
            </a:r>
            <a:r>
              <a:rPr lang="en-US" sz="1400" dirty="0"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fontAlgn="base"/>
            <a:r>
              <a:rPr lang="th-TH" sz="1400" dirty="0" smtClean="0"/>
              <a:t>๒.๑ ทราบสถานการณ์สุขภาพช่องปากของผู้พิการในชุมชน และบริบทที่เกี่ยวข้อง</a:t>
            </a:r>
            <a:endParaRPr lang="en-US" sz="1400" dirty="0" smtClean="0"/>
          </a:p>
          <a:p>
            <a:pPr fontAlgn="base"/>
            <a:r>
              <a:rPr lang="th-TH" sz="1400" dirty="0" smtClean="0"/>
              <a:t>๒.๒ ผู้พิการได้รับการดูแล ส่งเสริมสุขภาพช่องปากโดยการเยี่ยมบ้านร่วมกับ</a:t>
            </a:r>
            <a:r>
              <a:rPr lang="th-TH" sz="1400" dirty="0" err="1" smtClean="0"/>
              <a:t>ทีมสห</a:t>
            </a:r>
            <a:r>
              <a:rPr lang="th-TH" sz="1400" dirty="0" smtClean="0"/>
              <a:t>วิชาชีพ </a:t>
            </a:r>
            <a:endParaRPr lang="en-US" sz="1400" dirty="0" smtClean="0"/>
          </a:p>
          <a:p>
            <a:pPr fontAlgn="base"/>
            <a:r>
              <a:rPr lang="th-TH" sz="1400" dirty="0" smtClean="0"/>
              <a:t>๒.๓ ผู้ดูแลผู้พิการ ที่บ้านมีความรู้ความสามารถในการดูแลอันจะส่งเสริมให้ผู้พิการได้รับการดูแลอย่างครอบคลุมเป็นองค์รวม</a:t>
            </a:r>
            <a:endParaRPr lang="en-US" sz="1400" dirty="0" smtClean="0"/>
          </a:p>
          <a:p>
            <a:r>
              <a:rPr lang="th-TH" sz="1400" dirty="0" smtClean="0"/>
              <a:t>๒.๔ มีระบบหรือแนวทางการดูแลผู้พิการอย่างต่อเนื่องชัดเจน รวมถึงการจัดระบบบริการสุขภาพช่องปากเพื่อส่งเสริมการเข้าถึงบริการของผู้พิการด้วย</a:t>
            </a:r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63" name="Text Box 10"/>
          <p:cNvSpPr txBox="1">
            <a:spLocks noChangeArrowheads="1"/>
          </p:cNvSpPr>
          <p:nvPr/>
        </p:nvSpPr>
        <p:spPr bwMode="auto">
          <a:xfrm>
            <a:off x="1" y="2132856"/>
            <a:ext cx="2998788" cy="1440160"/>
          </a:xfrm>
          <a:prstGeom prst="rect">
            <a:avLst/>
          </a:prstGeom>
          <a:solidFill>
            <a:srgbClr val="FFFF00"/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lIns="59436" tIns="29718" rIns="59436" bIns="29718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1400" dirty="0">
                <a:latin typeface="TH SarabunPSK" pitchFamily="34" charset="-34"/>
                <a:cs typeface="TH SarabunPSK" pitchFamily="34" charset="-34"/>
              </a:rPr>
              <a:t>Purpose </a:t>
            </a:r>
            <a:r>
              <a:rPr lang="en-US" sz="1400" dirty="0" smtClean="0">
                <a:latin typeface="TH SarabunPSK" pitchFamily="34" charset="-34"/>
                <a:cs typeface="TH SarabunPSK" pitchFamily="34" charset="-34"/>
              </a:rPr>
              <a:t>:</a:t>
            </a:r>
            <a:endParaRPr lang="th-TH" sz="1400" dirty="0" smtClean="0">
              <a:latin typeface="TH SarabunPSK" pitchFamily="34" charset="-34"/>
              <a:cs typeface="TH SarabunPSK" pitchFamily="34" charset="-34"/>
            </a:endParaRPr>
          </a:p>
          <a:p>
            <a:pPr marL="342900" indent="-342900" fontAlgn="base">
              <a:buFont typeface="+mj-cs"/>
              <a:buAutoNum type="thaiNumPeriod"/>
            </a:pPr>
            <a:r>
              <a:rPr lang="th-TH" sz="1400" dirty="0" smtClean="0"/>
              <a:t>เพื่อศึกษาข้อมูลทั่วไปของผู้พิการเบื้องต้นและปัญหาสุขภาพช่องปากรวมถึงความต้องการของผู้พิการ</a:t>
            </a:r>
            <a:endParaRPr lang="en-US" sz="1400" dirty="0" smtClean="0"/>
          </a:p>
          <a:p>
            <a:pPr marL="342900" indent="-342900" eaLnBrk="1" hangingPunct="1">
              <a:buAutoNum type="thaiNumPeriod"/>
            </a:pPr>
            <a:r>
              <a:rPr lang="th-TH" sz="1400" dirty="0" smtClean="0"/>
              <a:t>เพื่อพัฒนารูปแบบการเพิ่มการเข้าถึงบริการด้านสุขภาพช่องปากผู้พิการ  โดยการมีส่วนร่วมของครอบครัว ชุมชนและ</a:t>
            </a:r>
            <a:r>
              <a:rPr lang="th-TH" sz="1400" dirty="0" err="1" smtClean="0"/>
              <a:t>ทีมสห</a:t>
            </a:r>
            <a:r>
              <a:rPr lang="th-TH" sz="1400" dirty="0" smtClean="0"/>
              <a:t>วิชาชีพอย่างเป็นองค์รวม</a:t>
            </a:r>
            <a:endParaRPr lang="th-TH" sz="1400" dirty="0" smtClean="0">
              <a:solidFill>
                <a:srgbClr val="000000"/>
              </a:solidFill>
              <a:latin typeface="Angsana New" pitchFamily="18" charset="-34"/>
              <a:cs typeface="Angsana New" pitchFamily="18" charset="-34"/>
            </a:endParaRPr>
          </a:p>
          <a:p>
            <a:pPr eaLnBrk="1" hangingPunct="1"/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90" name="Text Box 11"/>
          <p:cNvSpPr txBox="1">
            <a:spLocks noChangeArrowheads="1"/>
          </p:cNvSpPr>
          <p:nvPr/>
        </p:nvSpPr>
        <p:spPr bwMode="auto">
          <a:xfrm>
            <a:off x="144016" y="980728"/>
            <a:ext cx="2771800" cy="720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lIns="59436" tIns="29718" rIns="59436" bIns="29718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th-TH" sz="1400" b="1" dirty="0">
                <a:latin typeface="Angsana New" pitchFamily="18" charset="-34"/>
                <a:cs typeface="Angsana New" pitchFamily="18" charset="-34"/>
              </a:rPr>
              <a:t>                  </a:t>
            </a:r>
            <a:r>
              <a:rPr lang="th-TH" sz="1400" b="1" dirty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ความต้องการของผู้รับผลงาน</a:t>
            </a:r>
            <a:r>
              <a:rPr lang="th-TH" sz="14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ปี๒๕๕๘</a:t>
            </a:r>
          </a:p>
          <a:p>
            <a:pPr eaLnBrk="1" hangingPunct="1"/>
            <a:r>
              <a:rPr lang="th-TH" sz="1400" b="1" dirty="0" smtClean="0">
                <a:latin typeface="TH SarabunPSK" pitchFamily="34" charset="-34"/>
                <a:cs typeface="TH SarabunPSK" pitchFamily="34" charset="-34"/>
              </a:rPr>
              <a:t>คนพิการเข้าถึงบริการทันตก</a:t>
            </a:r>
            <a:r>
              <a:rPr lang="th-TH" sz="1400" b="1" dirty="0" err="1" smtClean="0">
                <a:latin typeface="TH SarabunPSK" pitchFamily="34" charset="-34"/>
                <a:cs typeface="TH SarabunPSK" pitchFamily="34" charset="-34"/>
              </a:rPr>
              <a:t>รรม</a:t>
            </a:r>
            <a:endParaRPr lang="th-TH" sz="1400" b="1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92" name="Text Box 13"/>
          <p:cNvSpPr txBox="1">
            <a:spLocks noChangeArrowheads="1"/>
          </p:cNvSpPr>
          <p:nvPr/>
        </p:nvSpPr>
        <p:spPr bwMode="auto">
          <a:xfrm>
            <a:off x="3059832" y="908721"/>
            <a:ext cx="3168352" cy="5760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lIns="59436" tIns="29718" rIns="59436" bIns="29718"/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1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กลวิธีการดำเนินงาน</a:t>
            </a:r>
          </a:p>
          <a:p>
            <a:pPr marL="177800" indent="-177800" fontAlgn="base">
              <a:buFont typeface="+mj-cs"/>
              <a:buAutoNum type="thaiNumPeriod"/>
            </a:pPr>
            <a:r>
              <a:rPr lang="th-TH" sz="1400" dirty="0" smtClean="0"/>
              <a:t>กลุ่มงานทันตก</a:t>
            </a:r>
            <a:r>
              <a:rPr lang="th-TH" sz="1400" dirty="0" err="1" smtClean="0"/>
              <a:t>รรม</a:t>
            </a:r>
            <a:r>
              <a:rPr lang="th-TH" sz="1400" dirty="0" smtClean="0"/>
              <a:t> จัดทำแบบสอบถามผู้พิการและแบบคัดกรองปัญหาสุขภาพช่องปากเบื้องต้นของผู้พิการ</a:t>
            </a:r>
          </a:p>
          <a:p>
            <a:pPr marL="177800" indent="-177800" fontAlgn="base">
              <a:buFont typeface="+mj-cs"/>
              <a:buAutoNum type="thaiNumPeriod"/>
            </a:pPr>
            <a:r>
              <a:rPr lang="th-TH" sz="1400" dirty="0" smtClean="0"/>
              <a:t>นักสุขภาพครอบครัวสำรวจผู้พิการเพื่อคัดกรองเข้าร่วมกิจกรรมการดูแลต่อเนื่อง </a:t>
            </a:r>
          </a:p>
          <a:p>
            <a:pPr marL="177800" indent="-177800" fontAlgn="base">
              <a:buFont typeface="+mj-cs"/>
              <a:buAutoNum type="thaiNumPeriod"/>
            </a:pPr>
            <a:r>
              <a:rPr lang="th-TH" sz="1400" dirty="0" smtClean="0"/>
              <a:t>ประสานกับเจ้าหน้าที่ รพ.สต.ในพื้นที่นำร่อง(๒ ตำบล) ทีมงาน </a:t>
            </a:r>
            <a:r>
              <a:rPr lang="en-US" sz="1400" dirty="0" smtClean="0"/>
              <a:t>COC </a:t>
            </a:r>
            <a:r>
              <a:rPr lang="th-TH" sz="1400" dirty="0" smtClean="0"/>
              <a:t>และนักกายภาพบำบัด เพื่อร่วมวางแผนการดำเนินงาน</a:t>
            </a:r>
            <a:endParaRPr lang="en-US" sz="1400" dirty="0" smtClean="0"/>
          </a:p>
          <a:p>
            <a:pPr fontAlgn="base"/>
            <a:r>
              <a:rPr lang="th-TH" sz="1400" b="1" dirty="0" smtClean="0"/>
              <a:t>การดำเนินการ</a:t>
            </a:r>
            <a:endParaRPr lang="en-US" sz="1400" dirty="0" smtClean="0"/>
          </a:p>
          <a:p>
            <a:pPr marL="177800" indent="-177800">
              <a:buFont typeface="+mj-lt"/>
              <a:buAutoNum type="romanUcPeriod"/>
            </a:pPr>
            <a:r>
              <a:rPr lang="th-TH" sz="1400" dirty="0" smtClean="0"/>
              <a:t>ในระดับอำเภอ </a:t>
            </a:r>
            <a:endParaRPr lang="en-US" sz="1400" dirty="0" smtClean="0"/>
          </a:p>
          <a:p>
            <a:pPr marL="177800" indent="-177800">
              <a:buFontTx/>
              <a:buChar char="-"/>
            </a:pPr>
            <a:r>
              <a:rPr lang="th-TH" sz="1400" dirty="0" smtClean="0"/>
              <a:t>ประชุม</a:t>
            </a:r>
            <a:r>
              <a:rPr lang="th-TH" sz="1400" dirty="0" err="1" smtClean="0"/>
              <a:t>ทีมสห</a:t>
            </a:r>
            <a:r>
              <a:rPr lang="th-TH" sz="1400" dirty="0" smtClean="0"/>
              <a:t>สาขาวิชาชีพเพื่อศึกษาข้อมูล คัดเลือกผู้พิการเพื่อวางแผนการดูแลแบบองค์รวม </a:t>
            </a:r>
          </a:p>
          <a:p>
            <a:pPr marL="177800" indent="-177800">
              <a:buFontTx/>
              <a:buChar char="-"/>
            </a:pPr>
            <a:r>
              <a:rPr lang="th-TH" sz="1400" dirty="0" smtClean="0"/>
              <a:t>อบรม </a:t>
            </a:r>
            <a:r>
              <a:rPr lang="th-TH" sz="1400" dirty="0" err="1" smtClean="0"/>
              <a:t>อส</a:t>
            </a:r>
            <a:r>
              <a:rPr lang="th-TH" sz="1400" dirty="0" smtClean="0"/>
              <a:t>ม.เรื่องการดูแลผู้พิการที่บ้าน</a:t>
            </a:r>
          </a:p>
          <a:p>
            <a:pPr marL="177800" indent="-177800">
              <a:buFontTx/>
              <a:buChar char="-"/>
            </a:pPr>
            <a:r>
              <a:rPr lang="th-TH" sz="1400" dirty="0" smtClean="0"/>
              <a:t>อบรมฝึกทักษะคนดูแล</a:t>
            </a:r>
            <a:r>
              <a:rPr lang="en-US" sz="1400" dirty="0" smtClean="0"/>
              <a:t> 1</a:t>
            </a:r>
            <a:r>
              <a:rPr lang="th-TH" sz="1400" dirty="0" smtClean="0"/>
              <a:t> วัน</a:t>
            </a:r>
          </a:p>
          <a:p>
            <a:pPr marL="177800" indent="-177800">
              <a:buFontTx/>
              <a:buChar char="-"/>
            </a:pPr>
            <a:r>
              <a:rPr lang="th-TH" sz="1400" dirty="0" smtClean="0"/>
              <a:t>เยี่ยมบ้าน</a:t>
            </a:r>
            <a:r>
              <a:rPr lang="th-TH" sz="1400" dirty="0" err="1" smtClean="0"/>
              <a:t>แบบสห</a:t>
            </a:r>
            <a:r>
              <a:rPr lang="th-TH" sz="1400" dirty="0" smtClean="0"/>
              <a:t>วิชาชีพร่วมกับทีมตำบล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th-TH" sz="1400" dirty="0" smtClean="0"/>
              <a:t>ออกหน่วยให้บริการทันตก</a:t>
            </a:r>
            <a:r>
              <a:rPr lang="th-TH" sz="1400" dirty="0" err="1" smtClean="0"/>
              <a:t>รรม</a:t>
            </a:r>
            <a:r>
              <a:rPr lang="th-TH" sz="1400" dirty="0" smtClean="0"/>
              <a:t>แก่ผู้พิการ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th-TH" sz="1400" dirty="0" smtClean="0"/>
              <a:t>ประชุมติดตามงาน เพื่อแลกเปลี่ยนประสบการณ์</a:t>
            </a:r>
            <a:endParaRPr lang="en-US" sz="1400" dirty="0" smtClean="0"/>
          </a:p>
          <a:p>
            <a:r>
              <a:rPr lang="en-US" sz="1400" dirty="0" smtClean="0"/>
              <a:t>- </a:t>
            </a:r>
            <a:r>
              <a:rPr lang="th-TH" sz="1400" dirty="0" smtClean="0"/>
              <a:t>สรุปผลการดำเนินโครงการและนำเสนอข้อมูลกับ</a:t>
            </a:r>
            <a:r>
              <a:rPr lang="th-TH" sz="1400" dirty="0" err="1" smtClean="0"/>
              <a:t>อปท.</a:t>
            </a:r>
            <a:r>
              <a:rPr lang="th-TH" sz="1400" dirty="0" smtClean="0"/>
              <a:t>และหน่วยงานที่เกี่ยวข้อง</a:t>
            </a:r>
            <a:endParaRPr lang="en-US" sz="1400" dirty="0" smtClean="0"/>
          </a:p>
          <a:p>
            <a:pPr marL="177800" indent="-177800">
              <a:buFont typeface="+mj-lt"/>
              <a:buAutoNum type="romanUcPeriod" startAt="2"/>
            </a:pPr>
            <a:r>
              <a:rPr lang="th-TH" sz="1400" dirty="0" smtClean="0"/>
              <a:t>ในระดับตำบล (รพ.สต.นากลางและรพ.สต.บ้านก่าน) </a:t>
            </a:r>
            <a:endParaRPr lang="en-US" sz="1400" dirty="0" smtClean="0"/>
          </a:p>
          <a:p>
            <a:pPr marL="177800" indent="-177800">
              <a:buFontTx/>
              <a:buChar char="-"/>
            </a:pPr>
            <a:r>
              <a:rPr lang="th-TH" sz="1400" dirty="0" smtClean="0"/>
              <a:t>นักสุขภาพครอบครัว เยี่ยมบ้านและเก็บข้อมูลตามแบบ </a:t>
            </a:r>
            <a:r>
              <a:rPr lang="en-US" sz="1400" dirty="0" smtClean="0"/>
              <a:t>ICF </a:t>
            </a:r>
            <a:r>
              <a:rPr lang="th-TH" sz="1400" dirty="0" smtClean="0"/>
              <a:t>และแบบสำรวจสุขภาพช่องปากผู้พิการ </a:t>
            </a:r>
          </a:p>
          <a:p>
            <a:pPr marL="177800" indent="-177800">
              <a:buFontTx/>
              <a:buChar char="-"/>
            </a:pPr>
            <a:r>
              <a:rPr lang="th-TH" sz="1400" dirty="0" smtClean="0"/>
              <a:t>ประมวลผลข้อมูล</a:t>
            </a:r>
            <a:r>
              <a:rPr lang="en-US" sz="1400" dirty="0" smtClean="0"/>
              <a:t> </a:t>
            </a:r>
            <a:endParaRPr lang="th-TH" sz="1400" dirty="0" smtClean="0"/>
          </a:p>
          <a:p>
            <a:pPr marL="177800" indent="-177800">
              <a:buFontTx/>
              <a:buChar char="-"/>
            </a:pPr>
            <a:r>
              <a:rPr lang="th-TH" sz="1400" dirty="0" smtClean="0"/>
              <a:t>จัดเวทีคืนข้อมูลในชุมชน (</a:t>
            </a:r>
            <a:r>
              <a:rPr lang="th-TH" sz="1400" dirty="0" err="1" smtClean="0"/>
              <a:t>อปท</a:t>
            </a:r>
            <a:r>
              <a:rPr lang="en-US" sz="1400" dirty="0" smtClean="0"/>
              <a:t>,</a:t>
            </a:r>
            <a:r>
              <a:rPr lang="th-TH" sz="1400" dirty="0" smtClean="0"/>
              <a:t> </a:t>
            </a:r>
            <a:r>
              <a:rPr lang="th-TH" sz="1400" dirty="0" err="1" smtClean="0"/>
              <a:t>อส</a:t>
            </a:r>
            <a:r>
              <a:rPr lang="th-TH" sz="1400" dirty="0" smtClean="0"/>
              <a:t>ม.และหน่วยงานที่เกี่ยวข้อง) </a:t>
            </a:r>
          </a:p>
          <a:p>
            <a:pPr marL="177800" indent="-177800">
              <a:buFontTx/>
              <a:buChar char="-"/>
            </a:pPr>
            <a:r>
              <a:rPr lang="th-TH" sz="1400" dirty="0" smtClean="0"/>
              <a:t>ติดตามคนดูแลโดยการเยี่ยมบ้าน </a:t>
            </a:r>
            <a:endParaRPr lang="en-US" sz="1400" dirty="0" smtClean="0"/>
          </a:p>
          <a:p>
            <a:pPr algn="ctr"/>
            <a:endParaRPr lang="th-TH" sz="1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94" name="Text Box 15"/>
          <p:cNvSpPr txBox="1">
            <a:spLocks noChangeArrowheads="1"/>
          </p:cNvSpPr>
          <p:nvPr/>
        </p:nvSpPr>
        <p:spPr bwMode="auto">
          <a:xfrm>
            <a:off x="6286501" y="1556792"/>
            <a:ext cx="2857500" cy="22322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333399"/>
            </a:solidFill>
            <a:miter lim="800000"/>
            <a:headEnd/>
            <a:tailEnd/>
          </a:ln>
        </p:spPr>
        <p:txBody>
          <a:bodyPr lIns="59436" tIns="29718" rIns="59436" bIns="29718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14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ตัวชี้วัด</a:t>
            </a:r>
          </a:p>
          <a:p>
            <a:r>
              <a:rPr lang="th-TH" sz="1400" dirty="0" smtClean="0"/>
              <a:t>๑. ผู้พิการในโครงการได้รับการคัดกรองปัญหาสุขภาพช่องปากเบื้องต้น </a:t>
            </a:r>
            <a:endParaRPr lang="en-US" sz="1400" dirty="0" smtClean="0"/>
          </a:p>
          <a:p>
            <a:r>
              <a:rPr lang="th-TH" sz="1400" dirty="0" smtClean="0"/>
              <a:t>๒. ออกตรวจสุขภาพช่องปากให้กับผู้พิการในเขตรับผิดชอบร่วมกับ</a:t>
            </a:r>
            <a:r>
              <a:rPr lang="th-TH" sz="1400" dirty="0" err="1" smtClean="0"/>
              <a:t>ทีมสห</a:t>
            </a:r>
            <a:r>
              <a:rPr lang="th-TH" sz="1400" dirty="0" smtClean="0"/>
              <a:t>วิชาชีพ</a:t>
            </a:r>
            <a:endParaRPr lang="en-US" sz="1400" dirty="0" smtClean="0"/>
          </a:p>
          <a:p>
            <a:pPr fontAlgn="base"/>
            <a:r>
              <a:rPr lang="th-TH" sz="1400" dirty="0" smtClean="0"/>
              <a:t>๓. ผู้พิการได้รับการดูแลอย่างครอบคลุมโดย</a:t>
            </a:r>
            <a:r>
              <a:rPr lang="th-TH" sz="1400" dirty="0" err="1" smtClean="0"/>
              <a:t>ทีมสห</a:t>
            </a:r>
            <a:r>
              <a:rPr lang="th-TH" sz="1400" dirty="0" smtClean="0"/>
              <a:t>สาขาวิชาชีพ อย่างน้อยตำบลละ ๑ ราย</a:t>
            </a:r>
            <a:endParaRPr lang="en-US" sz="1400" dirty="0" smtClean="0"/>
          </a:p>
          <a:p>
            <a:pPr fontAlgn="base"/>
            <a:r>
              <a:rPr lang="th-TH" sz="1400" dirty="0" smtClean="0"/>
              <a:t>๔. ผู้ดูแล ได้รับการอบรมการดูแลผู้พิการที่บ้าน 2ตำบล</a:t>
            </a:r>
            <a:endParaRPr lang="en-US" sz="1400" dirty="0" smtClean="0"/>
          </a:p>
          <a:p>
            <a:r>
              <a:rPr lang="th-TH" sz="1400" dirty="0" smtClean="0"/>
              <a:t>๕. </a:t>
            </a:r>
            <a:r>
              <a:rPr lang="th-TH" sz="1400" dirty="0" err="1" smtClean="0"/>
              <a:t>อส</a:t>
            </a:r>
            <a:r>
              <a:rPr lang="th-TH" sz="1400" dirty="0" smtClean="0"/>
              <a:t>ม.ได้รับการอบรมการดูแล ส่งเสริมสุขภาพช่องปากผู้พิการในเขตรับผิดชอบหมู่บ้านละ ๑ คน</a:t>
            </a:r>
            <a:endParaRPr lang="en-US" sz="1400" dirty="0" smtClean="0"/>
          </a:p>
          <a:p>
            <a:endParaRPr lang="en-US" sz="1400" dirty="0" smtClean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69" name="Text Box 38"/>
          <p:cNvSpPr txBox="1">
            <a:spLocks noChangeArrowheads="1"/>
          </p:cNvSpPr>
          <p:nvPr/>
        </p:nvSpPr>
        <p:spPr bwMode="auto">
          <a:xfrm>
            <a:off x="2274019" y="637828"/>
            <a:ext cx="785813" cy="3429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36" tIns="29718" rIns="59436" bIns="29718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1800" b="1" dirty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บริบท</a:t>
            </a:r>
            <a:endParaRPr lang="th-TH" sz="32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70" name="Text Box 4"/>
          <p:cNvSpPr txBox="1">
            <a:spLocks noChangeArrowheads="1"/>
          </p:cNvSpPr>
          <p:nvPr/>
        </p:nvSpPr>
        <p:spPr bwMode="auto">
          <a:xfrm>
            <a:off x="7264400" y="5072064"/>
            <a:ext cx="914400" cy="523220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2800" b="1">
                <a:solidFill>
                  <a:srgbClr val="000000"/>
                </a:solidFill>
                <a:latin typeface="Angsana New" pitchFamily="18" charset="-34"/>
                <a:cs typeface="Times New Roman" pitchFamily="18" charset="0"/>
              </a:rPr>
              <a:t>Plan</a:t>
            </a:r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71" name="Text Box 17"/>
          <p:cNvSpPr txBox="1">
            <a:spLocks noChangeArrowheads="1"/>
          </p:cNvSpPr>
          <p:nvPr/>
        </p:nvSpPr>
        <p:spPr bwMode="auto">
          <a:xfrm>
            <a:off x="6429375" y="4572000"/>
            <a:ext cx="723900" cy="523220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2800" b="1">
                <a:solidFill>
                  <a:srgbClr val="000000"/>
                </a:solidFill>
                <a:latin typeface="Angsana New" pitchFamily="18" charset="-34"/>
                <a:cs typeface="Times New Roman" pitchFamily="18" charset="0"/>
              </a:rPr>
              <a:t>Do</a:t>
            </a:r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72" name="Text Box 6"/>
          <p:cNvSpPr txBox="1">
            <a:spLocks noChangeArrowheads="1"/>
          </p:cNvSpPr>
          <p:nvPr/>
        </p:nvSpPr>
        <p:spPr bwMode="auto">
          <a:xfrm>
            <a:off x="7358063" y="4143376"/>
            <a:ext cx="785812" cy="525463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2800" b="1">
                <a:solidFill>
                  <a:srgbClr val="000000"/>
                </a:solidFill>
                <a:latin typeface="Angsana New" pitchFamily="18" charset="-34"/>
                <a:cs typeface="Times New Roman" pitchFamily="18" charset="0"/>
              </a:rPr>
              <a:t>Study</a:t>
            </a:r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73" name="Text Box 7"/>
          <p:cNvSpPr txBox="1">
            <a:spLocks noChangeArrowheads="1"/>
          </p:cNvSpPr>
          <p:nvPr/>
        </p:nvSpPr>
        <p:spPr bwMode="auto">
          <a:xfrm>
            <a:off x="8315325" y="4572001"/>
            <a:ext cx="685800" cy="500063"/>
          </a:xfrm>
          <a:prstGeom prst="rect">
            <a:avLst/>
          </a:prstGeom>
          <a:solidFill>
            <a:srgbClr val="CCFF66"/>
          </a:solidFill>
          <a:ln w="9525">
            <a:solidFill>
              <a:srgbClr val="3399FF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th-TH" sz="2800" b="1">
                <a:solidFill>
                  <a:srgbClr val="000000"/>
                </a:solidFill>
                <a:latin typeface="Angsana New" pitchFamily="18" charset="-34"/>
                <a:cs typeface="Times New Roman" pitchFamily="18" charset="0"/>
              </a:rPr>
              <a:t>Act</a:t>
            </a:r>
            <a:endParaRPr lang="th-TH" sz="2800"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15374" name="Rectangle 46"/>
          <p:cNvSpPr>
            <a:spLocks noChangeArrowheads="1"/>
          </p:cNvSpPr>
          <p:nvPr/>
        </p:nvSpPr>
        <p:spPr bwMode="auto">
          <a:xfrm>
            <a:off x="1" y="5715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th-TH" b="1">
              <a:latin typeface="Garamond" pitchFamily="18" charset="0"/>
            </a:endParaRPr>
          </a:p>
        </p:txBody>
      </p:sp>
      <p:sp>
        <p:nvSpPr>
          <p:cNvPr id="15375" name="Rectangle 62"/>
          <p:cNvSpPr>
            <a:spLocks noChangeArrowheads="1"/>
          </p:cNvSpPr>
          <p:nvPr/>
        </p:nvSpPr>
        <p:spPr bwMode="auto">
          <a:xfrm>
            <a:off x="1" y="57150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th-TH">
              <a:latin typeface="Garamond" pitchFamily="18" charset="0"/>
            </a:endParaRPr>
          </a:p>
        </p:txBody>
      </p:sp>
      <p:sp>
        <p:nvSpPr>
          <p:cNvPr id="46" name="Down Arrow 45"/>
          <p:cNvSpPr/>
          <p:nvPr/>
        </p:nvSpPr>
        <p:spPr bwMode="auto">
          <a:xfrm>
            <a:off x="7358063" y="3857625"/>
            <a:ext cx="785812" cy="285750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Garamond" pitchFamily="18" charset="0"/>
              <a:ea typeface="+mn-ea"/>
              <a:cs typeface="Angsana New" pitchFamily="18" charset="-34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251520" y="152400"/>
            <a:ext cx="8424936" cy="457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th-TH" sz="2400" b="1" dirty="0" smtClean="0"/>
              <a:t>โครงการนำร่อง “ใกล้บ้านใกล้ใจ ใส่ใจช่องปากผู้พิการ”</a:t>
            </a:r>
            <a:r>
              <a:rPr lang="th-TH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กลุ่มงานทันตก</a:t>
            </a:r>
            <a:r>
              <a:rPr lang="th-TH" sz="24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รรม</a:t>
            </a:r>
            <a:r>
              <a:rPr lang="th-TH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อ.นากลาง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Left-Right Arrow 50"/>
          <p:cNvSpPr/>
          <p:nvPr/>
        </p:nvSpPr>
        <p:spPr>
          <a:xfrm>
            <a:off x="5940153" y="2924945"/>
            <a:ext cx="571500" cy="428625"/>
          </a:xfrm>
          <a:prstGeom prst="left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Down Arrow 51"/>
          <p:cNvSpPr/>
          <p:nvPr/>
        </p:nvSpPr>
        <p:spPr>
          <a:xfrm>
            <a:off x="1187625" y="1775670"/>
            <a:ext cx="500063" cy="357187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2703217" y="3361556"/>
            <a:ext cx="428625" cy="5715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8215314" y="4286251"/>
            <a:ext cx="500063" cy="142875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0800000" flipV="1">
            <a:off x="8215314" y="5143501"/>
            <a:ext cx="428625" cy="214313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5370" idx="1"/>
          </p:cNvCxnSpPr>
          <p:nvPr/>
        </p:nvCxnSpPr>
        <p:spPr>
          <a:xfrm rot="10800000">
            <a:off x="6786566" y="5143502"/>
            <a:ext cx="477834" cy="1901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786563" y="4286251"/>
            <a:ext cx="500063" cy="214313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4336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01885" y="174081"/>
            <a:ext cx="75954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ข้อมูล</a:t>
            </a:r>
            <a:r>
              <a:rPr lang="th-TH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ประชากร</a:t>
            </a:r>
            <a:endParaRPr lang="th-TH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7772" y="1665764"/>
            <a:ext cx="5684837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27114" y="5164190"/>
            <a:ext cx="8108415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ลักษณะปีรามิดประชากรของอำเภอนากลาง (ประชาการกลางปี 2557)  จังหวัดหนองบัวลำภูปี 255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7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 เป็นรูประฆังคว่ำ แสดงว่าประชากรในกลุ่มดังกล่าวมีโครงสร้างประชากรแบบปกติ  กล่าวคือ  สัดส่วนเพศระหว่างเพศชายและเพศหญิง มีสัดส่วนที่ใกล้เคียงกัน  คือเพศชายต่อเพศหญิง 50.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31 : 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H SarabunPSK" pitchFamily="34" charset="-34"/>
                <a:ea typeface="Cordia New" pitchFamily="34" charset="-34"/>
                <a:cs typeface="TH SarabunPSK" pitchFamily="34" charset="-34"/>
              </a:rPr>
              <a:t>49.69 ของจำนวนประชากรทั้งหมด</a:t>
            </a:r>
            <a:endParaRPr kumimoji="0" lang="th-TH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547648" y="163063"/>
            <a:ext cx="784720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ข้อมูลทั่วไปโรงพยาบาล</a:t>
            </a:r>
            <a:endParaRPr lang="th-TH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92794" y="1639687"/>
            <a:ext cx="56902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2B16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เป็นโรงพยาบาลขนาด 60 เตียง(</a:t>
            </a:r>
            <a:r>
              <a:rPr lang="en-US" sz="2400" b="1" dirty="0" smtClean="0">
                <a:solidFill>
                  <a:srgbClr val="2B16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F2</a:t>
            </a:r>
            <a:r>
              <a:rPr lang="th-TH" sz="2400" b="1" dirty="0" smtClean="0">
                <a:solidFill>
                  <a:srgbClr val="2B16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)มีเนื้อ 33 ไร่ 56 ตารางวา 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u="sng" dirty="0" smtClean="0">
                <a:latin typeface="TH Niramit AS" pitchFamily="2" charset="-34"/>
                <a:cs typeface="TH Niramit AS" pitchFamily="2" charset="-34"/>
              </a:rPr>
              <a:t>หน่วยบริการผู้ป่วยสำคัญ </a:t>
            </a: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แบ่งเป็น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-  หอผู้ป่วยในชาย  มีจำนวนเตียง  38 เตียง 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   รวมห้องพิเศษและห้องแยกโรค 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-  หอผู้ป่วยในหญิง  มีจำนวนเตียง 36เตียง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-  ห้องคลอด มีจำนวนเตียงรอคลอด 3 เตียง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latin typeface="TH Niramit AS" pitchFamily="2" charset="-34"/>
                <a:cs typeface="TH Niramit AS" pitchFamily="2" charset="-34"/>
              </a:rPr>
              <a:t>    และเตียงหลังคลอด 10 เตียง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u="sng" dirty="0" smtClean="0">
                <a:solidFill>
                  <a:srgbClr val="2B16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itchFamily="2" charset="-34"/>
                <a:cs typeface="TH Niramit AS" pitchFamily="2" charset="-34"/>
              </a:rPr>
              <a:t>คลินิกพิเศษ ประกอบด้วย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1.คลินิกโรคหอบหืด	   5.คลินิกวัณโรค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2.คลินิกโรคไตเรื้อรัง  6.คลินิกความดันโลหิตสูง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3.คลินิกนภา	  7.คลินิกโรคเบาหวาน</a:t>
            </a:r>
          </a:p>
          <a:p>
            <a:pPr marL="533400" indent="-533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4.คลินิก</a:t>
            </a:r>
            <a:r>
              <a:rPr lang="th-TH" sz="2400" b="1" dirty="0" err="1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วาร์ฟารีน</a:t>
            </a:r>
            <a:r>
              <a:rPr lang="th-TH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	  8.คลินิก  </a:t>
            </a:r>
            <a:r>
              <a:rPr lang="en-US" sz="2400" b="1" dirty="0" smtClean="0">
                <a:solidFill>
                  <a:srgbClr val="002060"/>
                </a:solidFill>
                <a:latin typeface="TH Niramit AS" pitchFamily="2" charset="-34"/>
                <a:cs typeface="TH Niramit AS" pitchFamily="2" charset="-34"/>
              </a:rPr>
              <a:t>STI</a:t>
            </a:r>
            <a:endParaRPr lang="th-TH" sz="2400" b="1" dirty="0">
              <a:solidFill>
                <a:srgbClr val="002060"/>
              </a:solidFill>
              <a:latin typeface="TH Niramit AS" pitchFamily="2" charset="-34"/>
              <a:cs typeface="TH Niramit AS" pitchFamily="2" charset="-34"/>
            </a:endParaRPr>
          </a:p>
        </p:txBody>
      </p:sp>
      <p:pic>
        <p:nvPicPr>
          <p:cNvPr id="6" name="รูปภาพ 5" descr="539246_733972503309852_67376997511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776" y="3616149"/>
            <a:ext cx="4051209" cy="2332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 descr="รูปภาพ11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57" y="2161688"/>
            <a:ext cx="4043191" cy="144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7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701885" y="174081"/>
            <a:ext cx="75954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วิสัยทัศ </a:t>
            </a:r>
            <a:r>
              <a:rPr lang="en-US" sz="72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H Kodchasal" pitchFamily="2" charset="-34"/>
                <a:cs typeface="TH Kodchasal" pitchFamily="2" charset="-34"/>
              </a:rPr>
              <a:t>(Vision)</a:t>
            </a:r>
            <a:endParaRPr lang="th-TH" sz="72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H Kodchasal" pitchFamily="2" charset="-34"/>
              <a:cs typeface="TH Kodchasal" pitchFamily="2" charset="-34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3089" y="1722856"/>
            <a:ext cx="8008937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H SarabunPSK" pitchFamily="34" charset="-34"/>
              </a:rPr>
              <a:t>“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ea typeface="Calibri" pitchFamily="34" charset="0"/>
                <a:cs typeface="TH SarabunPSK" pitchFamily="34" charset="-34"/>
              </a:rPr>
              <a:t>โรงพยาบาลคุณภาพระดับเขต มีภาคีเครือข่ายเข้มแข็ง</a:t>
            </a:r>
            <a:r>
              <a:rPr 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H SarabunPSK" pitchFamily="34" charset="-34"/>
              </a:rPr>
              <a:t>”</a:t>
            </a:r>
            <a:endParaRPr lang="th-TH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6" name="รูปภาพ 4" descr="1919623_857527424287692_611726123553395403833_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2616617"/>
            <a:ext cx="8023225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179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รอง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Title 1"/>
          <p:cNvSpPr txBox="1">
            <a:spLocks noGrp="1"/>
          </p:cNvSpPr>
          <p:nvPr>
            <p:ph type="ctrTitle"/>
          </p:nvPr>
        </p:nvSpPr>
        <p:spPr>
          <a:xfrm>
            <a:off x="620485" y="2155377"/>
            <a:ext cx="7772400" cy="200773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0" rIns="0" bIns="0" anchor="b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 smtClean="0">
                <a:ln w="508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โครงการ</a:t>
            </a:r>
            <a:br>
              <a:rPr kumimoji="0" lang="th-TH" sz="4400" b="0" i="0" u="none" strike="noStrike" kern="1200" cap="none" spc="0" normalizeH="0" baseline="0" noProof="0" dirty="0" smtClean="0">
                <a:ln w="508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</a:br>
            <a:r>
              <a:rPr kumimoji="0" lang="th-TH" sz="4400" b="0" i="0" u="none" strike="noStrike" kern="1200" cap="none" spc="0" normalizeH="0" baseline="0" noProof="0" dirty="0" smtClean="0">
                <a:ln w="508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“ใกล้บ้านใกล้ใจ ใส่ใจช่องปากคนพิการ” ปี๒๕๕๘</a:t>
            </a:r>
            <a:br>
              <a:rPr kumimoji="0" lang="th-TH" sz="4400" b="0" i="0" u="none" strike="noStrike" kern="1200" cap="none" spc="0" normalizeH="0" baseline="0" noProof="0" dirty="0" smtClean="0">
                <a:ln w="508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</a:br>
            <a:r>
              <a:rPr kumimoji="0" lang="th-TH" sz="4400" b="0" i="0" u="none" strike="noStrike" kern="1200" cap="none" spc="0" normalizeH="0" baseline="0" noProof="0" dirty="0" smtClean="0">
                <a:ln w="508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อ.นากลาง จ.หนองบัวลำภู</a:t>
            </a:r>
            <a:endParaRPr kumimoji="0" lang="th-TH" sz="4400" b="0" i="0" u="none" strike="noStrike" kern="1200" cap="none" spc="0" normalizeH="0" baseline="0" noProof="0" dirty="0">
              <a:ln w="5080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961" y="1750415"/>
            <a:ext cx="8424936" cy="1973310"/>
          </a:xfrm>
        </p:spPr>
        <p:txBody>
          <a:bodyPr>
            <a:noAutofit/>
          </a:bodyPr>
          <a:lstStyle/>
          <a:p>
            <a:r>
              <a:rPr lang="th-TH" sz="4800" b="1" dirty="0" smtClean="0">
                <a:effectLst>
                  <a:glow rad="139700">
                    <a:srgbClr val="FF66CC"/>
                  </a:glow>
                  <a:reflection blurRad="12700" stA="34000" endA="740" endPos="53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การจัดรูปแบบการให้บริการคนพิการในชุมชน</a:t>
            </a:r>
            <a:br>
              <a:rPr lang="th-TH" sz="4800" b="1" dirty="0" smtClean="0">
                <a:effectLst>
                  <a:glow rad="139700">
                    <a:srgbClr val="FF66CC"/>
                  </a:glow>
                  <a:reflection blurRad="12700" stA="34000" endA="740" endPos="53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4800" b="1" dirty="0" smtClean="0">
                <a:effectLst>
                  <a:glow rad="139700">
                    <a:srgbClr val="FF66CC"/>
                  </a:glow>
                  <a:reflection blurRad="12700" stA="34000" endA="740" endPos="53000" dir="5400000" sy="-100000" algn="bl" rotWithShape="0"/>
                </a:effectLst>
                <a:latin typeface="TH SarabunPSK" pitchFamily="34" charset="-34"/>
                <a:cs typeface="TH SarabunPSK" pitchFamily="34" charset="-34"/>
              </a:rPr>
              <a:t>เครือข่ายบริการสุขภาพ อำเภอนากลาง</a:t>
            </a:r>
            <a:endParaRPr lang="th-TH" sz="4800" b="1" dirty="0">
              <a:effectLst>
                <a:glow rad="139700">
                  <a:srgbClr val="FF66CC"/>
                </a:glow>
                <a:reflection blurRad="12700" stA="34000" endA="740" endPos="53000" dir="5400000" sy="-100000" algn="bl" rotWithShape="0"/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07504" y="764704"/>
          <a:ext cx="88924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44577" y="64380"/>
            <a:ext cx="7737835" cy="864096"/>
          </a:xfrm>
          <a:prstGeom prst="roundRect">
            <a:avLst/>
          </a:prstGeom>
          <a:solidFill>
            <a:schemeClr val="accent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742950" indent="-742950" algn="ctr"/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สรุปแนวทางการค้นหา/คัดกรอง/ประสาน/ส่งต่อคนพิการในชุมชน</a:t>
            </a:r>
            <a:endParaRPr lang="th-TH" sz="32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9763"/>
            <a:ext cx="7772400" cy="147002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th-TH" sz="5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H SarabunPSK" pitchFamily="34" charset="-34"/>
                <a:cs typeface="TH SarabunPSK" pitchFamily="34" charset="-34"/>
              </a:rPr>
              <a:t>การประสานเชื่อมโยงกับหน่วยงานต่างๆ</a:t>
            </a:r>
            <a:endParaRPr lang="th-TH" sz="5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เทมเพลตนำเสนอ2 รพ.นากลาง 2558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เทมเพลตนำเสนอ รพ.นากลาง 2558.potx" id="{2AE62A6C-6D0B-4595-9659-6C05FE578E24}" vid="{61E60B22-64FF-4545-985B-A1BE8CF25FE9}"/>
    </a:ext>
  </a:extLst>
</a:theme>
</file>

<file path=ppt/theme/theme2.xml><?xml version="1.0" encoding="utf-8"?>
<a:theme xmlns:a="http://schemas.openxmlformats.org/drawingml/2006/main" name="เทมเพลต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เทมเพลตนำเสนอ2 รพ.นากลาง 2558</Template>
  <TotalTime>2127</TotalTime>
  <Words>1191</Words>
  <Application>Microsoft Office PowerPoint</Application>
  <PresentationFormat>นำเสนอทางหน้าจอ (4:3)</PresentationFormat>
  <Paragraphs>150</Paragraphs>
  <Slides>28</Slides>
  <Notes>3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3</vt:i4>
      </vt:variant>
      <vt:variant>
        <vt:lpstr>ชื่อเรื่องภาพนิ่ง</vt:lpstr>
      </vt:variant>
      <vt:variant>
        <vt:i4>28</vt:i4>
      </vt:variant>
    </vt:vector>
  </HeadingPairs>
  <TitlesOfParts>
    <vt:vector size="31" baseType="lpstr">
      <vt:lpstr>เทมเพลตนำเสนอ2 รพ.นากลาง 2558</vt:lpstr>
      <vt:lpstr>เทมเพลต PowerPoint</vt:lpstr>
      <vt:lpstr>Metro</vt:lpstr>
      <vt:lpstr>ภาพนิ่ง 1</vt:lpstr>
      <vt:lpstr>ภาพนิ่ง 2</vt:lpstr>
      <vt:lpstr>ภาพนิ่ง 3</vt:lpstr>
      <vt:lpstr>ภาพนิ่ง 4</vt:lpstr>
      <vt:lpstr>ภาพนิ่ง 5</vt:lpstr>
      <vt:lpstr>โครงการ “ใกล้บ้านใกล้ใจ ใส่ใจช่องปากคนพิการ” ปี๒๕๕๘ อ.นากลาง จ.หนองบัวลำภู</vt:lpstr>
      <vt:lpstr>การจัดรูปแบบการให้บริการคนพิการในชุมชน เครือข่ายบริการสุขภาพ อำเภอนากลาง</vt:lpstr>
      <vt:lpstr>สรุปแนวทางการค้นหา/คัดกรอง/ประสาน/ส่งต่อคนพิการในชุมชน</vt:lpstr>
      <vt:lpstr>การประสานเชื่อมโยงกับหน่วยงานต่างๆ</vt:lpstr>
      <vt:lpstr>ทีมสหวิชาชีพ ดูแลในโรงพยาบาลและติดตามเยี่ยม ร่วมกับ นสค.</vt:lpstr>
      <vt:lpstr>ภาพนิ่ง 11</vt:lpstr>
      <vt:lpstr>นักกายภาพประเมินการทำราวจับเพื่อช่วยพยุงในการเข้าส้วมของผู้ป่วย</vt:lpstr>
      <vt:lpstr>ภาพนิ่ง 13</vt:lpstr>
      <vt:lpstr>ภาพนิ่ง 14</vt:lpstr>
      <vt:lpstr>การมีส่วนร่วมในชุมชน/สังคม</vt:lpstr>
      <vt:lpstr>จุดแข็ง </vt:lpstr>
      <vt:lpstr>ภาพนิ่ง 17</vt:lpstr>
      <vt:lpstr> 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โอกาสพัฒนา/แผนพัฒนาต่อเนื่อง</vt:lpstr>
      <vt:lpstr>ขอขอบคุณทีมงานทุกท่าน</vt:lpstr>
      <vt:lpstr>ภาพนิ่ง 27</vt:lpstr>
      <vt:lpstr>ภาพนิ่ง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user</dc:creator>
  <cp:lastModifiedBy>User</cp:lastModifiedBy>
  <cp:revision>187</cp:revision>
  <dcterms:created xsi:type="dcterms:W3CDTF">2015-07-14T03:45:19Z</dcterms:created>
  <dcterms:modified xsi:type="dcterms:W3CDTF">2015-11-08T23:08:33Z</dcterms:modified>
</cp:coreProperties>
</file>