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74" r:id="rId3"/>
    <p:sldId id="275" r:id="rId4"/>
    <p:sldId id="265" r:id="rId5"/>
    <p:sldId id="266" r:id="rId6"/>
    <p:sldId id="267" r:id="rId7"/>
    <p:sldId id="268" r:id="rId8"/>
    <p:sldId id="270" r:id="rId9"/>
    <p:sldId id="257" r:id="rId10"/>
    <p:sldId id="259" r:id="rId11"/>
    <p:sldId id="269" r:id="rId12"/>
    <p:sldId id="271" r:id="rId13"/>
    <p:sldId id="280" r:id="rId14"/>
    <p:sldId id="281" r:id="rId15"/>
    <p:sldId id="279" r:id="rId1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CE"/>
    <a:srgbClr val="003399"/>
    <a:srgbClr val="66CC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00" autoAdjust="0"/>
    <p:restoredTop sz="61290" autoAdjust="0"/>
  </p:normalViewPr>
  <p:slideViewPr>
    <p:cSldViewPr snapToGrid="0">
      <p:cViewPr varScale="1">
        <p:scale>
          <a:sx n="53" d="100"/>
          <a:sy n="53" d="100"/>
        </p:scale>
        <p:origin x="138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E7C8D-3518-40E4-8351-FCE6666013BD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C5993-3D55-4B8B-9A9B-B31BFCEC3E1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224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8499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>
                <a:solidFill>
                  <a:prstClr val="black"/>
                </a:solidFill>
              </a:rPr>
              <a:pPr/>
              <a:t>13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107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>
                <a:solidFill>
                  <a:prstClr val="black"/>
                </a:solidFill>
              </a:rPr>
              <a:pPr/>
              <a:t>14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00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>
                <a:solidFill>
                  <a:prstClr val="black"/>
                </a:solidFill>
              </a:rPr>
              <a:pPr/>
              <a:t>2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24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>
                <a:solidFill>
                  <a:prstClr val="black"/>
                </a:solidFill>
              </a:rPr>
              <a:pPr/>
              <a:t>3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809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062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5442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สอดคล้องพอดี และเรื่องคนพิการนี้ต้องร่วมอยู่ในทีมหมอครอบครัวด้วย ต้องทำงานเป็นสหวิชาชีพ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9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140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ถ้ามีคนที่เป็นโรคเกินความสามารถที่เราจะทำได้</a:t>
            </a:r>
            <a:r>
              <a:rPr lang="th-TH" baseline="0" dirty="0" smtClean="0"/>
              <a:t> ก็ต้องวางระบบส่งต่อที่ไร้รอยต่อ ส่วนระบบข้อมูล ก็คือการค้นหา</a:t>
            </a:r>
            <a:r>
              <a:rPr lang="en-US" baseline="0" dirty="0" smtClean="0"/>
              <a:t>case </a:t>
            </a:r>
            <a:r>
              <a:rPr lang="th-TH" baseline="0" dirty="0" smtClean="0"/>
              <a:t>พิการที่เป็นกลุ่มเสี่ยงที่เราจะให้การดูแลตั้งแต่แรกเกิด ตลอดจนแสวงหาระบบสวัสดิการมาช่วยสนับสนุนเขาด้วย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1851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11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7358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C5993-3D55-4B8B-9A9B-B31BFCEC3E1A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998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2838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768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083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83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787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6162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856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059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712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98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687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1F09B-5407-4128-BFCE-A621989A0837}" type="datetimeFigureOut">
              <a:rPr lang="th-TH" smtClean="0"/>
              <a:t>08/11/58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83EF-98AA-4A72-8260-174DE9FB3B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243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______Microsoft_PowerPoint1.sld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th/url?sa=i&amp;source=imgres&amp;cd=&amp;cad=rja&amp;uact=8&amp;ved=0CAkQjRwwAGoVChMI6qzGrZ7fyAIVgcGUCh0WXwOz&amp;url=http://www.wikiwand.com/th/%E0%B8%81%E0%B8%A3%E0%B8%B0%E0%B8%97%E0%B8%A3%E0%B8%A7%E0%B8%87%E0%B8%AA%E0%B8%B2%E0%B8%98%E0%B8%B2%E0%B8%A3%E0%B8%93%E0%B8%AA%E0%B8%B8%E0%B8%82_(%E0%B8%9B%E0%B8%A3%E0%B8%B0%E0%B9%80%E0%B8%97%E0%B8%A8%E0%B9%84%E0%B8%97%E0%B8%A2)&amp;psig=AFQjCNHan52A8o2xDiBZmoQm3dWJxhPtpQ&amp;ust=144591797946561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45958"/>
            <a:ext cx="9144000" cy="2387600"/>
          </a:xfrm>
          <a:noFill/>
        </p:spPr>
        <p:txBody>
          <a:bodyPr>
            <a:normAutofit/>
          </a:bodyPr>
          <a:lstStyle/>
          <a:p>
            <a:r>
              <a:rPr lang="th-TH" sz="8000" b="1" dirty="0" smtClean="0">
                <a:solidFill>
                  <a:srgbClr val="FDFECE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งานทันตสาธารณสุขในคนพิการ</a:t>
            </a:r>
            <a:endParaRPr lang="th-TH" sz="8000" b="1" dirty="0">
              <a:solidFill>
                <a:srgbClr val="FDFECE"/>
              </a:solidFill>
              <a:latin typeface="DilleniaUPC" panose="02020603050405020304" pitchFamily="18" charset="-34"/>
              <a:ea typeface="Tahoma" panose="020B0604030504040204" pitchFamily="34" charset="0"/>
              <a:cs typeface="DilleniaUPC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99318"/>
            <a:ext cx="9144000" cy="1655762"/>
          </a:xfrm>
          <a:noFill/>
        </p:spPr>
        <p:txBody>
          <a:bodyPr>
            <a:noAutofit/>
          </a:bodyPr>
          <a:lstStyle/>
          <a:p>
            <a:r>
              <a:rPr lang="th-TH" sz="4000" b="1" dirty="0" smtClean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ทพ สุธา เจียรมณีโชติชัย</a:t>
            </a:r>
          </a:p>
          <a:p>
            <a:r>
              <a:rPr lang="th-TH" sz="4000" b="1" dirty="0" smtClean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รองอธิบดีกรมอนามัย</a:t>
            </a:r>
          </a:p>
          <a:p>
            <a:r>
              <a:rPr lang="th-TH" sz="4000" b="1" dirty="0" smtClean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9 </a:t>
            </a:r>
            <a:r>
              <a:rPr lang="th-TH" sz="4000" b="1" dirty="0" err="1" smtClean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พ.ย</a:t>
            </a:r>
            <a:r>
              <a:rPr lang="th-TH" sz="4000" b="1" dirty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 </a:t>
            </a:r>
            <a:r>
              <a:rPr lang="th-TH" sz="4000" b="1" dirty="0" smtClean="0">
                <a:solidFill>
                  <a:schemeClr val="bg1"/>
                </a:solidFill>
                <a:latin typeface="DilleniaUPC" panose="02020603050405020304" pitchFamily="18" charset="-34"/>
                <a:ea typeface="Tahoma" panose="020B0604030504040204" pitchFamily="34" charset="0"/>
                <a:cs typeface="DilleniaUPC" panose="02020603050405020304" pitchFamily="18" charset="-34"/>
              </a:rPr>
              <a:t>2558</a:t>
            </a:r>
            <a:endParaRPr lang="th-TH" sz="4000" b="1" dirty="0">
              <a:solidFill>
                <a:schemeClr val="bg1"/>
              </a:solidFill>
              <a:latin typeface="DilleniaUPC" panose="02020603050405020304" pitchFamily="18" charset="-34"/>
              <a:ea typeface="Tahoma" panose="020B0604030504040204" pitchFamily="34" charset="0"/>
              <a:cs typeface="DilleniaUPC" panose="02020603050405020304" pitchFamily="18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262" y="211474"/>
            <a:ext cx="3864571" cy="329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47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fld id="{179E4095-996C-4680-A6C9-54F78BF419F3}" type="slidenum">
              <a:rPr lang="th-TH" sz="14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fld>
            <a:endParaRPr lang="th-TH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5" t="24637" r="20292" b="6251"/>
          <a:stretch/>
        </p:blipFill>
        <p:spPr bwMode="auto">
          <a:xfrm>
            <a:off x="-122691" y="410124"/>
            <a:ext cx="12437381" cy="6311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4024373" y="3811103"/>
            <a:ext cx="3117161" cy="1123409"/>
            <a:chOff x="4024373" y="3811103"/>
            <a:chExt cx="3117161" cy="1123409"/>
          </a:xfrm>
        </p:grpSpPr>
        <p:sp>
          <p:nvSpPr>
            <p:cNvPr id="6" name="Oval 5"/>
            <p:cNvSpPr/>
            <p:nvPr/>
          </p:nvSpPr>
          <p:spPr>
            <a:xfrm>
              <a:off x="4024373" y="3811103"/>
              <a:ext cx="1992707" cy="64873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" name="Oval 6"/>
            <p:cNvSpPr/>
            <p:nvPr/>
          </p:nvSpPr>
          <p:spPr>
            <a:xfrm>
              <a:off x="5900838" y="4513176"/>
              <a:ext cx="1240696" cy="421336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2" name="สี่เหลี่ยมผืนผ้า 1"/>
          <p:cNvSpPr/>
          <p:nvPr/>
        </p:nvSpPr>
        <p:spPr>
          <a:xfrm>
            <a:off x="0" y="66689"/>
            <a:ext cx="12192000" cy="923330"/>
          </a:xfrm>
          <a:prstGeom prst="rect">
            <a:avLst/>
          </a:prstGeom>
          <a:solidFill>
            <a:srgbClr val="FFCC66"/>
          </a:solidFill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การจัดทำและบริหารแผนงานสาธารณสุข ปี 2559</a:t>
            </a:r>
          </a:p>
        </p:txBody>
      </p:sp>
    </p:spTree>
    <p:extLst>
      <p:ext uri="{BB962C8B-B14F-4D97-AF65-F5344CB8AC3E}">
        <p14:creationId xmlns:p14="http://schemas.microsoft.com/office/powerpoint/2010/main" val="17447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617220" y="397371"/>
            <a:ext cx="1083564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thaiDist">
              <a:spcAft>
                <a:spcPts val="0"/>
              </a:spcAft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การวางแผน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การ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จัดบริการสุขภาพช่องปากคนพิการ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อย่าง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เป็นระบบให้มีประสิทธิภาพ ประสิทธิผล เหมาะสมกับสภาพปัญหาของประเทศ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อย่างแท้จริง </a:t>
            </a:r>
          </a:p>
          <a:p>
            <a:pPr marL="571500" indent="-571500" algn="thaiDi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ต้องการ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ข้อมูลพื้นฐานที่ชัดเจนของสภาพ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ปัญหา เช่น</a:t>
            </a:r>
          </a:p>
          <a:p>
            <a:pPr marL="1028700" lvl="1" indent="-571500" algn="thaiDist">
              <a:buFont typeface="Arial" panose="020B0604020202020204" pitchFamily="34" charset="0"/>
              <a:buChar char="•"/>
            </a:pP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ข้อมูลสภาพ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ของ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ครอบครัวและสุขภาพ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ของคนในครอบครัว 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/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ความสามารถในการประกอบกิจกรรมในชีวิตประจำวัน </a:t>
            </a:r>
            <a:endParaRPr lang="th-TH" sz="4400" b="1" dirty="0" smtClean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1028700" lvl="1" indent="-571500" algn="thaiDist">
              <a:buFont typeface="Arial" panose="020B0604020202020204" pitchFamily="34" charset="0"/>
              <a:buChar char="•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สภาพโรคในช่องปาก / 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พฤติกรรม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การบริโภคใน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ชีวิตประจำวัน / การดูแลอนามัย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ช่อง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ปากและประสบการณ์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การไปพบ</a:t>
            </a:r>
            <a:r>
              <a:rPr lang="th-TH" sz="4400" b="1" dirty="0" err="1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ทันตแพทย์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</a:t>
            </a:r>
            <a:endParaRPr lang="th-TH" sz="4400" b="1" dirty="0" smtClean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1028700" lvl="1" indent="-571500" algn="thaiDist">
              <a:buFont typeface="Arial" panose="020B0604020202020204" pitchFamily="34" charset="0"/>
              <a:buChar char="•"/>
            </a:pP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ทัศนคติและความรู้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ของผู้ดูแลเรื่องการดูแลสุขภาพช่องปาก </a:t>
            </a:r>
            <a:r>
              <a:rPr lang="th-TH" sz="44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พฤติกรรม 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และการไปพบ</a:t>
            </a:r>
            <a:r>
              <a:rPr lang="th-TH" sz="4400" b="1" dirty="0" err="1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ทันตแพทย์</a:t>
            </a: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ของผู้ดูแล</a:t>
            </a:r>
            <a:endParaRPr lang="en-US" sz="3200" b="1" dirty="0">
              <a:effectLst/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8309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วัตถุ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0746"/>
              </p:ext>
            </p:extLst>
          </p:nvPr>
        </p:nvGraphicFramePr>
        <p:xfrm>
          <a:off x="1093694" y="522027"/>
          <a:ext cx="11098306" cy="6335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สไลด์" r:id="rId4" imgW="291167" imgH="217787" progId="PowerPoint.Slide.12">
                  <p:embed/>
                </p:oleObj>
              </mc:Choice>
              <mc:Fallback>
                <p:oleObj name="สไลด์" r:id="rId4" imgW="291167" imgH="217787" progId="PowerPoint.Slid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694" y="522027"/>
                        <a:ext cx="11098306" cy="6335972"/>
                      </a:xfrm>
                      <a:prstGeom prst="rect">
                        <a:avLst/>
                      </a:prstGeom>
                      <a:gradFill>
                        <a:gsLst>
                          <a:gs pos="100000">
                            <a:srgbClr val="549FAF"/>
                          </a:gs>
                          <a:gs pos="0">
                            <a:srgbClr val="00B0F0"/>
                          </a:gs>
                          <a:gs pos="98000">
                            <a:schemeClr val="accent2">
                              <a:lumMod val="97000"/>
                              <a:lumOff val="3000"/>
                            </a:schemeClr>
                          </a:gs>
                          <a:gs pos="90000">
                            <a:schemeClr val="accent2">
                              <a:lumMod val="60000"/>
                              <a:lumOff val="40000"/>
                            </a:schemeClr>
                          </a:gs>
                        </a:gsLst>
                        <a:lin ang="162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9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81722" y="612523"/>
            <a:ext cx="10835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thaiDist"/>
            <a:r>
              <a:rPr lang="th-TH" sz="5400" b="1" dirty="0" smtClean="0">
                <a:solidFill>
                  <a:prstClr val="black"/>
                </a:solidFill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โครงการส่งเสริมการเข้าถึงบริการสุขภาพช่องปากคนพิการ  </a:t>
            </a:r>
            <a:endParaRPr lang="en-US" sz="5400" b="1" dirty="0">
              <a:solidFill>
                <a:prstClr val="black"/>
              </a:solidFill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802789" y="1565201"/>
            <a:ext cx="5396753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การพัฒนารูปแบบในชุมชน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ขอนแก่น (น้ำพอง บ้านฝาง)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นครราชสีมา (สูงเนิน)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หนองบัวลำภู (นากลาง ศรีบุญเรือง)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อุบลราชธานี (เมือง) </a:t>
            </a:r>
            <a:endParaRPr lang="th-TH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6650915" y="1604190"/>
            <a:ext cx="496644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การพัฒนารูปแบบ</a:t>
            </a:r>
            <a:r>
              <a:rPr lang="th-TH" sz="3600" b="1" dirty="0" err="1" smtClean="0">
                <a:latin typeface="DilleniaUPC" panose="02020603050405020304" pitchFamily="18" charset="-34"/>
                <a:cs typeface="DilleniaUPC" panose="02020603050405020304" pitchFamily="18" charset="-34"/>
              </a:rPr>
              <a:t>ในรร</a:t>
            </a: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.ศึกษาพิเศษ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น่าน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6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สงขลา</a:t>
            </a:r>
            <a:endParaRPr lang="th-TH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ลูกศรลง 5"/>
          <p:cNvSpPr/>
          <p:nvPr/>
        </p:nvSpPr>
        <p:spPr>
          <a:xfrm>
            <a:off x="6364941" y="3931038"/>
            <a:ext cx="860612" cy="8343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2707341" y="4908137"/>
            <a:ext cx="74586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รูปแบบ/แนวทางการจัดบริการสุขภาพช่องปาก   </a:t>
            </a:r>
          </a:p>
          <a:p>
            <a:r>
              <a:rPr lang="th-TH" sz="48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จัดทำข้อเสนอเชิงนโยบาย ต่อไป</a:t>
            </a:r>
            <a:endParaRPr lang="th-TH" sz="4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827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4706039" y="2967335"/>
            <a:ext cx="27799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ขอบคุณครับ</a:t>
            </a:r>
            <a:endParaRPr lang="th-TH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15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6437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23" y="182880"/>
            <a:ext cx="1434018" cy="1223963"/>
          </a:xfrm>
          <a:prstGeom prst="rect">
            <a:avLst/>
          </a:prstGeom>
        </p:spPr>
      </p:pic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>
          <a:xfrm>
            <a:off x="2308860" y="365125"/>
            <a:ext cx="9044940" cy="1325563"/>
          </a:xfrm>
        </p:spPr>
        <p:txBody>
          <a:bodyPr>
            <a:normAutofit/>
          </a:bodyPr>
          <a:lstStyle/>
          <a:p>
            <a:r>
              <a:rPr lang="th-TH" sz="7200" b="1" dirty="0" smtClean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“คนพิการ” </a:t>
            </a:r>
            <a:r>
              <a:rPr lang="th-TH" sz="4800" b="1" dirty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หมายความว่า </a:t>
            </a:r>
            <a:r>
              <a:rPr lang="th-TH" sz="4800" b="1" dirty="0" smtClean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  <a:endParaRPr lang="th-TH" sz="7200" b="1" dirty="0">
              <a:solidFill>
                <a:schemeClr val="tx2">
                  <a:lumMod val="75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idx="1"/>
          </p:nvPr>
        </p:nvSpPr>
        <p:spPr>
          <a:xfrm>
            <a:off x="662940" y="1570688"/>
            <a:ext cx="11201400" cy="4807028"/>
          </a:xfrm>
        </p:spPr>
        <p:txBody>
          <a:bodyPr>
            <a:noAutofit/>
          </a:bodyPr>
          <a:lstStyle/>
          <a:p>
            <a:pPr marL="0" indent="0" algn="thaiDist">
              <a:buNone/>
            </a:pPr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บุคคล</a:t>
            </a:r>
            <a:r>
              <a:rPr lang="th-TH" sz="4400" b="1" dirty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ซึ่งมีข้อจำกัดในการปฏิบัติกิจกรรมในชีวิตประจำวันหรือเข้าไปมีส่วนร่วมทางสังคม เนื่องจากมีความบกพร่องทางการเห็น การได้ยิน การเคลื่อนไหว การสื่อสาร จิตใจ อารมณ์ พฤติกรรม สติปัญญา การเรียนรู้ หรือความบกพร่องอื่นใด ประกอบกับมีอุปสรรคในด้านต่างๆ และมีความจำเป็นเป็นพิเศษที่จะต้องได้รับความช่วยเหลือด้านหนึ่งด้านใด เพื่อให้สามารถปฏิบัติกิจกรรมในชีวิตประจำวันหรือเข้าไปมีส่วนร่วมทางสังคมได้อย่างบุคคลทั่วไป </a:t>
            </a:r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ทั้งนี้ </a:t>
            </a:r>
            <a:r>
              <a:rPr lang="th-TH" sz="4400" b="1" dirty="0">
                <a:solidFill>
                  <a:schemeClr val="tx2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ตามประเภทและหลักเกณฑ์ที่รัฐมนตรีว่าการกระทรวงการพัฒนาสังคมและความมั่นคงของมนุษย์ประกาศกำหนด</a:t>
            </a:r>
          </a:p>
          <a:p>
            <a:endParaRPr lang="th-TH" sz="4000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3782" y="6318773"/>
            <a:ext cx="4755292" cy="749874"/>
          </a:xfrm>
          <a:prstGeom prst="rect">
            <a:avLst/>
          </a:prstGeom>
        </p:spPr>
      </p:pic>
      <p:pic>
        <p:nvPicPr>
          <p:cNvPr id="2" name="รูปภาพ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4662" y="76101"/>
            <a:ext cx="4194412" cy="749873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3782" y="6300844"/>
            <a:ext cx="4755292" cy="74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60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23" y="182880"/>
            <a:ext cx="1434018" cy="1223963"/>
          </a:xfrm>
          <a:prstGeom prst="rect">
            <a:avLst/>
          </a:prstGeom>
        </p:spPr>
      </p:pic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>
          <a:xfrm>
            <a:off x="1961478" y="444173"/>
            <a:ext cx="9159240" cy="1041717"/>
          </a:xfrm>
        </p:spPr>
        <p:txBody>
          <a:bodyPr>
            <a:normAutofit fontScale="90000"/>
          </a:bodyPr>
          <a:lstStyle/>
          <a:p>
            <a:r>
              <a:rPr lang="th-TH" sz="72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ประเภท</a:t>
            </a:r>
            <a:r>
              <a:rPr lang="th-TH" sz="7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และหลักเกณฑ์ความ</a:t>
            </a:r>
            <a:r>
              <a:rPr lang="th-TH" sz="72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พิการ</a:t>
            </a:r>
            <a:endParaRPr lang="th-TH" sz="7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1074932" y="1406842"/>
            <a:ext cx="10515600" cy="4927937"/>
          </a:xfrm>
        </p:spPr>
        <p:txBody>
          <a:bodyPr>
            <a:noAutofit/>
          </a:bodyPr>
          <a:lstStyle/>
          <a:p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ความพิการทางการเห็น </a:t>
            </a:r>
            <a:r>
              <a:rPr lang="th-TH" sz="4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ได้แก่ </a:t>
            </a: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ตาบอด ตาเห็นเลือน</a:t>
            </a:r>
            <a:r>
              <a:rPr lang="th-TH" sz="4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ราง</a:t>
            </a:r>
          </a:p>
          <a:p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ความพิการทางการได้ยินหรือสื่อความหมาย หูหนวก หูตึง ความพิการทางการสื่อ</a:t>
            </a:r>
            <a:r>
              <a:rPr lang="th-TH" sz="4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ความหมาย</a:t>
            </a:r>
          </a:p>
          <a:p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ความพิการทางการเคลื่อนไหวหรือทางร่างกาย ได้แก่</a:t>
            </a:r>
          </a:p>
          <a:p>
            <a:r>
              <a:rPr lang="th-TH" sz="4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ความ</a:t>
            </a: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พิการทางจิตใจหรือพฤติกรรม หรือ</a:t>
            </a:r>
            <a:r>
              <a:rPr lang="th-TH" sz="4400" b="1" dirty="0" err="1">
                <a:latin typeface="DilleniaUPC" panose="02020603050405020304" pitchFamily="18" charset="-34"/>
                <a:cs typeface="DilleniaUPC" panose="02020603050405020304" pitchFamily="18" charset="-34"/>
              </a:rPr>
              <a:t>ออทิสติก</a:t>
            </a: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  <a:endParaRPr lang="th-TH" sz="4400" b="1" dirty="0" smtClean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ความพิการทาง</a:t>
            </a:r>
            <a:r>
              <a:rPr lang="th-TH" sz="4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สติปัญญา</a:t>
            </a:r>
          </a:p>
          <a:p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ความพิการทางการเรียนรู้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8211423" y="122749"/>
            <a:ext cx="3980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ประกาศในราชกิจจา</a:t>
            </a:r>
            <a:r>
              <a:rPr lang="th-TH" dirty="0" err="1"/>
              <a:t>นุเบกษา</a:t>
            </a:r>
            <a:r>
              <a:rPr lang="th-TH" dirty="0"/>
              <a:t> (๒๕๕๒) </a:t>
            </a:r>
          </a:p>
        </p:txBody>
      </p:sp>
    </p:spTree>
    <p:extLst>
      <p:ext uri="{BB962C8B-B14F-4D97-AF65-F5344CB8AC3E}">
        <p14:creationId xmlns:p14="http://schemas.microsoft.com/office/powerpoint/2010/main" val="303605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320040" y="1074420"/>
            <a:ext cx="114757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จากทะเบียนคนพิการทั่วประเทศของกระทรวงการพัฒนาสังคมและความมั่นคงของ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มนุษย์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ปี พ.ศ.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2556 พบ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มีผู้พิการทั่ว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ประเทศ1,394,659คนหรือ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ร้อย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ละ 2.2 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ของประชากรไทยโดยประชากรกลุ่มนี้เป็นผู้มีความต้องการด้านการดูแลรักษาสุขภาพมากกว่าประชากรกลุ่ม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อื่นๆ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ปากเปรียบเสมือนประตูสู่สุขภาพ การมีสุขภาพช่องปากไม่ดีจะนำมาซึ่งปัญหาสุขภาพที่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ซับซ้อน พบว่า ใน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ผู้พิการทางสติปัญญาการมีอนามัยในช่องปากที่ไม่ดีทำให้เกิดโรคในช่องปากได้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ง่ายและ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โรคในช่องปากเหล่านี้จะนำไปสู่โรคอื่นๆที่ร้ายแรง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ต่อไป เช่น     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ปอดอักเสบ การ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ติดเชื้อที่ลิ้น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หัวใจ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84341" y="274320"/>
            <a:ext cx="20649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ข้อมูลพื้นฐาน</a:t>
            </a:r>
          </a:p>
        </p:txBody>
      </p:sp>
    </p:spTree>
    <p:extLst>
      <p:ext uri="{BB962C8B-B14F-4D97-AF65-F5344CB8AC3E}">
        <p14:creationId xmlns:p14="http://schemas.microsoft.com/office/powerpoint/2010/main" val="291852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42900" y="471116"/>
            <a:ext cx="114757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4800" b="1" dirty="0" smtClean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ข้อมูลพื้นฐาน</a:t>
            </a:r>
          </a:p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สำรวจของสำนักงานสถิติปีพ.ศ. 2550 พบว่าร้อยละ 65.8 ของประชากรพิการในประเทศไทยที่มีอายุตั้งแต่ 7 ปีขึ้นไปยังมีความลำบากในการล้างหน้าและแปรง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ฟัน</a:t>
            </a:r>
          </a:p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คนพิการเป็นประชากรกลุ่มที่เข้าถึง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บริการ</a:t>
            </a:r>
            <a:r>
              <a:rPr lang="th-TH" sz="4000" b="1" dirty="0" err="1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ทันต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สุขภาพในชุดสิทธิประโยชน์ต่ำสุด </a:t>
            </a:r>
          </a:p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คน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พิการมีอุปสรรคในการเข้าถึงบริการทันตก</a:t>
            </a:r>
            <a:r>
              <a:rPr lang="th-TH" sz="4000" b="1" dirty="0" err="1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รรม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เช่น 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โครงสร้างทางกายภาพของสถานพยาบาลไม่เอื้ออำนวยต่อคนใช้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รถเข็น</a:t>
            </a:r>
            <a:r>
              <a:rPr lang="en-US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ปัญหาในการเคลื่อนย้ายจากรถเข็นไปยังเก้าอี้ทำฟัน สภาพแวดล้อมในสถานบริการไม่เอื้อต่อคนพิการทางสายตาและการได้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ยิน</a:t>
            </a:r>
          </a:p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คน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พิการและญาติผู้ดูแลไม่มีความรู้เรื่องสิทธิประโยชน์ในการเข้ารับบริการ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ทาง        ทัน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ตก</a:t>
            </a:r>
            <a:r>
              <a:rPr lang="th-TH" sz="4000" b="1" dirty="0" err="1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รรม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ของ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ตน</a:t>
            </a:r>
            <a:endParaRPr lang="th-TH" sz="4000" b="1" dirty="0">
              <a:solidFill>
                <a:srgbClr val="003399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832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84860" y="1391216"/>
            <a:ext cx="104165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 err="1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ทันต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บุคลากรยังขาดทัศนคติที่ดี ขาดความรู้ และประสบการณ์ในการให้บริการทันตก</a:t>
            </a:r>
            <a:r>
              <a:rPr lang="th-TH" sz="4000" b="1" dirty="0" err="1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รรม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แก่คนพิการ  </a:t>
            </a:r>
            <a:endParaRPr lang="th-TH" sz="4000" b="1" dirty="0" smtClean="0">
              <a:solidFill>
                <a:srgbClr val="003399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4000" b="1" dirty="0" err="1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ทันต</a:t>
            </a:r>
            <a:r>
              <a:rPr lang="th-TH" sz="4000" b="1" dirty="0" err="1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แพทย์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จำนวน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มาก ไม่มั่นใจ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ในความรู้และทักษะการให้การรักษาทางทันตก</a:t>
            </a:r>
            <a:r>
              <a:rPr lang="th-TH" sz="4000" b="1" dirty="0" err="1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รรม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ในคนพิการ ขาดความพร้อมของสถานที่ 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ไม่มีเครือข่าย</a:t>
            </a:r>
            <a:r>
              <a:rPr lang="th-TH" sz="4000" b="1" dirty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การปรึกษาและส่งต่อผู้ป่วย 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และไม่มีนโยบายที่ชัดเจนจากผู้บริหารในการจัดบริการทันตก</a:t>
            </a:r>
            <a:r>
              <a:rPr lang="th-TH" sz="4000" b="1" dirty="0" err="1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รรม</a:t>
            </a:r>
            <a:r>
              <a:rPr lang="th-TH" sz="4000" b="1" dirty="0" smtClean="0">
                <a:solidFill>
                  <a:srgbClr val="003399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แก่คนพิการ  </a:t>
            </a:r>
            <a:endParaRPr lang="th-TH" sz="4000" b="1" dirty="0">
              <a:solidFill>
                <a:srgbClr val="003399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20561" y="273636"/>
            <a:ext cx="20649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ข้อมูลพื้นฐาน</a:t>
            </a:r>
          </a:p>
        </p:txBody>
      </p:sp>
    </p:spTree>
    <p:extLst>
      <p:ext uri="{BB962C8B-B14F-4D97-AF65-F5344CB8AC3E}">
        <p14:creationId xmlns:p14="http://schemas.microsoft.com/office/powerpoint/2010/main" val="425414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11480" y="919311"/>
            <a:ext cx="117805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0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โรงเรียน</a:t>
            </a:r>
            <a:r>
              <a:rPr lang="th-TH" sz="40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การศึกษาพิเศษ 43 โรงเรียน ใน 35 จังหวัด  </a:t>
            </a:r>
            <a:endParaRPr lang="en-US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0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ประเภทบกพร่องทางสติปัญญา 19 โรงเรียนใน 19 จังหวัด (รับเด็กอนุบาล - มัธยมศึกษาตอนปลาย แบบอยู่ประจำ)</a:t>
            </a:r>
            <a:endParaRPr lang="en-US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0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ประเภทโสตศึกษา 20 โรงเรียน ใน 19 จังหวัด (รับเด็กอนุบาล - มัธยมศึกษาตอนปลาย แบบอยู่ประจำ)</a:t>
            </a:r>
            <a:endParaRPr lang="en-US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0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ประเภทบกพร่องทางการเห็น 2 โรงเรียน ใน 2 จังหวัด (รับเด็กอนุบาล - มัธยมศึกษาตอนปลาย แบบอยู่ประจำ)</a:t>
            </a:r>
            <a:endParaRPr lang="en-US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0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ประเภทบกพร่องทางร่างกาย 2 โรงเรียน ใน 2 จังหวัด (รับเด็กอนุบาล - มัธยมศึกษาตอนปลาย แบบอยู่ประจำ</a:t>
            </a:r>
            <a:r>
              <a:rPr lang="th-TH" sz="4000" b="1" dirty="0" smtClean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)</a:t>
            </a:r>
            <a:endParaRPr lang="en-US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82880" y="154781"/>
            <a:ext cx="1266497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44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ข้อมูล</a:t>
            </a:r>
            <a:r>
              <a:rPr lang="th-TH" sz="4400" b="1" dirty="0" smtClean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พื้นฐาน </a:t>
            </a:r>
            <a:r>
              <a:rPr lang="th-TH" sz="36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ประชากรพิการอายุ 6-18 ปี สังกัดในสำนักงานบริหารการศึกษาพิเศษ 169 แห่ง  </a:t>
            </a:r>
            <a:endParaRPr lang="en-US" sz="36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algn="thaiDist"/>
            <a:endParaRPr lang="th-TH" sz="4400" b="1" dirty="0">
              <a:solidFill>
                <a:srgbClr val="C0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7183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549FAF"/>
            </a:gs>
            <a:gs pos="0">
              <a:srgbClr val="00B0F0"/>
            </a:gs>
            <a:gs pos="98000">
              <a:schemeClr val="accent2">
                <a:lumMod val="97000"/>
                <a:lumOff val="3000"/>
              </a:schemeClr>
            </a:gs>
            <a:gs pos="9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0040" y="1010156"/>
            <a:ext cx="117043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ศูนย์การศึกษาพิเศษเพื่อพัฒนาสมรรถภาพเด็กพิการมี 76 ศูนย์ ได้แก่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ศูนย์การศึกษาพิเศษ เขตการศึกษา 13 ศูนย์ ใน 13 จังหวัด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ศูนย์การศึกษาพิเศษประจำจังหวัด 63 ศูนย์ ใน 63 จังหวัด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342900" lvl="0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โรงเรียนศึกษาสงเคราะห์ 50 โรงเรียน ใน 42 จังหวัด ได้แก่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โรงเรียนราชประชานุเคราะห์ 25 โรงเรียน ใน 17 จังหวัด (รับเด็กอนุบาล - มัธยมศึกษาตอนปลาย แบบอยู่ประจำ)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th-TH" sz="4400" b="1" dirty="0"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โรงเรียนศึกษาสงเคราะห์ 25 โรงเรียน ใน 23 จังหวัด (รับเด็กอนุบาล - มัธยมศึกษาตอนปลาย แบบอยู่ประจำ)</a:t>
            </a:r>
            <a:endParaRPr lang="en-US" sz="3200" b="1" dirty="0"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20561" y="273636"/>
            <a:ext cx="20649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ข้อมูลพื้นฐาน</a:t>
            </a:r>
          </a:p>
        </p:txBody>
      </p:sp>
    </p:spTree>
    <p:extLst>
      <p:ext uri="{BB962C8B-B14F-4D97-AF65-F5344CB8AC3E}">
        <p14:creationId xmlns:p14="http://schemas.microsoft.com/office/powerpoint/2010/main" val="28074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88620" y="44624"/>
            <a:ext cx="11452860" cy="830865"/>
          </a:xfrm>
          <a:solidFill>
            <a:srgbClr val="FFFFCC"/>
          </a:solidFill>
        </p:spPr>
        <p:txBody>
          <a:bodyPr>
            <a:normAutofit/>
          </a:bodyPr>
          <a:lstStyle/>
          <a:p>
            <a:pPr algn="l"/>
            <a:r>
              <a:rPr lang="th-TH" sz="4800" b="1" dirty="0"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    เป้าหมายสำคัญของกระทรวง</a:t>
            </a:r>
            <a:r>
              <a:rPr lang="th-TH" sz="4800" b="1" dirty="0" smtClean="0"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สาธารณสุขปีงบประมาณ </a:t>
            </a:r>
            <a:r>
              <a:rPr lang="th-TH" sz="4800" b="1" dirty="0"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พ.ศ. 2559</a:t>
            </a:r>
          </a:p>
        </p:txBody>
      </p:sp>
      <p:pic>
        <p:nvPicPr>
          <p:cNvPr id="1030" name="Picture 6" descr="http://upload.wikimedia.org/wikipedia/th/d/dd/Moph_logo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4828" y="100017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8620" y="1108129"/>
            <a:ext cx="11704320" cy="55431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14000"/>
              </a:lnSpc>
              <a:buFont typeface="+mj-lt"/>
              <a:buAutoNum type="arabicPeriod"/>
            </a:pPr>
            <a:r>
              <a:rPr lang="th-TH" b="1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ทุกภาคส่วนมีความเป็นเอกภาพในการบริหารจัดการเพื่อสุขภาพของประชาชน </a:t>
            </a:r>
            <a:r>
              <a:rPr lang="th-TH" b="1" dirty="0" err="1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บูรณา</a:t>
            </a:r>
            <a:r>
              <a:rPr lang="th-TH" b="1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การทำงานร่วม ไม่ต่างคนต่างทำ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บริหารงานแบบมืออาชีพ มี</a:t>
            </a:r>
            <a:r>
              <a:rPr lang="th-TH" b="1" dirty="0" err="1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ธรรมาภิ</a:t>
            </a: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บาล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u="sng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เน้นการป้องกันโรคมากกว่าการรอให้ป่วยแล้วรักษา </a:t>
            </a:r>
            <a:r>
              <a:rPr lang="th-TH" b="1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เช่น การลดความแออัดในโรงพยาบาลใหญ่ที่มุ่งเน้นการป้องกันโรค ให้ประชาชนสุขภาพดีในระดับครอบครัว ไปพร้อมๆ กับการพัฒนาศักยภาพโรงพยาบาลไว้รองรับเมื่อป่วย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สร้างเสริมสุขภาพและคุณภาพชีวิตของประชาชน</a:t>
            </a:r>
            <a:r>
              <a:rPr lang="th-TH" b="1" u="sng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ไทยตลอดช่วงชีวิตทุกกลุ่มวัย ตั้งแต่ในครรภ์จนถึงวาระสุดท้ายของชีวิต </a:t>
            </a: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โดยจะผลักดันให้ให้ระบบสุขภาพระดับตำบลมีประสิทธิภาพ พัฒนา</a:t>
            </a:r>
            <a:r>
              <a:rPr lang="th-TH" b="1" u="sng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ทีมหมอครอบครัว</a:t>
            </a: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ให้เกิดผลชัดเจนในทุกหมู่บ้าน ตำบล อำเภอ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ป้องกันควบคุมการบาดเจ็บ โดยเฉพาะการบาดเจ็บที่เกิดบนท้องถนน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โภชนาการปลอดภัย เน้นคุ้มครองประชาชนในด้านสุขภาพ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0000FF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เน้นภูมิปัญญาไทย การแพทย์แผนไทยการพัฒนาสุขภาพ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h-TH" b="1" dirty="0">
                <a:solidFill>
                  <a:srgbClr val="FF0000"/>
                </a:solidFill>
                <a:latin typeface="DilleniaUPC" panose="02020603050405020304" pitchFamily="18" charset="-34"/>
                <a:ea typeface="Tahoma" pitchFamily="34" charset="0"/>
                <a:cs typeface="DilleniaUPC" panose="02020603050405020304" pitchFamily="18" charset="-34"/>
              </a:rPr>
              <a:t>สร้างบทบาทสาธารณสุขให้เข้มแข็ง ทั้งในภูมิภาคและประชาคมโลก</a:t>
            </a:r>
          </a:p>
        </p:txBody>
      </p:sp>
    </p:spTree>
    <p:extLst>
      <p:ext uri="{BB962C8B-B14F-4D97-AF65-F5344CB8AC3E}">
        <p14:creationId xmlns:p14="http://schemas.microsoft.com/office/powerpoint/2010/main" val="224475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1119</Words>
  <Application>Microsoft Office PowerPoint</Application>
  <PresentationFormat>แบบจอกว้าง</PresentationFormat>
  <Paragraphs>79</Paragraphs>
  <Slides>15</Slides>
  <Notes>11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9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6" baseType="lpstr">
      <vt:lpstr>Angsana New</vt:lpstr>
      <vt:lpstr>Arial</vt:lpstr>
      <vt:lpstr>Calibri</vt:lpstr>
      <vt:lpstr>Calibri Light</vt:lpstr>
      <vt:lpstr>Cordia New</vt:lpstr>
      <vt:lpstr>Courier New</vt:lpstr>
      <vt:lpstr>DilleniaUPC</vt:lpstr>
      <vt:lpstr>Tahoma</vt:lpstr>
      <vt:lpstr>Wingdings</vt:lpstr>
      <vt:lpstr>Office Theme</vt:lpstr>
      <vt:lpstr>สไลด์ Microsoft PowerPoint</vt:lpstr>
      <vt:lpstr>งานทันตสาธารณสุขในคนพิการ</vt:lpstr>
      <vt:lpstr>“คนพิการ” หมายความว่า  </vt:lpstr>
      <vt:lpstr>ประเภทและหลักเกณฑ์ความพิการ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    เป้าหมายสำคัญของกระทรวงสาธารณสุขปีงบประมาณ พ.ศ. 2559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AsusPro</cp:lastModifiedBy>
  <cp:revision>27</cp:revision>
  <dcterms:created xsi:type="dcterms:W3CDTF">2015-10-30T23:24:03Z</dcterms:created>
  <dcterms:modified xsi:type="dcterms:W3CDTF">2015-11-08T09:41:23Z</dcterms:modified>
</cp:coreProperties>
</file>