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C5BF-EADA-48F0-B600-69A01864157A}" type="datetimeFigureOut">
              <a:rPr lang="th-TH" smtClean="0"/>
              <a:pPr/>
              <a:t>13/11/58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88%E0%B8%B3%E0%B8%9E%E0%B8%A3%E0%B8%A3%E0%B8%A9%E0%B8%B2" TargetMode="External"/><Relationship Id="rId2" Type="http://schemas.openxmlformats.org/officeDocument/2006/relationships/hyperlink" Target="https://th.wikipedia.org/wiki/%E0%B8%9E%E0%B8%A3%E0%B8%B0%E0%B8%AA%E0%B8%87%E0%B8%86%E0%B9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th.wikipedia.org/wiki/%E0%B8%A0%E0%B8%B4%E0%B8%81%E0%B8%A9%E0%B8%B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81%E0%B8%90%E0%B8%B4%E0%B8%99" TargetMode="External"/><Relationship Id="rId2" Type="http://schemas.openxmlformats.org/officeDocument/2006/relationships/hyperlink" Target="https://th.wikipedia.org/wiki/%E0%B8%AD%E0%B8%98%E0%B8%B4%E0%B8%81%E0%B8%A1%E0%B8%B2%E0%B8%A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A7%E0%B8%B1%E0%B8%99%E0%B9%80%E0%B8%82%E0%B9%89%E0%B8%B2%E0%B8%9E%E0%B8%A3%E0%B8%A3%E0%B8%A9%E0%B8%B2" TargetMode="External"/><Relationship Id="rId7" Type="http://schemas.openxmlformats.org/officeDocument/2006/relationships/hyperlink" Target="http://www.cckk1991.com/index.php?lay=show&amp;ac=article&amp;Id=539316800&amp;Ntype=1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theasianparent.com/%E0%B8%8A%E0%B8%A7%E0%B8%99%E0%B8%A5%E0%B8%B9%E0%B8%81%E0%B8%97%E0%B8%B3%E0%B8%81%E0%B8%B4%E0%B8%88%E0%B8%81%E0%B8%A3%E0%B8%A3%E0%B8%A1%E0%B8%A7%E0%B8%B1%E0%B8%99%E0%B9%80%E0%B8%82%E0%B9%89%E0%B8%B2%E0%B8%9E%E0%B8%A3%E0%B8%A3%E0%B8%A9%E0%B8%B2%E0%B9%81%E0%B8%A5%E0%B8%B0%E0%B8%AD%E0%B8%B2%E0%B8%AA%E0%B8%B2%E0%B8%AC%E0%B8%AB%E0%B8%9A%E0%B8%B9%E0%B8%8A%E0%B8%B2-2556/" TargetMode="External"/><Relationship Id="rId5" Type="http://schemas.openxmlformats.org/officeDocument/2006/relationships/hyperlink" Target="http://www.apichokeonline.com/" TargetMode="External"/><Relationship Id="rId4" Type="http://schemas.openxmlformats.org/officeDocument/2006/relationships/hyperlink" Target="http://md.ac.th/news-detail_4764_1962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.ac.th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hammajak.net/forums/viewtopic.php?t=42712" TargetMode="External"/><Relationship Id="rId4" Type="http://schemas.openxmlformats.org/officeDocument/2006/relationships/hyperlink" Target="http://blog.weloveshopping.com/act-in-buddhist-da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A7%E0%B8%B1%E0%B8%99%E0%B8%AA%E0%B8%B3%E0%B8%84%E0%B8%B1%E0%B8%8D%E0%B9%83%E0%B8%99%E0%B8%9E%E0%B8%B8%E0%B8%97%E0%B8%98%E0%B8%A8%E0%B8%B2%E0%B8%AA%E0%B8%99%E0%B8%B2" TargetMode="External"/><Relationship Id="rId7" Type="http://schemas.openxmlformats.org/officeDocument/2006/relationships/hyperlink" Target="https://th.wikipedia.org/wiki/%E0%B8%A7%E0%B8%B1%E0%B8%99%E0%B8%AD%E0%B8%AD%E0%B8%81%E0%B8%9E%E0%B8%A3%E0%B8%A3%E0%B8%A9%E0%B8%B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9E%E0%B8%A3%E0%B8%B0%E0%B8%98%E0%B8%A3%E0%B8%A3%E0%B8%A1%E0%B8%A7%E0%B8%B4%E0%B8%99%E0%B8%B1%E0%B8%A2" TargetMode="External"/><Relationship Id="rId5" Type="http://schemas.openxmlformats.org/officeDocument/2006/relationships/hyperlink" Target="https://th.wikipedia.org/wiki/%E0%B9%80%E0%B8%96%E0%B8%A3%E0%B8%A7%E0%B8%B2%E0%B8%97" TargetMode="External"/><Relationship Id="rId4" Type="http://schemas.openxmlformats.org/officeDocument/2006/relationships/hyperlink" Target="https://th.wikipedia.org/wiki/%E0%B8%9E%E0%B8%A3%E0%B8%B0%E0%B8%AA%E0%B8%87%E0%B8%86%E0%B9%8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9E%E0%B8%A3%E0%B8%B0%E0%B8%A1%E0%B8%AB%E0%B8%B2%E0%B8%81%E0%B8%A9%E0%B8%B1%E0%B8%95%E0%B8%A3%E0%B8%B4%E0%B8%A2%E0%B9%8C" TargetMode="External"/><Relationship Id="rId3" Type="http://schemas.openxmlformats.org/officeDocument/2006/relationships/hyperlink" Target="https://th.wikipedia.org/wiki/%E0%B8%9E%E0%B8%A3%E0%B8%B0%E0%B8%9E%E0%B8%B8%E0%B8%97%E0%B8%98%E0%B8%A8%E0%B8%B2%E0%B8%AA%E0%B8%99%E0%B8%B2" TargetMode="External"/><Relationship Id="rId7" Type="http://schemas.openxmlformats.org/officeDocument/2006/relationships/hyperlink" Target="https://th.wikipedia.org/wiki/%E0%B9%84%E0%B8%97%E0%B8%A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A7%E0%B8%B1%E0%B8%99%E0%B8%AD%E0%B8%B2%E0%B8%AA%E0%B8%B2%E0%B8%AC%E0%B8%AB%E0%B8%9A%E0%B8%B9%E0%B8%8A%E0%B8%B2" TargetMode="External"/><Relationship Id="rId5" Type="http://schemas.openxmlformats.org/officeDocument/2006/relationships/hyperlink" Target="https://th.wikipedia.org/wiki/%E0%B8%A4%E0%B8%94%E0%B8%B9%E0%B8%9D%E0%B8%99" TargetMode="External"/><Relationship Id="rId4" Type="http://schemas.openxmlformats.org/officeDocument/2006/relationships/hyperlink" Target="https://th.wikipedia.org/wiki/%E0%B8%9B%E0%B8%A3%E0%B8%B0%E0%B9%80%E0%B8%97%E0%B8%A8%E0%B9%84%E0%B8%97%E0%B8%A2" TargetMode="External"/><Relationship Id="rId9" Type="http://schemas.openxmlformats.org/officeDocument/2006/relationships/hyperlink" Target="https://th.wikipedia.org/wiki/%E0%B8%AA%E0%B8%A1%E0%B8%B1%E0%B8%A2%E0%B8%AA%E0%B8%B8%E0%B9%82%E0%B8%82%E0%B8%97%E0%B8%B1%E0%B8%A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9E%E0%B8%A3%E0%B8%B0%E0%B8%9E%E0%B8%B8%E0%B8%97%E0%B8%98%E0%B9%80%E0%B8%88%E0%B9%89%E0%B8%B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.wikipedia.org/wiki/%E0%B8%A7%E0%B8%B4%E0%B8%99%E0%B8%B1%E0%B8%A2" TargetMode="External"/><Relationship Id="rId4" Type="http://schemas.openxmlformats.org/officeDocument/2006/relationships/hyperlink" Target="https://th.wikipedia.org/wiki/%E0%B8%98%E0%B8%A3%E0%B8%A3%E0%B8%A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9A%E0%B8%A3%E0%B8%A3%E0%B8%9E%E0%B8%8A%E0%B8%B2" TargetMode="External"/><Relationship Id="rId2" Type="http://schemas.openxmlformats.org/officeDocument/2006/relationships/hyperlink" Target="https://th.wikipedia.org/wiki/%E0%B9%83%E0%B8%AA%E0%B9%88%E0%B8%9A%E0%B8%B2%E0%B8%95%E0%B8%A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th.wikipedia.org/wiki/%E0%B8%AD%E0%B8%B8%E0%B8%9B%E0%B8%AA%E0%B8%A1%E0%B8%9A%E0%B8%9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31_%E0%B8%81%E0%B8%A3%E0%B8%81%E0%B8%8E%E0%B8%B2%E0%B8%84%E0%B8%A1" TargetMode="External"/><Relationship Id="rId3" Type="http://schemas.openxmlformats.org/officeDocument/2006/relationships/hyperlink" Target="https://th.wikipedia.org/wiki/%E0%B8%A3%E0%B8%B1%E0%B8%90%E0%B8%9A%E0%B8%B2%E0%B8%A5" TargetMode="External"/><Relationship Id="rId7" Type="http://schemas.openxmlformats.org/officeDocument/2006/relationships/hyperlink" Target="https://th.wikipedia.org/wiki/%E0%B8%A7%E0%B8%B1%E0%B8%99%E0%B8%A8%E0%B8%B8%E0%B8%81%E0%B8%A3%E0%B9%8C" TargetMode="External"/><Relationship Id="rId2" Type="http://schemas.openxmlformats.org/officeDocument/2006/relationships/hyperlink" Target="https://th.wikipedia.org/wiki/%E0%B8%9E.%E0%B8%A8._25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9E.%E0%B8%A8._2558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th.wikipedia.org/wiki/%E0%B9%81%E0%B8%AD%E0%B8%A5%E0%B8%81%E0%B8%AD%E0%B8%AE%E0%B8%AD%E0%B8%A5%E0%B9%8C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th.wikipedia.org/wiki/%E0%B9%84%E0%B8%97%E0%B8%A2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9E%E0%B8%B8%E0%B8%97%E0%B8%98%E0%B8%A8%E0%B8%B2%E0%B8%AA%E0%B8%99%E0%B8%B4%E0%B8%81%E0%B8%8A%E0%B8%99" TargetMode="External"/><Relationship Id="rId3" Type="http://schemas.openxmlformats.org/officeDocument/2006/relationships/hyperlink" Target="https://th.wikipedia.org/w/index.php?title=%E0%B8%9B%E0%B8%8F%E0%B8%B4%E0%B8%9A%E0%B8%B1%E0%B8%95%E0%B8%B4%E0%B8%98%E0%B8%A3%E0%B8%A3%E0%B8%A1&amp;action=edit&amp;redlink=1" TargetMode="External"/><Relationship Id="rId7" Type="http://schemas.openxmlformats.org/officeDocument/2006/relationships/hyperlink" Target="https://th.wikipedia.org/wiki/%E0%B8%9E%E0%B8%A3%E0%B8%B0%E0%B8%9E%E0%B8%B8%E0%B8%97%E0%B8%98%E0%B8%A8%E0%B8%B2%E0%B8%AA%E0%B8%99%E0%B8%B2" TargetMode="External"/><Relationship Id="rId2" Type="http://schemas.openxmlformats.org/officeDocument/2006/relationships/hyperlink" Target="https://th.wikipedia.org/wiki/%E0%B8%A0%E0%B8%B4%E0%B8%81%E0%B8%A9%E0%B8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81%E0%B8%B8%E0%B8%A5%E0%B8%9A%E0%B8%B8%E0%B8%95%E0%B8%A3" TargetMode="External"/><Relationship Id="rId11" Type="http://schemas.openxmlformats.org/officeDocument/2006/relationships/hyperlink" Target="https://th.wikipedia.org/wiki/%E0%B8%9E%E0%B8%A3%E0%B8%B0%E0%B8%98%E0%B8%A3%E0%B8%A3%E0%B8%A1%E0%B9%80%E0%B8%97%E0%B8%A8%E0%B8%99%E0%B8%B2" TargetMode="External"/><Relationship Id="rId5" Type="http://schemas.openxmlformats.org/officeDocument/2006/relationships/hyperlink" Target="https://th.wikipedia.org/wiki/%E0%B8%A7%E0%B8%B1%E0%B8%99%E0%B8%AD%E0%B8%AD%E0%B8%81%E0%B8%9E%E0%B8%A3%E0%B8%A3%E0%B8%A9%E0%B8%B2" TargetMode="External"/><Relationship Id="rId10" Type="http://schemas.openxmlformats.org/officeDocument/2006/relationships/hyperlink" Target="https://th.wikipedia.org/wiki/%E0%B8%AD%E0%B8%9A%E0%B8%B2%E0%B8%A2%E0%B8%A1%E0%B8%B8%E0%B8%82" TargetMode="External"/><Relationship Id="rId4" Type="http://schemas.openxmlformats.org/officeDocument/2006/relationships/hyperlink" Target="https://th.wikipedia.org/wiki/%E0%B8%9E%E0%B8%A3%E0%B8%B0%E0%B8%98%E0%B8%A3%E0%B8%A3%E0%B8%A1%E0%B8%A7%E0%B8%B4%E0%B8%99%E0%B8%B1%E0%B8%A2" TargetMode="External"/><Relationship Id="rId9" Type="http://schemas.openxmlformats.org/officeDocument/2006/relationships/hyperlink" Target="https://th.wikipedia.org/wiki/%E0%B8%88%E0%B8%95%E0%B8%B8%E0%B8%9B%E0%B8%B1%E0%B8%88%E0%B8%88%E0%B8%B1%E0%B8%A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th.wikipedia.org/wiki/%E0%B8%9E%E0%B8%B8%E0%B8%97%E0%B8%98%E0%B8%81%E0%B8%B2%E0%B8%A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9E%E0%B8%A3%E0%B8%B0%E0%B8%A0%E0%B8%B4%E0%B8%81%E0%B8%A9%E0%B8%B8%E0%B8%AA%E0%B8%87%E0%B8%86%E0%B9%8C" TargetMode="External"/><Relationship Id="rId3" Type="http://schemas.openxmlformats.org/officeDocument/2006/relationships/hyperlink" Target="https://th.wikipedia.org/w/index.php?title=%E0%B8%89%E0%B8%B1%E0%B8%9E%E0%B8%9E%E0%B8%B1%E0%B8%84%E0%B8%84%E0%B8%B5%E0%B8%A2%E0%B9%8C&amp;action=edit&amp;redlink=1" TargetMode="External"/><Relationship Id="rId7" Type="http://schemas.openxmlformats.org/officeDocument/2006/relationships/hyperlink" Target="https://th.wikipedia.org/wiki/%E0%B8%A8%E0%B8%B2%E0%B8%AA%E0%B8%99%E0%B8%B2" TargetMode="External"/><Relationship Id="rId2" Type="http://schemas.openxmlformats.org/officeDocument/2006/relationships/hyperlink" Target="https://th.wikipedia.org/wiki/%E0%B8%9E%E0%B8%A3%E0%B8%B0%E0%B8%9E%E0%B8%B8%E0%B8%97%E0%B8%98%E0%B9%80%E0%B8%88%E0%B9%89%E0%B8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99%E0%B8%B1%E0%B8%81%E0%B8%9A%E0%B8%A7%E0%B8%8A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th.wikipedia.org/wiki/%E0%B8%9E%E0%B8%A3%E0%B8%B0%E0%B8%AA%E0%B8%87%E0%B8%86%E0%B9%8C" TargetMode="External"/><Relationship Id="rId10" Type="http://schemas.openxmlformats.org/officeDocument/2006/relationships/hyperlink" Target="https://th.wikipedia.org/wiki/%E0%B8%A0%E0%B8%B4%E0%B8%81%E0%B8%A9%E0%B8%B8" TargetMode="External"/><Relationship Id="rId4" Type="http://schemas.openxmlformats.org/officeDocument/2006/relationships/hyperlink" Target="https://th.wikipedia.org/wiki/%E0%B8%9E%E0%B8%A3%E0%B8%B0%E0%B8%9E%E0%B8%B8%E0%B8%97%E0%B8%98%E0%B8%A8%E0%B8%B2%E0%B8%AA%E0%B8%99%E0%B8%B2" TargetMode="External"/><Relationship Id="rId9" Type="http://schemas.openxmlformats.org/officeDocument/2006/relationships/hyperlink" Target="https://th.wikipedia.org/wiki/%E0%B8%88%E0%B8%B2%E0%B8%A3%E0%B8%B4%E0%B8%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th-TH" dirty="0">
                <a:cs typeface="+mj-cs"/>
              </a:rPr>
              <a:t>ตามพระวินัย พระสงฆ์รูปใดไม่เข้าจำพรรษาอยู่ ณ ที่แห่งใดแห่งหนึ่ง พระพุทธองค์ทรงปรับอาบัติแก่พระสงฆ์รูปนั้นด้วยอาบัติทุก</a:t>
            </a:r>
            <a:r>
              <a:rPr lang="th-TH" dirty="0" smtClean="0">
                <a:cs typeface="+mj-cs"/>
              </a:rPr>
              <a:t>กฎ</a:t>
            </a:r>
            <a:endParaRPr lang="th-TH" dirty="0">
              <a:cs typeface="+mj-cs"/>
            </a:endParaRPr>
          </a:p>
          <a:p>
            <a:r>
              <a:rPr lang="th-TH" dirty="0">
                <a:cs typeface="+mj-cs"/>
              </a:rPr>
              <a:t>และ</a:t>
            </a:r>
            <a:r>
              <a:rPr lang="th-TH" dirty="0">
                <a:cs typeface="+mj-cs"/>
                <a:hlinkClick r:id="rId2" tooltip="พระสงฆ์"/>
              </a:rPr>
              <a:t>พระสงฆ์</a:t>
            </a:r>
            <a:r>
              <a:rPr lang="th-TH" dirty="0">
                <a:cs typeface="+mj-cs"/>
              </a:rPr>
              <a:t>ที่อธิษฐานรับคำเข้า</a:t>
            </a:r>
            <a:r>
              <a:rPr lang="th-TH" dirty="0">
                <a:cs typeface="+mj-cs"/>
                <a:hlinkClick r:id="rId3" tooltip="จำพรรษา"/>
              </a:rPr>
              <a:t>จำพรรษา</a:t>
            </a:r>
            <a:r>
              <a:rPr lang="th-TH" dirty="0">
                <a:cs typeface="+mj-cs"/>
              </a:rPr>
              <a:t>แล้วจะไปค้างแรมที่อื่นไม่ได้ แต่ถ้าหากเดินทางออกไปแล้วและไม่สามารถกลับมาในเวลาที่กำหนด คือ </a:t>
            </a:r>
            <a:r>
              <a:rPr lang="th-TH" i="1" dirty="0">
                <a:cs typeface="+mj-cs"/>
              </a:rPr>
              <a:t>ก่อนรุ่งสว่าง</a:t>
            </a:r>
            <a:r>
              <a:rPr lang="th-TH" dirty="0">
                <a:cs typeface="+mj-cs"/>
              </a:rPr>
              <a:t> ก็จะถือว่าพระ</a:t>
            </a:r>
            <a:r>
              <a:rPr lang="th-TH" dirty="0">
                <a:cs typeface="+mj-cs"/>
                <a:hlinkClick r:id="rId4" tooltip="ภิกษุ"/>
              </a:rPr>
              <a:t>ภิกษุ</a:t>
            </a:r>
            <a:r>
              <a:rPr lang="th-TH" dirty="0">
                <a:cs typeface="+mj-cs"/>
              </a:rPr>
              <a:t>รูปนั้น</a:t>
            </a:r>
            <a:r>
              <a:rPr lang="th-TH" b="1" dirty="0">
                <a:solidFill>
                  <a:srgbClr val="FF0000"/>
                </a:solidFill>
                <a:cs typeface="+mj-cs"/>
              </a:rPr>
              <a:t>"ขาดพรรษา"</a:t>
            </a:r>
            <a:r>
              <a:rPr lang="th-TH" dirty="0">
                <a:solidFill>
                  <a:srgbClr val="FF0000"/>
                </a:solidFill>
                <a:cs typeface="+mj-cs"/>
              </a:rPr>
              <a:t> </a:t>
            </a:r>
            <a:r>
              <a:rPr lang="th-TH" dirty="0">
                <a:cs typeface="+mj-cs"/>
              </a:rPr>
              <a:t>และต้องอาบัติทุกกฎเพราะรับคำนั้น รวมทั้งพระสงฆ์รูปนั้นจะไม่ได้รับอานิสงส์พรรษา ไม่ได้อานิสงส์กฐินตามพระวินัย และทั้งยังห้ามไม่ให้นับพรรษาที่ขาดนั้นอีก</a:t>
            </a:r>
            <a:r>
              <a:rPr lang="th-TH" dirty="0" smtClean="0">
                <a:cs typeface="+mj-cs"/>
              </a:rPr>
              <a:t>ด้วย</a:t>
            </a:r>
            <a:endParaRPr lang="th-TH" dirty="0">
              <a:cs typeface="+mj-cs"/>
            </a:endParaRPr>
          </a:p>
          <a:p>
            <a:pPr>
              <a:buNone/>
            </a:pPr>
            <a:endParaRPr lang="th-TH" dirty="0">
              <a:cs typeface="+mj-cs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85720" y="214290"/>
            <a:ext cx="8572528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>
                <a:solidFill>
                  <a:srgbClr val="00B050"/>
                </a:solidFill>
                <a:cs typeface="#TS  Malee Normal" pitchFamily="18" charset="-34"/>
              </a:rPr>
              <a:t>การเข้าพรรษาของพระสงฆ์ตาม</a:t>
            </a:r>
            <a:r>
              <a:rPr lang="th-TH" sz="4800" dirty="0">
                <a:solidFill>
                  <a:srgbClr val="FFC000"/>
                </a:solidFill>
                <a:cs typeface="#TS  Malee Normal" pitchFamily="18" charset="-34"/>
              </a:rPr>
              <a:t>พระวินัยปิฎก</a:t>
            </a:r>
          </a:p>
        </p:txBody>
      </p:sp>
      <p:pic>
        <p:nvPicPr>
          <p:cNvPr id="5122" name="Picture 2" descr="D:\5\shutterstock_140900545-1024x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35" y="4929198"/>
            <a:ext cx="4071965" cy="1928802"/>
          </a:xfrm>
          <a:prstGeom prst="rect">
            <a:avLst/>
          </a:prstGeom>
          <a:noFill/>
        </p:spPr>
      </p:pic>
      <p:pic>
        <p:nvPicPr>
          <p:cNvPr id="5123" name="Picture 3" descr="D:\5\Untitled-1_1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62534"/>
            <a:ext cx="5072066" cy="189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cs typeface="+mj-cs"/>
              </a:rPr>
              <a:t>การเข้าพรรษาตามพระวินัยแบ่งได้เป็น 2 ประเภท </a:t>
            </a:r>
            <a:r>
              <a:rPr lang="th-TH" dirty="0" smtClean="0">
                <a:cs typeface="+mj-cs"/>
              </a:rPr>
              <a:t>คือ</a:t>
            </a:r>
            <a:endParaRPr lang="th-TH" dirty="0">
              <a:cs typeface="+mj-cs"/>
            </a:endParaRPr>
          </a:p>
          <a:p>
            <a:r>
              <a:rPr lang="th-TH" b="1" dirty="0">
                <a:cs typeface="+mj-cs"/>
              </a:rPr>
              <a:t>ปุริมพรรษา</a:t>
            </a:r>
            <a:r>
              <a:rPr lang="th-TH" dirty="0">
                <a:cs typeface="+mj-cs"/>
              </a:rPr>
              <a:t> (เขียนอีกอย่างว่า </a:t>
            </a:r>
            <a:r>
              <a:rPr lang="th-TH" b="1" dirty="0">
                <a:cs typeface="+mj-cs"/>
              </a:rPr>
              <a:t>บุริมพรรษา</a:t>
            </a:r>
            <a:r>
              <a:rPr lang="th-TH" dirty="0">
                <a:cs typeface="+mj-cs"/>
              </a:rPr>
              <a:t>) คือ การเข้าพรรษาแรก เริ่มตั้งแต่วันแรม 1 ค่ำ เดือน 8 (สำหรับปี</a:t>
            </a:r>
            <a:r>
              <a:rPr lang="th-TH" dirty="0">
                <a:cs typeface="+mj-cs"/>
                <a:hlinkClick r:id="rId2" tooltip="อธิกมาส"/>
              </a:rPr>
              <a:t>อธิกมาส</a:t>
            </a:r>
            <a:r>
              <a:rPr lang="th-TH" dirty="0">
                <a:cs typeface="+mj-cs"/>
              </a:rPr>
              <a:t> คือ มีเดือน 8 สองหน จะเริ่มในวันแรม 1 ค่ำ เดือน 8 หลัง) จนถึงวันขึ้น 15 ค่ำ เดือน 11 หลังจากออกพรรษาแล้ว พระที่อยู่จำพรรษาครบ 3 เดือน ก็มีสิทธิที่จะรับ</a:t>
            </a:r>
            <a:r>
              <a:rPr lang="th-TH" dirty="0">
                <a:cs typeface="+mj-cs"/>
                <a:hlinkClick r:id="rId3" tooltip="กฐิน"/>
              </a:rPr>
              <a:t>กฐิน</a:t>
            </a:r>
            <a:r>
              <a:rPr lang="th-TH" dirty="0">
                <a:cs typeface="+mj-cs"/>
              </a:rPr>
              <a:t>ซึ่งมีช่วงเวลาเพียงหนึ่งเดือน นับตั้งแต่วันแรม 1 ค่ำ เดือน 11 ถึงขึ้น 15 ค่ำ เดือน 12</a:t>
            </a:r>
          </a:p>
          <a:p>
            <a:r>
              <a:rPr lang="th-TH" b="1" dirty="0">
                <a:cs typeface="+mj-cs"/>
              </a:rPr>
              <a:t>ปัจฉิมพรรษา</a:t>
            </a:r>
            <a:r>
              <a:rPr lang="th-TH" dirty="0">
                <a:cs typeface="+mj-cs"/>
              </a:rPr>
              <a:t> คือ การเข้าพรรษาหลัง ใช้ในกรณีที่พระภิกษุต้องเดินทางไกลหรือมีเหตุสุดวิสัย ทำให้กลับมาเข้าพรรษาแรกในวันแรม 1 ค่ำ เดือน 8 ไม่ทัน ต้องรอไปเข้าพรรษาหลัง คือวันแรม 1 ค่ำ เดือน 9 แล้วจะไปออกพรรษาในวันขึ้น 15 ค่ำ เดือน 12 ซึ่งเป็นวันหมดเขตทอดกฐินพอดี ดังนั้นพระภิกษุที่เข้าปัจฉิมพรรษาจึงไม่มีโอกาสได้รับกฐิน แต่ก็ได้พรรษาเช่นเดียวกับพระที่เข้าปุริมพรรษาเหมือนกัน</a:t>
            </a:r>
          </a:p>
          <a:p>
            <a:endParaRPr lang="th-TH" dirty="0">
              <a:cs typeface="+mj-cs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285728"/>
            <a:ext cx="8715436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cs typeface="+mj-cs"/>
              </a:rPr>
              <a:t>ประเภทของการเข้าพรรษาของพระสงฆ์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r>
              <a:rPr lang="th-TH" dirty="0">
                <a:cs typeface="+mj-cs"/>
              </a:rPr>
              <a:t>เมื่อพระสงฆ์จำพรรษาครบ</a:t>
            </a:r>
            <a:r>
              <a:rPr lang="th-TH" dirty="0" err="1">
                <a:cs typeface="+mj-cs"/>
              </a:rPr>
              <a:t>ไตรมาส</a:t>
            </a:r>
            <a:r>
              <a:rPr lang="th-TH" dirty="0">
                <a:cs typeface="+mj-cs"/>
              </a:rPr>
              <a:t>ได้ปวารณาออกพรรษาและได้กรานกฐินแล้ว ย่อมได้รับอานิสงส์ หรือข้อยกเว้นพระวินัย 5 </a:t>
            </a:r>
            <a:r>
              <a:rPr lang="th-TH" dirty="0" smtClean="0">
                <a:cs typeface="+mj-cs"/>
              </a:rPr>
              <a:t>ข้อคือ</a:t>
            </a:r>
            <a:endParaRPr lang="th-TH" dirty="0">
              <a:cs typeface="+mj-cs"/>
            </a:endParaRPr>
          </a:p>
          <a:p>
            <a:r>
              <a:rPr lang="th-TH" dirty="0">
                <a:cs typeface="+mj-cs"/>
              </a:rPr>
              <a:t>เที่ยวไปไหนไม่ต้องบอกลา (ออกจากวัดไปโดยไม่จำเป็นต้องแจ้งเจ้าอาวาสหรือพระสงฆ์รูปอื่นก่อนได้)</a:t>
            </a:r>
          </a:p>
          <a:p>
            <a:r>
              <a:rPr lang="th-TH" dirty="0">
                <a:cs typeface="+mj-cs"/>
              </a:rPr>
              <a:t>เที่ยวไปไม่ต้องถือไตรจีวรครบสำรับ 3 ผืน</a:t>
            </a:r>
          </a:p>
          <a:p>
            <a:r>
              <a:rPr lang="th-TH" dirty="0">
                <a:cs typeface="+mj-cs"/>
              </a:rPr>
              <a:t>ฉันคณะ</a:t>
            </a:r>
            <a:r>
              <a:rPr lang="th-TH" dirty="0" err="1">
                <a:cs typeface="+mj-cs"/>
              </a:rPr>
              <a:t>โภชน์</a:t>
            </a:r>
            <a:r>
              <a:rPr lang="th-TH" dirty="0">
                <a:cs typeface="+mj-cs"/>
              </a:rPr>
              <a:t>ได้ (ล้อมวงฉันได้)</a:t>
            </a:r>
          </a:p>
          <a:p>
            <a:r>
              <a:rPr lang="th-TH" dirty="0">
                <a:cs typeface="+mj-cs"/>
              </a:rPr>
              <a:t>เก็บอดิเรกจีวรไว้ได้ตามปรารถนา (ยกเว้นสิกขาบทข้อ</a:t>
            </a:r>
            <a:r>
              <a:rPr lang="th-TH" dirty="0" err="1">
                <a:cs typeface="+mj-cs"/>
              </a:rPr>
              <a:t>นิสสัคคิย</a:t>
            </a:r>
            <a:r>
              <a:rPr lang="th-TH" dirty="0">
                <a:cs typeface="+mj-cs"/>
              </a:rPr>
              <a:t>ปาจิตตีย์บางข้อ)</a:t>
            </a:r>
          </a:p>
          <a:p>
            <a:r>
              <a:rPr lang="th-TH" dirty="0">
                <a:cs typeface="+mj-cs"/>
              </a:rPr>
              <a:t>จีวรลาภอันเกิดในที่นั้นเป็นของภิกษุ (เมื่อมีผู้มาถวายจีวรเกินกว่าไตรครองสามารถเก็บไว้ได้โดยไม่ต้องสละเข้ากองกลาง)</a:t>
            </a:r>
          </a:p>
          <a:p>
            <a:endParaRPr lang="th-TH" dirty="0">
              <a:cs typeface="+mj-cs"/>
            </a:endParaRPr>
          </a:p>
        </p:txBody>
      </p:sp>
      <p:sp>
        <p:nvSpPr>
          <p:cNvPr id="4" name="มนมุมสี่เหลี่ยมด้านทแยงมุม 3"/>
          <p:cNvSpPr/>
          <p:nvPr/>
        </p:nvSpPr>
        <p:spPr>
          <a:xfrm>
            <a:off x="357158" y="285728"/>
            <a:ext cx="8501122" cy="114300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TH Krub" pitchFamily="2" charset="-34"/>
                <a:cs typeface="TH Krub" pitchFamily="2" charset="-34"/>
              </a:rPr>
              <a:t>อานิสงส์การจำพรรษาของพระสงฆ์ที่จำครบพรรษา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>
                <a:solidFill>
                  <a:srgbClr val="FFC000"/>
                </a:solidFill>
                <a:latin typeface="dY_AgencyGP" pitchFamily="2" charset="0"/>
                <a:cs typeface="dY_AgencyGP" pitchFamily="2" charset="0"/>
              </a:rPr>
              <a:t>ประเพณีถวายเทียน</a:t>
            </a:r>
            <a:r>
              <a:rPr lang="th-TH" sz="7200" b="1" dirty="0" smtClean="0">
                <a:solidFill>
                  <a:srgbClr val="FFC000"/>
                </a:solidFill>
                <a:latin typeface="dY_AgencyGP" pitchFamily="2" charset="0"/>
                <a:cs typeface="dY_AgencyGP" pitchFamily="2" charset="0"/>
              </a:rPr>
              <a:t>พรรษา</a:t>
            </a:r>
            <a:endParaRPr lang="th-TH" sz="7200" dirty="0">
              <a:solidFill>
                <a:srgbClr val="FFC000"/>
              </a:solidFill>
              <a:latin typeface="dY_AgencyGP" pitchFamily="2" charset="0"/>
              <a:cs typeface="dY_AgencyGP" pitchFamily="2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 descr="D:\5\31120001_0_20130727-171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00B0F0"/>
                </a:solidFill>
              </a:rPr>
              <a:t>ประเพณีถวายผ้าอาบน้ำฝน (ก่อนเข้าพรรษา</a:t>
            </a:r>
            <a:r>
              <a:rPr lang="th-TH" sz="5400" b="1" dirty="0" smtClean="0">
                <a:solidFill>
                  <a:srgbClr val="00B0F0"/>
                </a:solidFill>
              </a:rPr>
              <a:t>)</a:t>
            </a:r>
            <a:endParaRPr lang="th-TH" sz="5400" dirty="0">
              <a:solidFill>
                <a:srgbClr val="00B0F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7170" name="Picture 2" descr="D:\5\560723-5502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470222" cy="2714644"/>
          </a:xfrm>
          <a:prstGeom prst="rect">
            <a:avLst/>
          </a:prstGeom>
          <a:noFill/>
        </p:spPr>
      </p:pic>
      <p:pic>
        <p:nvPicPr>
          <p:cNvPr id="7171" name="Picture 3" descr="D:\5\560723-rain-retreat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357298"/>
            <a:ext cx="3710017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dirty="0" smtClean="0">
                <a:cs typeface="#TS  R 2143 Normal" pitchFamily="18" charset="-34"/>
              </a:rPr>
              <a:t>แหล่งที่มาของภาพและข้อมูล</a:t>
            </a:r>
            <a:endParaRPr lang="th-TH" sz="7200" dirty="0">
              <a:cs typeface="#TS  R 2143 Normal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>
                <a:hlinkClick r:id="rId3"/>
              </a:rPr>
              <a:t>https://th.wikipedia.org/wiki/%E0%B8%A7%E0%B8%B1%E0%B8%99%E0%B9%80%E0%B8%82%E0%B9%89%E0%B8%B2%E0%B8%9E%E0%B8%A3%E0%B8%A3%E0%B8%A9%E0%B8%B2</a:t>
            </a:r>
            <a:endParaRPr lang="en-US" dirty="0" smtClean="0"/>
          </a:p>
          <a:p>
            <a:r>
              <a:rPr lang="th-TH" dirty="0" smtClean="0"/>
              <a:t>วิกิพี</a:t>
            </a:r>
            <a:r>
              <a:rPr lang="th-TH" dirty="0" err="1" smtClean="0"/>
              <a:t>เดีย</a:t>
            </a:r>
            <a:endParaRPr lang="th-TH" dirty="0" smtClean="0"/>
          </a:p>
          <a:p>
            <a:r>
              <a:rPr lang="en-US" dirty="0" smtClean="0">
                <a:hlinkClick r:id="rId4"/>
              </a:rPr>
              <a:t>md.ac.th</a:t>
            </a:r>
            <a:endParaRPr lang="th-TH" dirty="0" smtClean="0"/>
          </a:p>
          <a:p>
            <a:r>
              <a:rPr lang="en-US" dirty="0" smtClean="0">
                <a:hlinkClick r:id="rId5"/>
              </a:rPr>
              <a:t>www.apichokeonline.com</a:t>
            </a:r>
            <a:endParaRPr lang="th-TH" dirty="0" smtClean="0"/>
          </a:p>
          <a:p>
            <a:r>
              <a:rPr lang="en-US" dirty="0" smtClean="0">
                <a:hlinkClick r:id="rId6"/>
              </a:rPr>
              <a:t>th.theasianparent.com</a:t>
            </a:r>
            <a:endParaRPr lang="th-TH" dirty="0" smtClean="0"/>
          </a:p>
          <a:p>
            <a:r>
              <a:rPr lang="en-US" dirty="0" smtClean="0">
                <a:hlinkClick r:id="rId7"/>
              </a:rPr>
              <a:t>www.cckk1991.com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>
                <a:hlinkClick r:id="rId3"/>
              </a:rPr>
              <a:t>www.md.ac.th</a:t>
            </a:r>
            <a:endParaRPr lang="th-TH" dirty="0" smtClean="0"/>
          </a:p>
          <a:p>
            <a:r>
              <a:rPr lang="en-US" dirty="0" smtClean="0">
                <a:hlinkClick r:id="rId4"/>
              </a:rPr>
              <a:t>blog.weloveshopping.com</a:t>
            </a:r>
            <a:endParaRPr lang="th-TH" dirty="0" smtClean="0"/>
          </a:p>
          <a:p>
            <a:r>
              <a:rPr lang="en-US" dirty="0" smtClean="0">
                <a:hlinkClick r:id="rId5"/>
              </a:rPr>
              <a:t>www.dhammajak.net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>
              <a:alphaModFix amt="81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thaiDist"/>
            <a:r>
              <a:rPr lang="th-TH" sz="4000" b="1" dirty="0">
                <a:solidFill>
                  <a:schemeClr val="bg1"/>
                </a:solidFill>
                <a:cs typeface="+mj-cs"/>
              </a:rPr>
              <a:t>วัน</a:t>
            </a:r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เข้าพรรษา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เป็น</a:t>
            </a:r>
            <a:r>
              <a:rPr lang="th-TH" sz="4000" dirty="0">
                <a:solidFill>
                  <a:schemeClr val="bg1"/>
                </a:solidFill>
                <a:cs typeface="+mj-cs"/>
                <a:hlinkClick r:id="rId3" tooltip="วันสำคัญในพุทธศาสนา"/>
              </a:rPr>
              <a:t>วันสำคัญในพุทธศาสนา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วัน</a:t>
            </a:r>
            <a:r>
              <a:rPr lang="th-TH" sz="4000" dirty="0" smtClean="0">
                <a:solidFill>
                  <a:schemeClr val="bg1"/>
                </a:solidFill>
                <a:cs typeface="+mj-cs"/>
              </a:rPr>
              <a:t>หนึ่งที่</a:t>
            </a:r>
            <a:r>
              <a:rPr lang="th-TH" sz="4000" dirty="0">
                <a:solidFill>
                  <a:schemeClr val="bg1"/>
                </a:solidFill>
                <a:cs typeface="+mj-cs"/>
                <a:hlinkClick r:id="rId4" tooltip="พระสงฆ์"/>
              </a:rPr>
              <a:t>พระสงฆ์</a:t>
            </a:r>
            <a:r>
              <a:rPr lang="th-TH" sz="4000" dirty="0">
                <a:solidFill>
                  <a:schemeClr val="bg1"/>
                </a:solidFill>
                <a:cs typeface="+mj-cs"/>
                <a:hlinkClick r:id="rId5" tooltip="เถรวาท"/>
              </a:rPr>
              <a:t>เถรวาท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จะอธิษฐานว่าจะพักประจำอยู่ ณ ที่ใดที่หนึ่ง ตลอดระยะเวลาฤดูฝนที่มีกำหนดเป็นระยะเวลา 3 เดือน ตามที่</a:t>
            </a:r>
            <a:r>
              <a:rPr lang="th-TH" sz="4000" dirty="0">
                <a:solidFill>
                  <a:schemeClr val="bg1"/>
                </a:solidFill>
                <a:cs typeface="+mj-cs"/>
                <a:hlinkClick r:id="rId6" tooltip="พระธรรมวินัย"/>
              </a:rPr>
              <a:t>พระธรรมวินัย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บัญญัติไว้ โดยไม่ไปค้างแรมที่อื่น หรือที่เรียกติดปากกันโดยทั่วไปว่า 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จำพรรษา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 ("พรรษา" แปลว่า ฤดูฝน, "จำ" แปลว่า พักอยู่) พิธีเข้าพรรษานี้ถือเป็นข้อปฏิบัติสำหรับพระสงฆ์โดยตรง ละเว้นไม่ได้ ไม่ว่ากรณีใด ๆ ก็</a:t>
            </a:r>
            <a:r>
              <a:rPr lang="th-TH" sz="4000" dirty="0" smtClean="0">
                <a:solidFill>
                  <a:schemeClr val="bg1"/>
                </a:solidFill>
                <a:cs typeface="+mj-cs"/>
              </a:rPr>
              <a:t>ตามการ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เข้าพรรษาตามปกติเริ่มนับตั้งแต่วันแรม 1 ค่ำ เดือน 8 ของทุกปี (หรือเดือน 8 หลัง ถ้ามีเดือน 8 สองหน) และสิ้นสุดลงในวันขึ้น 15 ค่ำ เดือน 11 หรือ</a:t>
            </a:r>
            <a:r>
              <a:rPr lang="th-TH" sz="4400" dirty="0">
                <a:hlinkClick r:id="rId7" tooltip="วันออกพรรษา"/>
              </a:rPr>
              <a:t>วันออกพรรษา</a:t>
            </a:r>
            <a:endParaRPr lang="th-TH" sz="40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th-TH" sz="4400" b="1" dirty="0">
                <a:cs typeface="+mj-cs"/>
              </a:rPr>
              <a:t>วันเข้าพรรษา (วันแรม 1 ค่ำ เดือน 8) หรือเทศกาลเข้าพรรษา (วันแรม 1 ค่ำ เดือน 8 ถึง วันขึ้น 15 ค่ำ เดือน 11) ถือได้ว่าเป็นวันและช่วงเทศกาลทาง</a:t>
            </a:r>
            <a:r>
              <a:rPr lang="th-TH" sz="4400" b="1" dirty="0">
                <a:cs typeface="+mj-cs"/>
                <a:hlinkClick r:id="rId3" tooltip="พระพุทธศาสนา"/>
              </a:rPr>
              <a:t>พระพุทธศาสนา</a:t>
            </a:r>
            <a:r>
              <a:rPr lang="th-TH" sz="4400" b="1" dirty="0">
                <a:cs typeface="+mj-cs"/>
              </a:rPr>
              <a:t>ที่สำคัญเทศกาลหนึ่งใน</a:t>
            </a:r>
            <a:r>
              <a:rPr lang="th-TH" sz="4400" b="1" dirty="0">
                <a:cs typeface="+mj-cs"/>
                <a:hlinkClick r:id="rId4" tooltip="ประเทศไทย"/>
              </a:rPr>
              <a:t>ประเทศไทย</a:t>
            </a:r>
            <a:r>
              <a:rPr lang="th-TH" sz="4400" b="1" dirty="0">
                <a:cs typeface="+mj-cs"/>
              </a:rPr>
              <a:t> โดยมีระยะเวลาประมาณ 3 เดือนในช่วง</a:t>
            </a:r>
            <a:r>
              <a:rPr lang="th-TH" sz="4400" b="1" dirty="0">
                <a:cs typeface="+mj-cs"/>
                <a:hlinkClick r:id="rId5" tooltip="ฤดูฝน"/>
              </a:rPr>
              <a:t>ฤดูฝน</a:t>
            </a:r>
            <a:r>
              <a:rPr lang="th-TH" sz="4400" b="1" dirty="0">
                <a:cs typeface="+mj-cs"/>
              </a:rPr>
              <a:t> โดยวันเข้าพรรษาเป็นวันสำคัญทางพระพุทธศาสนาที่ต่อเนื่องมาจาก</a:t>
            </a:r>
            <a:r>
              <a:rPr lang="th-TH" sz="4400" b="1" dirty="0">
                <a:cs typeface="+mj-cs"/>
                <a:hlinkClick r:id="rId6" tooltip="วันอาสาฬหบูชา"/>
              </a:rPr>
              <a:t>วันอาสาฬหบูชา</a:t>
            </a:r>
            <a:r>
              <a:rPr lang="th-TH" sz="4400" b="1" dirty="0">
                <a:cs typeface="+mj-cs"/>
              </a:rPr>
              <a:t> (วันขึ้น 15 ค่ำ เดือน 8) ซึ่งพุทธศาสนิกชนชาว</a:t>
            </a:r>
            <a:r>
              <a:rPr lang="th-TH" sz="4400" b="1" dirty="0">
                <a:cs typeface="+mj-cs"/>
                <a:hlinkClick r:id="rId7" tooltip="ไทย"/>
              </a:rPr>
              <a:t>ไทย</a:t>
            </a:r>
            <a:r>
              <a:rPr lang="th-TH" sz="4400" b="1" dirty="0">
                <a:cs typeface="+mj-cs"/>
              </a:rPr>
              <a:t>ทั้ง</a:t>
            </a:r>
            <a:r>
              <a:rPr lang="th-TH" sz="4400" b="1" dirty="0">
                <a:cs typeface="+mj-cs"/>
                <a:hlinkClick r:id="rId8" tooltip="พระมหากษัตริย์"/>
              </a:rPr>
              <a:t>พระมหากษัตริย์</a:t>
            </a:r>
            <a:r>
              <a:rPr lang="th-TH" sz="4400" b="1" dirty="0">
                <a:cs typeface="+mj-cs"/>
              </a:rPr>
              <a:t>และคนทั่วไปได้สืบทอดประเพณีปฏิบัติการทำบุญในวันเข้าพรรษามาช้านานแล้วตั้งแต่</a:t>
            </a:r>
            <a:r>
              <a:rPr lang="th-TH" sz="4400" b="1" dirty="0">
                <a:cs typeface="+mj-cs"/>
                <a:hlinkClick r:id="rId9" tooltip="สมัยสุโขทัย"/>
              </a:rPr>
              <a:t>สมัยสุโขทัย</a:t>
            </a:r>
            <a:endParaRPr lang="th-TH" sz="4400" b="1" dirty="0"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h-TH" sz="4000" dirty="0">
                <a:cs typeface="+mj-cs"/>
              </a:rPr>
              <a:t>สาเหตุที่</a:t>
            </a:r>
            <a:r>
              <a:rPr lang="th-TH" sz="4000" dirty="0">
                <a:cs typeface="+mj-cs"/>
                <a:hlinkClick r:id="rId3" tooltip="พระพุทธเจ้า"/>
              </a:rPr>
              <a:t>พระพุทธเจ้า</a:t>
            </a:r>
            <a:r>
              <a:rPr lang="th-TH" sz="4000" dirty="0">
                <a:cs typeface="+mj-cs"/>
              </a:rPr>
              <a:t>ทรงอนุญาตการจำพรรษาอยู่ ณ สถานที่ใดสถานที่หนึ่งตลอด 3 เดือนแก่พระสงฆ์นั้น มีเหตุผลเพื่อให้พระสงฆ์ได้หยุดพักการจาริกเพื่อเผยแพร่ศาสนาไปตามสถานที่ต่าง ๆ ซึ่งจะเป็นไปด้วยความยากลำบากในช่วงฤดูฝน เพื่อป้องกันความเสียหายจากการอาจเดินเหยียบย่ำธัญพืชของชาวบ้านที่ปลูกลงแปลงในฤดูฝน และโดยเฉพาะอย่างยิ่ง ช่วงเวลาจำพรรษาตลอด 3 เดือนนั้น เป็นช่วงเวลาและโอกาสสำคัญในรอบปีที่พระสงฆ์จะได้มาอยู่จำพรรษารวมกันภายในอาวาสหรือสถานที่ใดสถานที่หนึ่ง เพื่อศึกษาพระ</a:t>
            </a:r>
            <a:r>
              <a:rPr lang="th-TH" sz="4000" dirty="0">
                <a:cs typeface="+mj-cs"/>
                <a:hlinkClick r:id="rId4" tooltip="ธรรม"/>
              </a:rPr>
              <a:t>ธรรม</a:t>
            </a:r>
            <a:r>
              <a:rPr lang="th-TH" sz="4000" dirty="0">
                <a:cs typeface="+mj-cs"/>
                <a:hlinkClick r:id="rId5" tooltip="วินัย"/>
              </a:rPr>
              <a:t>วินัย</a:t>
            </a:r>
            <a:r>
              <a:rPr lang="th-TH" sz="4000" dirty="0">
                <a:cs typeface="+mj-cs"/>
              </a:rPr>
              <a:t>จากพระสงฆ์ที่ทรงความรู้ ได้แลกเปลี่ยนประสบการณ์และสร้างความสามัคคีในหมู่คณะสงฆ์ด้วย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th-TH" dirty="0">
                <a:cs typeface="+mj-cs"/>
              </a:rPr>
              <a:t>ในวันเข้าพรรษาและช่วงฤดูพรรษากาลตลอดทั้ง 3 เดือน พุทธศาสนิกชนชาวไทยถือเป็นโอกาสอันดีที่จะบำเพ็ญกุศลด้วยการเข้าวัดทำบุญ</a:t>
            </a:r>
            <a:r>
              <a:rPr lang="th-TH" dirty="0">
                <a:cs typeface="+mj-cs"/>
                <a:hlinkClick r:id="rId2" tooltip="ใส่บาตร"/>
              </a:rPr>
              <a:t>ใส่บาตร</a:t>
            </a:r>
            <a:r>
              <a:rPr lang="th-TH" dirty="0">
                <a:cs typeface="+mj-cs"/>
              </a:rPr>
              <a:t> ฟังพระธรรมเทศนา ซึ่งสิ่งที่พิเศษจากวันสำคัญอื่น ๆ คือ มีการถวายหลอดไฟหรือเทียนเข้าพรรษา และผ้าอาบน้ำฝน (</a:t>
            </a:r>
            <a:r>
              <a:rPr lang="th-TH" dirty="0" err="1">
                <a:cs typeface="+mj-cs"/>
              </a:rPr>
              <a:t>ผ้าวัสสิกสาฏก</a:t>
            </a:r>
            <a:r>
              <a:rPr lang="th-TH" dirty="0">
                <a:cs typeface="+mj-cs"/>
              </a:rPr>
              <a:t>) แก่พระสงฆ์ด้วย เพื่อสำหรับให้พระสงฆ์ได้ใช้สำหรับการอยู่จำพรรษา โดยในอดีต ชายไทยที่เป็นพุทธศาสนิกชนเมื่ออายุครบบวช (20 ปี) จะนิยมถือ</a:t>
            </a:r>
            <a:r>
              <a:rPr lang="th-TH" dirty="0">
                <a:cs typeface="+mj-cs"/>
                <a:hlinkClick r:id="rId3" tooltip="บรรพชา"/>
              </a:rPr>
              <a:t>บรรพชา</a:t>
            </a:r>
            <a:r>
              <a:rPr lang="th-TH" dirty="0">
                <a:cs typeface="+mj-cs"/>
                <a:hlinkClick r:id="rId4" tooltip="อุปสมบท"/>
              </a:rPr>
              <a:t>อุปสมบท</a:t>
            </a:r>
            <a:r>
              <a:rPr lang="th-TH" dirty="0">
                <a:cs typeface="+mj-cs"/>
              </a:rPr>
              <a:t>เป็นพระสงฆ์เพื่ออยู่จำพรรษาตลอดฤดูพรรษากาลทั้ง 3 เดือน โดยพุทธศาสนิกชนไทยจะเรียกการบรรพชาอุปสมบทเพื่อจำพรรษาตลอดพรรษากาลว่า "บวชเอาพรรษา"</a:t>
            </a:r>
          </a:p>
        </p:txBody>
      </p:sp>
      <p:pic>
        <p:nvPicPr>
          <p:cNvPr id="1026" name="Picture 2" descr="D:\12\News-KaoPansa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th-TH" dirty="0">
                <a:cs typeface="+mj-cs"/>
              </a:rPr>
              <a:t>นอกจากนี้ ในปี </a:t>
            </a:r>
            <a:r>
              <a:rPr lang="th-TH" dirty="0">
                <a:cs typeface="+mj-cs"/>
                <a:hlinkClick r:id="rId2" tooltip="พ.ศ. 2551"/>
              </a:rPr>
              <a:t>พ.ศ. 2551</a:t>
            </a:r>
            <a:r>
              <a:rPr lang="th-TH" dirty="0">
                <a:cs typeface="+mj-cs"/>
              </a:rPr>
              <a:t> </a:t>
            </a:r>
            <a:r>
              <a:rPr lang="th-TH" dirty="0">
                <a:cs typeface="+mj-cs"/>
                <a:hlinkClick r:id="rId3" tooltip="รัฐบาล"/>
              </a:rPr>
              <a:t>รัฐบาล</a:t>
            </a:r>
            <a:r>
              <a:rPr lang="th-TH" dirty="0">
                <a:cs typeface="+mj-cs"/>
                <a:hlinkClick r:id="rId4" tooltip="ไทย"/>
              </a:rPr>
              <a:t>ไทย</a:t>
            </a:r>
            <a:r>
              <a:rPr lang="th-TH" dirty="0">
                <a:cs typeface="+mj-cs"/>
              </a:rPr>
              <a:t>ได้ประกาศให้วันเข้าพรรษาเป็น "วันงดดื่มสุราแห่งชาติ</a:t>
            </a:r>
            <a:r>
              <a:rPr lang="th-TH" dirty="0" smtClean="0">
                <a:cs typeface="+mj-cs"/>
              </a:rPr>
              <a:t>"</a:t>
            </a:r>
            <a:r>
              <a:rPr lang="th-TH" dirty="0">
                <a:cs typeface="+mj-cs"/>
              </a:rPr>
              <a:t> โดยในปีถัดมา ยังได้ประกาศให้วันเข้าพรรษาเป็นวันห้ามขายเครื่องดื่ม</a:t>
            </a:r>
            <a:r>
              <a:rPr lang="th-TH" dirty="0">
                <a:cs typeface="+mj-cs"/>
                <a:hlinkClick r:id="rId5" tooltip="แอลกอฮอล์"/>
              </a:rPr>
              <a:t>แอลกอฮอล์</a:t>
            </a:r>
            <a:r>
              <a:rPr lang="th-TH" dirty="0">
                <a:cs typeface="+mj-cs"/>
              </a:rPr>
              <a:t>ทั่ว</a:t>
            </a:r>
            <a:r>
              <a:rPr lang="th-TH" dirty="0" smtClean="0">
                <a:cs typeface="+mj-cs"/>
              </a:rPr>
              <a:t>ราชอาณาจักร</a:t>
            </a:r>
            <a:r>
              <a:rPr lang="th-TH" dirty="0">
                <a:cs typeface="+mj-cs"/>
              </a:rPr>
              <a:t> ทั้งนี้เพื่อรณรงค์ให้ชาวไทยตั้งสัจจะอธิษฐานงดการดื่มสุราในวันเข้าพรรษาและในช่วง 3 เดือนระหว่างฤดูเข้าพรรษา เพื่อส่งเสริมค่านิยมที่ดีให้แก่</a:t>
            </a:r>
            <a:r>
              <a:rPr lang="th-TH" dirty="0" smtClean="0">
                <a:cs typeface="+mj-cs"/>
              </a:rPr>
              <a:t>สังคมไทย</a:t>
            </a:r>
            <a:endParaRPr lang="th-TH" dirty="0">
              <a:cs typeface="+mj-cs"/>
            </a:endParaRPr>
          </a:p>
          <a:p>
            <a:r>
              <a:rPr lang="th-TH" dirty="0">
                <a:cs typeface="+mj-cs"/>
              </a:rPr>
              <a:t>สำหรับในปี </a:t>
            </a:r>
            <a:r>
              <a:rPr lang="th-TH" dirty="0">
                <a:cs typeface="+mj-cs"/>
                <a:hlinkClick r:id="rId6" tooltip="พ.ศ. 2558"/>
              </a:rPr>
              <a:t>พ.ศ. 2558</a:t>
            </a:r>
            <a:r>
              <a:rPr lang="th-TH" dirty="0">
                <a:cs typeface="+mj-cs"/>
              </a:rPr>
              <a:t> นี้ วันเข้าพรรษาตรงกับ </a:t>
            </a:r>
            <a:r>
              <a:rPr lang="th-TH" dirty="0">
                <a:cs typeface="+mj-cs"/>
                <a:hlinkClick r:id="rId7" tooltip="วันศุกร์"/>
              </a:rPr>
              <a:t>วันศุกร์</a:t>
            </a:r>
            <a:r>
              <a:rPr lang="th-TH" dirty="0">
                <a:cs typeface="+mj-cs"/>
              </a:rPr>
              <a:t>ที่ </a:t>
            </a:r>
            <a:r>
              <a:rPr lang="th-TH" dirty="0">
                <a:cs typeface="+mj-cs"/>
                <a:hlinkClick r:id="rId8" tooltip="31 กรกฎาคม"/>
              </a:rPr>
              <a:t>31 กรกฎาคม</a:t>
            </a:r>
            <a:r>
              <a:rPr lang="th-TH" dirty="0">
                <a:cs typeface="+mj-cs"/>
              </a:rPr>
              <a:t> ตามปฏิทินสุริ</a:t>
            </a:r>
            <a:r>
              <a:rPr lang="th-TH" dirty="0" err="1">
                <a:cs typeface="+mj-cs"/>
              </a:rPr>
              <a:t>ยคติ</a:t>
            </a:r>
            <a:endParaRPr lang="th-TH" dirty="0">
              <a:cs typeface="+mj-cs"/>
            </a:endParaRPr>
          </a:p>
          <a:p>
            <a:endParaRPr lang="th-TH" dirty="0"/>
          </a:p>
        </p:txBody>
      </p:sp>
      <p:pic>
        <p:nvPicPr>
          <p:cNvPr id="2050" name="Picture 2" descr="D:\5\_paragraphparagraph_11_12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093912"/>
            <a:ext cx="2186010" cy="2764088"/>
          </a:xfrm>
          <a:prstGeom prst="rect">
            <a:avLst/>
          </a:prstGeom>
          <a:noFill/>
        </p:spPr>
      </p:pic>
      <p:pic>
        <p:nvPicPr>
          <p:cNvPr id="2051" name="Picture 3" descr="D:\5\2013-08-01_1501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4371979"/>
            <a:ext cx="2924731" cy="2486021"/>
          </a:xfrm>
          <a:prstGeom prst="rect">
            <a:avLst/>
          </a:prstGeom>
          <a:noFill/>
        </p:spPr>
      </p:pic>
      <p:pic>
        <p:nvPicPr>
          <p:cNvPr id="2052" name="Picture 4" descr="D:\5\cover-buddhist-702x33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4429132"/>
            <a:ext cx="4143372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19200" b="1" dirty="0" smtClean="0">
                <a:solidFill>
                  <a:srgbClr val="00B050"/>
                </a:solidFill>
                <a:latin typeface="TH Krub" pitchFamily="2" charset="-34"/>
                <a:cs typeface="TH Krub" pitchFamily="2" charset="-34"/>
              </a:rPr>
              <a:t>ความสำคัญ</a:t>
            </a:r>
          </a:p>
          <a:p>
            <a:r>
              <a:rPr lang="th-TH" sz="12800" dirty="0" smtClean="0">
                <a:cs typeface="+mj-cs"/>
              </a:rPr>
              <a:t>ช่วง</a:t>
            </a:r>
            <a:r>
              <a:rPr lang="th-TH" sz="12800" dirty="0">
                <a:cs typeface="+mj-cs"/>
              </a:rPr>
              <a:t>เข้าพรรษานั้นเป็นช่วงเวลาที่ชาวบ้านประกอบอาชีพทำไร่นา ดังนั้นการกำหนดให้</a:t>
            </a:r>
            <a:r>
              <a:rPr lang="th-TH" sz="12800" dirty="0">
                <a:cs typeface="+mj-cs"/>
                <a:hlinkClick r:id="rId2" tooltip="ภิกษุ"/>
              </a:rPr>
              <a:t>ภิกษุ</a:t>
            </a:r>
            <a:r>
              <a:rPr lang="th-TH" sz="12800" dirty="0">
                <a:cs typeface="+mj-cs"/>
              </a:rPr>
              <a:t>สงฆ์หยุดการเดินทางจาริกไปในสถานที่ต่างๆ ก็จะช่วยให้พันธุ์พืชของต้นกล้า หรือสัตว์เล็กสัตว์น้อย ไม่ได้รับความเสียหายจากการเดินธุดงค์</a:t>
            </a:r>
          </a:p>
          <a:p>
            <a:r>
              <a:rPr lang="th-TH" sz="12800" dirty="0">
                <a:cs typeface="+mj-cs"/>
              </a:rPr>
              <a:t>หลังจากเดินทางจาริกไปเผยแผ่พระพุทธศาสนามาเป็นเวลา 8 - 9 เดือน ช่วงเข้าพรรษาเป็นช่วงที่ให้พระภิกษุสงฆ์ได้หยุดพักผ่อน</a:t>
            </a:r>
          </a:p>
          <a:p>
            <a:r>
              <a:rPr lang="th-TH" sz="12800" dirty="0">
                <a:cs typeface="+mj-cs"/>
              </a:rPr>
              <a:t>เป็นเวลาที่พระภิกษุสงฆ์จะได้ประพฤติ</a:t>
            </a:r>
            <a:r>
              <a:rPr lang="th-TH" sz="12800" dirty="0">
                <a:cs typeface="+mj-cs"/>
                <a:hlinkClick r:id="rId3" tooltip="ปฏิบัติธรรม (ไม่มีหน้า)"/>
              </a:rPr>
              <a:t>ปฏิบัติธรรม</a:t>
            </a:r>
            <a:r>
              <a:rPr lang="th-TH" sz="12800" dirty="0">
                <a:cs typeface="+mj-cs"/>
              </a:rPr>
              <a:t>สำหรับตนเอง และศึกษาเล่าเรียน</a:t>
            </a:r>
            <a:r>
              <a:rPr lang="th-TH" sz="12800" dirty="0">
                <a:cs typeface="+mj-cs"/>
                <a:hlinkClick r:id="rId4" tooltip="พระธรรมวินัย"/>
              </a:rPr>
              <a:t>พระธรรมวินัย</a:t>
            </a:r>
            <a:r>
              <a:rPr lang="th-TH" sz="12800" dirty="0">
                <a:cs typeface="+mj-cs"/>
              </a:rPr>
              <a:t>ตลอดจนเตรียมการสั่งสอนให้กับประชาชนเมื่อถึง </a:t>
            </a:r>
            <a:r>
              <a:rPr lang="th-TH" sz="12800" dirty="0">
                <a:cs typeface="+mj-cs"/>
                <a:hlinkClick r:id="rId5" tooltip="วันออกพรรษา"/>
              </a:rPr>
              <a:t>วันออกพรรษา</a:t>
            </a:r>
            <a:endParaRPr lang="th-TH" sz="12800" dirty="0">
              <a:cs typeface="+mj-cs"/>
            </a:endParaRPr>
          </a:p>
          <a:p>
            <a:r>
              <a:rPr lang="th-TH" sz="12800" dirty="0">
                <a:cs typeface="+mj-cs"/>
              </a:rPr>
              <a:t>เพื่อจะได้มีโอกาสอบรมสั่งสอนและบวชให้กับ</a:t>
            </a:r>
            <a:r>
              <a:rPr lang="th-TH" sz="12800" dirty="0">
                <a:cs typeface="+mj-cs"/>
                <a:hlinkClick r:id="rId6" tooltip="กุลบุตร"/>
              </a:rPr>
              <a:t>กุลบุตร</a:t>
            </a:r>
            <a:r>
              <a:rPr lang="th-TH" sz="12800" dirty="0">
                <a:cs typeface="+mj-cs"/>
              </a:rPr>
              <a:t>ผู้มีอายุครบบวช อันเป็นกำลังสำคัญในการเผยแผ่</a:t>
            </a:r>
            <a:r>
              <a:rPr lang="th-TH" sz="12800" dirty="0">
                <a:cs typeface="+mj-cs"/>
                <a:hlinkClick r:id="rId7" tooltip="พระพุทธศาสนา"/>
              </a:rPr>
              <a:t>พระพุทธศาสนา</a:t>
            </a:r>
            <a:r>
              <a:rPr lang="th-TH" sz="12800" dirty="0">
                <a:cs typeface="+mj-cs"/>
              </a:rPr>
              <a:t>ต่อไป</a:t>
            </a:r>
          </a:p>
          <a:p>
            <a:r>
              <a:rPr lang="th-TH" sz="12800" dirty="0">
                <a:cs typeface="+mj-cs"/>
              </a:rPr>
              <a:t>เพื่อให้</a:t>
            </a:r>
            <a:r>
              <a:rPr lang="th-TH" sz="12800" dirty="0">
                <a:cs typeface="+mj-cs"/>
                <a:hlinkClick r:id="rId8" tooltip="พุทธศาสนิกชน"/>
              </a:rPr>
              <a:t>พุทธศาสนิกชน</a:t>
            </a:r>
            <a:r>
              <a:rPr lang="th-TH" sz="12800" dirty="0">
                <a:cs typeface="+mj-cs"/>
              </a:rPr>
              <a:t> ได้มีโอกาสบำเพ็ญกุศลเป็นการพิเศษ เช่น การทำบุญตักบาตร หล่อเทียนพรรษา ถวายผ้าอาบน้ำฝน รักษาศีล เจริญภาวนา ถวาย</a:t>
            </a:r>
            <a:r>
              <a:rPr lang="th-TH" sz="12800" dirty="0">
                <a:cs typeface="+mj-cs"/>
                <a:hlinkClick r:id="rId9" tooltip="จตุปัจจัย"/>
              </a:rPr>
              <a:t>จตุปัจจัย</a:t>
            </a:r>
            <a:r>
              <a:rPr lang="th-TH" sz="12800" dirty="0">
                <a:cs typeface="+mj-cs"/>
              </a:rPr>
              <a:t>ไทยธรรม งดเว้น</a:t>
            </a:r>
            <a:r>
              <a:rPr lang="th-TH" sz="12800" dirty="0">
                <a:cs typeface="+mj-cs"/>
                <a:hlinkClick r:id="rId10" tooltip="อบายมุข"/>
              </a:rPr>
              <a:t>อบายมุข</a:t>
            </a:r>
            <a:r>
              <a:rPr lang="th-TH" sz="12800" dirty="0">
                <a:cs typeface="+mj-cs"/>
              </a:rPr>
              <a:t> และมีโอกาสได้ฟัง</a:t>
            </a:r>
            <a:r>
              <a:rPr lang="th-TH" sz="12800" dirty="0">
                <a:cs typeface="+mj-cs"/>
                <a:hlinkClick r:id="rId11" tooltip="พระธรรมเทศนา"/>
              </a:rPr>
              <a:t>พระธรรมเทศนา</a:t>
            </a:r>
            <a:r>
              <a:rPr lang="th-TH" sz="12800" dirty="0">
                <a:cs typeface="+mj-cs"/>
              </a:rPr>
              <a:t>ตลอดเวลาเข้าพรรษา</a:t>
            </a:r>
          </a:p>
          <a:p>
            <a:pPr>
              <a:buNone/>
            </a:pPr>
            <a:endParaRPr lang="th-TH" sz="7200" b="1" dirty="0">
              <a:latin typeface="TH Krub" pitchFamily="2" charset="-34"/>
              <a:cs typeface="+mj-cs"/>
            </a:endParaRPr>
          </a:p>
          <a:p>
            <a:pPr>
              <a:buNone/>
            </a:pPr>
            <a:endParaRPr lang="th-TH" dirty="0"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มูลเหตุที่พระพุทธเจ้าอนุญาตการจำพรรษาแก่</a:t>
            </a:r>
            <a:r>
              <a:rPr lang="th-TH" dirty="0" smtClean="0">
                <a:solidFill>
                  <a:srgbClr val="00B050"/>
                </a:solidFill>
              </a:rPr>
              <a:t>พระสงฆ์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th-TH" dirty="0">
                <a:cs typeface="+mj-cs"/>
              </a:rPr>
              <a:t>ในสมัยต้น</a:t>
            </a:r>
            <a:r>
              <a:rPr lang="th-TH" dirty="0">
                <a:cs typeface="+mj-cs"/>
                <a:hlinkClick r:id="rId2" tooltip="พุทธกาล"/>
              </a:rPr>
              <a:t>พุทธกาล</a:t>
            </a:r>
            <a:r>
              <a:rPr lang="th-TH" dirty="0">
                <a:cs typeface="+mj-cs"/>
              </a:rPr>
              <a:t> พระพุทธเจ้าไม่ได้ทรงวางระเบียบเรื่องการเข้าพรรษาไว้ แต่การเข้าพรรษานั้นเป็นสิ่งที่พระพุทธองค์และพระสงฆ์สาวกปฏิบัติกันมาโดยปกติเนื่องด้วยพุทธจริยาวัตรในอันที่จะไม่ออกไปจาริกตามสถานที่ต่าง ๆ ในช่วงฤดูฝนอยู่แล้ว เพราะการคมนาคมมีความลำบาก และโดยเฉพาะอย่างยิ่งพระสงฆ์ในช่วงต้นพุทธกาลมีจำนวนน้อยและส่วนใหญ่เป็นพระอริยะบุคคล จึงทราบดีว่าสิ่งใดที่พระสงฆ์ควรหรือไม่ควร</a:t>
            </a:r>
            <a:r>
              <a:rPr lang="th-TH" dirty="0" smtClean="0">
                <a:cs typeface="+mj-cs"/>
              </a:rPr>
              <a:t>กระทำ</a:t>
            </a:r>
          </a:p>
          <a:p>
            <a:pPr>
              <a:buNone/>
            </a:pPr>
            <a:endParaRPr lang="th-TH" dirty="0">
              <a:cs typeface="+mj-cs"/>
            </a:endParaRPr>
          </a:p>
        </p:txBody>
      </p:sp>
      <p:pic>
        <p:nvPicPr>
          <p:cNvPr id="3074" name="Picture 2" descr="D:\5\p1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4286250" cy="2857500"/>
          </a:xfrm>
          <a:prstGeom prst="rect">
            <a:avLst/>
          </a:prstGeom>
          <a:noFill/>
        </p:spPr>
      </p:pic>
      <p:pic>
        <p:nvPicPr>
          <p:cNvPr id="3075" name="Picture 3" descr="D:\5\m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3933823"/>
            <a:ext cx="4857753" cy="292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th-TH" dirty="0">
                <a:cs typeface="+mj-cs"/>
              </a:rPr>
              <a:t>ต่อมาเมื่อมีพระสงฆ์มากขึ้น และด้วยพระพุทธจริยาที่</a:t>
            </a:r>
            <a:r>
              <a:rPr lang="th-TH" dirty="0">
                <a:cs typeface="+mj-cs"/>
                <a:hlinkClick r:id="rId2" tooltip="พระพุทธเจ้า"/>
              </a:rPr>
              <a:t>พระพุทธเจ้า</a:t>
            </a:r>
            <a:r>
              <a:rPr lang="th-TH" dirty="0">
                <a:cs typeface="+mj-cs"/>
              </a:rPr>
              <a:t>จะไม่ทรงบัญญัติพระวินัยล่วงหน้า ทำให้พระพุทธเจ้าจึงไม่ได้ทรงบัญญัติเรื่องให้พระสงฆ์สาวกอยู่ประจำพรรษาไว้ด้วย จึงเกิดเหตุการณ์กลุ่มพระสงฆ์</a:t>
            </a:r>
            <a:r>
              <a:rPr lang="th-TH" dirty="0" err="1">
                <a:cs typeface="+mj-cs"/>
                <a:hlinkClick r:id="rId3" tooltip="ฉัพพัคคีย์ (ไม่มีหน้า)"/>
              </a:rPr>
              <a:t>ฉัพพัค</a:t>
            </a:r>
            <a:r>
              <a:rPr lang="th-TH" dirty="0">
                <a:cs typeface="+mj-cs"/>
                <a:hlinkClick r:id="rId3" tooltip="ฉัพพัคคีย์ (ไม่มีหน้า)"/>
              </a:rPr>
              <a:t>คีย์</a:t>
            </a:r>
            <a:r>
              <a:rPr lang="th-TH" dirty="0">
                <a:cs typeface="+mj-cs"/>
              </a:rPr>
              <a:t>พากันออกเดินทางเผยแผ่</a:t>
            </a:r>
            <a:r>
              <a:rPr lang="th-TH" dirty="0">
                <a:cs typeface="+mj-cs"/>
                <a:hlinkClick r:id="rId4" tooltip="พระพุทธศาสนา"/>
              </a:rPr>
              <a:t>พระพุทธศาสนา</a:t>
            </a:r>
            <a:r>
              <a:rPr lang="th-TH" dirty="0">
                <a:cs typeface="+mj-cs"/>
              </a:rPr>
              <a:t>ในที่ต่าง ๆ โดยไม่ย่อท้อทั้งในฤดูหนาว ฤดูร้อน และฤดูฝน ทำให้ชาวบ้านได้พากันติเตียนว่า พวก</a:t>
            </a:r>
            <a:r>
              <a:rPr lang="th-TH" dirty="0">
                <a:cs typeface="+mj-cs"/>
                <a:hlinkClick r:id="rId5" tooltip="พระสงฆ์"/>
              </a:rPr>
              <a:t>พระสงฆ์</a:t>
            </a:r>
            <a:r>
              <a:rPr lang="th-TH" dirty="0">
                <a:cs typeface="+mj-cs"/>
              </a:rPr>
              <a:t>ในพระพุทธศาสนาไม่ยอมหยุดพักสัญจรแม้ในฤดูฝน ในขณะที่</a:t>
            </a:r>
            <a:r>
              <a:rPr lang="th-TH" dirty="0">
                <a:cs typeface="+mj-cs"/>
                <a:hlinkClick r:id="rId6" tooltip="นักบวช"/>
              </a:rPr>
              <a:t>นักบวช</a:t>
            </a:r>
            <a:r>
              <a:rPr lang="th-TH" dirty="0">
                <a:cs typeface="+mj-cs"/>
              </a:rPr>
              <a:t>ใน</a:t>
            </a:r>
            <a:r>
              <a:rPr lang="th-TH" dirty="0">
                <a:cs typeface="+mj-cs"/>
                <a:hlinkClick r:id="rId7" tooltip="ศาสนา"/>
              </a:rPr>
              <a:t>ศาสนา</a:t>
            </a:r>
            <a:r>
              <a:rPr lang="th-TH" dirty="0">
                <a:cs typeface="+mj-cs"/>
              </a:rPr>
              <a:t>อื่น พากันหยุดเดินทางในช่วงฤดูฝน การที่</a:t>
            </a:r>
            <a:r>
              <a:rPr lang="th-TH" dirty="0">
                <a:cs typeface="+mj-cs"/>
                <a:hlinkClick r:id="rId8" tooltip="พระภิกษุสงฆ์"/>
              </a:rPr>
              <a:t>พระภิกษุสงฆ์</a:t>
            </a:r>
            <a:r>
              <a:rPr lang="th-TH" dirty="0">
                <a:cs typeface="+mj-cs"/>
                <a:hlinkClick r:id="rId9" tooltip="จาริก"/>
              </a:rPr>
              <a:t>จาริก</a:t>
            </a:r>
            <a:r>
              <a:rPr lang="th-TH" dirty="0">
                <a:cs typeface="+mj-cs"/>
              </a:rPr>
              <a:t>ไปในที่ต่างๆ แม้ในฤดูฝน อาจเหยียบย่ำข้าวกล้าของชาวบ้านได้รับความเสียหาย หรืออาจไปเหยียบย่ำโดนสัตว์เล็กสัตว์น้อยที่ออกหากินจนถึงแก่ความตาย เมื่อ</a:t>
            </a:r>
            <a:r>
              <a:rPr lang="th-TH" dirty="0">
                <a:cs typeface="+mj-cs"/>
                <a:hlinkClick r:id="rId2" tooltip="พระพุทธเจ้า"/>
              </a:rPr>
              <a:t>พระพุทธเจ้า</a:t>
            </a:r>
            <a:r>
              <a:rPr lang="th-TH" dirty="0">
                <a:cs typeface="+mj-cs"/>
              </a:rPr>
              <a:t>ทราบเรื่อง จึงได้วางระเบียบให้</a:t>
            </a:r>
            <a:r>
              <a:rPr lang="th-TH" dirty="0">
                <a:cs typeface="+mj-cs"/>
                <a:hlinkClick r:id="rId10" tooltip="ภิกษุ"/>
              </a:rPr>
              <a:t>ภิกษุ</a:t>
            </a:r>
            <a:r>
              <a:rPr lang="th-TH" dirty="0">
                <a:cs typeface="+mj-cs"/>
              </a:rPr>
              <a:t>ประจำอยู่ ณ ที่ใดที่หนึ่ง เป็นเวลา 3 เดือนดังกล่าว</a:t>
            </a:r>
          </a:p>
        </p:txBody>
      </p:sp>
      <p:pic>
        <p:nvPicPr>
          <p:cNvPr id="4099" name="Picture 3" descr="D:\5\cover-buddhist-702x33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787</Words>
  <Application>Microsoft Office PowerPoint</Application>
  <PresentationFormat>นำเสนอทางหน้าจอ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มูลเหตุที่พระพุทธเจ้าอนุญาตการจำพรรษาแก่พระสงฆ์</vt:lpstr>
      <vt:lpstr>ภาพนิ่ง 9</vt:lpstr>
      <vt:lpstr>ภาพนิ่ง 10</vt:lpstr>
      <vt:lpstr>ภาพนิ่ง 11</vt:lpstr>
      <vt:lpstr>ภาพนิ่ง 12</vt:lpstr>
      <vt:lpstr>ประเพณีถวายเทียนพรรษา</vt:lpstr>
      <vt:lpstr>ประเพณีถวายผ้าอาบน้ำฝน (ก่อนเข้าพรรษา)</vt:lpstr>
      <vt:lpstr>แหล่งที่มาของภาพและข้อมูล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 User</dc:creator>
  <cp:lastModifiedBy>Windows User</cp:lastModifiedBy>
  <cp:revision>7</cp:revision>
  <dcterms:created xsi:type="dcterms:W3CDTF">2015-11-04T11:39:09Z</dcterms:created>
  <dcterms:modified xsi:type="dcterms:W3CDTF">2015-11-13T15:19:43Z</dcterms:modified>
</cp:coreProperties>
</file>