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259" r:id="rId6"/>
    <p:sldId id="270" r:id="rId7"/>
    <p:sldId id="261" r:id="rId8"/>
    <p:sldId id="262" r:id="rId9"/>
    <p:sldId id="263" r:id="rId10"/>
    <p:sldId id="264" r:id="rId11"/>
    <p:sldId id="267" r:id="rId12"/>
    <p:sldId id="265" r:id="rId13"/>
    <p:sldId id="271" r:id="rId14"/>
    <p:sldId id="268" r:id="rId15"/>
    <p:sldId id="269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2DB8F-B726-6440-BFF9-07BF6C1686DE}" type="datetimeFigureOut">
              <a:rPr lang="en-US" smtClean="0"/>
              <a:t>8/10/15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3C31A-8EB4-3D4B-BDF3-2D480A20F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atin typeface="Calibri" charset="0"/>
              </a:rPr>
              <a:t>SFO-Jan 2010</a:t>
            </a:r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BCB2CBB-0202-6445-A0ED-E1F0022200C6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latin typeface="Calibri" charset="0"/>
            </a:endParaRPr>
          </a:p>
        </p:txBody>
      </p:sp>
      <p:sp>
        <p:nvSpPr>
          <p:cNvPr id="1741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98D1-5AED-4B4A-8C0A-71FDFA9765FF}" type="datetimeFigureOut">
              <a:rPr lang="en-US" smtClean="0"/>
              <a:t>8/10/15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543-036E-304F-A2A8-A683639E7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2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98D1-5AED-4B4A-8C0A-71FDFA9765FF}" type="datetimeFigureOut">
              <a:rPr lang="en-US" smtClean="0"/>
              <a:t>8/10/15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543-036E-304F-A2A8-A683639E7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5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98D1-5AED-4B4A-8C0A-71FDFA9765FF}" type="datetimeFigureOut">
              <a:rPr lang="en-US" smtClean="0"/>
              <a:t>8/10/15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543-036E-304F-A2A8-A683639E7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6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98D1-5AED-4B4A-8C0A-71FDFA9765FF}" type="datetimeFigureOut">
              <a:rPr lang="en-US" smtClean="0"/>
              <a:t>8/10/15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543-036E-304F-A2A8-A683639E7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98D1-5AED-4B4A-8C0A-71FDFA9765FF}" type="datetimeFigureOut">
              <a:rPr lang="en-US" smtClean="0"/>
              <a:t>8/10/15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543-036E-304F-A2A8-A683639E7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9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98D1-5AED-4B4A-8C0A-71FDFA9765FF}" type="datetimeFigureOut">
              <a:rPr lang="en-US" smtClean="0"/>
              <a:t>8/10/15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543-036E-304F-A2A8-A683639E7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3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98D1-5AED-4B4A-8C0A-71FDFA9765FF}" type="datetimeFigureOut">
              <a:rPr lang="en-US" smtClean="0"/>
              <a:t>8/10/15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543-036E-304F-A2A8-A683639E7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98D1-5AED-4B4A-8C0A-71FDFA9765FF}" type="datetimeFigureOut">
              <a:rPr lang="en-US" smtClean="0"/>
              <a:t>8/10/15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543-036E-304F-A2A8-A683639E7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9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98D1-5AED-4B4A-8C0A-71FDFA9765FF}" type="datetimeFigureOut">
              <a:rPr lang="en-US" smtClean="0"/>
              <a:t>8/10/15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543-036E-304F-A2A8-A683639E7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98D1-5AED-4B4A-8C0A-71FDFA9765FF}" type="datetimeFigureOut">
              <a:rPr lang="en-US" smtClean="0"/>
              <a:t>8/10/15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543-036E-304F-A2A8-A683639E7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98D1-5AED-4B4A-8C0A-71FDFA9765FF}" type="datetimeFigureOut">
              <a:rPr lang="en-US" smtClean="0"/>
              <a:t>8/10/15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5543-036E-304F-A2A8-A683639E7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98D1-5AED-4B4A-8C0A-71FDFA9765FF}" type="datetimeFigureOut">
              <a:rPr lang="en-US" smtClean="0"/>
              <a:t>8/10/15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5543-036E-304F-A2A8-A683639E7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69" y="1683225"/>
            <a:ext cx="8710275" cy="1470025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Past</a:t>
            </a:r>
            <a:r>
              <a:rPr lang="en-US" dirty="0"/>
              <a:t>, Present and Future Roles of ATPAC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714" y="4346908"/>
            <a:ext cx="6400800" cy="1130900"/>
          </a:xfrm>
        </p:spPr>
        <p:txBody>
          <a:bodyPr>
            <a:normAutofit fontScale="92500" lnSpcReduction="10000"/>
          </a:bodyPr>
          <a:lstStyle/>
          <a:p>
            <a:r>
              <a:rPr lang="th-TH" sz="3600" dirty="0" smtClean="0">
                <a:latin typeface="AngsanaUPC"/>
                <a:cs typeface="AngsanaUPC"/>
              </a:rPr>
              <a:t>วิจารณ์ พานิช</a:t>
            </a:r>
            <a:endParaRPr lang="en-US" sz="3600" dirty="0" smtClean="0">
              <a:latin typeface="AngsanaUPC"/>
              <a:cs typeface="AngsanaUPC"/>
            </a:endParaRPr>
          </a:p>
          <a:p>
            <a:r>
              <a:rPr lang="th-TH" sz="3600" dirty="0" smtClean="0">
                <a:solidFill>
                  <a:schemeClr val="tx1"/>
                </a:solidFill>
                <a:latin typeface="AngsanaUPC"/>
                <a:cs typeface="AngsanaUPC"/>
              </a:rPr>
              <a:t>กรรมการสภามหาวิทยาลัยเชียงใหม่</a:t>
            </a:r>
            <a:endParaRPr lang="en-US" sz="3600" dirty="0">
              <a:solidFill>
                <a:schemeClr val="tx1"/>
              </a:solidFill>
              <a:latin typeface="AngsanaUPC"/>
              <a:cs typeface="AngsanaUP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877" y="3184168"/>
            <a:ext cx="8259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Promoting Thailand's Competitiveness in the Digital Era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81243" y="840763"/>
            <a:ext cx="6045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ATPAC 25 Years Anniversary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974" y="6278859"/>
            <a:ext cx="840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AngsanaUPC"/>
                <a:cs typeface="AngsanaUPC"/>
              </a:rPr>
              <a:t>เสนอในการประชุม</a:t>
            </a:r>
            <a:r>
              <a:rPr lang="en-US" sz="2000" dirty="0" smtClean="0">
                <a:latin typeface="AngsanaUPC"/>
                <a:cs typeface="AngsanaUPC"/>
              </a:rPr>
              <a:t> ATPAC Annual Meeting 2015  “Digital Economy : Smart City and Sustainability” 10 </a:t>
            </a:r>
            <a:r>
              <a:rPr lang="th-TH" sz="2000" dirty="0" smtClean="0">
                <a:latin typeface="AngsanaUPC"/>
                <a:cs typeface="AngsanaUPC"/>
              </a:rPr>
              <a:t>สิงหาคม </a:t>
            </a:r>
            <a:r>
              <a:rPr lang="en-US" sz="2000" dirty="0" smtClean="0">
                <a:latin typeface="AngsanaUPC"/>
                <a:cs typeface="AngsanaUPC"/>
              </a:rPr>
              <a:t>2558 </a:t>
            </a:r>
            <a:endParaRPr lang="en-US" sz="20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60586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353" y="185198"/>
            <a:ext cx="4489279" cy="1143000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th-TH" sz="6600" dirty="0" smtClean="0">
                <a:latin typeface="BrowalliaUPC"/>
                <a:cs typeface="BrowalliaUPC"/>
              </a:rPr>
              <a:t>ยุทธศาสตร์ </a:t>
            </a:r>
            <a:r>
              <a:rPr lang="th-TH" sz="2800" dirty="0" smtClean="0">
                <a:latin typeface="BrowalliaUPC"/>
                <a:cs typeface="BrowalliaUPC"/>
              </a:rPr>
              <a:t>(๒)</a:t>
            </a:r>
            <a:endParaRPr lang="en-US" sz="6600" dirty="0">
              <a:latin typeface="BrowalliaUPC"/>
              <a:cs typeface="Browalli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536"/>
            <a:ext cx="8229600" cy="4911210"/>
          </a:xfrm>
        </p:spPr>
        <p:txBody>
          <a:bodyPr>
            <a:normAutofit lnSpcReduction="10000"/>
          </a:bodyPr>
          <a:lstStyle/>
          <a:p>
            <a:r>
              <a:rPr lang="th-TH" sz="4400" dirty="0" smtClean="0">
                <a:latin typeface="AngsanaUPC"/>
                <a:cs typeface="AngsanaUPC"/>
              </a:rPr>
              <a:t>เน้นให้เกิดความสัมพันธ์ที่เป้าหมายชัดเจน  มีความต่อเนื่อง</a:t>
            </a:r>
            <a:r>
              <a:rPr lang="en-US" sz="4400" dirty="0" smtClean="0">
                <a:latin typeface="AngsanaUPC"/>
                <a:cs typeface="AngsanaUPC"/>
              </a:rPr>
              <a:t>  </a:t>
            </a:r>
            <a:r>
              <a:rPr lang="th-TH" sz="4400" dirty="0" smtClean="0">
                <a:latin typeface="AngsanaUPC"/>
                <a:cs typeface="AngsanaUPC"/>
              </a:rPr>
              <a:t>มี</a:t>
            </a:r>
            <a:r>
              <a:rPr lang="en-US" sz="4400" dirty="0" smtClean="0">
                <a:latin typeface="AngsanaUPC"/>
                <a:cs typeface="AngsanaUPC"/>
              </a:rPr>
              <a:t> Mutual Benefits</a:t>
            </a:r>
            <a:r>
              <a:rPr lang="th-TH" sz="4400" dirty="0" smtClean="0">
                <a:latin typeface="AngsanaUPC"/>
                <a:cs typeface="AngsanaUPC"/>
              </a:rPr>
              <a:t> </a:t>
            </a:r>
            <a:r>
              <a:rPr lang="en-US" sz="4400" dirty="0" smtClean="0">
                <a:latin typeface="AngsanaUPC"/>
                <a:cs typeface="AngsanaUPC"/>
              </a:rPr>
              <a:t>- Macro Projects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แต่ก็ไม่ทิ้ง </a:t>
            </a:r>
            <a:r>
              <a:rPr lang="en-US" sz="4400" dirty="0" smtClean="0">
                <a:latin typeface="AngsanaUPC"/>
                <a:cs typeface="AngsanaUPC"/>
              </a:rPr>
              <a:t>Micro Projects</a:t>
            </a:r>
            <a:r>
              <a:rPr lang="th-TH" sz="4400" dirty="0" smtClean="0">
                <a:latin typeface="AngsanaUPC"/>
                <a:cs typeface="AngsanaUPC"/>
              </a:rPr>
              <a:t> 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มีการวัด </a:t>
            </a:r>
            <a:r>
              <a:rPr lang="en-US" sz="4400" dirty="0" smtClean="0">
                <a:latin typeface="AngsanaUPC"/>
                <a:cs typeface="AngsanaUPC"/>
              </a:rPr>
              <a:t>impact : external evaluator team (OSTC)  </a:t>
            </a:r>
            <a:r>
              <a:rPr lang="th-TH" sz="4400" dirty="0" smtClean="0">
                <a:latin typeface="AngsanaUPC"/>
                <a:cs typeface="AngsanaUPC"/>
              </a:rPr>
              <a:t>สำหรับใช้ปรับวิธีดำเนินการ</a:t>
            </a:r>
            <a:endParaRPr lang="en-US" sz="4400" dirty="0" smtClean="0">
              <a:latin typeface="AngsanaUPC"/>
              <a:cs typeface="AngsanaUPC"/>
            </a:endParaRPr>
          </a:p>
          <a:p>
            <a:r>
              <a:rPr lang="th-TH" sz="4400" dirty="0" smtClean="0">
                <a:latin typeface="AngsanaUPC"/>
                <a:cs typeface="AngsanaUPC"/>
              </a:rPr>
              <a:t>มี </a:t>
            </a:r>
            <a:r>
              <a:rPr lang="en-US" sz="4400" dirty="0" smtClean="0">
                <a:latin typeface="AngsanaUPC"/>
                <a:cs typeface="AngsanaUPC"/>
              </a:rPr>
              <a:t>demand-side management </a:t>
            </a:r>
            <a:r>
              <a:rPr lang="th-TH" sz="4400" dirty="0" smtClean="0">
                <a:latin typeface="AngsanaUPC"/>
                <a:cs typeface="AngsanaUPC"/>
              </a:rPr>
              <a:t>ฝั่งไทย   เชื่อมโยงกับ </a:t>
            </a:r>
            <a:r>
              <a:rPr lang="en-US" sz="4400" dirty="0" smtClean="0">
                <a:latin typeface="AngsanaUPC"/>
                <a:cs typeface="AngsanaUPC"/>
              </a:rPr>
              <a:t>ATPAC (supply-side)  </a:t>
            </a:r>
          </a:p>
        </p:txBody>
      </p:sp>
    </p:spTree>
    <p:extLst>
      <p:ext uri="{BB962C8B-B14F-4D97-AF65-F5344CB8AC3E}">
        <p14:creationId xmlns:p14="http://schemas.microsoft.com/office/powerpoint/2010/main" val="193220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353" y="185198"/>
            <a:ext cx="4489279" cy="1143000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th-TH" sz="6600" dirty="0" smtClean="0">
                <a:latin typeface="BrowalliaUPC"/>
                <a:cs typeface="BrowalliaUPC"/>
              </a:rPr>
              <a:t>ยุทธศาสตร์ </a:t>
            </a:r>
            <a:r>
              <a:rPr lang="th-TH" sz="2800" dirty="0" smtClean="0">
                <a:latin typeface="BrowalliaUPC"/>
                <a:cs typeface="BrowalliaUPC"/>
              </a:rPr>
              <a:t>(๓)</a:t>
            </a:r>
            <a:endParaRPr lang="en-US" sz="6600" dirty="0">
              <a:latin typeface="BrowalliaUPC"/>
              <a:cs typeface="Browalli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536"/>
            <a:ext cx="8229600" cy="491121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AngsanaUPC"/>
                <a:cs typeface="AngsanaUPC"/>
              </a:rPr>
              <a:t>ใน </a:t>
            </a:r>
            <a:r>
              <a:rPr lang="en-US" sz="4400" dirty="0">
                <a:latin typeface="AngsanaUPC"/>
                <a:cs typeface="AngsanaUPC"/>
              </a:rPr>
              <a:t>Annual Event </a:t>
            </a:r>
            <a:r>
              <a:rPr lang="th-TH" sz="4400" dirty="0">
                <a:latin typeface="AngsanaUPC"/>
                <a:cs typeface="AngsanaUPC"/>
              </a:rPr>
              <a:t>ของ </a:t>
            </a:r>
            <a:r>
              <a:rPr lang="en-US" sz="4400" dirty="0">
                <a:latin typeface="AngsanaUPC"/>
                <a:cs typeface="AngsanaUPC"/>
              </a:rPr>
              <a:t>ATPAC </a:t>
            </a:r>
            <a:r>
              <a:rPr lang="th-TH" sz="4400" dirty="0">
                <a:latin typeface="AngsanaUPC"/>
                <a:cs typeface="AngsanaUPC"/>
              </a:rPr>
              <a:t>เชิญคนสาขาอื่นที่มีความร่วมมือกับไทยอยู่แล้ว เข้า</a:t>
            </a:r>
            <a:r>
              <a:rPr lang="th-TH" sz="4400" dirty="0" smtClean="0">
                <a:latin typeface="AngsanaUPC"/>
                <a:cs typeface="AngsanaUPC"/>
              </a:rPr>
              <a:t>ร่วม   </a:t>
            </a:r>
            <a:r>
              <a:rPr lang="th-TH" sz="2400" dirty="0" smtClean="0">
                <a:latin typeface="AngsanaUPC"/>
                <a:cs typeface="AngsanaUPC"/>
              </a:rPr>
              <a:t>รศ. ดร. นพชัย ชลทิศฉันทา </a:t>
            </a:r>
            <a:r>
              <a:rPr lang="en-US" sz="2400" dirty="0" smtClean="0">
                <a:latin typeface="AngsanaUPC"/>
                <a:cs typeface="AngsanaUPC"/>
              </a:rPr>
              <a:t>U of Arkansas / </a:t>
            </a:r>
            <a:r>
              <a:rPr lang="th-TH" sz="2400" dirty="0" smtClean="0">
                <a:latin typeface="AngsanaUPC"/>
                <a:cs typeface="AngsanaUPC"/>
              </a:rPr>
              <a:t>ศ. ดร. ณัชชา พันธุ์เจริญ  คณะศิลปกรรมศาสตร์  จุฬาฯ</a:t>
            </a:r>
            <a:r>
              <a:rPr lang="en-US" sz="2400" dirty="0" smtClean="0">
                <a:latin typeface="AngsanaUPC"/>
                <a:cs typeface="AngsanaUPC"/>
              </a:rPr>
              <a:t>  </a:t>
            </a:r>
            <a:r>
              <a:rPr lang="th-TH" sz="2400" dirty="0" smtClean="0">
                <a:latin typeface="AngsanaUPC"/>
                <a:cs typeface="AngsanaUPC"/>
              </a:rPr>
              <a:t>เมธีวิจัยอาวุโส สกว. </a:t>
            </a:r>
            <a:endParaRPr lang="th-TH" sz="4400" dirty="0" smtClean="0">
              <a:latin typeface="AngsanaUPC"/>
              <a:cs typeface="AngsanaUPC"/>
            </a:endParaRPr>
          </a:p>
          <a:p>
            <a:r>
              <a:rPr lang="th-TH" sz="4400" dirty="0" smtClean="0">
                <a:latin typeface="AngsanaUPC"/>
                <a:cs typeface="AngsanaUPC"/>
              </a:rPr>
              <a:t>พัฒนา </a:t>
            </a:r>
            <a:r>
              <a:rPr lang="en-US" sz="4400" dirty="0">
                <a:latin typeface="AngsanaUPC"/>
                <a:cs typeface="AngsanaUPC"/>
              </a:rPr>
              <a:t>Management Platform </a:t>
            </a:r>
            <a:r>
              <a:rPr lang="th-TH" sz="4400" dirty="0">
                <a:latin typeface="AngsanaUPC"/>
                <a:cs typeface="AngsanaUPC"/>
              </a:rPr>
              <a:t>ขึ้นมาทำงาน โดยที่สมาชิก </a:t>
            </a:r>
            <a:r>
              <a:rPr lang="en-US" sz="4400" dirty="0">
                <a:latin typeface="AngsanaUPC"/>
                <a:cs typeface="AngsanaUPC"/>
              </a:rPr>
              <a:t>ATPAC </a:t>
            </a:r>
            <a:r>
              <a:rPr lang="th-TH" sz="4400" dirty="0">
                <a:latin typeface="AngsanaUPC"/>
                <a:cs typeface="AngsanaUPC"/>
              </a:rPr>
              <a:t>ไม่ต้องทำงาน </a:t>
            </a:r>
            <a:r>
              <a:rPr lang="en-US" sz="4400" dirty="0">
                <a:latin typeface="AngsanaUPC"/>
                <a:cs typeface="AngsanaUPC"/>
              </a:rPr>
              <a:t>routine </a:t>
            </a:r>
            <a:r>
              <a:rPr lang="en-US" sz="4400" dirty="0" smtClean="0">
                <a:latin typeface="AngsanaUPC"/>
                <a:cs typeface="AngsanaUPC"/>
              </a:rPr>
              <a:t>management</a:t>
            </a:r>
            <a:endParaRPr lang="th-TH" sz="4400" dirty="0" smtClean="0">
              <a:latin typeface="AngsanaUPC"/>
              <a:cs typeface="AngsanaUPC"/>
            </a:endParaRPr>
          </a:p>
          <a:p>
            <a:r>
              <a:rPr lang="th-TH" sz="4400" dirty="0" smtClean="0">
                <a:latin typeface="AngsanaUPC"/>
                <a:cs typeface="AngsanaUPC"/>
              </a:rPr>
              <a:t>มี </a:t>
            </a:r>
            <a:r>
              <a:rPr lang="en-US" sz="4400" dirty="0" err="1" smtClean="0">
                <a:latin typeface="AngsanaUPC"/>
                <a:cs typeface="AngsanaUPC"/>
              </a:rPr>
              <a:t>eAnnual</a:t>
            </a:r>
            <a:r>
              <a:rPr lang="en-US" sz="4400" dirty="0" smtClean="0">
                <a:latin typeface="AngsanaUPC"/>
                <a:cs typeface="AngsanaUPC"/>
              </a:rPr>
              <a:t> Report </a:t>
            </a:r>
            <a:r>
              <a:rPr lang="th-TH" sz="4400" dirty="0" smtClean="0">
                <a:latin typeface="AngsanaUPC"/>
                <a:cs typeface="AngsanaUPC"/>
              </a:rPr>
              <a:t>ส่งอย่างกว้างขวาง</a:t>
            </a:r>
            <a:r>
              <a:rPr lang="en-US" sz="4400" dirty="0" smtClean="0">
                <a:latin typeface="AngsanaUPC"/>
                <a:cs typeface="AngsanaUPC"/>
              </a:rPr>
              <a:t> </a:t>
            </a:r>
            <a:r>
              <a:rPr lang="th-TH" sz="4400" dirty="0" smtClean="0">
                <a:latin typeface="AngsanaUPC"/>
                <a:cs typeface="AngsanaUPC"/>
              </a:rPr>
              <a:t>ไปยัง </a:t>
            </a:r>
            <a:r>
              <a:rPr lang="en-US" sz="4400" dirty="0" smtClean="0">
                <a:latin typeface="AngsanaUPC"/>
                <a:cs typeface="AngsanaUPC"/>
              </a:rPr>
              <a:t>potential partners </a:t>
            </a:r>
            <a:r>
              <a:rPr lang="th-TH" sz="4400" dirty="0" smtClean="0">
                <a:latin typeface="AngsanaUPC"/>
                <a:cs typeface="AngsanaUPC"/>
              </a:rPr>
              <a:t>ทั้งใน </a:t>
            </a:r>
            <a:r>
              <a:rPr lang="en-US" sz="4400" dirty="0" smtClean="0">
                <a:latin typeface="AngsanaUPC"/>
                <a:cs typeface="AngsanaUPC"/>
              </a:rPr>
              <a:t>N America</a:t>
            </a:r>
            <a:r>
              <a:rPr lang="th-TH" sz="4400" dirty="0" smtClean="0">
                <a:latin typeface="AngsanaUPC"/>
                <a:cs typeface="AngsanaUPC"/>
              </a:rPr>
              <a:t> และในไทย </a:t>
            </a:r>
            <a:endParaRPr lang="en-US" sz="4400" dirty="0">
              <a:latin typeface="AngsanaUPC"/>
              <a:cs typeface="AngsanaUPC"/>
            </a:endParaRPr>
          </a:p>
          <a:p>
            <a:endParaRPr lang="en-US" sz="44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191746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090" y="274638"/>
            <a:ext cx="2879578" cy="1143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000" dirty="0" smtClean="0"/>
              <a:t>Issues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400" dirty="0" smtClean="0"/>
              <a:t>Digital, Urbanization</a:t>
            </a:r>
            <a:endParaRPr lang="th-TH" sz="4400" dirty="0" smtClean="0"/>
          </a:p>
          <a:p>
            <a:r>
              <a:rPr lang="en-US" sz="4400" dirty="0" smtClean="0"/>
              <a:t>Energy Management / Systems</a:t>
            </a:r>
          </a:p>
          <a:p>
            <a:r>
              <a:rPr lang="en-US" sz="4400" dirty="0" smtClean="0"/>
              <a:t>Water</a:t>
            </a:r>
          </a:p>
          <a:p>
            <a:r>
              <a:rPr lang="en-US" sz="4400" dirty="0" smtClean="0"/>
              <a:t>Education Reform : Basic, Others (HPER)</a:t>
            </a:r>
          </a:p>
          <a:p>
            <a:r>
              <a:rPr lang="en-US" sz="4400" dirty="0" smtClean="0"/>
              <a:t>Health Systems Development </a:t>
            </a:r>
            <a:r>
              <a:rPr lang="en-US" sz="2000" dirty="0" smtClean="0"/>
              <a:t>(For Health Equity)</a:t>
            </a:r>
            <a:r>
              <a:rPr lang="en-US" sz="4400" dirty="0" smtClean="0"/>
              <a:t> – Canada</a:t>
            </a:r>
            <a:endParaRPr lang="th-TH" sz="4400" dirty="0" smtClean="0"/>
          </a:p>
          <a:p>
            <a:r>
              <a:rPr lang="en-US" sz="4400" dirty="0" smtClean="0"/>
              <a:t>Coastal Management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6665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700"/>
            <a:ext cx="5884354" cy="2490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3358" y="35780"/>
            <a:ext cx="5540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 smtClean="0">
                <a:latin typeface="BrowalliaUPC"/>
                <a:cs typeface="BrowalliaUPC"/>
              </a:rPr>
              <a:t>บ้านนาทับ  อ. จะนะ  จ. สงขลา</a:t>
            </a:r>
            <a:endParaRPr lang="en-US" sz="4800" dirty="0">
              <a:latin typeface="BrowalliaUPC"/>
              <a:cs typeface="BrowalliaUP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1095" y="2075065"/>
            <a:ext cx="263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>
                <a:latin typeface="AngsanaUPC"/>
                <a:cs typeface="AngsanaUPC"/>
              </a:rPr>
              <a:t>๗ สิงหาคม ๒๕๕๘</a:t>
            </a:r>
            <a:endParaRPr lang="en-US" sz="3600" dirty="0">
              <a:latin typeface="AngsanaUPC"/>
              <a:cs typeface="AngsanaUP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16" y="3846024"/>
            <a:ext cx="3970649" cy="2766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940" y="5133997"/>
            <a:ext cx="40100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latin typeface="AngsanaUPC"/>
                <a:cs typeface="AngsanaUPC"/>
              </a:rPr>
              <a:t>๒๕๕๐ ขณะเริ่มสร้างเขื่อนกันคลื่น</a:t>
            </a:r>
            <a:endParaRPr lang="en-US" sz="32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184787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95" y="203086"/>
            <a:ext cx="7315200" cy="1143000"/>
          </a:xfrm>
          <a:ln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IRN </a:t>
            </a:r>
            <a:r>
              <a:rPr lang="en-US" sz="2000" dirty="0" smtClean="0"/>
              <a:t>(The International Research Network)</a:t>
            </a:r>
            <a:r>
              <a:rPr lang="en-US" dirty="0" smtClean="0"/>
              <a:t> of TRF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4800" dirty="0" smtClean="0">
                <a:latin typeface="AngsanaUPC"/>
                <a:cs typeface="AngsanaUPC"/>
              </a:rPr>
              <a:t>เป้าหมายชัดเจน มีคุณค่า เป็นไปได้</a:t>
            </a:r>
            <a:endParaRPr lang="en-US" sz="4800" dirty="0" smtClean="0">
              <a:latin typeface="AngsanaUPC"/>
              <a:cs typeface="AngsanaUPC"/>
            </a:endParaRPr>
          </a:p>
          <a:p>
            <a:r>
              <a:rPr lang="th-TH" sz="4800" dirty="0" smtClean="0">
                <a:latin typeface="AngsanaUPC"/>
                <a:cs typeface="AngsanaUPC"/>
              </a:rPr>
              <a:t>ร่วม</a:t>
            </a:r>
            <a:r>
              <a:rPr lang="th-TH" sz="4800" dirty="0" smtClean="0">
                <a:latin typeface="AngsanaUPC"/>
                <a:cs typeface="AngsanaUPC"/>
              </a:rPr>
              <a:t>มือหลายสาขา หลายสถาบัน</a:t>
            </a:r>
          </a:p>
          <a:p>
            <a:r>
              <a:rPr lang="th-TH" sz="4800" dirty="0" smtClean="0">
                <a:latin typeface="AngsanaUPC"/>
                <a:cs typeface="AngsanaUPC"/>
              </a:rPr>
              <a:t>ร่วมกับต่างประเทศ</a:t>
            </a:r>
          </a:p>
          <a:p>
            <a:r>
              <a:rPr lang="th-TH" sz="4800" dirty="0" smtClean="0">
                <a:latin typeface="AngsanaUPC"/>
                <a:cs typeface="AngsanaUPC"/>
              </a:rPr>
              <a:t>ทั้งภาคมหาวิทยาลัย และเอกชน</a:t>
            </a:r>
          </a:p>
          <a:p>
            <a:r>
              <a:rPr lang="th-TH" sz="4800" dirty="0" smtClean="0">
                <a:latin typeface="AngsanaUPC"/>
                <a:cs typeface="AngsanaUPC"/>
              </a:rPr>
              <a:t>มี </a:t>
            </a:r>
            <a:r>
              <a:rPr lang="en-US" sz="4800" dirty="0" smtClean="0">
                <a:latin typeface="AngsanaUPC"/>
                <a:cs typeface="AngsanaUPC"/>
              </a:rPr>
              <a:t>Postdocs, PhD Students </a:t>
            </a:r>
          </a:p>
          <a:p>
            <a:r>
              <a:rPr lang="en-US" sz="4800" dirty="0" smtClean="0">
                <a:latin typeface="AngsanaUPC"/>
                <a:cs typeface="AngsanaUPC"/>
              </a:rPr>
              <a:t>http://</a:t>
            </a:r>
            <a:r>
              <a:rPr lang="en-US" sz="4800" dirty="0" err="1" smtClean="0">
                <a:latin typeface="AngsanaUPC"/>
                <a:cs typeface="AngsanaUPC"/>
              </a:rPr>
              <a:t>irn.trf.or.th</a:t>
            </a:r>
            <a:endParaRPr lang="en-US" sz="48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14573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13" y="220974"/>
            <a:ext cx="7386742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/>
              <a:t>Concluding Remarks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Not emphasizing Technology Transfer, Not to help </a:t>
            </a:r>
          </a:p>
          <a:p>
            <a:r>
              <a:rPr lang="en-US" sz="4400" dirty="0" smtClean="0"/>
              <a:t>But Learning Together, for Mutual Benefit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703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98" y="238862"/>
            <a:ext cx="8557130" cy="1143000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th-TH" sz="6000" b="1" dirty="0" smtClean="0">
                <a:latin typeface="BrowalliaUPC"/>
                <a:cs typeface="BrowalliaUPC"/>
              </a:rPr>
              <a:t>นำอดีตมารับใช้ปัจจุบันและอนาคต</a:t>
            </a:r>
            <a:endParaRPr lang="en-US" sz="6000" b="1" dirty="0">
              <a:latin typeface="BrowalliaUPC"/>
              <a:cs typeface="Browalli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5400" dirty="0" smtClean="0">
                <a:latin typeface="AngsanaUPC"/>
                <a:cs typeface="AngsanaUPC"/>
              </a:rPr>
              <a:t>ทั้งความสำเร็จและไม่สำเร็จ</a:t>
            </a:r>
          </a:p>
          <a:p>
            <a:r>
              <a:rPr lang="th-TH" sz="5400" dirty="0" smtClean="0">
                <a:latin typeface="AngsanaUPC"/>
                <a:cs typeface="AngsanaUPC"/>
              </a:rPr>
              <a:t>เอามาเป็นบทเรียน  </a:t>
            </a:r>
          </a:p>
          <a:p>
            <a:r>
              <a:rPr lang="th-TH" sz="5400" dirty="0" smtClean="0">
                <a:latin typeface="AngsanaUPC"/>
                <a:cs typeface="AngsanaUPC"/>
              </a:rPr>
              <a:t>สู่ยุทธศาสตร์การทำงาน ความร่วมมือ</a:t>
            </a:r>
          </a:p>
          <a:p>
            <a:r>
              <a:rPr lang="th-TH" sz="5400" dirty="0" smtClean="0">
                <a:latin typeface="AngsanaUPC"/>
                <a:cs typeface="AngsanaUPC"/>
              </a:rPr>
              <a:t>เพื่อให้เกิดผลสัมฤทธิ์แท้จริง</a:t>
            </a:r>
          </a:p>
          <a:p>
            <a:r>
              <a:rPr lang="en-US" sz="5400" dirty="0" smtClean="0">
                <a:latin typeface="AngsanaUPC"/>
                <a:cs typeface="AngsanaUPC"/>
              </a:rPr>
              <a:t>ATPAC </a:t>
            </a:r>
            <a:r>
              <a:rPr lang="th-TH" sz="5400" dirty="0" smtClean="0">
                <a:latin typeface="AngsanaUPC"/>
                <a:cs typeface="AngsanaUPC"/>
              </a:rPr>
              <a:t>ได้ทบทวนครบถ้วนดีแล้ว</a:t>
            </a:r>
          </a:p>
        </p:txBody>
      </p:sp>
    </p:spTree>
    <p:extLst>
      <p:ext uri="{BB962C8B-B14F-4D97-AF65-F5344CB8AC3E}">
        <p14:creationId xmlns:p14="http://schemas.microsoft.com/office/powerpoint/2010/main" val="133708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8" y="71565"/>
            <a:ext cx="8971373" cy="5958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110" y="6368306"/>
            <a:ext cx="5644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 smtClean="0"/>
              <a:t>www.kmutt.ac.th</a:t>
            </a:r>
            <a:r>
              <a:rPr lang="en-US" sz="2400" dirty="0" smtClean="0"/>
              <a:t>/</a:t>
            </a:r>
            <a:r>
              <a:rPr lang="en-US" sz="2400" dirty="0" err="1" smtClean="0"/>
              <a:t>rippc</a:t>
            </a:r>
            <a:r>
              <a:rPr lang="en-US" sz="2400" dirty="0" smtClean="0"/>
              <a:t>/</a:t>
            </a:r>
            <a:r>
              <a:rPr lang="en-US" sz="2400" dirty="0" err="1" smtClean="0"/>
              <a:t>outsaw.html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956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298" y="-1739"/>
            <a:ext cx="8283375" cy="6740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>
                <a:latin typeface="AngsanaUPC"/>
                <a:cs typeface="AngsanaUPC"/>
              </a:rPr>
              <a:t>การนำเถ้าลอยมาใช้อย่างจริงจังนั้น เริ่มในปี 2540 ซึ่งมีการนำไปใช้</a:t>
            </a:r>
          </a:p>
          <a:p>
            <a:r>
              <a:rPr lang="th-TH" sz="3600" dirty="0" smtClean="0">
                <a:latin typeface="AngsanaUPC"/>
                <a:cs typeface="AngsanaUPC"/>
              </a:rPr>
              <a:t>ประมาณ 30,000 ตัน ต่อมาปริมาณการใช้เพิ่มขึ้นเป็น 400,000 ตัน,</a:t>
            </a:r>
          </a:p>
          <a:p>
            <a:r>
              <a:rPr lang="th-TH" sz="3600" dirty="0" smtClean="0">
                <a:latin typeface="AngsanaUPC"/>
                <a:cs typeface="AngsanaUPC"/>
              </a:rPr>
              <a:t> 800,000 ตัน, 1.2 ล้านตันและ 1.3 ล้านตัน ในปี 2541, 2542, 2543,</a:t>
            </a:r>
          </a:p>
          <a:p>
            <a:r>
              <a:rPr lang="th-TH" sz="3600" dirty="0" smtClean="0">
                <a:latin typeface="AngsanaUPC"/>
                <a:cs typeface="AngsanaUPC"/>
              </a:rPr>
              <a:t> 2544 ตามลำดับ และในปีนี้ (2545) ปริมาณเถ้าลอยที่ถูกนำไปใช้ใน</a:t>
            </a:r>
          </a:p>
          <a:p>
            <a:r>
              <a:rPr lang="th-TH" sz="3600" dirty="0" smtClean="0">
                <a:latin typeface="AngsanaUPC"/>
                <a:cs typeface="AngsanaUPC"/>
              </a:rPr>
              <a:t>อุตสาหกรรมปูนซีเมนต์และคอนกรีตได้เพิ่มขึ้นไปถึง 1.8 ล้านตัน </a:t>
            </a:r>
          </a:p>
          <a:p>
            <a:r>
              <a:rPr lang="th-TH" sz="3600" dirty="0" smtClean="0">
                <a:latin typeface="AngsanaUPC"/>
                <a:cs typeface="AngsanaUPC"/>
              </a:rPr>
              <a:t>ราคาเถ้าลอยในท้องตลาดนอกจากภาคเหนือมีมูลค่าประมาณ 700-</a:t>
            </a:r>
          </a:p>
          <a:p>
            <a:r>
              <a:rPr lang="th-TH" sz="3600" dirty="0" smtClean="0">
                <a:latin typeface="AngsanaUPC"/>
                <a:cs typeface="AngsanaUPC"/>
              </a:rPr>
              <a:t>1,500 บาทต่อตัน (ขึ้นกับระยะทางที่ขนส่ง) คิดเป็นมูลค่าทางการ</a:t>
            </a:r>
          </a:p>
          <a:p>
            <a:r>
              <a:rPr lang="th-TH" sz="3600" dirty="0" smtClean="0">
                <a:latin typeface="AngsanaUPC"/>
                <a:cs typeface="AngsanaUPC"/>
              </a:rPr>
              <a:t>ค้าในปีนี้ถึงประมาณ 1,800 ล้านบาท จากงบลงทำวิจัยที่ได้รับจาก</a:t>
            </a:r>
          </a:p>
          <a:p>
            <a:r>
              <a:rPr lang="th-TH" sz="3600" dirty="0" smtClean="0">
                <a:latin typeface="AngsanaUPC"/>
                <a:cs typeface="AngsanaUPC"/>
              </a:rPr>
              <a:t>หลายหน่วยงานใน 10 ปีที่ผ่านมา รวมเป็นเงินประมาณ 15-20 ล้าน</a:t>
            </a:r>
          </a:p>
          <a:p>
            <a:r>
              <a:rPr lang="th-TH" sz="3600" dirty="0" smtClean="0">
                <a:latin typeface="AngsanaUPC"/>
                <a:cs typeface="AngsanaUPC"/>
              </a:rPr>
              <a:t>บาท สามารถนำมาสู่การเกิดผลประโยชน์ต่ออุตสาหกรรมไทยได้</a:t>
            </a:r>
          </a:p>
          <a:p>
            <a:r>
              <a:rPr lang="th-TH" sz="3600" dirty="0" smtClean="0">
                <a:latin typeface="AngsanaUPC"/>
                <a:cs typeface="AngsanaUPC"/>
              </a:rPr>
              <a:t>เป็นพันล้านบาทต่อปีนับเป็นตัวอย่างผลงานการวิจัยที่เป็นรูปธรรม</a:t>
            </a:r>
          </a:p>
          <a:p>
            <a:r>
              <a:rPr lang="th-TH" sz="3600" dirty="0" smtClean="0">
                <a:latin typeface="AngsanaUPC"/>
                <a:cs typeface="AngsanaUPC"/>
              </a:rPr>
              <a:t>และช่วยเพิ่มศักยภาพในการแข่งขันของอุตสาหกรรมไทย</a:t>
            </a:r>
            <a:endParaRPr lang="en-US" sz="36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68769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139" y="554543"/>
            <a:ext cx="86968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 smtClean="0">
                <a:latin typeface="AngsanaUPC"/>
                <a:cs typeface="AngsanaUPC"/>
              </a:rPr>
              <a:t>ในขณะที่ปริมาณความต้องการเถ้าลอยในอุตสาหกรรมคอนกรีตสูงขึ้น และนักวิจัยไทยกำลังพัฒนากระบวนการใช้เถ้าลอยในผลิตภัณฑ์ต่างๆ นั้น  ปริมาณเถ้าลอยซึ่งถูกทิ้งกองอยู่ประมาณ 20-25 ล้านตันที่แม่เมาะ เถ้าลอยตกค้างเหล่านี้มีโอกาสที่จะนำมาใช้ประโยชน์ได้ จากการคาดประมาณเบื้องต้นถ้าหากผลการวิจัยประสบผลสำเร็จตามเป้าที่ตั้งไว้ กองเถ้าลอยนี้จะมีมูลค่าประมาณ 14,000 ล้านบาท</a:t>
            </a:r>
            <a:endParaRPr lang="en-US" sz="44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8284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9478" y="1878291"/>
            <a:ext cx="679705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dirty="0" smtClean="0">
                <a:latin typeface="AngsanaUPC"/>
                <a:cs typeface="AngsanaUPC"/>
              </a:rPr>
              <a:t>นอกจากผลด้านเศรษฐกิจแล้ว</a:t>
            </a:r>
          </a:p>
          <a:p>
            <a:r>
              <a:rPr lang="th-TH" sz="6600" dirty="0" smtClean="0">
                <a:latin typeface="AngsanaUPC"/>
                <a:cs typeface="AngsanaUPC"/>
              </a:rPr>
              <a:t>ยังไ</a:t>
            </a:r>
            <a:r>
              <a:rPr lang="th-TH" sz="6600" dirty="0" smtClean="0">
                <a:solidFill>
                  <a:srgbClr val="000000"/>
                </a:solidFill>
                <a:latin typeface="AngsanaUPC"/>
                <a:cs typeface="AngsanaUPC"/>
              </a:rPr>
              <a:t>ด้</a:t>
            </a:r>
            <a:r>
              <a:rPr lang="th-TH" sz="6600" dirty="0" smtClean="0">
                <a:solidFill>
                  <a:srgbClr val="0000FF"/>
                </a:solidFill>
                <a:latin typeface="AngsanaUPC"/>
                <a:cs typeface="AngsanaUPC"/>
              </a:rPr>
              <a:t>ผลด้านสร้างคน</a:t>
            </a:r>
            <a:r>
              <a:rPr lang="th-TH" sz="6600" dirty="0" smtClean="0">
                <a:latin typeface="AngsanaUPC"/>
                <a:cs typeface="AngsanaUPC"/>
              </a:rPr>
              <a:t>ด้วย</a:t>
            </a:r>
            <a:endParaRPr lang="en-US" sz="66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94861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44"/>
            <a:ext cx="9144000" cy="6186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856" y="6302160"/>
            <a:ext cx="8071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ostc.thaiembdc.org</a:t>
            </a:r>
            <a:r>
              <a:rPr lang="en-US" sz="1200" dirty="0"/>
              <a:t>/13en/njit-and-thai-conglomerate-scg-agree-to-jointly-pursue-research-and-technology-innovation/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8587" y="-35769"/>
            <a:ext cx="6450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>
                <a:solidFill>
                  <a:srgbClr val="3366FF"/>
                </a:solidFill>
                <a:latin typeface="BrowalliaUPC"/>
                <a:cs typeface="BrowalliaUPC"/>
              </a:rPr>
              <a:t>ผลด้านสร้างความร่วมมือระยะยาวระหว่างสถาบัน</a:t>
            </a:r>
            <a:endParaRPr lang="en-US" sz="3600" dirty="0">
              <a:solidFill>
                <a:srgbClr val="3366FF"/>
              </a:solidFill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358363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98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Background &amp; Objectives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7656"/>
            <a:ext cx="8229600" cy="5358416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sz="1700" b="1" u="sng" dirty="0" smtClean="0">
                <a:latin typeface="Arial" charset="0"/>
              </a:rPr>
              <a:t>Background:</a:t>
            </a:r>
          </a:p>
          <a:p>
            <a:pPr eaLnBrk="1" hangingPunct="1">
              <a:defRPr/>
            </a:pPr>
            <a:r>
              <a:rPr lang="en-US" sz="1300" dirty="0" smtClean="0">
                <a:latin typeface="Arial" charset="0"/>
              </a:rPr>
              <a:t>Volunteer-based </a:t>
            </a:r>
            <a:r>
              <a:rPr lang="en-US" sz="1300" dirty="0">
                <a:latin typeface="Arial" charset="0"/>
              </a:rPr>
              <a:t>nonprofit organization in North </a:t>
            </a:r>
            <a:r>
              <a:rPr lang="en-US" sz="1300" dirty="0" smtClean="0">
                <a:latin typeface="Arial" charset="0"/>
              </a:rPr>
              <a:t>America</a:t>
            </a:r>
            <a:endParaRPr lang="en-US" sz="13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300" dirty="0">
                <a:latin typeface="Arial" charset="0"/>
              </a:rPr>
              <a:t>Founded in 1991, </a:t>
            </a:r>
            <a:r>
              <a:rPr lang="en-US" sz="1300" dirty="0" smtClean="0">
                <a:latin typeface="Arial" charset="0"/>
              </a:rPr>
              <a:t>through </a:t>
            </a:r>
            <a:r>
              <a:rPr lang="en-US" sz="1300" dirty="0">
                <a:latin typeface="Arial" charset="0"/>
              </a:rPr>
              <a:t>encouragement of the Office of Science and Technology Counselor (OSTC</a:t>
            </a:r>
            <a:r>
              <a:rPr lang="en-US" sz="1300" dirty="0" smtClean="0">
                <a:latin typeface="Arial" charset="0"/>
              </a:rPr>
              <a:t>)</a:t>
            </a:r>
            <a:r>
              <a:rPr lang="en-US" sz="1300" dirty="0">
                <a:latin typeface="Arial" charset="0"/>
              </a:rPr>
              <a:t> </a:t>
            </a:r>
            <a:r>
              <a:rPr lang="en-US" sz="1300" dirty="0" smtClean="0">
                <a:latin typeface="Arial" charset="0"/>
              </a:rPr>
              <a:t>at the Royal </a:t>
            </a:r>
            <a:r>
              <a:rPr lang="en-US" sz="1300" dirty="0">
                <a:latin typeface="Arial" charset="0"/>
              </a:rPr>
              <a:t>Thai Embassy in Washington, DC</a:t>
            </a:r>
          </a:p>
          <a:p>
            <a:pPr eaLnBrk="1" hangingPunct="1">
              <a:defRPr/>
            </a:pPr>
            <a:r>
              <a:rPr lang="en-US" sz="1300" dirty="0" smtClean="0">
                <a:latin typeface="Arial" charset="0"/>
              </a:rPr>
              <a:t>Registered </a:t>
            </a:r>
            <a:r>
              <a:rPr lang="en-US" sz="1300" dirty="0">
                <a:latin typeface="Arial" charset="0"/>
              </a:rPr>
              <a:t>with the State of Texas in 1992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200" dirty="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4300" b="1" u="sng" dirty="0" smtClean="0">
                <a:solidFill>
                  <a:srgbClr val="3366FF"/>
                </a:solidFill>
                <a:latin typeface="Arial" charset="0"/>
              </a:rPr>
              <a:t>Objectives:</a:t>
            </a:r>
          </a:p>
          <a:p>
            <a:pPr eaLnBrk="1" hangingPunct="1">
              <a:defRPr/>
            </a:pPr>
            <a:r>
              <a:rPr lang="en-US" sz="3000" dirty="0" smtClean="0">
                <a:solidFill>
                  <a:srgbClr val="3366FF"/>
                </a:solidFill>
                <a:latin typeface="Arial" charset="0"/>
              </a:rPr>
              <a:t>To promote the advancement of scientific knowledge, technology, innovation and education in Thailand</a:t>
            </a:r>
          </a:p>
          <a:p>
            <a:pPr eaLnBrk="1" hangingPunct="1">
              <a:defRPr/>
            </a:pPr>
            <a:r>
              <a:rPr lang="en-US" sz="3000" dirty="0" smtClean="0">
                <a:solidFill>
                  <a:srgbClr val="3366FF"/>
                </a:solidFill>
                <a:latin typeface="Arial" charset="0"/>
              </a:rPr>
              <a:t>To serve as a liaison and facilitate cooperation between academic, government and business units in the US and Canada and related organizations in Thailand.</a:t>
            </a:r>
          </a:p>
        </p:txBody>
      </p:sp>
    </p:spTree>
    <p:extLst>
      <p:ext uri="{BB962C8B-B14F-4D97-AF65-F5344CB8AC3E}">
        <p14:creationId xmlns:p14="http://schemas.microsoft.com/office/powerpoint/2010/main" val="192868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th-TH" sz="4000" dirty="0" smtClean="0">
                <a:latin typeface="BrowalliaUPC"/>
                <a:cs typeface="BrowalliaUPC"/>
              </a:rPr>
              <a:t>ความเห็น</a:t>
            </a:r>
            <a:r>
              <a:rPr lang="th-TH" sz="6000" dirty="0" smtClean="0">
                <a:latin typeface="BrowalliaUPC"/>
                <a:cs typeface="BrowalliaUPC"/>
              </a:rPr>
              <a:t>ยุทธศาสตร์ดำเนินการ</a:t>
            </a:r>
            <a:r>
              <a:rPr lang="th-TH" sz="4000" dirty="0" smtClean="0">
                <a:latin typeface="BrowalliaUPC"/>
                <a:cs typeface="BrowalliaUPC"/>
              </a:rPr>
              <a:t>ให้เกิดผล</a:t>
            </a:r>
            <a:endParaRPr lang="en-US" sz="4000" dirty="0">
              <a:latin typeface="BrowalliaUPC"/>
              <a:cs typeface="BrowalliaUPC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9657"/>
          </a:xfrm>
        </p:spPr>
        <p:txBody>
          <a:bodyPr>
            <a:normAutofit fontScale="85000" lnSpcReduction="10000"/>
          </a:bodyPr>
          <a:lstStyle/>
          <a:p>
            <a:r>
              <a:rPr lang="th-TH" sz="4400" dirty="0" smtClean="0">
                <a:latin typeface="AngsanaUPC"/>
                <a:cs typeface="AngsanaUPC"/>
              </a:rPr>
              <a:t>ร่วมมือกับไทย </a:t>
            </a:r>
            <a:r>
              <a:rPr lang="en-US" sz="4400" dirty="0" smtClean="0">
                <a:latin typeface="AngsanaUPC"/>
                <a:cs typeface="AngsanaUPC"/>
              </a:rPr>
              <a:t>: </a:t>
            </a:r>
            <a:r>
              <a:rPr lang="th-TH" sz="4400" dirty="0" smtClean="0">
                <a:latin typeface="AngsanaUPC"/>
                <a:cs typeface="AngsanaUPC"/>
              </a:rPr>
              <a:t>ภาคธุรกิจเอกชน  ราชการ  มหาวิทยาลัย  องค์กรอิสระของรัฐ</a:t>
            </a:r>
            <a:r>
              <a:rPr lang="en-US" sz="4400" dirty="0" smtClean="0">
                <a:latin typeface="AngsanaUPC"/>
                <a:cs typeface="AngsanaUPC"/>
              </a:rPr>
              <a:t>  ?NGO</a:t>
            </a:r>
            <a:r>
              <a:rPr lang="th-TH" sz="4400" dirty="0" smtClean="0">
                <a:latin typeface="AngsanaUPC"/>
                <a:cs typeface="AngsanaUPC"/>
              </a:rPr>
              <a:t>  </a:t>
            </a:r>
            <a:r>
              <a:rPr lang="en-US" sz="4400" dirty="0" smtClean="0">
                <a:latin typeface="AngsanaUPC"/>
                <a:cs typeface="AngsanaUPC"/>
              </a:rPr>
              <a:t> </a:t>
            </a:r>
            <a:r>
              <a:rPr lang="en-US" sz="4400" dirty="0" smtClean="0">
                <a:solidFill>
                  <a:srgbClr val="3366FF"/>
                </a:solidFill>
                <a:latin typeface="AngsanaUPC"/>
                <a:cs typeface="AngsanaUPC"/>
              </a:rPr>
              <a:t>(Demand-led </a:t>
            </a:r>
            <a:r>
              <a:rPr lang="th-TH" sz="4400" dirty="0" smtClean="0">
                <a:solidFill>
                  <a:srgbClr val="3366FF"/>
                </a:solidFill>
                <a:latin typeface="AngsanaUPC"/>
                <a:cs typeface="AngsanaUPC"/>
              </a:rPr>
              <a:t>มากขึ้น)</a:t>
            </a:r>
            <a:endParaRPr lang="th-TH" sz="4400" dirty="0" smtClean="0">
              <a:latin typeface="AngsanaUPC"/>
              <a:cs typeface="AngsanaUPC"/>
            </a:endParaRPr>
          </a:p>
          <a:p>
            <a:r>
              <a:rPr lang="th-TH" sz="4400" dirty="0" smtClean="0">
                <a:latin typeface="AngsanaUPC"/>
                <a:cs typeface="AngsanaUPC"/>
              </a:rPr>
              <a:t>เห็นด้วยกับการขยายออกไปยังสาขาที่ไม่ใช่ </a:t>
            </a:r>
            <a:r>
              <a:rPr lang="en-US" sz="4400" dirty="0" smtClean="0">
                <a:latin typeface="AngsanaUPC"/>
                <a:cs typeface="AngsanaUPC"/>
              </a:rPr>
              <a:t>S,T, E  </a:t>
            </a:r>
            <a:r>
              <a:rPr lang="th-TH" sz="4400" dirty="0" smtClean="0">
                <a:latin typeface="AngsanaUPC"/>
                <a:cs typeface="AngsanaUPC"/>
              </a:rPr>
              <a:t>วิธีคิดอย่างหนึ่งคือ ร่วมกันทำให้สังคมไทยมีลักษณะ </a:t>
            </a:r>
            <a:r>
              <a:rPr lang="en-US" sz="4400" dirty="0" smtClean="0">
                <a:latin typeface="AngsanaUPC"/>
                <a:cs typeface="AngsanaUPC"/>
              </a:rPr>
              <a:t>evidence-based </a:t>
            </a:r>
            <a:r>
              <a:rPr lang="th-TH" sz="4400" dirty="0" smtClean="0">
                <a:latin typeface="AngsanaUPC"/>
                <a:cs typeface="AngsanaUPC"/>
              </a:rPr>
              <a:t>มากขึ้น พัฒนาจากฐานราก ... ปฏิรูปประเทศไทยตัวจริง</a:t>
            </a:r>
          </a:p>
          <a:p>
            <a:r>
              <a:rPr lang="th-TH" sz="4400" dirty="0" smtClean="0">
                <a:latin typeface="AngsanaUPC"/>
                <a:cs typeface="AngsanaUPC"/>
              </a:rPr>
              <a:t>การทำหน้าที่เป็น </a:t>
            </a:r>
            <a:r>
              <a:rPr lang="en-US" sz="4400" dirty="0" smtClean="0">
                <a:latin typeface="AngsanaUPC"/>
                <a:cs typeface="AngsanaUPC"/>
              </a:rPr>
              <a:t>knowledge broker </a:t>
            </a:r>
            <a:r>
              <a:rPr lang="th-TH" sz="4400" dirty="0" smtClean="0">
                <a:latin typeface="AngsanaUPC"/>
                <a:cs typeface="AngsanaUPC"/>
              </a:rPr>
              <a:t>เชื่อมระหว่าง </a:t>
            </a:r>
            <a:r>
              <a:rPr lang="en-US" sz="4400" dirty="0" smtClean="0">
                <a:latin typeface="AngsanaUPC"/>
                <a:cs typeface="AngsanaUPC"/>
              </a:rPr>
              <a:t>N America - </a:t>
            </a:r>
            <a:r>
              <a:rPr lang="th-TH" sz="4400" dirty="0" smtClean="0">
                <a:latin typeface="AngsanaUPC"/>
                <a:cs typeface="AngsanaUPC"/>
              </a:rPr>
              <a:t>ไทย   หาทางเชื่อมระดับองค์กร เช่นในแคนาดา เชื่อม </a:t>
            </a:r>
            <a:r>
              <a:rPr lang="en-US" sz="4400" dirty="0" smtClean="0">
                <a:latin typeface="AngsanaUPC"/>
                <a:cs typeface="AngsanaUPC"/>
              </a:rPr>
              <a:t>IDRC </a:t>
            </a:r>
            <a:r>
              <a:rPr lang="th-TH" sz="4400" dirty="0" smtClean="0">
                <a:latin typeface="AngsanaUPC"/>
                <a:cs typeface="AngsanaUPC"/>
              </a:rPr>
              <a:t>กับ ...     </a:t>
            </a:r>
            <a:endParaRPr lang="en-US" sz="4400" dirty="0">
              <a:latin typeface="AngsanaUPC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51550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864</Words>
  <Application>Microsoft Macintosh PowerPoint</Application>
  <PresentationFormat>On-screen Show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Past, Present and Future Roles of ATPAC  </vt:lpstr>
      <vt:lpstr>นำอดีตมารับใช้ปัจจุบันและอนาคต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 &amp; Objectives</vt:lpstr>
      <vt:lpstr>ความเห็นยุทธศาสตร์ดำเนินการให้เกิดผล</vt:lpstr>
      <vt:lpstr>ยุทธศาสตร์ (๒)</vt:lpstr>
      <vt:lpstr>ยุทธศาสตร์ (๓)</vt:lpstr>
      <vt:lpstr>Issues</vt:lpstr>
      <vt:lpstr>PowerPoint Presentation</vt:lpstr>
      <vt:lpstr>PowerPoint Presentation</vt:lpstr>
      <vt:lpstr>IRN (The International Research Network) of TRF</vt:lpstr>
      <vt:lpstr>Concluding Remarks</vt:lpstr>
    </vt:vector>
  </TitlesOfParts>
  <Manager/>
  <Company>pvicharn@gmail.com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Past, Present and Future Roles of ATPAC  </dc:title>
  <dc:subject/>
  <dc:creator>Vicharn Panich</dc:creator>
  <cp:keywords/>
  <dc:description/>
  <cp:lastModifiedBy>Vicharn Panich</cp:lastModifiedBy>
  <cp:revision>43</cp:revision>
  <dcterms:created xsi:type="dcterms:W3CDTF">2015-08-09T03:06:57Z</dcterms:created>
  <dcterms:modified xsi:type="dcterms:W3CDTF">2015-08-09T23:52:38Z</dcterms:modified>
  <cp:category/>
</cp:coreProperties>
</file>