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61" r:id="rId4"/>
    <p:sldId id="263" r:id="rId5"/>
    <p:sldId id="262" r:id="rId6"/>
    <p:sldId id="257" r:id="rId7"/>
    <p:sldId id="258" r:id="rId8"/>
    <p:sldId id="259" r:id="rId9"/>
    <p:sldId id="265" r:id="rId10"/>
    <p:sldId id="266" r:id="rId11"/>
    <p:sldId id="264" r:id="rId12"/>
    <p:sldId id="269" r:id="rId13"/>
    <p:sldId id="271" r:id="rId14"/>
    <p:sldId id="270" r:id="rId15"/>
    <p:sldId id="275" r:id="rId16"/>
    <p:sldId id="267" r:id="rId17"/>
    <p:sldId id="281" r:id="rId18"/>
    <p:sldId id="268" r:id="rId19"/>
    <p:sldId id="277" r:id="rId20"/>
    <p:sldId id="276" r:id="rId21"/>
    <p:sldId id="279" r:id="rId22"/>
    <p:sldId id="278" r:id="rId23"/>
    <p:sldId id="280" r:id="rId24"/>
    <p:sldId id="273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A7CD7-45C1-9049-9FCB-A2C2E8C61837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8A2AA-C805-C449-BCAB-7EB5597BF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1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เมื่อพยายามมองให้เห็นภาพ  อาจพบว่า </a:t>
            </a:r>
            <a:r>
              <a:rPr lang="en-US" dirty="0" smtClean="0"/>
              <a:t>CAS</a:t>
            </a:r>
            <a:r>
              <a:rPr lang="th-TH" dirty="0" smtClean="0"/>
              <a:t> มีลักษณะดังภาพนี้  คือ ประกอบด้วยเครือข่ายของบุคคล องค์กรหรือชุมชน(</a:t>
            </a:r>
            <a:r>
              <a:rPr lang="en-US" dirty="0" smtClean="0"/>
              <a:t>agents</a:t>
            </a:r>
            <a:r>
              <a:rPr lang="th-TH" dirty="0" smtClean="0"/>
              <a:t>) เชื่อมโยงกันอย่างซับซ้อนและเป็นไปเองเพราะมีอิสรภาพ(ไม่มากก็น้อย)  ความสัมพันธ์ของเครือข่ายใน</a:t>
            </a:r>
            <a:r>
              <a:rPr lang="en-US" dirty="0" smtClean="0"/>
              <a:t>CAS</a:t>
            </a:r>
            <a:r>
              <a:rPr lang="th-TH" dirty="0" smtClean="0"/>
              <a:t> จึงมีที่มาจากความร่วมมือ(</a:t>
            </a:r>
            <a:r>
              <a:rPr lang="en-US" dirty="0" smtClean="0"/>
              <a:t>participation</a:t>
            </a:r>
            <a:r>
              <a:rPr lang="th-TH" dirty="0" smtClean="0"/>
              <a:t>) ไม่ใช่การบันดาลโดยใครคนใดคนหนึ่ง</a:t>
            </a:r>
            <a:endParaRPr lang="en-US" dirty="0" smtClean="0"/>
          </a:p>
          <a:p>
            <a:endParaRPr lang="th-TH" dirty="0" smtClean="0"/>
          </a:p>
          <a:p>
            <a:r>
              <a:rPr lang="th-TH" dirty="0" smtClean="0"/>
              <a:t>ความสัมพันธ์นี้ก่อเกิด(</a:t>
            </a:r>
            <a:r>
              <a:rPr lang="en-US" dirty="0" smtClean="0"/>
              <a:t>emergence</a:t>
            </a:r>
            <a:r>
              <a:rPr lang="th-TH" dirty="0" smtClean="0"/>
              <a:t>)คุณสมบัติใหม่(ภาวะอุบัติใหม่/</a:t>
            </a:r>
            <a:r>
              <a:rPr lang="en-US" dirty="0" smtClean="0"/>
              <a:t>new emerging property</a:t>
            </a:r>
            <a:r>
              <a:rPr lang="th-TH" dirty="0" smtClean="0"/>
              <a:t>)</a:t>
            </a:r>
            <a:r>
              <a:rPr lang="en-US" dirty="0" smtClean="0"/>
              <a:t> </a:t>
            </a:r>
            <a:r>
              <a:rPr lang="th-TH" dirty="0" smtClean="0"/>
              <a:t>หรือ</a:t>
            </a:r>
            <a:r>
              <a:rPr lang="en-US" dirty="0" smtClean="0"/>
              <a:t> complex adaptive behavior</a:t>
            </a:r>
            <a:r>
              <a:rPr lang="th-TH" dirty="0" smtClean="0"/>
              <a:t> แล้วส่งสัญญาณ(</a:t>
            </a:r>
            <a:r>
              <a:rPr lang="en-US" dirty="0" smtClean="0"/>
              <a:t>feedback</a:t>
            </a:r>
            <a:r>
              <a:rPr lang="th-TH" dirty="0" smtClean="0"/>
              <a:t>) กลับไปสู่เครือข่ายต้นกำเนิด  โดยอาจเป็นสัญญาณบวกหรือลบก็ได้ </a:t>
            </a:r>
          </a:p>
          <a:p>
            <a:r>
              <a:rPr lang="th-TH" dirty="0" smtClean="0"/>
              <a:t>นอกจากนั้น </a:t>
            </a:r>
            <a:r>
              <a:rPr lang="en-US" dirty="0" smtClean="0"/>
              <a:t>CAS</a:t>
            </a:r>
            <a:r>
              <a:rPr lang="th-TH" dirty="0" smtClean="0"/>
              <a:t> ยังเป็นระบบเปิด ติดต่อกันโลกภายนอกโดยส่งสัญญาณออกไปและรับสัญญาณเข้ามา</a:t>
            </a:r>
          </a:p>
          <a:p>
            <a:endParaRPr lang="th-TH" dirty="0" smtClean="0"/>
          </a:p>
          <a:p>
            <a:r>
              <a:rPr lang="th-TH" dirty="0" smtClean="0"/>
              <a:t>ด้วยลักษณะเช่นนี้คือ </a:t>
            </a:r>
            <a:r>
              <a:rPr lang="en-US" dirty="0" smtClean="0"/>
              <a:t>CAS</a:t>
            </a:r>
            <a:r>
              <a:rPr lang="th-TH" dirty="0" smtClean="0"/>
              <a:t> ภาวะอุบัติใหม่หรือพฤติกรรมของ</a:t>
            </a:r>
            <a:r>
              <a:rPr lang="en-US" dirty="0" smtClean="0"/>
              <a:t>CAS</a:t>
            </a:r>
            <a:r>
              <a:rPr lang="th-TH" dirty="0" smtClean="0"/>
              <a:t> จึงเป็นเรื่องที่ไม่อาจทำนายได้ในรายละเอียด แต่อาจเข้าใจแบบแผน(</a:t>
            </a:r>
            <a:r>
              <a:rPr lang="en-US" dirty="0" smtClean="0"/>
              <a:t>patterns</a:t>
            </a:r>
            <a:r>
              <a:rPr lang="th-TH" dirty="0" smtClean="0"/>
              <a:t>)ของมันได้ ทำนองเดียวกับ ที่ไม่มีใครทำนายรูปร่างของเมฆได้ แต่ด้วยแบบแผนอันเป็นเอกลักษณ์ของเมฆ เรายังคงแยกแยะเมฆจากบอลลูน เครื่องบิน หรือนกในอากาศได้</a:t>
            </a:r>
          </a:p>
          <a:p>
            <a:endParaRPr lang="th-TH" dirty="0"/>
          </a:p>
          <a:p>
            <a:r>
              <a:rPr lang="th-TH" dirty="0" smtClean="0"/>
              <a:t>ในความจริงมี</a:t>
            </a:r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th-TH" dirty="0" smtClean="0"/>
              <a:t>ดำรงอยู่มากมายในระนาบเดียวกัน และระหว่างระนาบ 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EC2ED-C398-47F7-9C07-05E31F2607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4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เมื่อพยายามมองให้เห็นภาพ  อาจพบว่า </a:t>
            </a:r>
            <a:r>
              <a:rPr lang="en-US" dirty="0" smtClean="0"/>
              <a:t>CAS</a:t>
            </a:r>
            <a:r>
              <a:rPr lang="th-TH" dirty="0" smtClean="0"/>
              <a:t> มีลักษณะดังภาพนี้  คือ ประกอบด้วยเครือข่ายของบุคคล องค์กรหรือชุมชน(</a:t>
            </a:r>
            <a:r>
              <a:rPr lang="en-US" dirty="0" smtClean="0"/>
              <a:t>agents</a:t>
            </a:r>
            <a:r>
              <a:rPr lang="th-TH" dirty="0" smtClean="0"/>
              <a:t>) เชื่อมโยงกันอย่างซับซ้อนและเป็นไปเองเพราะมีอิสรภาพ(ไม่มากก็น้อย)  ความสัมพันธ์ของเครือข่ายใน</a:t>
            </a:r>
            <a:r>
              <a:rPr lang="en-US" dirty="0" smtClean="0"/>
              <a:t>CAS</a:t>
            </a:r>
            <a:r>
              <a:rPr lang="th-TH" dirty="0" smtClean="0"/>
              <a:t> จึงมีที่มาจากความร่วมมือ(</a:t>
            </a:r>
            <a:r>
              <a:rPr lang="en-US" dirty="0" smtClean="0"/>
              <a:t>participation</a:t>
            </a:r>
            <a:r>
              <a:rPr lang="th-TH" dirty="0" smtClean="0"/>
              <a:t>) ไม่ใช่การบันดาลโดยใครคนใดคนหนึ่ง</a:t>
            </a:r>
            <a:endParaRPr lang="en-US" dirty="0" smtClean="0"/>
          </a:p>
          <a:p>
            <a:endParaRPr lang="th-TH" dirty="0" smtClean="0"/>
          </a:p>
          <a:p>
            <a:r>
              <a:rPr lang="th-TH" dirty="0" smtClean="0"/>
              <a:t>ความสัมพันธ์นี้ก่อเกิด(</a:t>
            </a:r>
            <a:r>
              <a:rPr lang="en-US" dirty="0" smtClean="0"/>
              <a:t>emergence</a:t>
            </a:r>
            <a:r>
              <a:rPr lang="th-TH" dirty="0" smtClean="0"/>
              <a:t>)คุณสมบัติใหม่(ภาวะอุบัติใหม่/</a:t>
            </a:r>
            <a:r>
              <a:rPr lang="en-US" dirty="0" smtClean="0"/>
              <a:t>new emerging property</a:t>
            </a:r>
            <a:r>
              <a:rPr lang="th-TH" dirty="0" smtClean="0"/>
              <a:t>)</a:t>
            </a:r>
            <a:r>
              <a:rPr lang="en-US" dirty="0" smtClean="0"/>
              <a:t> </a:t>
            </a:r>
            <a:r>
              <a:rPr lang="th-TH" dirty="0" smtClean="0"/>
              <a:t>หรือ</a:t>
            </a:r>
            <a:r>
              <a:rPr lang="en-US" dirty="0" smtClean="0"/>
              <a:t> complex adaptive behavior</a:t>
            </a:r>
            <a:r>
              <a:rPr lang="th-TH" dirty="0" smtClean="0"/>
              <a:t> แล้วส่งสัญญาณ(</a:t>
            </a:r>
            <a:r>
              <a:rPr lang="en-US" dirty="0" smtClean="0"/>
              <a:t>feedback</a:t>
            </a:r>
            <a:r>
              <a:rPr lang="th-TH" dirty="0" smtClean="0"/>
              <a:t>) กลับไปสู่เครือข่ายต้นกำเนิด  โดยอาจเป็นสัญญาณบวกหรือลบก็ได้ </a:t>
            </a:r>
          </a:p>
          <a:p>
            <a:r>
              <a:rPr lang="th-TH" dirty="0" smtClean="0"/>
              <a:t>นอกจากนั้น </a:t>
            </a:r>
            <a:r>
              <a:rPr lang="en-US" dirty="0" smtClean="0"/>
              <a:t>CAS</a:t>
            </a:r>
            <a:r>
              <a:rPr lang="th-TH" dirty="0" smtClean="0"/>
              <a:t> ยังเป็นระบบเปิด ติดต่อกันโลกภายนอกโดยส่งสัญญาณออกไปและรับสัญญาณเข้ามา</a:t>
            </a:r>
          </a:p>
          <a:p>
            <a:endParaRPr lang="th-TH" dirty="0" smtClean="0"/>
          </a:p>
          <a:p>
            <a:r>
              <a:rPr lang="th-TH" dirty="0" smtClean="0"/>
              <a:t>ด้วยลักษณะเช่นนี้คือ </a:t>
            </a:r>
            <a:r>
              <a:rPr lang="en-US" dirty="0" smtClean="0"/>
              <a:t>CAS</a:t>
            </a:r>
            <a:r>
              <a:rPr lang="th-TH" dirty="0" smtClean="0"/>
              <a:t> ภาวะอุบัติใหม่หรือพฤติกรรมของ</a:t>
            </a:r>
            <a:r>
              <a:rPr lang="en-US" dirty="0" smtClean="0"/>
              <a:t>CAS</a:t>
            </a:r>
            <a:r>
              <a:rPr lang="th-TH" dirty="0" smtClean="0"/>
              <a:t> จึงเป็นเรื่องที่ไม่อาจทำนายได้ในรายละเอียด แต่อาจเข้าใจแบบแผน(</a:t>
            </a:r>
            <a:r>
              <a:rPr lang="en-US" dirty="0" smtClean="0"/>
              <a:t>patterns</a:t>
            </a:r>
            <a:r>
              <a:rPr lang="th-TH" dirty="0" smtClean="0"/>
              <a:t>)ของมันได้ ทำนองเดียวกับ ที่ไม่มีใครทำนายรูปร่างของเมฆได้ แต่ด้วยแบบแผนอันเป็นเอกลักษณ์ของเมฆ เรายังคงแยกแยะเมฆจากบอลลูน เครื่องบิน หรือนกในอากาศได้</a:t>
            </a:r>
          </a:p>
          <a:p>
            <a:endParaRPr lang="th-TH" dirty="0"/>
          </a:p>
          <a:p>
            <a:r>
              <a:rPr lang="th-TH" dirty="0" smtClean="0"/>
              <a:t>ในความจริงมี</a:t>
            </a:r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th-TH" dirty="0" smtClean="0"/>
              <a:t>ดำรงอยู่มากมายในระนาบเดียวกัน และระหว่างระนาบ 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EC2ED-C398-47F7-9C07-05E31F2607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4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5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86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4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2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8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08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4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4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8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B4A3E-9DED-4C4E-9C72-A6828AD18846}" type="datetimeFigureOut">
              <a:rPr lang="en-US" smtClean="0"/>
              <a:t>7/24/15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B67CB-BC94-364A-AC0E-158D53BF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0000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7200" dirty="0" smtClean="0">
                <a:latin typeface="BrowalliaUPC"/>
                <a:cs typeface="BrowalliaUPC"/>
              </a:rPr>
              <a:t>ยกระดับสู่การเปลี่ยนแปลง</a:t>
            </a:r>
            <a:endParaRPr lang="en-US" sz="7200" dirty="0">
              <a:latin typeface="BrowalliaUPC"/>
              <a:cs typeface="BrowalliaUP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11974"/>
            <a:ext cx="6400800" cy="1326825"/>
          </a:xfrm>
        </p:spPr>
        <p:txBody>
          <a:bodyPr>
            <a:normAutofit/>
          </a:bodyPr>
          <a:lstStyle/>
          <a:p>
            <a:r>
              <a:rPr lang="th-TH" sz="4000" dirty="0" smtClean="0">
                <a:latin typeface="Angsana New"/>
                <a:cs typeface="Angsana New"/>
              </a:rPr>
              <a:t>วิจารณ์ พานิช</a:t>
            </a:r>
            <a:endParaRPr lang="en-US" sz="4000" dirty="0">
              <a:latin typeface="Angsana New"/>
              <a:cs typeface="Angsana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1734" y="795347"/>
            <a:ext cx="6812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3366FF"/>
                </a:solidFill>
                <a:latin typeface="BrowalliaUPC"/>
                <a:cs typeface="BrowalliaUPC"/>
              </a:rPr>
              <a:t>R2R </a:t>
            </a:r>
            <a:r>
              <a:rPr lang="th-TH" sz="7200" b="1" dirty="0" smtClean="0">
                <a:solidFill>
                  <a:srgbClr val="3366FF"/>
                </a:solidFill>
                <a:latin typeface="BrowalliaUPC"/>
                <a:cs typeface="BrowalliaUPC"/>
              </a:rPr>
              <a:t>เรียนรู้งานและชีวิต</a:t>
            </a:r>
            <a:endParaRPr lang="en-US" sz="7200" b="1" dirty="0">
              <a:solidFill>
                <a:srgbClr val="3366FF"/>
              </a:solidFill>
              <a:latin typeface="BrowalliaUPC"/>
              <a:cs typeface="BrowalliaUP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2718" y="6381723"/>
            <a:ext cx="937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Angsana New"/>
                <a:cs typeface="Angsana New"/>
              </a:rPr>
              <a:t>บรรยายในการประชุมแลกเปลี่ยนเรียนรู้ จากงานประจำสู่งานวิจัย ครั้งที่ ๘ </a:t>
            </a:r>
            <a:r>
              <a:rPr lang="en-US" dirty="0" smtClean="0">
                <a:latin typeface="Angsana New"/>
                <a:cs typeface="Angsana New"/>
              </a:rPr>
              <a:t>“R2R </a:t>
            </a:r>
            <a:r>
              <a:rPr lang="th-TH" dirty="0" smtClean="0">
                <a:latin typeface="Angsana New"/>
                <a:cs typeface="Angsana New"/>
              </a:rPr>
              <a:t>สร้างสรรค์สู่การเปลี่ยนแปลง</a:t>
            </a:r>
            <a:r>
              <a:rPr lang="en-US" dirty="0" smtClean="0">
                <a:latin typeface="Angsana New"/>
                <a:cs typeface="Angsana New"/>
              </a:rPr>
              <a:t> : R2R to Transformation”</a:t>
            </a:r>
            <a:r>
              <a:rPr lang="th-TH" dirty="0" smtClean="0">
                <a:latin typeface="Angsana New"/>
                <a:cs typeface="Angsana New"/>
              </a:rPr>
              <a:t>  ๒๔ ก.ค. ๕๘ </a:t>
            </a:r>
            <a:endParaRPr lang="en-US" dirty="0">
              <a:latin typeface="Angsana New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172240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751" y="206363"/>
            <a:ext cx="3762634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th-TH" sz="6000" dirty="0" smtClean="0">
                <a:latin typeface="BrowalliaUPC"/>
                <a:cs typeface="BrowalliaUPC"/>
              </a:rPr>
              <a:t>พลังทั้ง</a:t>
            </a:r>
            <a:r>
              <a:rPr lang="th-TH" sz="3200" dirty="0" smtClean="0">
                <a:latin typeface="BrowalliaUPC"/>
                <a:cs typeface="BrowalliaUPC"/>
              </a:rPr>
              <a:t>(หก)</a:t>
            </a:r>
            <a:r>
              <a:rPr lang="th-TH" sz="6000" dirty="0" smtClean="0">
                <a:latin typeface="BrowalliaUPC"/>
                <a:cs typeface="BrowalliaUPC"/>
              </a:rPr>
              <a:t>เจ็ด</a:t>
            </a:r>
            <a:endParaRPr lang="en-US" sz="6000" dirty="0">
              <a:latin typeface="BrowalliaUPC"/>
              <a:cs typeface="BrowalliaUP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291" y="1974334"/>
            <a:ext cx="2660905" cy="3712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730" y="6171859"/>
            <a:ext cx="6352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https://</a:t>
            </a:r>
            <a:r>
              <a:rPr lang="en-US" sz="2800" dirty="0" err="1" smtClean="0"/>
              <a:t>www.gotoknow.org</a:t>
            </a:r>
            <a:r>
              <a:rPr lang="en-US" sz="2800" dirty="0" smtClean="0"/>
              <a:t>/posts/587857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609229" y="611516"/>
            <a:ext cx="4286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BrowalliaUPC"/>
                <a:cs typeface="BrowalliaUPC"/>
              </a:rPr>
              <a:t>ของการเรียนรู้สู่การเปลี่ยนแปลง</a:t>
            </a:r>
            <a:endParaRPr lang="en-US" sz="3600" dirty="0">
              <a:latin typeface="BrowalliaUPC"/>
              <a:cs typeface="BrowalliaUP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345" y="1536628"/>
            <a:ext cx="450636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th-TH" sz="4000" dirty="0" smtClean="0">
                <a:latin typeface="AngsanaUPC"/>
                <a:cs typeface="AngsanaUPC"/>
              </a:rPr>
              <a:t>ประสบการณ์ของปัจเจก</a:t>
            </a:r>
          </a:p>
          <a:p>
            <a:pPr marL="742950" indent="-742950">
              <a:buAutoNum type="arabicPeriod"/>
            </a:pPr>
            <a:r>
              <a:rPr lang="th-TH" sz="4000" dirty="0" smtClean="0">
                <a:latin typeface="AngsanaUPC"/>
                <a:cs typeface="AngsanaUPC"/>
              </a:rPr>
              <a:t>การสะท้อนคิดอย่างยิ่งยวด</a:t>
            </a:r>
          </a:p>
          <a:p>
            <a:pPr marL="742950" indent="-742950">
              <a:buAutoNum type="arabicPeriod"/>
            </a:pPr>
            <a:r>
              <a:rPr lang="th-TH" sz="4000" dirty="0" smtClean="0">
                <a:latin typeface="AngsanaUPC"/>
                <a:cs typeface="AngsanaUPC"/>
              </a:rPr>
              <a:t>สุนทรียสนทนา </a:t>
            </a:r>
            <a:r>
              <a:rPr lang="th-TH" sz="2400" dirty="0" smtClean="0">
                <a:latin typeface="AngsanaUPC"/>
                <a:cs typeface="AngsanaUPC"/>
              </a:rPr>
              <a:t>ไม่ใช่อภิปราย</a:t>
            </a:r>
            <a:endParaRPr lang="th-TH" sz="4000" dirty="0" smtClean="0">
              <a:latin typeface="AngsanaUPC"/>
              <a:cs typeface="AngsanaUPC"/>
            </a:endParaRPr>
          </a:p>
          <a:p>
            <a:pPr marL="742950" indent="-742950">
              <a:buAutoNum type="arabicPeriod"/>
            </a:pPr>
            <a:r>
              <a:rPr lang="th-TH" sz="2400" dirty="0" smtClean="0">
                <a:latin typeface="AngsanaUPC"/>
                <a:cs typeface="AngsanaUPC"/>
              </a:rPr>
              <a:t>มุมมอง/วิธีการ ที่</a:t>
            </a:r>
            <a:r>
              <a:rPr lang="th-TH" sz="4000" dirty="0" smtClean="0">
                <a:latin typeface="AngsanaUPC"/>
                <a:cs typeface="AngsanaUPC"/>
              </a:rPr>
              <a:t>ครบด้าน </a:t>
            </a:r>
            <a:r>
              <a:rPr lang="en-US" sz="2400" dirty="0" smtClean="0">
                <a:latin typeface="AngsanaUPC"/>
                <a:cs typeface="AngsanaUPC"/>
              </a:rPr>
              <a:t>(holistic)</a:t>
            </a:r>
            <a:endParaRPr lang="th-TH" sz="4000" dirty="0" smtClean="0">
              <a:latin typeface="AngsanaUPC"/>
              <a:cs typeface="AngsanaUPC"/>
            </a:endParaRPr>
          </a:p>
          <a:p>
            <a:pPr marL="742950" indent="-742950">
              <a:buAutoNum type="arabicPeriod"/>
            </a:pPr>
            <a:r>
              <a:rPr lang="th-TH" sz="2400" dirty="0" smtClean="0">
                <a:latin typeface="AngsanaUPC"/>
                <a:cs typeface="AngsanaUPC"/>
              </a:rPr>
              <a:t>ให้ความสำคัญแก่</a:t>
            </a:r>
            <a:r>
              <a:rPr lang="th-TH" sz="4000" dirty="0" smtClean="0">
                <a:latin typeface="AngsanaUPC"/>
                <a:cs typeface="AngsanaUPC"/>
              </a:rPr>
              <a:t>บริบท </a:t>
            </a:r>
            <a:r>
              <a:rPr lang="en-US" sz="2400" dirty="0" smtClean="0">
                <a:latin typeface="AngsanaUPC"/>
                <a:cs typeface="AngsanaUPC"/>
              </a:rPr>
              <a:t>(context)</a:t>
            </a:r>
            <a:endParaRPr lang="th-TH" sz="4000" dirty="0" smtClean="0">
              <a:latin typeface="AngsanaUPC"/>
              <a:cs typeface="AngsanaUPC"/>
            </a:endParaRPr>
          </a:p>
          <a:p>
            <a:pPr marL="742950" indent="-742950">
              <a:buAutoNum type="arabicPeriod"/>
            </a:pPr>
            <a:r>
              <a:rPr lang="th-TH" sz="4000" dirty="0" smtClean="0">
                <a:latin typeface="AngsanaUPC"/>
                <a:cs typeface="AngsanaUPC"/>
              </a:rPr>
              <a:t>จริงใจ สบายใจ อิสระ</a:t>
            </a:r>
          </a:p>
          <a:p>
            <a:pPr marL="742950" indent="-742950">
              <a:buAutoNum type="arabicPeriod"/>
            </a:pPr>
            <a:r>
              <a:rPr lang="th-TH" sz="4000" dirty="0" smtClean="0">
                <a:latin typeface="AngsanaUPC"/>
                <a:cs typeface="AngsanaUPC"/>
              </a:rPr>
              <a:t>มีเป้าหมาย (งาน) </a:t>
            </a:r>
            <a:endParaRPr lang="en-US" sz="4000" dirty="0">
              <a:latin typeface="AngsanaUPC"/>
              <a:cs typeface="AngsanaUPC"/>
            </a:endParaRPr>
          </a:p>
        </p:txBody>
      </p:sp>
    </p:spTree>
    <p:extLst>
      <p:ext uri="{BB962C8B-B14F-4D97-AF65-F5344CB8AC3E}">
        <p14:creationId xmlns:p14="http://schemas.microsoft.com/office/powerpoint/2010/main" val="231234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43" y="1615038"/>
            <a:ext cx="5497694" cy="4192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5280" y="175199"/>
            <a:ext cx="3625737" cy="1015663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BrowalliaUPC"/>
                <a:cs typeface="BrowalliaUPC"/>
              </a:rPr>
              <a:t> Adult Learning</a:t>
            </a:r>
            <a:endParaRPr lang="en-US" sz="11500" dirty="0">
              <a:latin typeface="BrowalliaUPC"/>
              <a:cs typeface="BrowalliaUPC"/>
            </a:endParaRPr>
          </a:p>
        </p:txBody>
      </p:sp>
    </p:spTree>
    <p:extLst>
      <p:ext uri="{BB962C8B-B14F-4D97-AF65-F5344CB8AC3E}">
        <p14:creationId xmlns:p14="http://schemas.microsoft.com/office/powerpoint/2010/main" val="111637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716" y="274638"/>
            <a:ext cx="4013483" cy="1143000"/>
          </a:xfrm>
          <a:ln>
            <a:solidFill>
              <a:srgbClr val="000090"/>
            </a:solidFill>
          </a:ln>
        </p:spPr>
        <p:txBody>
          <a:bodyPr>
            <a:normAutofit/>
          </a:bodyPr>
          <a:lstStyle/>
          <a:p>
            <a:r>
              <a:rPr lang="th-TH" sz="6600" dirty="0" smtClean="0">
                <a:latin typeface="BrowalliaUPC"/>
                <a:cs typeface="BrowalliaUPC"/>
              </a:rPr>
              <a:t>องค์กรเปลี่ยน</a:t>
            </a:r>
            <a:endParaRPr lang="en-US" sz="6600" dirty="0">
              <a:latin typeface="BrowalliaUPC"/>
              <a:cs typeface="BrowalliaUP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879" y="3441864"/>
            <a:ext cx="4442818" cy="34161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7" y="3457097"/>
            <a:ext cx="4452458" cy="2563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0994" y="1536629"/>
            <a:ext cx="6293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dirty="0" smtClean="0">
                <a:latin typeface="Angsana New"/>
                <a:cs typeface="Angsana New"/>
              </a:rPr>
              <a:t>ก้าวข้าม(อุปสรรค) สู่การเปลี่ยนแปลง</a:t>
            </a:r>
            <a:endParaRPr lang="en-US" sz="4800" dirty="0">
              <a:latin typeface="Angsana New"/>
              <a:cs typeface="Angsana Ne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5807" y="2320586"/>
            <a:ext cx="25671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latin typeface="AngsanaUPC"/>
                <a:cs typeface="AngsanaUPC"/>
              </a:rPr>
              <a:t>ดร. สัมพันธ์ ศิลปนาฏ</a:t>
            </a:r>
            <a:endParaRPr lang="en-US" sz="3200" dirty="0">
              <a:latin typeface="AngsanaUPC"/>
              <a:cs typeface="AngsanaUP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0477" y="423356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2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62382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320" y="274638"/>
            <a:ext cx="5220664" cy="1143000"/>
          </a:xfrm>
          <a:ln>
            <a:solidFill>
              <a:srgbClr val="008000"/>
            </a:solidFill>
          </a:ln>
        </p:spPr>
        <p:txBody>
          <a:bodyPr>
            <a:normAutofit/>
          </a:bodyPr>
          <a:lstStyle/>
          <a:p>
            <a:r>
              <a:rPr lang="th-TH" sz="6000" dirty="0" smtClean="0">
                <a:latin typeface="BrowalliaUPC"/>
                <a:cs typeface="BrowalliaUPC"/>
              </a:rPr>
              <a:t>โรงพยาบาลท่าวังผา</a:t>
            </a:r>
            <a:endParaRPr lang="en-US" sz="6000" dirty="0">
              <a:latin typeface="BrowalliaUPC"/>
              <a:cs typeface="BrowalliaUP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2506"/>
            <a:ext cx="4569128" cy="2570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879" y="2969546"/>
            <a:ext cx="4566121" cy="3390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394" y="5817245"/>
            <a:ext cx="18529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Meta-R2R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468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536" y="274638"/>
            <a:ext cx="6584620" cy="1143000"/>
          </a:xfrm>
          <a:ln>
            <a:solidFill>
              <a:srgbClr val="008000"/>
            </a:solidFill>
          </a:ln>
        </p:spPr>
        <p:txBody>
          <a:bodyPr>
            <a:normAutofit/>
          </a:bodyPr>
          <a:lstStyle/>
          <a:p>
            <a:r>
              <a:rPr lang="en-US" sz="5400" dirty="0" smtClean="0"/>
              <a:t>Transforming </a:t>
            </a:r>
            <a:r>
              <a:rPr lang="en-US" sz="5400" dirty="0" err="1" smtClean="0"/>
              <a:t>Siriraj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661849" y="1520947"/>
            <a:ext cx="501521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dirty="0" smtClean="0">
                <a:latin typeface="Angsana New"/>
                <a:cs typeface="Angsana New"/>
              </a:rPr>
              <a:t>ใช้หลายเครื่องมือประกอบกัน</a:t>
            </a:r>
          </a:p>
          <a:p>
            <a:r>
              <a:rPr lang="th-TH" sz="4800" dirty="0" smtClean="0">
                <a:latin typeface="Angsana New"/>
                <a:cs typeface="Angsana New"/>
              </a:rPr>
              <a:t>ทำต่อเนื่อง</a:t>
            </a:r>
          </a:p>
          <a:p>
            <a:r>
              <a:rPr lang="th-TH" sz="4800" dirty="0" smtClean="0">
                <a:latin typeface="Angsana New"/>
                <a:cs typeface="Angsana New"/>
              </a:rPr>
              <a:t>ใช้ </a:t>
            </a:r>
            <a:r>
              <a:rPr lang="en-US" sz="4800" dirty="0" smtClean="0">
                <a:latin typeface="Angsana New"/>
                <a:cs typeface="Angsana New"/>
              </a:rPr>
              <a:t>empowerment</a:t>
            </a:r>
          </a:p>
          <a:p>
            <a:r>
              <a:rPr lang="th-TH" sz="4800" dirty="0" smtClean="0">
                <a:latin typeface="Angsana New"/>
                <a:cs typeface="Angsana New"/>
              </a:rPr>
              <a:t>ส่งต่อ รุ่นต่อรุ่น</a:t>
            </a:r>
            <a:r>
              <a:rPr lang="en-US" sz="4800" dirty="0" smtClean="0">
                <a:latin typeface="Angsana New"/>
                <a:cs typeface="Angsana New"/>
              </a:rPr>
              <a:t> </a:t>
            </a:r>
            <a:endParaRPr lang="en-US" sz="4800" dirty="0">
              <a:latin typeface="Angsana New"/>
              <a:cs typeface="Angsana Ne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38" y="4900287"/>
            <a:ext cx="14351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000" y="4898860"/>
            <a:ext cx="1451267" cy="1497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556" y="4897944"/>
            <a:ext cx="1451133" cy="1497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78" y="4900286"/>
            <a:ext cx="1354506" cy="1495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326" y="4884586"/>
            <a:ext cx="1257301" cy="1511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3776" y="6301808"/>
            <a:ext cx="173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Angsana New"/>
                <a:cs typeface="Angsana New"/>
              </a:rPr>
              <a:t>ดวงมณี เลาหประสิทธพร</a:t>
            </a:r>
            <a:endParaRPr lang="en-US" dirty="0">
              <a:latin typeface="Angsana New"/>
              <a:cs typeface="Angsana Ne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1601" y="630180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AngsanaUPC"/>
                <a:cs typeface="AngsanaUPC"/>
              </a:rPr>
              <a:t>ยุวดี เกตสัมพันธ์</a:t>
            </a:r>
            <a:endParaRPr lang="en-US" dirty="0">
              <a:latin typeface="AngsanaUPC"/>
              <a:cs typeface="AngsanaUP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4326" y="6301808"/>
            <a:ext cx="1178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Angsana New"/>
                <a:cs typeface="Angsana New"/>
              </a:rPr>
              <a:t>สมใจ เนียมหอม</a:t>
            </a:r>
            <a:endParaRPr lang="en-US" dirty="0">
              <a:latin typeface="Angsana New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79798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5973" y="274638"/>
            <a:ext cx="4248648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th-TH" sz="6600" dirty="0" smtClean="0">
                <a:latin typeface="BrowalliaUPC"/>
                <a:cs typeface="BrowalliaUPC"/>
              </a:rPr>
              <a:t>สังคมเปลี่ยน</a:t>
            </a:r>
            <a:endParaRPr lang="en-US" sz="6600" dirty="0">
              <a:latin typeface="BrowalliaUPC"/>
              <a:cs typeface="BrowalliaUP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889" y="509588"/>
            <a:ext cx="2209800" cy="1816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0991" y="1458230"/>
            <a:ext cx="439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ngsanaUPC"/>
                <a:cs typeface="AngsanaUPC"/>
              </a:rPr>
              <a:t>R2R </a:t>
            </a:r>
            <a:r>
              <a:rPr lang="th-TH" sz="3600" dirty="0" smtClean="0">
                <a:latin typeface="AngsanaUPC"/>
                <a:cs typeface="AngsanaUPC"/>
              </a:rPr>
              <a:t>สร้างสรรค์สู่การเปลี่ยนแปลง</a:t>
            </a:r>
            <a:endParaRPr lang="en-US" sz="3600" dirty="0">
              <a:latin typeface="AngsanaUPC"/>
              <a:cs typeface="AngsanaUP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2093" y="486076"/>
            <a:ext cx="535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3</a:t>
            </a:r>
            <a:endParaRPr lang="en-US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2" y="2668738"/>
            <a:ext cx="4438446" cy="3325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971" y="2700097"/>
            <a:ext cx="4441005" cy="33250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180" y="5832924"/>
            <a:ext cx="87027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 smtClean="0">
                <a:solidFill>
                  <a:srgbClr val="000090"/>
                </a:solidFill>
                <a:latin typeface="BrowalliaUPC"/>
                <a:cs typeface="BrowalliaUPC"/>
              </a:rPr>
              <a:t>เสนอตั้ง </a:t>
            </a:r>
            <a:r>
              <a:rPr lang="th-TH" sz="6000" dirty="0" smtClean="0">
                <a:solidFill>
                  <a:srgbClr val="000090"/>
                </a:solidFill>
                <a:latin typeface="BrowalliaUPC"/>
                <a:cs typeface="BrowalliaUPC"/>
              </a:rPr>
              <a:t>สถาบันส่งเสริม </a:t>
            </a:r>
            <a:r>
              <a:rPr lang="en-US" sz="6000" dirty="0" smtClean="0">
                <a:solidFill>
                  <a:srgbClr val="000090"/>
                </a:solidFill>
                <a:latin typeface="BrowalliaUPC"/>
                <a:cs typeface="BrowalliaUPC"/>
              </a:rPr>
              <a:t>R2R</a:t>
            </a:r>
            <a:r>
              <a:rPr lang="th-TH" sz="6000" dirty="0" smtClean="0">
                <a:solidFill>
                  <a:srgbClr val="000090"/>
                </a:solidFill>
                <a:latin typeface="BrowalliaUPC"/>
                <a:cs typeface="BrowalliaUPC"/>
              </a:rPr>
              <a:t> พัฒนาประเทศ</a:t>
            </a:r>
            <a:endParaRPr lang="en-US" sz="2800" dirty="0">
              <a:solidFill>
                <a:srgbClr val="000090"/>
              </a:solidFill>
              <a:latin typeface="BrowalliaUPC"/>
              <a:cs typeface="BrowalliaUPC"/>
            </a:endParaRPr>
          </a:p>
        </p:txBody>
      </p:sp>
    </p:spTree>
    <p:extLst>
      <p:ext uri="{BB962C8B-B14F-4D97-AF65-F5344CB8AC3E}">
        <p14:creationId xmlns:p14="http://schemas.microsoft.com/office/powerpoint/2010/main" val="29322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422" y="243278"/>
            <a:ext cx="4109933" cy="1143000"/>
          </a:xfrm>
          <a:ln>
            <a:solidFill>
              <a:srgbClr val="800000"/>
            </a:solidFill>
          </a:ln>
        </p:spPr>
        <p:txBody>
          <a:bodyPr>
            <a:normAutofit/>
          </a:bodyPr>
          <a:lstStyle/>
          <a:p>
            <a:r>
              <a:rPr lang="th-TH" sz="6600" dirty="0" smtClean="0">
                <a:latin typeface="BrowalliaUPC"/>
                <a:cs typeface="BrowalliaUPC"/>
              </a:rPr>
              <a:t> </a:t>
            </a:r>
            <a:r>
              <a:rPr lang="en-US" sz="6600" dirty="0" smtClean="0">
                <a:latin typeface="BrowalliaUPC"/>
                <a:cs typeface="BrowalliaUPC"/>
              </a:rPr>
              <a:t>R2R</a:t>
            </a:r>
            <a:r>
              <a:rPr lang="th-TH" sz="6600" dirty="0" smtClean="0">
                <a:latin typeface="BrowalliaUPC"/>
                <a:cs typeface="BrowalliaUPC"/>
              </a:rPr>
              <a:t> เปลี่ยน </a:t>
            </a:r>
            <a:endParaRPr lang="en-US" sz="6600" dirty="0">
              <a:latin typeface="BrowalliaUPC"/>
              <a:cs typeface="BrowalliaUP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32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th-TH" sz="4400" dirty="0" smtClean="0">
                <a:latin typeface="AngsanaUPC"/>
                <a:cs typeface="AngsanaUPC"/>
              </a:rPr>
              <a:t>เริ่มจากเป้า </a:t>
            </a:r>
            <a:r>
              <a:rPr lang="en-US" sz="4400" dirty="0" smtClean="0">
                <a:latin typeface="AngsanaUPC"/>
                <a:cs typeface="AngsanaUPC"/>
              </a:rPr>
              <a:t>Clinical Research </a:t>
            </a:r>
            <a:r>
              <a:rPr lang="th-TH" sz="2400" dirty="0" smtClean="0">
                <a:latin typeface="AngsanaUPC"/>
                <a:cs typeface="AngsanaUPC"/>
              </a:rPr>
              <a:t>เชื่อมโยง</a:t>
            </a:r>
            <a:r>
              <a:rPr lang="en-US" sz="4400" dirty="0" smtClean="0">
                <a:latin typeface="AngsanaUPC"/>
                <a:cs typeface="AngsanaUPC"/>
              </a:rPr>
              <a:t> Basic Research</a:t>
            </a:r>
            <a:endParaRPr lang="th-TH" sz="4400" dirty="0" smtClean="0">
              <a:latin typeface="AngsanaUPC"/>
              <a:cs typeface="AngsanaUPC"/>
            </a:endParaRPr>
          </a:p>
          <a:p>
            <a:r>
              <a:rPr lang="en-US" sz="4400" dirty="0" smtClean="0">
                <a:latin typeface="AngsanaUPC"/>
                <a:cs typeface="AngsanaUPC"/>
              </a:rPr>
              <a:t>R2R : </a:t>
            </a:r>
            <a:r>
              <a:rPr lang="th-TH" sz="4400" dirty="0" smtClean="0">
                <a:latin typeface="AngsanaUPC"/>
                <a:cs typeface="AngsanaUPC"/>
              </a:rPr>
              <a:t>วิจัยจากงานประจำ</a:t>
            </a:r>
          </a:p>
          <a:p>
            <a:r>
              <a:rPr lang="en-US" sz="4400" dirty="0" smtClean="0">
                <a:latin typeface="AngsanaUPC"/>
                <a:cs typeface="AngsanaUPC"/>
              </a:rPr>
              <a:t>R2R : </a:t>
            </a:r>
            <a:r>
              <a:rPr lang="th-TH" sz="4400" dirty="0" smtClean="0">
                <a:latin typeface="AngsanaUPC"/>
                <a:cs typeface="AngsanaUPC"/>
              </a:rPr>
              <a:t>เน้นพัฒนาคน จากงาน</a:t>
            </a:r>
          </a:p>
          <a:p>
            <a:r>
              <a:rPr lang="en-US" sz="4400" dirty="0" smtClean="0">
                <a:latin typeface="AngsanaUPC"/>
                <a:cs typeface="AngsanaUPC"/>
              </a:rPr>
              <a:t>R2R : </a:t>
            </a:r>
            <a:r>
              <a:rPr lang="th-TH" sz="4400" dirty="0" smtClean="0">
                <a:latin typeface="AngsanaUPC"/>
                <a:cs typeface="AngsanaUPC"/>
              </a:rPr>
              <a:t>เน้นพัฒนาชีวิตคนทำงานประจำ</a:t>
            </a:r>
          </a:p>
          <a:p>
            <a:r>
              <a:rPr lang="en-US" sz="4400" dirty="0" smtClean="0">
                <a:latin typeface="AngsanaUPC"/>
                <a:cs typeface="AngsanaUPC"/>
              </a:rPr>
              <a:t>R2R to Transformation</a:t>
            </a:r>
          </a:p>
          <a:p>
            <a:r>
              <a:rPr lang="en-US" sz="4400" dirty="0" smtClean="0">
                <a:latin typeface="AngsanaUPC"/>
                <a:cs typeface="AngsanaUPC"/>
              </a:rPr>
              <a:t>R2R : </a:t>
            </a:r>
            <a:r>
              <a:rPr lang="th-TH" sz="4400" dirty="0" smtClean="0">
                <a:latin typeface="AngsanaUPC"/>
                <a:cs typeface="AngsanaUPC"/>
              </a:rPr>
              <a:t>เปลี่ยนสังคม สู่สังคมานุภาพ  สังคมแนวราบ</a:t>
            </a:r>
            <a:r>
              <a:rPr lang="en-US" sz="4400" dirty="0" smtClean="0">
                <a:latin typeface="AngsanaUPC"/>
                <a:cs typeface="AngsanaUPC"/>
              </a:rPr>
              <a:t> </a:t>
            </a:r>
            <a:endParaRPr lang="en-US" sz="4400" dirty="0">
              <a:latin typeface="AngsanaUPC"/>
              <a:cs typeface="AngsanaUP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5410" y="1442550"/>
            <a:ext cx="481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AngsanaUPC"/>
                <a:cs typeface="AngsanaUPC"/>
              </a:rPr>
              <a:t>Transformation</a:t>
            </a:r>
            <a:r>
              <a:rPr lang="th-TH" sz="3600" dirty="0" smtClean="0">
                <a:solidFill>
                  <a:srgbClr val="3366FF"/>
                </a:solidFill>
                <a:latin typeface="AngsanaUPC"/>
                <a:cs typeface="AngsanaUPC"/>
              </a:rPr>
              <a:t> ของเส้นทางชีวิต</a:t>
            </a:r>
            <a:r>
              <a:rPr lang="en-US" sz="3600" dirty="0" smtClean="0">
                <a:solidFill>
                  <a:srgbClr val="3366FF"/>
                </a:solidFill>
                <a:latin typeface="AngsanaUPC"/>
                <a:cs typeface="AngsanaUPC"/>
              </a:rPr>
              <a:t> R2R</a:t>
            </a:r>
            <a:endParaRPr lang="en-US" sz="3600" dirty="0">
              <a:solidFill>
                <a:srgbClr val="3366FF"/>
              </a:solidFill>
              <a:latin typeface="AngsanaUPC"/>
              <a:cs typeface="AngsanaUP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6157" y="439036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4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8613" y="2649902"/>
            <a:ext cx="268702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>
                <a:solidFill>
                  <a:srgbClr val="3366FF"/>
                </a:solidFill>
                <a:latin typeface="BrowalliaUPC"/>
                <a:cs typeface="BrowalliaUPC"/>
              </a:rPr>
              <a:t>กล้าคิด กล้าฝัน</a:t>
            </a:r>
          </a:p>
          <a:p>
            <a:r>
              <a:rPr lang="th-TH" sz="3600" dirty="0" smtClean="0">
                <a:solidFill>
                  <a:srgbClr val="3366FF"/>
                </a:solidFill>
                <a:latin typeface="BrowalliaUPC"/>
                <a:cs typeface="BrowalliaUPC"/>
              </a:rPr>
              <a:t>ทดลองปฏิบัติ</a:t>
            </a:r>
          </a:p>
          <a:p>
            <a:r>
              <a:rPr lang="th-TH" sz="3600" dirty="0" smtClean="0">
                <a:solidFill>
                  <a:srgbClr val="3366FF"/>
                </a:solidFill>
                <a:latin typeface="BrowalliaUPC"/>
                <a:cs typeface="BrowalliaUPC"/>
              </a:rPr>
              <a:t>ไตร่ตรองสะท้อนคิด</a:t>
            </a:r>
            <a:endParaRPr lang="en-US" sz="3600" dirty="0">
              <a:solidFill>
                <a:srgbClr val="3366FF"/>
              </a:solidFill>
              <a:latin typeface="BrowalliaUPC"/>
              <a:cs typeface="BrowalliaUPC"/>
            </a:endParaRPr>
          </a:p>
        </p:txBody>
      </p:sp>
    </p:spTree>
    <p:extLst>
      <p:ext uri="{BB962C8B-B14F-4D97-AF65-F5344CB8AC3E}">
        <p14:creationId xmlns:p14="http://schemas.microsoft.com/office/powerpoint/2010/main" val="350252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422" y="243278"/>
            <a:ext cx="4109933" cy="1143000"/>
          </a:xfrm>
          <a:ln>
            <a:solidFill>
              <a:srgbClr val="800000"/>
            </a:solidFill>
          </a:ln>
        </p:spPr>
        <p:txBody>
          <a:bodyPr>
            <a:normAutofit/>
          </a:bodyPr>
          <a:lstStyle/>
          <a:p>
            <a:r>
              <a:rPr lang="th-TH" sz="6600" dirty="0" smtClean="0">
                <a:latin typeface="BrowalliaUPC"/>
                <a:cs typeface="BrowalliaUPC"/>
              </a:rPr>
              <a:t> </a:t>
            </a:r>
            <a:r>
              <a:rPr lang="en-US" sz="6600" dirty="0" smtClean="0">
                <a:latin typeface="BrowalliaUPC"/>
                <a:cs typeface="BrowalliaUPC"/>
              </a:rPr>
              <a:t>R2R</a:t>
            </a:r>
            <a:r>
              <a:rPr lang="th-TH" sz="6600" dirty="0" smtClean="0">
                <a:latin typeface="BrowalliaUPC"/>
                <a:cs typeface="BrowalliaUPC"/>
              </a:rPr>
              <a:t> เปลี่ยน </a:t>
            </a:r>
            <a:endParaRPr lang="en-US" sz="6600" dirty="0">
              <a:latin typeface="BrowalliaUPC"/>
              <a:cs typeface="BrowalliaUP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320"/>
            <a:ext cx="8229600" cy="4525963"/>
          </a:xfrm>
        </p:spPr>
        <p:txBody>
          <a:bodyPr>
            <a:normAutofit/>
          </a:bodyPr>
          <a:lstStyle/>
          <a:p>
            <a:r>
              <a:rPr lang="th-TH" sz="3600" dirty="0" smtClean="0">
                <a:latin typeface="AngsanaUPC"/>
                <a:cs typeface="AngsanaUPC"/>
              </a:rPr>
              <a:t>เริ่มจากเป้า </a:t>
            </a:r>
            <a:r>
              <a:rPr lang="en-US" sz="3600" dirty="0" smtClean="0">
                <a:latin typeface="AngsanaUPC"/>
                <a:cs typeface="AngsanaUPC"/>
              </a:rPr>
              <a:t>Clinical Research </a:t>
            </a:r>
            <a:r>
              <a:rPr lang="th-TH" sz="1800" dirty="0" smtClean="0">
                <a:latin typeface="AngsanaUPC"/>
                <a:cs typeface="AngsanaUPC"/>
              </a:rPr>
              <a:t>เชื่อมโยง</a:t>
            </a:r>
            <a:r>
              <a:rPr lang="en-US" sz="3600" dirty="0" smtClean="0">
                <a:latin typeface="AngsanaUPC"/>
                <a:cs typeface="AngsanaUPC"/>
              </a:rPr>
              <a:t> Basic Research</a:t>
            </a:r>
            <a:endParaRPr lang="th-TH" sz="3600" dirty="0" smtClean="0">
              <a:latin typeface="AngsanaUPC"/>
              <a:cs typeface="AngsanaUPC"/>
            </a:endParaRPr>
          </a:p>
          <a:p>
            <a:r>
              <a:rPr lang="en-US" sz="3600" dirty="0" smtClean="0">
                <a:latin typeface="AngsanaUPC"/>
                <a:cs typeface="AngsanaUPC"/>
              </a:rPr>
              <a:t>R2R : </a:t>
            </a:r>
            <a:r>
              <a:rPr lang="th-TH" sz="3600" dirty="0" smtClean="0">
                <a:latin typeface="AngsanaUPC"/>
                <a:cs typeface="AngsanaUPC"/>
              </a:rPr>
              <a:t>วิจัยจากงานประจำ</a:t>
            </a:r>
          </a:p>
          <a:p>
            <a:r>
              <a:rPr lang="en-US" sz="3600" dirty="0" smtClean="0">
                <a:latin typeface="AngsanaUPC"/>
                <a:cs typeface="AngsanaUPC"/>
              </a:rPr>
              <a:t>R2R : </a:t>
            </a:r>
            <a:r>
              <a:rPr lang="th-TH" sz="3600" dirty="0" smtClean="0">
                <a:latin typeface="AngsanaUPC"/>
                <a:cs typeface="AngsanaUPC"/>
              </a:rPr>
              <a:t>เน้นพัฒนาคน จากงาน</a:t>
            </a:r>
          </a:p>
          <a:p>
            <a:r>
              <a:rPr lang="en-US" sz="3600" dirty="0" smtClean="0">
                <a:latin typeface="AngsanaUPC"/>
                <a:cs typeface="AngsanaUPC"/>
              </a:rPr>
              <a:t>R2R : </a:t>
            </a:r>
            <a:r>
              <a:rPr lang="th-TH" sz="3600" dirty="0" smtClean="0">
                <a:latin typeface="AngsanaUPC"/>
                <a:cs typeface="AngsanaUPC"/>
              </a:rPr>
              <a:t>เน้นพัฒนาชีวิตคนทำงานประจำ</a:t>
            </a:r>
          </a:p>
          <a:p>
            <a:r>
              <a:rPr lang="en-US" sz="3600" dirty="0" smtClean="0">
                <a:latin typeface="AngsanaUPC"/>
                <a:cs typeface="AngsanaUPC"/>
              </a:rPr>
              <a:t>R2R to Transformation</a:t>
            </a:r>
          </a:p>
          <a:p>
            <a:r>
              <a:rPr lang="en-US" sz="3600" dirty="0" smtClean="0">
                <a:latin typeface="AngsanaUPC"/>
                <a:cs typeface="AngsanaUPC"/>
              </a:rPr>
              <a:t>R2R : </a:t>
            </a:r>
            <a:r>
              <a:rPr lang="th-TH" sz="3600" dirty="0" smtClean="0">
                <a:latin typeface="AngsanaUPC"/>
                <a:cs typeface="AngsanaUPC"/>
              </a:rPr>
              <a:t>เปลี่ยนสังคม สู่สังคมานุภาพ  สังคมแนวราบ</a:t>
            </a:r>
            <a:r>
              <a:rPr lang="en-US" sz="3600" dirty="0" smtClean="0">
                <a:latin typeface="AngsanaUPC"/>
                <a:cs typeface="AngsanaUPC"/>
              </a:rPr>
              <a:t> </a:t>
            </a:r>
            <a:endParaRPr lang="en-US" sz="3600" dirty="0">
              <a:latin typeface="AngsanaUPC"/>
              <a:cs typeface="AngsanaUP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5410" y="1442550"/>
            <a:ext cx="481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AngsanaUPC"/>
                <a:cs typeface="AngsanaUPC"/>
              </a:rPr>
              <a:t>Transformation</a:t>
            </a:r>
            <a:r>
              <a:rPr lang="th-TH" sz="3600" dirty="0" smtClean="0">
                <a:solidFill>
                  <a:srgbClr val="3366FF"/>
                </a:solidFill>
                <a:latin typeface="AngsanaUPC"/>
                <a:cs typeface="AngsanaUPC"/>
              </a:rPr>
              <a:t> ของเส้นทางชีวิต</a:t>
            </a:r>
            <a:r>
              <a:rPr lang="en-US" sz="3600" dirty="0" smtClean="0">
                <a:solidFill>
                  <a:srgbClr val="3366FF"/>
                </a:solidFill>
                <a:latin typeface="AngsanaUPC"/>
                <a:cs typeface="AngsanaUPC"/>
              </a:rPr>
              <a:t> R2R</a:t>
            </a:r>
            <a:endParaRPr lang="en-US" sz="3600" dirty="0">
              <a:solidFill>
                <a:srgbClr val="3366FF"/>
              </a:solidFill>
              <a:latin typeface="AngsanaUPC"/>
              <a:cs typeface="AngsanaUP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6157" y="439036"/>
            <a:ext cx="5746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4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06672" y="3088939"/>
            <a:ext cx="3237410" cy="2123658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th-TH" sz="4400" dirty="0" smtClean="0">
                <a:solidFill>
                  <a:srgbClr val="3366FF"/>
                </a:solidFill>
                <a:latin typeface="BrowalliaUPC"/>
                <a:cs typeface="BrowalliaUPC"/>
              </a:rPr>
              <a:t>กล้าคิด กล้าฝัน</a:t>
            </a:r>
          </a:p>
          <a:p>
            <a:r>
              <a:rPr lang="th-TH" sz="4400" dirty="0" smtClean="0">
                <a:solidFill>
                  <a:srgbClr val="3366FF"/>
                </a:solidFill>
                <a:latin typeface="BrowalliaUPC"/>
                <a:cs typeface="BrowalliaUPC"/>
              </a:rPr>
              <a:t>ทดลองปฏิบัติ</a:t>
            </a:r>
          </a:p>
          <a:p>
            <a:r>
              <a:rPr lang="th-TH" sz="4400" dirty="0" smtClean="0">
                <a:solidFill>
                  <a:srgbClr val="3366FF"/>
                </a:solidFill>
                <a:latin typeface="BrowalliaUPC"/>
                <a:cs typeface="BrowalliaUPC"/>
              </a:rPr>
              <a:t>ไตร่ตรองสะท้อนคิด</a:t>
            </a:r>
            <a:endParaRPr lang="en-US" sz="4400" dirty="0">
              <a:solidFill>
                <a:srgbClr val="3366FF"/>
              </a:solidFill>
              <a:latin typeface="BrowalliaUPC"/>
              <a:cs typeface="BrowalliaUPC"/>
            </a:endParaRPr>
          </a:p>
        </p:txBody>
      </p:sp>
    </p:spTree>
    <p:extLst>
      <p:ext uri="{BB962C8B-B14F-4D97-AF65-F5344CB8AC3E}">
        <p14:creationId xmlns:p14="http://schemas.microsoft.com/office/powerpoint/2010/main" val="167261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800000"/>
            </a:solidFill>
          </a:ln>
        </p:spPr>
        <p:txBody>
          <a:bodyPr>
            <a:normAutofit/>
          </a:bodyPr>
          <a:lstStyle/>
          <a:p>
            <a:r>
              <a:rPr lang="en-US" sz="5400" dirty="0" smtClean="0">
                <a:latin typeface="BrowalliaUPC"/>
                <a:cs typeface="BrowalliaUPC"/>
              </a:rPr>
              <a:t>Transformation </a:t>
            </a:r>
            <a:r>
              <a:rPr lang="th-TH" sz="5400" dirty="0" smtClean="0">
                <a:latin typeface="BrowalliaUPC"/>
                <a:cs typeface="BrowalliaUPC"/>
              </a:rPr>
              <a:t>ของเส้นทางชีวิต </a:t>
            </a:r>
            <a:r>
              <a:rPr lang="en-US" sz="5400" dirty="0" smtClean="0">
                <a:latin typeface="BrowalliaUPC"/>
                <a:cs typeface="BrowalliaUPC"/>
              </a:rPr>
              <a:t>R2R</a:t>
            </a:r>
            <a:r>
              <a:rPr lang="th-TH" sz="5400" dirty="0" smtClean="0">
                <a:latin typeface="BrowalliaUPC"/>
                <a:cs typeface="BrowalliaUPC"/>
              </a:rPr>
              <a:t> </a:t>
            </a:r>
            <a:endParaRPr lang="en-US" sz="5400" dirty="0">
              <a:latin typeface="BrowalliaUPC"/>
              <a:cs typeface="BrowalliaUP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01691"/>
          </a:xfrm>
        </p:spPr>
        <p:txBody>
          <a:bodyPr>
            <a:normAutofit/>
          </a:bodyPr>
          <a:lstStyle/>
          <a:p>
            <a:r>
              <a:rPr lang="th-TH" sz="3600" dirty="0" smtClean="0">
                <a:solidFill>
                  <a:schemeClr val="bg1">
                    <a:lumMod val="50000"/>
                  </a:schemeClr>
                </a:solidFill>
                <a:latin typeface="AngsanaUPC"/>
                <a:cs typeface="AngsanaUPC"/>
              </a:rPr>
              <a:t>เริ่มจากเป้า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ngsanaUPC"/>
                <a:cs typeface="AngsanaUPC"/>
              </a:rPr>
              <a:t>Clinical Research </a:t>
            </a:r>
            <a:r>
              <a:rPr lang="th-TH" sz="1800" dirty="0" smtClean="0">
                <a:solidFill>
                  <a:schemeClr val="bg1">
                    <a:lumMod val="50000"/>
                  </a:schemeClr>
                </a:solidFill>
                <a:latin typeface="AngsanaUPC"/>
                <a:cs typeface="AngsanaUPC"/>
              </a:rPr>
              <a:t>เชื่อมโยง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ngsanaUPC"/>
                <a:cs typeface="AngsanaUPC"/>
              </a:rPr>
              <a:t> Basic Research</a:t>
            </a:r>
            <a:endParaRPr lang="th-TH" sz="3600" dirty="0" smtClean="0">
              <a:solidFill>
                <a:schemeClr val="bg1">
                  <a:lumMod val="50000"/>
                </a:schemeClr>
              </a:solidFill>
              <a:latin typeface="AngsanaUPC"/>
              <a:cs typeface="AngsanaUPC"/>
            </a:endParaRP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ngsanaUPC"/>
                <a:cs typeface="AngsanaUPC"/>
              </a:rPr>
              <a:t>R2R : </a:t>
            </a:r>
            <a:r>
              <a:rPr lang="th-TH" sz="3600" dirty="0" smtClean="0">
                <a:solidFill>
                  <a:schemeClr val="bg1">
                    <a:lumMod val="50000"/>
                  </a:schemeClr>
                </a:solidFill>
                <a:latin typeface="AngsanaUPC"/>
                <a:cs typeface="AngsanaUPC"/>
              </a:rPr>
              <a:t>วิจัยจากงานประจำ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ngsanaUPC"/>
                <a:cs typeface="AngsanaUPC"/>
              </a:rPr>
              <a:t>R2R : </a:t>
            </a:r>
            <a:r>
              <a:rPr lang="th-TH" sz="3600" dirty="0" smtClean="0">
                <a:solidFill>
                  <a:schemeClr val="bg1">
                    <a:lumMod val="50000"/>
                  </a:schemeClr>
                </a:solidFill>
                <a:latin typeface="AngsanaUPC"/>
                <a:cs typeface="AngsanaUPC"/>
              </a:rPr>
              <a:t>เน้นพัฒนาคน จากงาน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ngsanaUPC"/>
                <a:cs typeface="AngsanaUPC"/>
              </a:rPr>
              <a:t>R2R : </a:t>
            </a:r>
            <a:r>
              <a:rPr lang="th-TH" sz="3600" dirty="0" smtClean="0">
                <a:solidFill>
                  <a:schemeClr val="bg1">
                    <a:lumMod val="50000"/>
                  </a:schemeClr>
                </a:solidFill>
                <a:latin typeface="AngsanaUPC"/>
                <a:cs typeface="AngsanaUPC"/>
              </a:rPr>
              <a:t>เน้นพัฒนาชีวิตคนทำงานประจำ</a:t>
            </a:r>
          </a:p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ngsanaUPC"/>
                <a:cs typeface="AngsanaUPC"/>
              </a:rPr>
              <a:t>R2R to Transformation 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ngsanaUPC"/>
              <a:cs typeface="AngsanaUP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892129"/>
            <a:ext cx="8229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dirty="0" smtClean="0">
                <a:solidFill>
                  <a:srgbClr val="3366FF"/>
                </a:solidFill>
                <a:latin typeface="Angsana New"/>
                <a:cs typeface="Angsana New"/>
              </a:rPr>
              <a:t>ยังไม่จบ   ยังจะมี</a:t>
            </a:r>
            <a:r>
              <a:rPr lang="en-US" sz="4800" dirty="0" smtClean="0">
                <a:solidFill>
                  <a:srgbClr val="3366FF"/>
                </a:solidFill>
                <a:latin typeface="Angsana New"/>
                <a:cs typeface="Angsana New"/>
              </a:rPr>
              <a:t> Transformation</a:t>
            </a:r>
            <a:r>
              <a:rPr lang="th-TH" sz="4800" dirty="0" smtClean="0">
                <a:solidFill>
                  <a:srgbClr val="3366FF"/>
                </a:solidFill>
                <a:latin typeface="Angsana New"/>
                <a:cs typeface="Angsana New"/>
              </a:rPr>
              <a:t> ต่อเนื่อง  ผ่านการปฏิบัติ </a:t>
            </a:r>
            <a:r>
              <a:rPr lang="en-US" sz="4800" dirty="0" smtClean="0">
                <a:solidFill>
                  <a:srgbClr val="3366FF"/>
                </a:solidFill>
                <a:latin typeface="Angsana New"/>
                <a:cs typeface="Angsana New"/>
              </a:rPr>
              <a:t>(Action)</a:t>
            </a:r>
            <a:r>
              <a:rPr lang="th-TH" sz="4800" dirty="0" smtClean="0">
                <a:solidFill>
                  <a:srgbClr val="3366FF"/>
                </a:solidFill>
                <a:latin typeface="Angsana New"/>
                <a:cs typeface="Angsana New"/>
              </a:rPr>
              <a:t> และ ตีความ</a:t>
            </a:r>
            <a:r>
              <a:rPr lang="en-US" sz="4800" dirty="0" smtClean="0">
                <a:solidFill>
                  <a:srgbClr val="3366FF"/>
                </a:solidFill>
                <a:latin typeface="Angsana New"/>
                <a:cs typeface="Angsana New"/>
              </a:rPr>
              <a:t> (Reflection) </a:t>
            </a:r>
            <a:endParaRPr lang="en-US" sz="4800" dirty="0">
              <a:solidFill>
                <a:srgbClr val="3366FF"/>
              </a:solidFill>
              <a:latin typeface="Angsana New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849061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313" y="274638"/>
            <a:ext cx="5220664" cy="1143000"/>
          </a:xfrm>
          <a:ln>
            <a:solidFill>
              <a:srgbClr val="008000"/>
            </a:solidFill>
          </a:ln>
        </p:spPr>
        <p:txBody>
          <a:bodyPr>
            <a:noAutofit/>
          </a:bodyPr>
          <a:lstStyle/>
          <a:p>
            <a:r>
              <a:rPr lang="th-TH" sz="7200" dirty="0" smtClean="0">
                <a:latin typeface="BrowalliaUPC"/>
                <a:cs typeface="BrowalliaUPC"/>
              </a:rPr>
              <a:t>เตรียมคนรุ่นใหม่ </a:t>
            </a:r>
            <a:endParaRPr lang="en-US" sz="7200" dirty="0">
              <a:latin typeface="BrowalliaUPC"/>
              <a:cs typeface="BrowalliaUP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7181" y="1536630"/>
            <a:ext cx="647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 smtClean="0">
                <a:solidFill>
                  <a:srgbClr val="3366FF"/>
                </a:solidFill>
                <a:latin typeface="AngsanaUPC"/>
                <a:cs typeface="AngsanaUPC"/>
              </a:rPr>
              <a:t>เพื่อเรียนรู้งานและชีวิต สู่การเปลี่ยนแปลงใหญ่</a:t>
            </a:r>
            <a:endParaRPr lang="en-US" sz="4000" dirty="0">
              <a:solidFill>
                <a:srgbClr val="3366FF"/>
              </a:solidFill>
              <a:latin typeface="AngsanaUPC"/>
              <a:cs typeface="AngsanaUP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31" y="3085179"/>
            <a:ext cx="2092451" cy="2112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807" y="6146523"/>
            <a:ext cx="71460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latin typeface="AngsanaUPC"/>
                <a:cs typeface="AngsanaUPC"/>
              </a:rPr>
              <a:t>ทักษะการตั้งคำถามต่อกระบวนการเรียนรู้ที่เน้นผู้เรียนเป็นสำคัญ</a:t>
            </a:r>
            <a:endParaRPr lang="en-US" sz="3200" dirty="0">
              <a:latin typeface="AngsanaUPC"/>
              <a:cs typeface="AngsanaUP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807" y="5064607"/>
            <a:ext cx="26431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latin typeface="Angsana New"/>
                <a:cs typeface="Angsana New"/>
              </a:rPr>
              <a:t>อ. ดร. เชษฐา แก้วพรม</a:t>
            </a:r>
            <a:endParaRPr lang="en-US" sz="3200" dirty="0">
              <a:latin typeface="Angsana New"/>
              <a:cs typeface="Angsana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129" y="5487965"/>
            <a:ext cx="3062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AngsanaUPC"/>
                <a:cs typeface="AngsanaUPC"/>
              </a:rPr>
              <a:t>วิทยาลัยพยาบาลบรมราชชนนี แพร่</a:t>
            </a:r>
            <a:endParaRPr lang="en-US" sz="2400" dirty="0">
              <a:latin typeface="AngsanaUPC"/>
              <a:cs typeface="AngsanaUP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8169" y="2646139"/>
            <a:ext cx="54765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dirty="0" smtClean="0">
                <a:latin typeface="Angsana New"/>
                <a:cs typeface="Angsana New"/>
              </a:rPr>
              <a:t>ฝึกตั้งคำถาม  เพื่อการเรียนรู้ของตน</a:t>
            </a:r>
          </a:p>
          <a:p>
            <a:r>
              <a:rPr lang="th-TH" sz="2800" dirty="0" smtClean="0">
                <a:latin typeface="Angsana New"/>
                <a:cs typeface="Angsana New"/>
              </a:rPr>
              <a:t>และ</a:t>
            </a:r>
            <a:r>
              <a:rPr lang="th-TH" sz="4400" dirty="0" smtClean="0">
                <a:latin typeface="Angsana New"/>
                <a:cs typeface="Angsana New"/>
              </a:rPr>
              <a:t>เรียนเป็นทีม</a:t>
            </a:r>
            <a:endParaRPr lang="en-US" sz="4400" dirty="0">
              <a:latin typeface="Angsana New"/>
              <a:cs typeface="Angsana New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752" y="4192673"/>
            <a:ext cx="4205535" cy="1881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05790" y="39438"/>
            <a:ext cx="919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R2R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326814" y="513289"/>
            <a:ext cx="1263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AngsanaUPC"/>
                <a:cs typeface="AngsanaUPC"/>
              </a:rPr>
              <a:t>การเรียน</a:t>
            </a:r>
          </a:p>
          <a:p>
            <a:r>
              <a:rPr lang="th-TH" sz="3600" dirty="0" smtClean="0">
                <a:latin typeface="AngsanaUPC"/>
                <a:cs typeface="AngsanaUPC"/>
              </a:rPr>
              <a:t>การสอน</a:t>
            </a:r>
            <a:endParaRPr lang="en-US" sz="3600" dirty="0">
              <a:latin typeface="AngsanaUPC"/>
              <a:cs typeface="AngsanaUPC"/>
            </a:endParaRPr>
          </a:p>
        </p:txBody>
      </p:sp>
    </p:spTree>
    <p:extLst>
      <p:ext uri="{BB962C8B-B14F-4D97-AF65-F5344CB8AC3E}">
        <p14:creationId xmlns:p14="http://schemas.microsoft.com/office/powerpoint/2010/main" val="31177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981" y="274638"/>
            <a:ext cx="3323666" cy="1143000"/>
          </a:xfrm>
          <a:ln>
            <a:solidFill>
              <a:srgbClr val="000090"/>
            </a:solidFill>
          </a:ln>
        </p:spPr>
        <p:txBody>
          <a:bodyPr>
            <a:noAutofit/>
          </a:bodyPr>
          <a:lstStyle/>
          <a:p>
            <a:r>
              <a:rPr lang="th-TH" sz="7200" dirty="0" smtClean="0">
                <a:latin typeface="BrowalliaUPC"/>
                <a:cs typeface="BrowalliaUPC"/>
              </a:rPr>
              <a:t>ชีวิตที่แท้</a:t>
            </a:r>
            <a:endParaRPr lang="en-US" sz="7200" dirty="0">
              <a:latin typeface="BrowalliaUPC"/>
              <a:cs typeface="BrowalliaUP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6582073" cy="4525963"/>
          </a:xfrm>
        </p:spPr>
        <p:txBody>
          <a:bodyPr>
            <a:normAutofit lnSpcReduction="10000"/>
          </a:bodyPr>
          <a:lstStyle/>
          <a:p>
            <a:r>
              <a:rPr lang="th-TH" sz="4400" dirty="0" smtClean="0">
                <a:latin typeface="AngsanaUPC"/>
                <a:cs typeface="AngsanaUPC"/>
              </a:rPr>
              <a:t>เป็นชีวิตที่เปลี่ยนแปลงไปเรื่อยๆ ... จากการเรียนรู้  ไม่หยุดนิ่ง ... ผ่านการเปลี่ยนแปลงใหญ่  เปลี่ยนแปลงจากภายใน </a:t>
            </a:r>
            <a:r>
              <a:rPr lang="en-US" sz="4400" dirty="0" smtClean="0">
                <a:latin typeface="AngsanaUPC"/>
                <a:cs typeface="AngsanaUPC"/>
              </a:rPr>
              <a:t>(Transformation) </a:t>
            </a:r>
            <a:r>
              <a:rPr lang="th-TH" sz="4400" dirty="0" smtClean="0">
                <a:latin typeface="AngsanaUPC"/>
                <a:cs typeface="AngsanaUPC"/>
              </a:rPr>
              <a:t>เป็นระยะๆ </a:t>
            </a:r>
          </a:p>
          <a:p>
            <a:r>
              <a:rPr lang="th-TH" sz="2400" dirty="0" smtClean="0">
                <a:latin typeface="AngsanaUPC"/>
                <a:cs typeface="AngsanaUPC"/>
              </a:rPr>
              <a:t>กระบวนทัศน์เช่นนี้ เรียกว่า </a:t>
            </a:r>
            <a:r>
              <a:rPr lang="th-TH" sz="4400" dirty="0" smtClean="0">
                <a:latin typeface="AngsanaUPC"/>
                <a:cs typeface="AngsanaUPC"/>
              </a:rPr>
              <a:t>กระบวนทัศน์งอกงาม (</a:t>
            </a:r>
            <a:r>
              <a:rPr lang="en-US" sz="4400" dirty="0" smtClean="0">
                <a:latin typeface="AngsanaUPC"/>
                <a:cs typeface="AngsanaUPC"/>
              </a:rPr>
              <a:t>Growth Mindset</a:t>
            </a:r>
            <a:r>
              <a:rPr lang="th-TH" sz="4400" dirty="0" smtClean="0">
                <a:latin typeface="AngsanaUPC"/>
                <a:cs typeface="AngsanaUPC"/>
              </a:rPr>
              <a:t>)   </a:t>
            </a:r>
            <a:r>
              <a:rPr lang="th-TH" sz="2400" dirty="0" smtClean="0">
                <a:latin typeface="AngsanaUPC"/>
                <a:cs typeface="AngsanaUPC"/>
              </a:rPr>
              <a:t>ตรงกันข้ามกับ </a:t>
            </a:r>
            <a:r>
              <a:rPr lang="th-TH" sz="4400" dirty="0" smtClean="0">
                <a:latin typeface="AngsanaUPC"/>
                <a:cs typeface="AngsanaUPC"/>
              </a:rPr>
              <a:t>กระบวนทัศน์หยุดนิ่ง (</a:t>
            </a:r>
            <a:r>
              <a:rPr lang="en-US" sz="4400" dirty="0" smtClean="0">
                <a:latin typeface="AngsanaUPC"/>
                <a:cs typeface="AngsanaUPC"/>
              </a:rPr>
              <a:t>Fixed Mindset</a:t>
            </a:r>
            <a:r>
              <a:rPr lang="th-TH" sz="4400" dirty="0" smtClean="0">
                <a:latin typeface="AngsanaUPC"/>
                <a:cs typeface="AngsanaUPC"/>
              </a:rPr>
              <a:t>)</a:t>
            </a:r>
            <a:r>
              <a:rPr lang="en-US" sz="4400" dirty="0" smtClean="0">
                <a:latin typeface="AngsanaUPC"/>
                <a:cs typeface="AngsanaUPC"/>
              </a:rPr>
              <a:t>  </a:t>
            </a:r>
            <a:endParaRPr lang="en-US" sz="4400" dirty="0">
              <a:latin typeface="AngsanaUPC"/>
              <a:cs typeface="AngsanaUP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246" y="3996312"/>
            <a:ext cx="1898861" cy="286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068" y="1254657"/>
            <a:ext cx="1867996" cy="2711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0591" y="6240603"/>
            <a:ext cx="414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www.gotoknow.org</a:t>
            </a:r>
            <a:r>
              <a:rPr lang="en-US" dirty="0" smtClean="0"/>
              <a:t>/posts/576122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6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66" y="130171"/>
            <a:ext cx="4425116" cy="515041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19725-BA43-4A7D-9930-B46AF1CEFC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7/24/15 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382" y="97680"/>
            <a:ext cx="1468037" cy="1509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7965" y="1628014"/>
            <a:ext cx="36222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latin typeface="Angsana New"/>
                <a:cs typeface="Angsana New"/>
              </a:rPr>
              <a:t>ศ. นพ. ไพบูลย์ สุริยะวงศ์ไพศาล</a:t>
            </a:r>
            <a:endParaRPr lang="en-US" sz="3200" dirty="0">
              <a:latin typeface="Angsana New"/>
              <a:cs typeface="Angsana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5499" y="2230377"/>
            <a:ext cx="2117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 smtClean="0">
                <a:latin typeface="BrowalliaUPC"/>
                <a:cs typeface="BrowalliaUPC"/>
              </a:rPr>
              <a:t>การผุดบังเกิด</a:t>
            </a:r>
            <a:endParaRPr lang="en-US" sz="4000" dirty="0">
              <a:latin typeface="BrowalliaUPC"/>
              <a:cs typeface="BrowalliaUP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814" y="3516506"/>
            <a:ext cx="3582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AngsanaUPC"/>
                <a:cs typeface="AngsanaUPC"/>
              </a:rPr>
              <a:t>ระบบที่ซับซ้อนและปรับตัว</a:t>
            </a:r>
            <a:endParaRPr lang="en-US" sz="3600" dirty="0">
              <a:latin typeface="AngsanaUPC"/>
              <a:cs typeface="AngsanaUPC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33894" y="2987103"/>
            <a:ext cx="0" cy="578243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86814" y="4314231"/>
            <a:ext cx="357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Complex-Adaptive Systems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024084" y="4818916"/>
            <a:ext cx="23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Chaordic</a:t>
            </a:r>
            <a:r>
              <a:rPr lang="en-US" sz="2400" dirty="0" smtClean="0"/>
              <a:t> Systems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53759" y="6251564"/>
            <a:ext cx="5568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www.gotoknow.org</a:t>
            </a:r>
            <a:r>
              <a:rPr lang="en-US" sz="2400" dirty="0"/>
              <a:t>/posts/tags/</a:t>
            </a:r>
            <a:r>
              <a:rPr lang="en-US" sz="2400" dirty="0" err="1"/>
              <a:t>cas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733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66" y="130171"/>
            <a:ext cx="4425116" cy="515041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19725-BA43-4A7D-9930-B46AF1CEFC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7/24/15 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382" y="97680"/>
            <a:ext cx="1468037" cy="1509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7965" y="1628014"/>
            <a:ext cx="36222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latin typeface="Angsana New"/>
                <a:cs typeface="Angsana New"/>
              </a:rPr>
              <a:t>ศ. นพ. ไพบูลย์ สุริยะวงศ์ไพศาล</a:t>
            </a:r>
            <a:endParaRPr lang="en-US" sz="3200" dirty="0">
              <a:latin typeface="Angsana New"/>
              <a:cs typeface="Angsana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5499" y="2230377"/>
            <a:ext cx="2117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 smtClean="0">
                <a:latin typeface="BrowalliaUPC"/>
                <a:cs typeface="BrowalliaUPC"/>
              </a:rPr>
              <a:t>การผุดบังเกิด</a:t>
            </a:r>
            <a:endParaRPr lang="en-US" sz="4000" dirty="0">
              <a:latin typeface="BrowalliaUPC"/>
              <a:cs typeface="BrowalliaUP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814" y="3516506"/>
            <a:ext cx="3582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AngsanaUPC"/>
                <a:cs typeface="AngsanaUPC"/>
              </a:rPr>
              <a:t>ระบบที่ซับซ้อนและปรับตัว</a:t>
            </a:r>
            <a:endParaRPr lang="en-US" sz="3600" dirty="0">
              <a:latin typeface="AngsanaUPC"/>
              <a:cs typeface="AngsanaUPC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33894" y="2987103"/>
            <a:ext cx="0" cy="578243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86814" y="4314231"/>
            <a:ext cx="357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Complex-Adaptive Systems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024084" y="4818916"/>
            <a:ext cx="23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Chaordic</a:t>
            </a:r>
            <a:r>
              <a:rPr lang="en-US" sz="2400" dirty="0" smtClean="0"/>
              <a:t> Systems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53759" y="6251564"/>
            <a:ext cx="5568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www.gotoknow.org</a:t>
            </a:r>
            <a:r>
              <a:rPr lang="en-US" sz="2400" dirty="0"/>
              <a:t>/posts/tags/</a:t>
            </a:r>
            <a:r>
              <a:rPr lang="en-US" sz="2400" dirty="0" err="1"/>
              <a:t>cas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16380" y="5372442"/>
            <a:ext cx="7789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3366FF"/>
                </a:solidFill>
              </a:rPr>
              <a:t>WHOLE  &gt; Sum of the Parts</a:t>
            </a:r>
            <a:endParaRPr lang="en-US" sz="5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3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2014" y="274638"/>
            <a:ext cx="7070629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th-TH" sz="6600" dirty="0" smtClean="0">
                <a:latin typeface="BrowalliaUPC"/>
                <a:cs typeface="BrowalliaUPC"/>
              </a:rPr>
              <a:t>การประชุม ลปรร. </a:t>
            </a:r>
            <a:r>
              <a:rPr lang="en-US" sz="6600" dirty="0" smtClean="0">
                <a:latin typeface="BrowalliaUPC"/>
                <a:cs typeface="BrowalliaUPC"/>
              </a:rPr>
              <a:t>R2R </a:t>
            </a:r>
            <a:r>
              <a:rPr lang="th-TH" sz="6600" dirty="0" smtClean="0">
                <a:latin typeface="BrowalliaUPC"/>
                <a:cs typeface="BrowalliaUPC"/>
              </a:rPr>
              <a:t>คือ </a:t>
            </a:r>
            <a:endParaRPr lang="en-US" sz="6600" dirty="0">
              <a:latin typeface="BrowalliaUPC"/>
              <a:cs typeface="BrowalliaUPC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sz="4400" dirty="0" smtClean="0">
                <a:latin typeface="Angsana New"/>
                <a:cs typeface="Angsana New"/>
              </a:rPr>
              <a:t>เวที </a:t>
            </a:r>
            <a:r>
              <a:rPr lang="en-US" sz="4400" dirty="0" smtClean="0">
                <a:latin typeface="Angsana New"/>
                <a:cs typeface="Angsana New"/>
              </a:rPr>
              <a:t>Micro Reflection  … </a:t>
            </a:r>
            <a:r>
              <a:rPr lang="th-TH" sz="4400" dirty="0" smtClean="0">
                <a:latin typeface="Angsana New"/>
                <a:cs typeface="Angsana New"/>
              </a:rPr>
              <a:t>สู่ </a:t>
            </a:r>
            <a:r>
              <a:rPr lang="en-US" sz="4400" dirty="0" smtClean="0">
                <a:latin typeface="Angsana New"/>
                <a:cs typeface="Angsana New"/>
              </a:rPr>
              <a:t>Macro Reflection   </a:t>
            </a:r>
            <a:r>
              <a:rPr lang="th-TH" sz="4400" dirty="0" smtClean="0">
                <a:latin typeface="Angsana New"/>
                <a:cs typeface="Angsana New"/>
              </a:rPr>
              <a:t>จาก </a:t>
            </a:r>
            <a:r>
              <a:rPr lang="en-US" sz="4400" dirty="0" smtClean="0">
                <a:latin typeface="Angsana New"/>
                <a:cs typeface="Angsana New"/>
              </a:rPr>
              <a:t>Action </a:t>
            </a:r>
            <a:r>
              <a:rPr lang="th-TH" sz="4400" dirty="0" smtClean="0">
                <a:latin typeface="Angsana New"/>
                <a:cs typeface="Angsana New"/>
              </a:rPr>
              <a:t>ใน ๑, ๒, ๓, ... ปีที่ผ่านมา</a:t>
            </a:r>
          </a:p>
          <a:p>
            <a:r>
              <a:rPr lang="th-TH" sz="4400" dirty="0" smtClean="0">
                <a:latin typeface="Angsana New"/>
                <a:cs typeface="Angsana New"/>
              </a:rPr>
              <a:t>เพื่อ หา/ส่งเสริม การผุดบังเกิด เล็ก</a:t>
            </a:r>
            <a:r>
              <a:rPr lang="th-TH" sz="4400" dirty="0">
                <a:latin typeface="Angsana New"/>
                <a:cs typeface="Angsana New"/>
              </a:rPr>
              <a:t>ๆ</a:t>
            </a:r>
            <a:r>
              <a:rPr lang="th-TH" sz="4400" dirty="0" smtClean="0">
                <a:latin typeface="Angsana New"/>
                <a:cs typeface="Angsana New"/>
              </a:rPr>
              <a:t>   เอามาประกอบ ระบบที่ซับซ้อนและปรับตัว   ให้มีปฏิสัมพันธ์ </a:t>
            </a:r>
            <a:r>
              <a:rPr lang="en-US" sz="4400" dirty="0" smtClean="0">
                <a:latin typeface="Angsana New"/>
                <a:cs typeface="Angsana New"/>
              </a:rPr>
              <a:t>(Self-Organize) </a:t>
            </a:r>
            <a:r>
              <a:rPr lang="th-TH" sz="4400" dirty="0" smtClean="0">
                <a:latin typeface="Angsana New"/>
                <a:cs typeface="Angsana New"/>
              </a:rPr>
              <a:t>สู่ การผุดบังเกิดใหญ่ .... </a:t>
            </a:r>
            <a:r>
              <a:rPr lang="en-US" sz="4400" dirty="0" smtClean="0">
                <a:latin typeface="Angsana New"/>
                <a:cs typeface="Angsana New"/>
              </a:rPr>
              <a:t>Social Transformation  </a:t>
            </a:r>
            <a:r>
              <a:rPr lang="th-TH" sz="4400" dirty="0" smtClean="0">
                <a:latin typeface="Angsana New"/>
                <a:cs typeface="Angsana New"/>
              </a:rPr>
              <a:t>สู่ สังคมานุภาพ  .... สังคมคนหน้างานธิปไตย / ประชาธิปไตย   บนความสัมพันธ์แนวราบ  </a:t>
            </a:r>
            <a:endParaRPr lang="en-US" sz="4400" dirty="0">
              <a:latin typeface="Angsana New"/>
              <a:cs typeface="Angsana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9631" y="5710664"/>
            <a:ext cx="6296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800" dirty="0" smtClean="0">
                <a:solidFill>
                  <a:srgbClr val="3366FF"/>
                </a:solidFill>
                <a:latin typeface="BrowalliaUPC"/>
                <a:cs typeface="BrowalliaUPC"/>
              </a:rPr>
              <a:t>กลไกสร้าง </a:t>
            </a:r>
            <a:r>
              <a:rPr lang="en-US" sz="4800" dirty="0" smtClean="0">
                <a:solidFill>
                  <a:srgbClr val="3366FF"/>
                </a:solidFill>
                <a:latin typeface="BrowalliaUPC"/>
                <a:cs typeface="BrowalliaUPC"/>
              </a:rPr>
              <a:t>Transformation </a:t>
            </a:r>
            <a:r>
              <a:rPr lang="th-TH" sz="4800" dirty="0" smtClean="0">
                <a:solidFill>
                  <a:srgbClr val="3366FF"/>
                </a:solidFill>
                <a:latin typeface="BrowalliaUPC"/>
                <a:cs typeface="BrowalliaUPC"/>
              </a:rPr>
              <a:t>ต่อเนื่อง</a:t>
            </a:r>
            <a:endParaRPr lang="en-US" sz="4800" dirty="0">
              <a:solidFill>
                <a:srgbClr val="3366FF"/>
              </a:solidFill>
              <a:latin typeface="BrowalliaUPC"/>
              <a:cs typeface="BrowalliaUPC"/>
            </a:endParaRPr>
          </a:p>
        </p:txBody>
      </p:sp>
    </p:spTree>
    <p:extLst>
      <p:ext uri="{BB962C8B-B14F-4D97-AF65-F5344CB8AC3E}">
        <p14:creationId xmlns:p14="http://schemas.microsoft.com/office/powerpoint/2010/main" val="122402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วารสาร R2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" y="1637324"/>
            <a:ext cx="3856706" cy="5142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2457" y="548790"/>
            <a:ext cx="42429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latin typeface="Angsana New"/>
                <a:cs typeface="Angsana New"/>
              </a:rPr>
              <a:t>รูปแบบการดูแลผู้ป่วยจิตเวชในชุมชน  </a:t>
            </a:r>
          </a:p>
          <a:p>
            <a:r>
              <a:rPr lang="th-TH" sz="3200" dirty="0" smtClean="0">
                <a:latin typeface="Angsana New"/>
                <a:cs typeface="Angsana New"/>
              </a:rPr>
              <a:t>รพ. สรรพยา  ชัยนาท</a:t>
            </a:r>
            <a:endParaRPr lang="en-US" sz="3200" dirty="0">
              <a:latin typeface="Angsana New"/>
              <a:cs typeface="Angsana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3557" y="2336307"/>
            <a:ext cx="414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 smtClean="0">
                <a:latin typeface="AngsanaUPC"/>
                <a:cs typeface="AngsanaUPC"/>
              </a:rPr>
              <a:t>พ. พีรพล เชื่อมโยงสู่ภาพใหญ่ของประเทศ</a:t>
            </a:r>
            <a:endParaRPr lang="en-US" sz="2800" dirty="0">
              <a:latin typeface="AngsanaUPC"/>
              <a:cs typeface="AngsanaUP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3557" y="3747498"/>
            <a:ext cx="45504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Angsana New"/>
                <a:cs typeface="Angsana New"/>
              </a:rPr>
              <a:t>ตกลงกันว่า ต่อไป บก. (ไพโรจน์/สุรชัย)</a:t>
            </a:r>
          </a:p>
          <a:p>
            <a:r>
              <a:rPr lang="th-TH" sz="3200" dirty="0" smtClean="0">
                <a:latin typeface="Angsana New"/>
                <a:cs typeface="Angsana New"/>
              </a:rPr>
              <a:t>จะส่งบทความที่จะตีพิมพ์ให้ สวรส. </a:t>
            </a:r>
          </a:p>
          <a:p>
            <a:r>
              <a:rPr lang="th-TH" sz="3200" dirty="0" smtClean="0">
                <a:latin typeface="Angsana New"/>
                <a:cs typeface="Angsana New"/>
              </a:rPr>
              <a:t>หาคนเขียนบทสุนทรียสนทนา </a:t>
            </a:r>
            <a:r>
              <a:rPr lang="en-US" sz="3200" dirty="0" smtClean="0">
                <a:latin typeface="Angsana New"/>
                <a:cs typeface="Angsana New"/>
              </a:rPr>
              <a:t>(dialogue </a:t>
            </a:r>
          </a:p>
          <a:p>
            <a:r>
              <a:rPr lang="en-US" sz="3200" dirty="0" smtClean="0">
                <a:latin typeface="Angsana New"/>
                <a:cs typeface="Angsana New"/>
              </a:rPr>
              <a:t>.. </a:t>
            </a:r>
            <a:r>
              <a:rPr lang="th-TH" sz="3200" dirty="0" smtClean="0">
                <a:latin typeface="Angsana New"/>
                <a:cs typeface="Angsana New"/>
              </a:rPr>
              <a:t>ไม่ใช่ </a:t>
            </a:r>
            <a:r>
              <a:rPr lang="en-US" sz="3200" dirty="0" smtClean="0">
                <a:latin typeface="Angsana New"/>
                <a:cs typeface="Angsana New"/>
              </a:rPr>
              <a:t>discussion)   </a:t>
            </a:r>
            <a:r>
              <a:rPr lang="th-TH" sz="3200" dirty="0" smtClean="0">
                <a:latin typeface="Angsana New"/>
                <a:cs typeface="Angsana New"/>
              </a:rPr>
              <a:t>ชี้คุณค่า  และเชื่อมโยงโจทย์/ภาพใหญ่</a:t>
            </a:r>
            <a:endParaRPr lang="en-US" sz="3200" dirty="0" smtClean="0">
              <a:latin typeface="Angsana New"/>
              <a:cs typeface="Angsana New"/>
            </a:endParaRPr>
          </a:p>
          <a:p>
            <a:pPr marL="457200" indent="-457200">
              <a:buFontTx/>
              <a:buChar char="-"/>
            </a:pPr>
            <a:endParaRPr lang="th-TH" sz="3200" dirty="0" smtClean="0">
              <a:latin typeface="Angsana New"/>
              <a:cs typeface="Angsana New"/>
            </a:endParaRPr>
          </a:p>
          <a:p>
            <a:r>
              <a:rPr lang="th-TH" sz="3200" dirty="0" smtClean="0">
                <a:latin typeface="Angsana New"/>
                <a:cs typeface="Angsana New"/>
              </a:rPr>
              <a:t> </a:t>
            </a:r>
            <a:endParaRPr lang="en-US" sz="3200" dirty="0">
              <a:latin typeface="Angsana New"/>
              <a:cs typeface="Angsana New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41659" y="2994862"/>
            <a:ext cx="0" cy="721276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239229" y="1644017"/>
            <a:ext cx="0" cy="721276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67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794" y="274638"/>
            <a:ext cx="6772753" cy="1143000"/>
          </a:xfr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6600" dirty="0" smtClean="0">
                <a:latin typeface="BrowalliaUPC"/>
                <a:cs typeface="BrowalliaUPC"/>
              </a:rPr>
              <a:t>สรุป เรียนรู้งานและชีวิต </a:t>
            </a:r>
            <a:endParaRPr lang="en-US" sz="6600" dirty="0">
              <a:latin typeface="BrowalliaUPC"/>
              <a:cs typeface="BrowalliaUP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8629"/>
            <a:ext cx="8229600" cy="419753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th-TH" sz="4400" dirty="0" smtClean="0">
                <a:latin typeface="AngsanaUPC"/>
                <a:cs typeface="AngsanaUPC"/>
              </a:rPr>
              <a:t>ยกระดับสู่การเปลี่ยนแปลง ด้วย</a:t>
            </a:r>
          </a:p>
          <a:p>
            <a:pPr marL="0" indent="0" algn="ctr">
              <a:buNone/>
            </a:pPr>
            <a:r>
              <a:rPr lang="th-TH" sz="4400" dirty="0">
                <a:latin typeface="AngsanaUPC"/>
                <a:cs typeface="AngsanaUPC"/>
              </a:rPr>
              <a:t> </a:t>
            </a:r>
            <a:r>
              <a:rPr lang="en-US" sz="8000" dirty="0" smtClean="0">
                <a:solidFill>
                  <a:srgbClr val="3366FF"/>
                </a:solidFill>
                <a:latin typeface="AngsanaUPC"/>
                <a:cs typeface="AngsanaUPC"/>
              </a:rPr>
              <a:t>Action</a:t>
            </a:r>
          </a:p>
          <a:p>
            <a:pPr marL="0" indent="0" algn="ctr">
              <a:buNone/>
            </a:pPr>
            <a:r>
              <a:rPr lang="th-TH" sz="4400" dirty="0" smtClean="0">
                <a:latin typeface="AngsanaUPC"/>
                <a:cs typeface="AngsanaUPC"/>
              </a:rPr>
              <a:t>ตามด้วย</a:t>
            </a:r>
            <a:endParaRPr lang="en-US" sz="4400" dirty="0" smtClean="0">
              <a:latin typeface="AngsanaUPC"/>
              <a:cs typeface="AngsanaUPC"/>
            </a:endParaRPr>
          </a:p>
          <a:p>
            <a:pPr marL="0" indent="0" algn="ctr">
              <a:buNone/>
            </a:pPr>
            <a:r>
              <a:rPr lang="en-US" sz="6600" dirty="0" smtClean="0">
                <a:solidFill>
                  <a:srgbClr val="3366FF"/>
                </a:solidFill>
                <a:latin typeface="AngsanaUPC"/>
                <a:cs typeface="AngsanaUPC"/>
              </a:rPr>
              <a:t>Critical (Collective) Reflections</a:t>
            </a:r>
            <a:endParaRPr lang="en-US" sz="6600" dirty="0">
              <a:solidFill>
                <a:srgbClr val="3366FF"/>
              </a:solidFill>
              <a:latin typeface="AngsanaUPC"/>
              <a:cs typeface="AngsanaUPC"/>
            </a:endParaRPr>
          </a:p>
        </p:txBody>
      </p:sp>
    </p:spTree>
    <p:extLst>
      <p:ext uri="{BB962C8B-B14F-4D97-AF65-F5344CB8AC3E}">
        <p14:creationId xmlns:p14="http://schemas.microsoft.com/office/powerpoint/2010/main" val="81103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794" y="274638"/>
            <a:ext cx="6772753" cy="1143000"/>
          </a:xfr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6600" dirty="0" smtClean="0">
                <a:latin typeface="BrowalliaUPC"/>
                <a:cs typeface="BrowalliaUPC"/>
              </a:rPr>
              <a:t>สรุป เรียนรู้งานและชีวิต </a:t>
            </a:r>
            <a:endParaRPr lang="en-US" sz="6600" dirty="0">
              <a:latin typeface="BrowalliaUPC"/>
              <a:cs typeface="BrowalliaUP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8629"/>
            <a:ext cx="8229600" cy="419753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h-TH" sz="6600" dirty="0" smtClean="0">
                <a:latin typeface="AngsanaUPC"/>
                <a:cs typeface="AngsanaUPC"/>
              </a:rPr>
              <a:t>เปิดพื้นที่ </a:t>
            </a:r>
            <a:r>
              <a:rPr lang="th-TH" sz="3900" dirty="0" smtClean="0">
                <a:latin typeface="AngsanaUPC"/>
                <a:cs typeface="AngsanaUPC"/>
              </a:rPr>
              <a:t>ให้แก่</a:t>
            </a:r>
          </a:p>
          <a:p>
            <a:pPr marL="0" indent="0" algn="ctr">
              <a:buNone/>
            </a:pPr>
            <a:r>
              <a:rPr lang="th-TH" sz="6600" dirty="0" smtClean="0">
                <a:latin typeface="AngsanaUPC"/>
                <a:cs typeface="AngsanaUPC"/>
              </a:rPr>
              <a:t>พลัง/ศักยภาพของความเป็นมนุษย์</a:t>
            </a:r>
          </a:p>
          <a:p>
            <a:pPr marL="0" indent="0" algn="ctr">
              <a:buNone/>
            </a:pPr>
            <a:r>
              <a:rPr lang="th-TH" sz="6600" dirty="0" smtClean="0">
                <a:latin typeface="AngsanaUPC"/>
                <a:cs typeface="AngsanaUPC"/>
              </a:rPr>
              <a:t>ในการสร้างสรรค์</a:t>
            </a:r>
          </a:p>
          <a:p>
            <a:pPr marL="0" indent="0" algn="ctr">
              <a:buNone/>
            </a:pPr>
            <a:r>
              <a:rPr lang="th-TH" sz="3500" dirty="0" smtClean="0">
                <a:latin typeface="AngsanaUPC"/>
                <a:cs typeface="AngsanaUPC"/>
              </a:rPr>
              <a:t>ด้วย</a:t>
            </a:r>
            <a:r>
              <a:rPr lang="th-TH" sz="6600" dirty="0" smtClean="0">
                <a:latin typeface="AngsanaUPC"/>
                <a:cs typeface="AngsanaUPC"/>
              </a:rPr>
              <a:t> </a:t>
            </a:r>
            <a:r>
              <a:rPr lang="en-US" sz="6600" dirty="0" smtClean="0">
                <a:latin typeface="AngsanaUPC"/>
                <a:cs typeface="AngsanaUPC"/>
              </a:rPr>
              <a:t>R2R</a:t>
            </a:r>
            <a:endParaRPr lang="en-US" sz="6600" dirty="0">
              <a:latin typeface="AngsanaUPC"/>
              <a:cs typeface="AngsanaUPC"/>
            </a:endParaRPr>
          </a:p>
        </p:txBody>
      </p:sp>
    </p:spTree>
    <p:extLst>
      <p:ext uri="{BB962C8B-B14F-4D97-AF65-F5344CB8AC3E}">
        <p14:creationId xmlns:p14="http://schemas.microsoft.com/office/powerpoint/2010/main" val="74393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81" y="367202"/>
            <a:ext cx="3449086" cy="5219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976" y="6177884"/>
            <a:ext cx="7274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drive.google.com</a:t>
            </a:r>
            <a:r>
              <a:rPr lang="en-US" dirty="0" smtClean="0"/>
              <a:t>/file/d/0B42ywfrOYZKhQ2RGSUM0Y2RUNTQ/view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09205" y="2587194"/>
            <a:ext cx="435585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400" dirty="0" smtClean="0">
                <a:latin typeface="AngsanaUPC"/>
                <a:cs typeface="AngsanaUPC"/>
              </a:rPr>
              <a:t>มูลนิธิยุวสถิรคุณ</a:t>
            </a:r>
          </a:p>
          <a:p>
            <a:r>
              <a:rPr lang="th-TH" sz="4000" dirty="0" smtClean="0">
                <a:latin typeface="AngsanaUPC"/>
                <a:cs typeface="AngsanaUPC"/>
              </a:rPr>
              <a:t>นพ. ธีรเกียรติ เจริญเศรษฐศิลป์</a:t>
            </a:r>
            <a:endParaRPr lang="en-US" sz="4000" dirty="0">
              <a:latin typeface="AngsanaUPC"/>
              <a:cs typeface="AngsanaUP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8127" y="1567991"/>
            <a:ext cx="4671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dirty="0" smtClean="0">
                <a:solidFill>
                  <a:srgbClr val="3366FF"/>
                </a:solidFill>
                <a:latin typeface="BrowalliaUPC"/>
                <a:cs typeface="BrowalliaUPC"/>
              </a:rPr>
              <a:t>การเรียนรู้แห่งศตวรรษที่ ๒๑</a:t>
            </a:r>
            <a:endParaRPr lang="en-US" sz="4400" dirty="0">
              <a:solidFill>
                <a:srgbClr val="3366FF"/>
              </a:solidFill>
              <a:latin typeface="BrowalliaUPC"/>
              <a:cs typeface="BrowalliaUP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9205" y="4531494"/>
            <a:ext cx="2181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 smtClean="0">
                <a:latin typeface="Angsana New"/>
                <a:cs typeface="Angsana New"/>
              </a:rPr>
              <a:t>ปฏิรูปโรงเรียน</a:t>
            </a:r>
            <a:endParaRPr lang="en-US" sz="4000" dirty="0">
              <a:latin typeface="Angsana New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405487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79071" cy="1143000"/>
          </a:xfrm>
          <a:ln>
            <a:solidFill>
              <a:srgbClr val="3366FF"/>
            </a:solidFill>
          </a:ln>
        </p:spPr>
        <p:txBody>
          <a:bodyPr>
            <a:normAutofit/>
          </a:bodyPr>
          <a:lstStyle/>
          <a:p>
            <a:r>
              <a:rPr lang="th-TH" sz="6000" dirty="0" smtClean="0">
                <a:latin typeface="BrowalliaUPC"/>
                <a:cs typeface="BrowalliaUPC"/>
              </a:rPr>
              <a:t>ผู้ใหญ่ก็ต้องการกระบวนทัศน์งอกงาม</a:t>
            </a:r>
            <a:endParaRPr lang="en-US" sz="6000" dirty="0">
              <a:latin typeface="BrowalliaUPC"/>
              <a:cs typeface="BrowalliaUP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800" dirty="0" smtClean="0">
                <a:latin typeface="AngsanaUPC"/>
                <a:cs typeface="AngsanaUPC"/>
              </a:rPr>
              <a:t>เพื่อชีวิตที่ดี</a:t>
            </a:r>
          </a:p>
          <a:p>
            <a:r>
              <a:rPr lang="th-TH" sz="4800" dirty="0" smtClean="0">
                <a:latin typeface="AngsanaUPC"/>
                <a:cs typeface="AngsanaUPC"/>
              </a:rPr>
              <a:t>มีความก้าวหน้า</a:t>
            </a:r>
          </a:p>
          <a:p>
            <a:r>
              <a:rPr lang="th-TH" sz="4800" dirty="0" smtClean="0">
                <a:latin typeface="AngsanaUPC"/>
                <a:cs typeface="AngsanaUPC"/>
              </a:rPr>
              <a:t>บรรลุ </a:t>
            </a:r>
            <a:r>
              <a:rPr lang="en-US" sz="4800" dirty="0" smtClean="0">
                <a:latin typeface="AngsanaUPC"/>
                <a:cs typeface="AngsanaUPC"/>
              </a:rPr>
              <a:t>“</a:t>
            </a:r>
            <a:r>
              <a:rPr lang="th-TH" sz="4800" dirty="0" smtClean="0">
                <a:latin typeface="AngsanaUPC"/>
                <a:cs typeface="AngsanaUPC"/>
              </a:rPr>
              <a:t>การเปลี่ยนแปลงใหญ่</a:t>
            </a:r>
            <a:r>
              <a:rPr lang="en-US" sz="4800" dirty="0" smtClean="0">
                <a:latin typeface="AngsanaUPC"/>
                <a:cs typeface="AngsanaUPC"/>
              </a:rPr>
              <a:t>”</a:t>
            </a:r>
            <a:r>
              <a:rPr lang="th-TH" sz="4800" dirty="0" smtClean="0">
                <a:latin typeface="AngsanaUPC"/>
                <a:cs typeface="AngsanaUPC"/>
              </a:rPr>
              <a:t>   เปลี่ยนจากภายใน </a:t>
            </a:r>
            <a:r>
              <a:rPr lang="en-US" sz="4800" dirty="0" smtClean="0">
                <a:latin typeface="AngsanaUPC"/>
                <a:cs typeface="AngsanaUPC"/>
              </a:rPr>
              <a:t>(Transformation) </a:t>
            </a:r>
            <a:r>
              <a:rPr lang="th-TH" sz="4800" dirty="0" smtClean="0">
                <a:latin typeface="AngsanaUPC"/>
                <a:cs typeface="AngsanaUPC"/>
              </a:rPr>
              <a:t>เป็นระยะๆ โดยไม่ยาก</a:t>
            </a:r>
            <a:endParaRPr lang="en-US" sz="4800" dirty="0">
              <a:latin typeface="AngsanaUPC"/>
              <a:cs typeface="AngsanaUPC"/>
            </a:endParaRPr>
          </a:p>
        </p:txBody>
      </p:sp>
    </p:spTree>
    <p:extLst>
      <p:ext uri="{BB962C8B-B14F-4D97-AF65-F5344CB8AC3E}">
        <p14:creationId xmlns:p14="http://schemas.microsoft.com/office/powerpoint/2010/main" val="342819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728" y="274638"/>
            <a:ext cx="6960885" cy="1143000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th-TH" sz="6600" dirty="0" smtClean="0">
                <a:latin typeface="BrowalliaUPC"/>
                <a:cs typeface="BrowalliaUPC"/>
              </a:rPr>
              <a:t>งาน และ </a:t>
            </a:r>
            <a:r>
              <a:rPr lang="en-US" sz="6600" dirty="0" smtClean="0">
                <a:latin typeface="BrowalliaUPC"/>
                <a:cs typeface="BrowalliaUPC"/>
              </a:rPr>
              <a:t>R2R </a:t>
            </a:r>
            <a:r>
              <a:rPr lang="th-TH" sz="6600" dirty="0" smtClean="0">
                <a:latin typeface="BrowalliaUPC"/>
                <a:cs typeface="BrowalliaUPC"/>
              </a:rPr>
              <a:t>เป็นตัวช่วย</a:t>
            </a:r>
            <a:endParaRPr lang="en-US" sz="6600" dirty="0">
              <a:latin typeface="BrowalliaUPC"/>
              <a:cs typeface="BrowalliaUP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400" dirty="0" smtClean="0">
                <a:latin typeface="AngsanaUPC"/>
                <a:cs typeface="AngsanaUPC"/>
              </a:rPr>
              <a:t>สู่ชีวิตที่ก้าวหน้า ไม่หยุดนิ่ง</a:t>
            </a:r>
          </a:p>
          <a:p>
            <a:r>
              <a:rPr lang="th-TH" sz="4400" dirty="0" smtClean="0">
                <a:latin typeface="AngsanaUPC"/>
                <a:cs typeface="AngsanaUPC"/>
              </a:rPr>
              <a:t>ก้าวหน้าด้วยการเรียนรู้ </a:t>
            </a:r>
          </a:p>
          <a:p>
            <a:r>
              <a:rPr lang="th-TH" sz="4400" dirty="0" smtClean="0">
                <a:latin typeface="AngsanaUPC"/>
                <a:cs typeface="AngsanaUPC"/>
              </a:rPr>
              <a:t>เรียนรู้จาก</a:t>
            </a:r>
            <a:r>
              <a:rPr lang="th-TH" sz="2400" dirty="0" smtClean="0">
                <a:latin typeface="AngsanaUPC"/>
                <a:cs typeface="AngsanaUPC"/>
              </a:rPr>
              <a:t>การพัฒนา</a:t>
            </a:r>
            <a:r>
              <a:rPr lang="th-TH" sz="4400" dirty="0" smtClean="0">
                <a:latin typeface="AngsanaUPC"/>
                <a:cs typeface="AngsanaUPC"/>
              </a:rPr>
              <a:t>งาน โดยมีเพื่อน / กัลยาณมิตร .... เพื่อนร่วมงาน </a:t>
            </a:r>
            <a:r>
              <a:rPr lang="th-TH" sz="2400" dirty="0" smtClean="0">
                <a:latin typeface="AngsanaUPC"/>
                <a:cs typeface="AngsanaUPC"/>
              </a:rPr>
              <a:t>และ</a:t>
            </a:r>
            <a:r>
              <a:rPr lang="th-TH" sz="4400" dirty="0" smtClean="0">
                <a:latin typeface="AngsanaUPC"/>
                <a:cs typeface="AngsanaUPC"/>
              </a:rPr>
              <a:t> คุณอำนวย  คุณเอื้อ</a:t>
            </a:r>
          </a:p>
          <a:p>
            <a:r>
              <a:rPr lang="th-TH" sz="4400" dirty="0" smtClean="0">
                <a:latin typeface="AngsanaUPC"/>
                <a:cs typeface="AngsanaUPC"/>
              </a:rPr>
              <a:t>บรรลุ </a:t>
            </a:r>
            <a:r>
              <a:rPr lang="en-US" sz="4400" dirty="0" smtClean="0">
                <a:latin typeface="AngsanaUPC"/>
                <a:cs typeface="AngsanaUPC"/>
              </a:rPr>
              <a:t>Transformation </a:t>
            </a:r>
            <a:r>
              <a:rPr lang="th-TH" sz="4400" dirty="0" smtClean="0">
                <a:latin typeface="AngsanaUPC"/>
                <a:cs typeface="AngsanaUPC"/>
              </a:rPr>
              <a:t>เป็นระยะๆ </a:t>
            </a:r>
            <a:endParaRPr lang="en-US" sz="4400" dirty="0">
              <a:latin typeface="AngsanaUPC"/>
              <a:cs typeface="AngsanaUPC"/>
            </a:endParaRPr>
          </a:p>
        </p:txBody>
      </p:sp>
    </p:spTree>
    <p:extLst>
      <p:ext uri="{BB962C8B-B14F-4D97-AF65-F5344CB8AC3E}">
        <p14:creationId xmlns:p14="http://schemas.microsoft.com/office/powerpoint/2010/main" val="190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715" y="274638"/>
            <a:ext cx="7007918" cy="114300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7200" dirty="0" smtClean="0">
                <a:latin typeface="BrowalliaUPC"/>
                <a:cs typeface="BrowalliaUPC"/>
              </a:rPr>
              <a:t>R2R </a:t>
            </a:r>
            <a:r>
              <a:rPr lang="th-TH" sz="7200" dirty="0" smtClean="0">
                <a:latin typeface="BrowalliaUPC"/>
                <a:cs typeface="BrowalliaUPC"/>
              </a:rPr>
              <a:t>กับ</a:t>
            </a:r>
            <a:r>
              <a:rPr lang="th-TH" sz="3200" dirty="0" smtClean="0">
                <a:latin typeface="BrowalliaUPC"/>
                <a:cs typeface="BrowalliaUPC"/>
              </a:rPr>
              <a:t>เป้าหมาย</a:t>
            </a:r>
            <a:r>
              <a:rPr lang="th-TH" sz="7200" dirty="0" smtClean="0">
                <a:latin typeface="BrowalliaUPC"/>
                <a:cs typeface="BrowalliaUPC"/>
              </a:rPr>
              <a:t> </a:t>
            </a:r>
            <a:r>
              <a:rPr lang="en-US" sz="7200" dirty="0" smtClean="0">
                <a:latin typeface="BrowalliaUPC"/>
                <a:cs typeface="BrowalliaUPC"/>
              </a:rPr>
              <a:t>3</a:t>
            </a:r>
            <a:r>
              <a:rPr lang="th-TH" sz="7200" dirty="0" smtClean="0">
                <a:latin typeface="BrowalliaUPC"/>
                <a:cs typeface="BrowalliaUPC"/>
              </a:rPr>
              <a:t> เปลี่ยน</a:t>
            </a:r>
            <a:endParaRPr lang="en-US" sz="7200" dirty="0">
              <a:latin typeface="BrowalliaUPC"/>
              <a:cs typeface="BrowalliaUP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5668"/>
            <a:ext cx="8229600" cy="4150495"/>
          </a:xfrm>
        </p:spPr>
        <p:txBody>
          <a:bodyPr>
            <a:normAutofit/>
          </a:bodyPr>
          <a:lstStyle/>
          <a:p>
            <a:r>
              <a:rPr lang="th-TH" sz="4800" b="1" dirty="0" smtClean="0">
                <a:solidFill>
                  <a:srgbClr val="3366FF"/>
                </a:solidFill>
                <a:latin typeface="Angsana New"/>
                <a:cs typeface="Angsana New"/>
              </a:rPr>
              <a:t>คน</a:t>
            </a:r>
            <a:r>
              <a:rPr lang="th-TH" sz="4800" dirty="0" smtClean="0">
                <a:latin typeface="Angsana New"/>
                <a:cs typeface="Angsana New"/>
              </a:rPr>
              <a:t>เปลี่ยน   </a:t>
            </a:r>
            <a:r>
              <a:rPr lang="en-US" sz="4800" dirty="0" smtClean="0">
                <a:latin typeface="Angsana New"/>
                <a:cs typeface="Angsana New"/>
              </a:rPr>
              <a:t>Personal Transformation</a:t>
            </a:r>
            <a:endParaRPr lang="th-TH" sz="4800" dirty="0" smtClean="0">
              <a:latin typeface="Angsana New"/>
              <a:cs typeface="Angsana New"/>
            </a:endParaRPr>
          </a:p>
          <a:p>
            <a:r>
              <a:rPr lang="th-TH" sz="4800" b="1" dirty="0" smtClean="0">
                <a:solidFill>
                  <a:srgbClr val="3366FF"/>
                </a:solidFill>
                <a:latin typeface="Angsana New"/>
                <a:cs typeface="Angsana New"/>
              </a:rPr>
              <a:t>องค์กร</a:t>
            </a:r>
            <a:r>
              <a:rPr lang="th-TH" sz="4800" dirty="0" smtClean="0">
                <a:latin typeface="Angsana New"/>
                <a:cs typeface="Angsana New"/>
              </a:rPr>
              <a:t>เปลี่ยน</a:t>
            </a:r>
            <a:r>
              <a:rPr lang="en-US" sz="4800" dirty="0" smtClean="0">
                <a:latin typeface="Angsana New"/>
                <a:cs typeface="Angsana New"/>
              </a:rPr>
              <a:t>   Organizational Transformation</a:t>
            </a:r>
            <a:r>
              <a:rPr lang="th-TH" sz="4800" dirty="0" smtClean="0">
                <a:latin typeface="Angsana New"/>
                <a:cs typeface="Angsana New"/>
              </a:rPr>
              <a:t> เป็น </a:t>
            </a:r>
            <a:r>
              <a:rPr lang="en-US" sz="4800" dirty="0" smtClean="0">
                <a:latin typeface="Angsana New"/>
                <a:cs typeface="Angsana New"/>
              </a:rPr>
              <a:t>Learning Organization (LO) </a:t>
            </a:r>
            <a:endParaRPr lang="th-TH" sz="4800" dirty="0" smtClean="0">
              <a:latin typeface="Angsana New"/>
              <a:cs typeface="Angsana New"/>
            </a:endParaRPr>
          </a:p>
          <a:p>
            <a:r>
              <a:rPr lang="th-TH" sz="4800" b="1" dirty="0" smtClean="0">
                <a:solidFill>
                  <a:srgbClr val="3366FF"/>
                </a:solidFill>
                <a:latin typeface="Angsana New"/>
                <a:cs typeface="Angsana New"/>
              </a:rPr>
              <a:t>สังคม</a:t>
            </a:r>
            <a:r>
              <a:rPr lang="th-TH" sz="4800" dirty="0" smtClean="0">
                <a:latin typeface="Angsana New"/>
                <a:cs typeface="Angsana New"/>
              </a:rPr>
              <a:t>เปลี่ยน</a:t>
            </a:r>
            <a:r>
              <a:rPr lang="en-US" sz="4800" dirty="0" smtClean="0">
                <a:latin typeface="Angsana New"/>
                <a:cs typeface="Angsana New"/>
              </a:rPr>
              <a:t>   Social Transformation  </a:t>
            </a:r>
            <a:r>
              <a:rPr lang="th-TH" sz="4800" dirty="0" smtClean="0">
                <a:latin typeface="Angsana New"/>
                <a:cs typeface="Angsana New"/>
              </a:rPr>
              <a:t>เป็นสังคมแนวราบ</a:t>
            </a:r>
            <a:r>
              <a:rPr lang="en-US" sz="4800" dirty="0" smtClean="0">
                <a:latin typeface="Angsana New"/>
                <a:cs typeface="Angsana New"/>
              </a:rPr>
              <a:t> </a:t>
            </a:r>
            <a:r>
              <a:rPr lang="th-TH" sz="4800" dirty="0" smtClean="0">
                <a:latin typeface="Angsana New"/>
                <a:cs typeface="Angsana New"/>
              </a:rPr>
              <a:t> ประชาธิปไตย</a:t>
            </a:r>
            <a:endParaRPr lang="en-US" sz="4800" dirty="0">
              <a:latin typeface="Angsana New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48231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877" y="219997"/>
            <a:ext cx="3778318" cy="1143000"/>
          </a:xfrm>
          <a:ln>
            <a:solidFill>
              <a:srgbClr val="008000"/>
            </a:solidFill>
          </a:ln>
        </p:spPr>
        <p:txBody>
          <a:bodyPr>
            <a:noAutofit/>
          </a:bodyPr>
          <a:lstStyle/>
          <a:p>
            <a:r>
              <a:rPr lang="th-TH" sz="7200" dirty="0" smtClean="0">
                <a:latin typeface="BrowalliaUPC"/>
                <a:cs typeface="BrowalliaUPC"/>
              </a:rPr>
              <a:t>คนเปลี่ยน</a:t>
            </a:r>
            <a:endParaRPr lang="en-US" sz="7200" dirty="0">
              <a:latin typeface="BrowalliaUPC"/>
              <a:cs typeface="BrowalliaUP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04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dirty="0" smtClean="0">
                <a:solidFill>
                  <a:srgbClr val="3366FF"/>
                </a:solidFill>
                <a:latin typeface="Angsana New"/>
                <a:cs typeface="Angsana New"/>
              </a:rPr>
              <a:t>ผ่านประสบการณ์ไหลลื่นแห่งจิต </a:t>
            </a:r>
            <a:endParaRPr lang="en-US" sz="4400" dirty="0">
              <a:solidFill>
                <a:srgbClr val="3366FF"/>
              </a:solidFill>
              <a:latin typeface="Angsana New"/>
              <a:cs typeface="Angsana New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068" y="2493104"/>
            <a:ext cx="2797502" cy="4286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01" y="3010256"/>
            <a:ext cx="1879600" cy="229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8683" y="2304943"/>
            <a:ext cx="384091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ngsana New"/>
                <a:cs typeface="Angsana New"/>
              </a:rPr>
              <a:t>“</a:t>
            </a:r>
            <a:r>
              <a:rPr lang="th-TH" sz="3200" dirty="0" smtClean="0">
                <a:latin typeface="Angsana New"/>
                <a:cs typeface="Angsana New"/>
              </a:rPr>
              <a:t>จิตที่จดจ่ออยู่กับความท้าทาย</a:t>
            </a:r>
          </a:p>
          <a:p>
            <a:r>
              <a:rPr lang="th-TH" sz="3200" dirty="0" smtClean="0">
                <a:latin typeface="Angsana New"/>
                <a:cs typeface="Angsana New"/>
              </a:rPr>
              <a:t>และแรงขับที่ดึงศักยภาพของตน</a:t>
            </a:r>
          </a:p>
          <a:p>
            <a:r>
              <a:rPr lang="th-TH" sz="3200" dirty="0" smtClean="0">
                <a:latin typeface="Angsana New"/>
                <a:cs typeface="Angsana New"/>
              </a:rPr>
              <a:t>เองออกมานั้น ทำให้คนทำงาน</a:t>
            </a:r>
          </a:p>
          <a:p>
            <a:r>
              <a:rPr lang="th-TH" sz="3200" dirty="0" smtClean="0">
                <a:latin typeface="Angsana New"/>
                <a:cs typeface="Angsana New"/>
              </a:rPr>
              <a:t>เข้าสู่ภาวะกระแสจิตที่ไหลลื่น</a:t>
            </a:r>
          </a:p>
          <a:p>
            <a:r>
              <a:rPr lang="th-TH" sz="3200" dirty="0" smtClean="0">
                <a:latin typeface="Angsana New"/>
                <a:cs typeface="Angsana New"/>
              </a:rPr>
              <a:t>เกิดความอิ่มเอิบเบิกบานใจ  มี</a:t>
            </a:r>
          </a:p>
          <a:p>
            <a:r>
              <a:rPr lang="th-TH" sz="3200" dirty="0" smtClean="0">
                <a:latin typeface="Angsana New"/>
                <a:cs typeface="Angsana New"/>
              </a:rPr>
              <a:t>สมาธิจดจ่อกับงานที่ทำ   จนบ่อย</a:t>
            </a:r>
          </a:p>
          <a:p>
            <a:r>
              <a:rPr lang="th-TH" sz="3200" dirty="0" smtClean="0">
                <a:latin typeface="Angsana New"/>
                <a:cs typeface="Angsana New"/>
              </a:rPr>
              <a:t>ครั้งลืมวันลืมเวลา  หรือลืมกระทั่ง</a:t>
            </a:r>
          </a:p>
          <a:p>
            <a:r>
              <a:rPr lang="th-TH" sz="3200" dirty="0" smtClean="0">
                <a:latin typeface="Angsana New"/>
                <a:cs typeface="Angsana New"/>
              </a:rPr>
              <a:t>ความเหนื่อยยากอ่อนล้า..</a:t>
            </a:r>
            <a:r>
              <a:rPr lang="en-US" sz="3200" dirty="0" smtClean="0">
                <a:latin typeface="Angsana New"/>
                <a:cs typeface="Angsana New"/>
              </a:rPr>
              <a:t>”</a:t>
            </a:r>
            <a:endParaRPr lang="en-US" sz="3200" dirty="0">
              <a:latin typeface="Angsana New"/>
              <a:cs typeface="Angsana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214" y="548797"/>
            <a:ext cx="763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dirty="0" smtClean="0">
                <a:latin typeface="AngsanaUPC"/>
                <a:cs typeface="AngsanaUPC"/>
              </a:rPr>
              <a:t>เพื่อ</a:t>
            </a:r>
            <a:endParaRPr lang="en-US" sz="4400" dirty="0">
              <a:latin typeface="AngsanaUPC"/>
              <a:cs typeface="AngsanaUP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501" y="6303322"/>
            <a:ext cx="3730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 smtClean="0">
                <a:latin typeface="Angsana New"/>
                <a:cs typeface="Angsana New"/>
              </a:rPr>
              <a:t>สุขศาลา ปีที่ ๗  ฉบับที่ ๒๕  พ.ศ. ๒๕๕๘  น. ๓ </a:t>
            </a:r>
            <a:r>
              <a:rPr lang="en-US" sz="2000" dirty="0" smtClean="0">
                <a:latin typeface="Angsana New"/>
                <a:cs typeface="Angsana New"/>
              </a:rPr>
              <a:t>- </a:t>
            </a:r>
            <a:r>
              <a:rPr lang="th-TH" sz="2000" dirty="0" smtClean="0">
                <a:latin typeface="Angsana New"/>
                <a:cs typeface="Angsana New"/>
              </a:rPr>
              <a:t>๔ </a:t>
            </a:r>
            <a:endParaRPr lang="en-US" sz="2000" dirty="0">
              <a:latin typeface="Angsana New"/>
              <a:cs typeface="Angsana New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573" y="31360"/>
            <a:ext cx="2162070" cy="2493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819" y="52505"/>
            <a:ext cx="1323053" cy="197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0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947" y="274638"/>
            <a:ext cx="3778318" cy="1143000"/>
          </a:xfrm>
          <a:ln>
            <a:solidFill>
              <a:srgbClr val="008000"/>
            </a:solidFill>
          </a:ln>
        </p:spPr>
        <p:txBody>
          <a:bodyPr>
            <a:noAutofit/>
          </a:bodyPr>
          <a:lstStyle/>
          <a:p>
            <a:r>
              <a:rPr lang="th-TH" sz="7200" dirty="0" smtClean="0">
                <a:latin typeface="BrowalliaUPC"/>
                <a:cs typeface="BrowalliaUPC"/>
              </a:rPr>
              <a:t>คุณอำนวย</a:t>
            </a:r>
            <a:endParaRPr lang="en-US" sz="7200" dirty="0">
              <a:latin typeface="BrowalliaUPC"/>
              <a:cs typeface="BrowalliaUP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068" y="2493104"/>
            <a:ext cx="2797502" cy="4286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01" y="3010256"/>
            <a:ext cx="1879600" cy="229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4947" y="2592599"/>
            <a:ext cx="29132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dirty="0" smtClean="0">
                <a:latin typeface="Angsana New"/>
                <a:cs typeface="Angsana New"/>
              </a:rPr>
              <a:t>ความพอดีระหว่าง</a:t>
            </a:r>
          </a:p>
          <a:p>
            <a:r>
              <a:rPr lang="th-TH" sz="4400" dirty="0" smtClean="0">
                <a:latin typeface="Angsana New"/>
                <a:cs typeface="Angsana New"/>
              </a:rPr>
              <a:t>ความท้าทาย</a:t>
            </a:r>
          </a:p>
          <a:p>
            <a:r>
              <a:rPr lang="th-TH" sz="3600" dirty="0" smtClean="0">
                <a:latin typeface="Angsana New"/>
                <a:cs typeface="Angsana New"/>
              </a:rPr>
              <a:t>กับ</a:t>
            </a:r>
          </a:p>
          <a:p>
            <a:r>
              <a:rPr lang="th-TH" sz="4400" dirty="0" smtClean="0">
                <a:latin typeface="Angsana New"/>
                <a:cs typeface="Angsana New"/>
              </a:rPr>
              <a:t>ทักษะ/สมรรถนะ</a:t>
            </a:r>
            <a:endParaRPr lang="en-US" sz="4400" dirty="0">
              <a:latin typeface="Angsana New"/>
              <a:cs typeface="Angsana Ne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501" y="6303322"/>
            <a:ext cx="3730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 smtClean="0">
                <a:latin typeface="Angsana New"/>
                <a:cs typeface="Angsana New"/>
              </a:rPr>
              <a:t>สุขศาลา ปีที่ ๗  ฉบับที่ ๒๕  พ.ศ. ๒๕๕๘  น. ๓</a:t>
            </a:r>
            <a:r>
              <a:rPr lang="en-US" sz="2000" dirty="0" smtClean="0">
                <a:latin typeface="Angsana New"/>
                <a:cs typeface="Angsana New"/>
              </a:rPr>
              <a:t> - </a:t>
            </a:r>
            <a:r>
              <a:rPr lang="th-TH" sz="2000" dirty="0" smtClean="0">
                <a:latin typeface="Angsana New"/>
                <a:cs typeface="Angsana New"/>
              </a:rPr>
              <a:t>๔ </a:t>
            </a:r>
            <a:endParaRPr lang="en-US" sz="2000" dirty="0">
              <a:latin typeface="Angsana New"/>
              <a:cs typeface="Angsana Ne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637" y="689914"/>
            <a:ext cx="223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Angsana New"/>
                <a:cs typeface="Angsana New"/>
              </a:rPr>
              <a:t>ข้อเรียนรู้สำหรับ</a:t>
            </a:r>
            <a:endParaRPr lang="en-US" sz="3600" dirty="0">
              <a:latin typeface="Angsana New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39899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506" y="206363"/>
            <a:ext cx="6755998" cy="11430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th-TH" sz="6000" dirty="0" smtClean="0">
                <a:latin typeface="BrowalliaUPC"/>
                <a:cs typeface="BrowalliaUPC"/>
              </a:rPr>
              <a:t>เรียนรู้สู่การเปลี่ยนแปลง </a:t>
            </a:r>
            <a:r>
              <a:rPr lang="th-TH" sz="3200" dirty="0" smtClean="0">
                <a:latin typeface="BrowalliaUPC"/>
                <a:cs typeface="BrowalliaUPC"/>
              </a:rPr>
              <a:t>(ใหญ่)</a:t>
            </a:r>
            <a:endParaRPr lang="en-US" sz="6000" dirty="0">
              <a:latin typeface="BrowalliaUPC"/>
              <a:cs typeface="BrowalliaUP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879" y="1694484"/>
            <a:ext cx="3131223" cy="4368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3020" y="6269539"/>
            <a:ext cx="5254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https://</a:t>
            </a:r>
            <a:r>
              <a:rPr lang="en-US" sz="2000" dirty="0" err="1" smtClean="0"/>
              <a:t>www.gotoknow.org</a:t>
            </a:r>
            <a:r>
              <a:rPr lang="en-US" sz="2000" dirty="0" smtClean="0"/>
              <a:t>/posts/tags/</a:t>
            </a:r>
            <a:r>
              <a:rPr lang="en-US" sz="2000" dirty="0" err="1" smtClean="0"/>
              <a:t>Mezirow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32238" y="1559145"/>
            <a:ext cx="522599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>
                <a:latin typeface="Angsana New"/>
                <a:cs typeface="Angsana New"/>
              </a:rPr>
              <a:t>"กระบวนการเรียนรู้ ผ่าน</a:t>
            </a:r>
            <a:r>
              <a:rPr lang="th-TH" sz="3600" dirty="0" smtClean="0">
                <a:solidFill>
                  <a:srgbClr val="3366FF"/>
                </a:solidFill>
                <a:latin typeface="Angsana New"/>
                <a:cs typeface="Angsana New"/>
              </a:rPr>
              <a:t>การสะท้อนคิด</a:t>
            </a:r>
            <a:endParaRPr lang="en-US" sz="3600" dirty="0" smtClean="0">
              <a:solidFill>
                <a:srgbClr val="3366FF"/>
              </a:solidFill>
              <a:latin typeface="Angsana New"/>
              <a:cs typeface="Angsana New"/>
            </a:endParaRPr>
          </a:p>
          <a:p>
            <a:r>
              <a:rPr lang="th-TH" sz="3600" dirty="0" smtClean="0">
                <a:latin typeface="Angsana New"/>
                <a:cs typeface="Angsana New"/>
              </a:rPr>
              <a:t>อย่างจริงจัง (critical reflection) นำไปสู่</a:t>
            </a:r>
            <a:endParaRPr lang="en-US" sz="3600" dirty="0" smtClean="0">
              <a:latin typeface="Angsana New"/>
              <a:cs typeface="Angsana New"/>
            </a:endParaRPr>
          </a:p>
          <a:p>
            <a:r>
              <a:rPr lang="th-TH" sz="3600" dirty="0" smtClean="0">
                <a:latin typeface="Angsana New"/>
                <a:cs typeface="Angsana New"/>
              </a:rPr>
              <a:t>การก่อเกิดการให้ความหมายใหม่ </a:t>
            </a:r>
            <a:endParaRPr lang="en-US" sz="3600" dirty="0" smtClean="0">
              <a:latin typeface="Angsana New"/>
              <a:cs typeface="Angsana New"/>
            </a:endParaRPr>
          </a:p>
          <a:p>
            <a:r>
              <a:rPr lang="th-TH" sz="3600" dirty="0" smtClean="0">
                <a:latin typeface="Angsana New"/>
                <a:cs typeface="Angsana New"/>
              </a:rPr>
              <a:t>ที่ครอบคลุมมากขึ้น แยกความแตกต่าง</a:t>
            </a:r>
            <a:endParaRPr lang="en-US" sz="3600" dirty="0" smtClean="0">
              <a:latin typeface="Angsana New"/>
              <a:cs typeface="Angsana New"/>
            </a:endParaRPr>
          </a:p>
          <a:p>
            <a:r>
              <a:rPr lang="th-TH" sz="3600" dirty="0" smtClean="0">
                <a:latin typeface="Angsana New"/>
                <a:cs typeface="Angsana New"/>
              </a:rPr>
              <a:t>ชัดขึ้น และบูรณาการความเข้าใจจาก</a:t>
            </a:r>
            <a:endParaRPr lang="en-US" sz="3600" dirty="0" smtClean="0">
              <a:latin typeface="Angsana New"/>
              <a:cs typeface="Angsana New"/>
            </a:endParaRPr>
          </a:p>
          <a:p>
            <a:r>
              <a:rPr lang="th-TH" sz="3600" dirty="0" smtClean="0">
                <a:solidFill>
                  <a:srgbClr val="3366FF"/>
                </a:solidFill>
                <a:latin typeface="Angsana New"/>
                <a:cs typeface="Angsana New"/>
              </a:rPr>
              <a:t>ประสบการณ</a:t>
            </a:r>
            <a:r>
              <a:rPr lang="th-TH" sz="3600" dirty="0" smtClean="0">
                <a:latin typeface="Angsana New"/>
                <a:cs typeface="Angsana New"/>
              </a:rPr>
              <a:t>์ของตน การเรียนรู้นี้</a:t>
            </a:r>
            <a:endParaRPr lang="en-US" sz="3600" dirty="0" smtClean="0">
              <a:latin typeface="Angsana New"/>
              <a:cs typeface="Angsana New"/>
            </a:endParaRPr>
          </a:p>
          <a:p>
            <a:r>
              <a:rPr lang="th-TH" sz="3600" dirty="0" smtClean="0">
                <a:latin typeface="Angsana New"/>
                <a:cs typeface="Angsana New"/>
              </a:rPr>
              <a:t>รวมทั้งการนำเอาความเข้าใจดังกล่าว</a:t>
            </a:r>
            <a:endParaRPr lang="en-US" sz="3600" dirty="0" smtClean="0">
              <a:latin typeface="Angsana New"/>
              <a:cs typeface="Angsana New"/>
            </a:endParaRPr>
          </a:p>
          <a:p>
            <a:r>
              <a:rPr lang="th-TH" sz="3600" dirty="0" smtClean="0">
                <a:latin typeface="Angsana New"/>
                <a:cs typeface="Angsana New"/>
              </a:rPr>
              <a:t>ไปสู่การปฏิบัติ”.</a:t>
            </a:r>
            <a:endParaRPr lang="en-US" sz="3600" dirty="0">
              <a:latin typeface="Angsana New"/>
              <a:cs typeface="Angsana Ne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94" y="721275"/>
            <a:ext cx="683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BrowalliaUPC"/>
                <a:cs typeface="BrowalliaUPC"/>
              </a:rPr>
              <a:t>นิยาม</a:t>
            </a:r>
            <a:endParaRPr lang="en-US" sz="2400" dirty="0">
              <a:latin typeface="BrowalliaUPC"/>
              <a:cs typeface="BrowalliaUPC"/>
            </a:endParaRPr>
          </a:p>
        </p:txBody>
      </p:sp>
    </p:spTree>
    <p:extLst>
      <p:ext uri="{BB962C8B-B14F-4D97-AF65-F5344CB8AC3E}">
        <p14:creationId xmlns:p14="http://schemas.microsoft.com/office/powerpoint/2010/main" val="328505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1557</Words>
  <Application>Microsoft Macintosh PowerPoint</Application>
  <PresentationFormat>On-screen Show (4:3)</PresentationFormat>
  <Paragraphs>182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ยกระดับสู่การเปลี่ยนแปลง</vt:lpstr>
      <vt:lpstr>ชีวิตที่แท้</vt:lpstr>
      <vt:lpstr>PowerPoint Presentation</vt:lpstr>
      <vt:lpstr>ผู้ใหญ่ก็ต้องการกระบวนทัศน์งอกงาม</vt:lpstr>
      <vt:lpstr>งาน และ R2R เป็นตัวช่วย</vt:lpstr>
      <vt:lpstr>R2R กับเป้าหมาย 3 เปลี่ยน</vt:lpstr>
      <vt:lpstr>คนเปลี่ยน</vt:lpstr>
      <vt:lpstr>คุณอำนวย</vt:lpstr>
      <vt:lpstr>เรียนรู้สู่การเปลี่ยนแปลง (ใหญ่)</vt:lpstr>
      <vt:lpstr>พลังทั้ง(หก)เจ็ด</vt:lpstr>
      <vt:lpstr>PowerPoint Presentation</vt:lpstr>
      <vt:lpstr>องค์กรเปลี่ยน</vt:lpstr>
      <vt:lpstr>โรงพยาบาลท่าวังผา</vt:lpstr>
      <vt:lpstr>Transforming Siriraj</vt:lpstr>
      <vt:lpstr>สังคมเปลี่ยน</vt:lpstr>
      <vt:lpstr> R2R เปลี่ยน </vt:lpstr>
      <vt:lpstr> R2R เปลี่ยน </vt:lpstr>
      <vt:lpstr>Transformation ของเส้นทางชีวิต R2R </vt:lpstr>
      <vt:lpstr>เตรียมคนรุ่นใหม่ </vt:lpstr>
      <vt:lpstr>PowerPoint Presentation</vt:lpstr>
      <vt:lpstr>PowerPoint Presentation</vt:lpstr>
      <vt:lpstr>การประชุม ลปรร. R2R คือ </vt:lpstr>
      <vt:lpstr>PowerPoint Presentation</vt:lpstr>
      <vt:lpstr>สรุป เรียนรู้งานและชีวิต </vt:lpstr>
      <vt:lpstr>สรุป เรียนรู้งานและชีวิต </vt:lpstr>
    </vt:vector>
  </TitlesOfParts>
  <Manager/>
  <Company>pvicharn@gmail.com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R2R_580724</dc:title>
  <dc:subject/>
  <dc:creator>Vicharn Panich</dc:creator>
  <cp:keywords/>
  <dc:description/>
  <cp:lastModifiedBy>Vicharn Panich</cp:lastModifiedBy>
  <cp:revision>77</cp:revision>
  <dcterms:created xsi:type="dcterms:W3CDTF">2015-07-22T13:52:57Z</dcterms:created>
  <dcterms:modified xsi:type="dcterms:W3CDTF">2015-07-24T08:52:56Z</dcterms:modified>
  <cp:category/>
</cp:coreProperties>
</file>