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92" r:id="rId4"/>
    <p:sldId id="258" r:id="rId5"/>
    <p:sldId id="259" r:id="rId6"/>
    <p:sldId id="260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261" r:id="rId18"/>
    <p:sldId id="262" r:id="rId19"/>
    <p:sldId id="263" r:id="rId20"/>
    <p:sldId id="266" r:id="rId21"/>
    <p:sldId id="267" r:id="rId22"/>
    <p:sldId id="268" r:id="rId23"/>
    <p:sldId id="270" r:id="rId24"/>
    <p:sldId id="269" r:id="rId25"/>
    <p:sldId id="291" r:id="rId26"/>
    <p:sldId id="290" r:id="rId27"/>
    <p:sldId id="276" r:id="rId28"/>
    <p:sldId id="280" r:id="rId29"/>
    <p:sldId id="281" r:id="rId30"/>
    <p:sldId id="282" r:id="rId31"/>
    <p:sldId id="283" r:id="rId32"/>
    <p:sldId id="285" r:id="rId33"/>
    <p:sldId id="287" r:id="rId34"/>
    <p:sldId id="286" r:id="rId35"/>
    <p:sldId id="288" r:id="rId36"/>
    <p:sldId id="289" r:id="rId37"/>
    <p:sldId id="271" r:id="rId38"/>
    <p:sldId id="272" r:id="rId39"/>
    <p:sldId id="278" r:id="rId40"/>
    <p:sldId id="279" r:id="rId41"/>
    <p:sldId id="273" r:id="rId42"/>
    <p:sldId id="275" r:id="rId4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82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66E7B0-AB32-4DC3-9FF4-1BAD675AE3C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431ABE6-CF84-4D45-A446-9160832A5DE1}">
      <dgm:prSet phldrT="[ข้อความ]"/>
      <dgm:spPr/>
      <dgm:t>
        <a:bodyPr/>
        <a:lstStyle/>
        <a:p>
          <a:r>
            <a:rPr lang="th-TH" dirty="0" smtClean="0"/>
            <a:t>ประชาสังคม</a:t>
          </a:r>
          <a:endParaRPr lang="th-TH" dirty="0"/>
        </a:p>
      </dgm:t>
    </dgm:pt>
    <dgm:pt modelId="{3F9106D2-8EAB-4F97-BB16-C6D5AD82F57C}" type="parTrans" cxnId="{067F1027-04A6-49E6-82D4-E8F0F41C03BC}">
      <dgm:prSet/>
      <dgm:spPr/>
      <dgm:t>
        <a:bodyPr/>
        <a:lstStyle/>
        <a:p>
          <a:endParaRPr lang="th-TH"/>
        </a:p>
      </dgm:t>
    </dgm:pt>
    <dgm:pt modelId="{AD2B73B4-33A4-49BB-A9D5-7DAED45AC8B3}" type="sibTrans" cxnId="{067F1027-04A6-49E6-82D4-E8F0F41C03BC}">
      <dgm:prSet/>
      <dgm:spPr/>
      <dgm:t>
        <a:bodyPr/>
        <a:lstStyle/>
        <a:p>
          <a:endParaRPr lang="th-TH"/>
        </a:p>
      </dgm:t>
    </dgm:pt>
    <dgm:pt modelId="{71572D78-10B4-4AE6-8DB5-7E3AD9EE8051}">
      <dgm:prSet phldrT="[ข้อความ]" custT="1"/>
      <dgm:spPr/>
      <dgm:t>
        <a:bodyPr/>
        <a:lstStyle/>
        <a:p>
          <a:r>
            <a:rPr lang="th-TH" sz="2000" dirty="0" smtClean="0"/>
            <a:t>กลุ่มบุคคล</a:t>
          </a:r>
          <a:endParaRPr lang="th-TH" sz="2000" dirty="0"/>
        </a:p>
      </dgm:t>
    </dgm:pt>
    <dgm:pt modelId="{08CB7AA5-D75D-49DB-BB60-9D0EB9107B40}" type="parTrans" cxnId="{B01346FE-C065-4D7B-8361-E434684B5678}">
      <dgm:prSet/>
      <dgm:spPr/>
      <dgm:t>
        <a:bodyPr/>
        <a:lstStyle/>
        <a:p>
          <a:endParaRPr lang="th-TH"/>
        </a:p>
      </dgm:t>
    </dgm:pt>
    <dgm:pt modelId="{4D1ED192-F5FF-4962-B1FC-4FF1CCA01D1C}" type="sibTrans" cxnId="{B01346FE-C065-4D7B-8361-E434684B5678}">
      <dgm:prSet/>
      <dgm:spPr/>
      <dgm:t>
        <a:bodyPr/>
        <a:lstStyle/>
        <a:p>
          <a:endParaRPr lang="th-TH"/>
        </a:p>
      </dgm:t>
    </dgm:pt>
    <dgm:pt modelId="{80775772-88CC-4921-9250-5C1986345871}">
      <dgm:prSet phldrT="[ข้อความ]" custT="1"/>
      <dgm:spPr/>
      <dgm:t>
        <a:bodyPr/>
        <a:lstStyle/>
        <a:p>
          <a:r>
            <a:rPr lang="th-TH" sz="2000" dirty="0" smtClean="0"/>
            <a:t>ที่มาของบุคคล</a:t>
          </a:r>
          <a:endParaRPr lang="th-TH" sz="2000" dirty="0"/>
        </a:p>
      </dgm:t>
    </dgm:pt>
    <dgm:pt modelId="{3B531495-2A96-44DA-B218-260A71661887}" type="parTrans" cxnId="{F52AA73F-776E-4E71-8AA2-7626F43CFFE5}">
      <dgm:prSet/>
      <dgm:spPr/>
      <dgm:t>
        <a:bodyPr/>
        <a:lstStyle/>
        <a:p>
          <a:endParaRPr lang="th-TH"/>
        </a:p>
      </dgm:t>
    </dgm:pt>
    <dgm:pt modelId="{2A981DC2-D3DA-4F16-BCF4-06CA56E6EAD0}" type="sibTrans" cxnId="{F52AA73F-776E-4E71-8AA2-7626F43CFFE5}">
      <dgm:prSet/>
      <dgm:spPr/>
      <dgm:t>
        <a:bodyPr/>
        <a:lstStyle/>
        <a:p>
          <a:endParaRPr lang="th-TH"/>
        </a:p>
      </dgm:t>
    </dgm:pt>
    <dgm:pt modelId="{F03213F4-0642-44E7-A532-90F6FD1B19D5}">
      <dgm:prSet phldrT="[ข้อความ]" custT="1"/>
      <dgm:spPr/>
      <dgm:t>
        <a:bodyPr/>
        <a:lstStyle/>
        <a:p>
          <a:r>
            <a:rPr lang="th-TH" sz="2000" dirty="0" smtClean="0"/>
            <a:t>ลักษณะของการรวมตัวกัน</a:t>
          </a:r>
          <a:endParaRPr lang="th-TH" sz="2000" dirty="0"/>
        </a:p>
      </dgm:t>
    </dgm:pt>
    <dgm:pt modelId="{E432250B-4074-4F3E-9DCB-1BAC47E43F7E}" type="parTrans" cxnId="{531CBD03-283B-4CE1-8482-FF93CD28474D}">
      <dgm:prSet/>
      <dgm:spPr/>
      <dgm:t>
        <a:bodyPr/>
        <a:lstStyle/>
        <a:p>
          <a:endParaRPr lang="th-TH"/>
        </a:p>
      </dgm:t>
    </dgm:pt>
    <dgm:pt modelId="{457DF1B2-8C38-4F1C-9F0B-5DE7AC52BF9D}" type="sibTrans" cxnId="{531CBD03-283B-4CE1-8482-FF93CD28474D}">
      <dgm:prSet/>
      <dgm:spPr/>
      <dgm:t>
        <a:bodyPr/>
        <a:lstStyle/>
        <a:p>
          <a:endParaRPr lang="th-TH"/>
        </a:p>
      </dgm:t>
    </dgm:pt>
    <dgm:pt modelId="{9C77424F-D54C-43EA-85E6-ADA975E4F014}">
      <dgm:prSet phldrT="[ข้อความ]" custT="1"/>
      <dgm:spPr/>
      <dgm:t>
        <a:bodyPr/>
        <a:lstStyle/>
        <a:p>
          <a:r>
            <a:rPr lang="th-TH" sz="2800" dirty="0" smtClean="0"/>
            <a:t>การตั้งชื่อ</a:t>
          </a:r>
          <a:endParaRPr lang="th-TH" sz="2800" dirty="0"/>
        </a:p>
      </dgm:t>
    </dgm:pt>
    <dgm:pt modelId="{AF57FE2D-55B9-49F6-8277-822D102E300F}" type="parTrans" cxnId="{0257CC99-520A-4795-A0D2-B5ED23CF9AB2}">
      <dgm:prSet/>
      <dgm:spPr/>
      <dgm:t>
        <a:bodyPr/>
        <a:lstStyle/>
        <a:p>
          <a:endParaRPr lang="th-TH"/>
        </a:p>
      </dgm:t>
    </dgm:pt>
    <dgm:pt modelId="{C09D9E3D-317E-4D76-B9C3-EC8DE1E48BCE}" type="sibTrans" cxnId="{0257CC99-520A-4795-A0D2-B5ED23CF9AB2}">
      <dgm:prSet/>
      <dgm:spPr/>
      <dgm:t>
        <a:bodyPr/>
        <a:lstStyle/>
        <a:p>
          <a:endParaRPr lang="th-TH"/>
        </a:p>
      </dgm:t>
    </dgm:pt>
    <dgm:pt modelId="{40E8C17F-CE7C-443E-B96B-7A38D4B0081E}">
      <dgm:prSet phldrT="[ข้อความ]" custT="1"/>
      <dgm:spPr/>
      <dgm:t>
        <a:bodyPr/>
        <a:lstStyle/>
        <a:p>
          <a:r>
            <a:rPr lang="th-TH" sz="2400" dirty="0" smtClean="0"/>
            <a:t>ความสัมพันธ์</a:t>
          </a:r>
          <a:endParaRPr lang="th-TH" sz="2400" dirty="0"/>
        </a:p>
      </dgm:t>
    </dgm:pt>
    <dgm:pt modelId="{3BBD87AA-F3B3-45BF-B589-551F261E6C8E}" type="parTrans" cxnId="{2DEC6A6E-3833-4E97-B0C8-6AA81ECB1F50}">
      <dgm:prSet/>
      <dgm:spPr/>
      <dgm:t>
        <a:bodyPr/>
        <a:lstStyle/>
        <a:p>
          <a:endParaRPr lang="th-TH"/>
        </a:p>
      </dgm:t>
    </dgm:pt>
    <dgm:pt modelId="{E453F124-951A-405C-ACF1-C0A108D868FA}" type="sibTrans" cxnId="{2DEC6A6E-3833-4E97-B0C8-6AA81ECB1F50}">
      <dgm:prSet/>
      <dgm:spPr/>
      <dgm:t>
        <a:bodyPr/>
        <a:lstStyle/>
        <a:p>
          <a:endParaRPr lang="th-TH"/>
        </a:p>
      </dgm:t>
    </dgm:pt>
    <dgm:pt modelId="{AC24305E-9343-4554-B18F-4AFB0872092A}">
      <dgm:prSet phldrT="[ข้อความ]"/>
      <dgm:spPr/>
      <dgm:t>
        <a:bodyPr/>
        <a:lstStyle/>
        <a:p>
          <a:r>
            <a:rPr lang="th-TH" dirty="0" smtClean="0"/>
            <a:t>ประเด็นร่วมกัน</a:t>
          </a:r>
          <a:endParaRPr lang="th-TH" dirty="0"/>
        </a:p>
      </dgm:t>
    </dgm:pt>
    <dgm:pt modelId="{7C09DDDF-D019-4B06-920A-5A65596811A1}" type="parTrans" cxnId="{8C2ABB2C-5995-4932-899B-DEF83F13A80E}">
      <dgm:prSet/>
      <dgm:spPr/>
      <dgm:t>
        <a:bodyPr/>
        <a:lstStyle/>
        <a:p>
          <a:endParaRPr lang="th-TH"/>
        </a:p>
      </dgm:t>
    </dgm:pt>
    <dgm:pt modelId="{819DEF07-1F40-4EE2-A872-5A5E748C54DF}" type="sibTrans" cxnId="{8C2ABB2C-5995-4932-899B-DEF83F13A80E}">
      <dgm:prSet/>
      <dgm:spPr/>
      <dgm:t>
        <a:bodyPr/>
        <a:lstStyle/>
        <a:p>
          <a:endParaRPr lang="th-TH"/>
        </a:p>
      </dgm:t>
    </dgm:pt>
    <dgm:pt modelId="{83544FD6-BBA2-4B5F-9D3B-63018DDCD75F}">
      <dgm:prSet phldrT="[ข้อความ]" custT="1"/>
      <dgm:spPr/>
      <dgm:t>
        <a:bodyPr/>
        <a:lstStyle/>
        <a:p>
          <a:r>
            <a:rPr lang="th-TH" sz="2400" dirty="0" smtClean="0"/>
            <a:t>กิจกรรม</a:t>
          </a:r>
          <a:endParaRPr lang="th-TH" sz="2400" dirty="0"/>
        </a:p>
      </dgm:t>
    </dgm:pt>
    <dgm:pt modelId="{514600BB-3151-4746-BE5B-B2C76831C65B}" type="parTrans" cxnId="{D31510C8-8984-4740-B8C1-20BFBCE4A722}">
      <dgm:prSet/>
      <dgm:spPr/>
      <dgm:t>
        <a:bodyPr/>
        <a:lstStyle/>
        <a:p>
          <a:endParaRPr lang="th-TH"/>
        </a:p>
      </dgm:t>
    </dgm:pt>
    <dgm:pt modelId="{567FFBFA-A64A-4D94-BF3E-8309C8A4E24D}" type="sibTrans" cxnId="{D31510C8-8984-4740-B8C1-20BFBCE4A722}">
      <dgm:prSet/>
      <dgm:spPr/>
      <dgm:t>
        <a:bodyPr/>
        <a:lstStyle/>
        <a:p>
          <a:endParaRPr lang="th-TH"/>
        </a:p>
      </dgm:t>
    </dgm:pt>
    <dgm:pt modelId="{2ECB0956-1690-4FD3-AFA0-1FD842AE790B}">
      <dgm:prSet phldrT="[ข้อความ]" custT="1"/>
      <dgm:spPr/>
      <dgm:t>
        <a:bodyPr/>
        <a:lstStyle/>
        <a:p>
          <a:r>
            <a:rPr lang="th-TH" sz="2400" dirty="0" smtClean="0"/>
            <a:t>การสื่อสาร</a:t>
          </a:r>
          <a:endParaRPr lang="th-TH" sz="2400" dirty="0"/>
        </a:p>
      </dgm:t>
    </dgm:pt>
    <dgm:pt modelId="{D5FF0A54-2D2D-4173-BAAD-5CD4117AD8A3}" type="parTrans" cxnId="{B13FCBC2-7212-48B3-B17B-B2B616057457}">
      <dgm:prSet/>
      <dgm:spPr/>
      <dgm:t>
        <a:bodyPr/>
        <a:lstStyle/>
        <a:p>
          <a:endParaRPr lang="th-TH"/>
        </a:p>
      </dgm:t>
    </dgm:pt>
    <dgm:pt modelId="{4578ACD5-FA7C-4468-85C9-9A9116F28913}" type="sibTrans" cxnId="{B13FCBC2-7212-48B3-B17B-B2B616057457}">
      <dgm:prSet/>
      <dgm:spPr/>
      <dgm:t>
        <a:bodyPr/>
        <a:lstStyle/>
        <a:p>
          <a:endParaRPr lang="th-TH"/>
        </a:p>
      </dgm:t>
    </dgm:pt>
    <dgm:pt modelId="{C6965236-0BCB-4E1A-8DAB-90A05D6EBC93}" type="pres">
      <dgm:prSet presAssocID="{FD66E7B0-AB32-4DC3-9FF4-1BAD675AE3C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F421ED9-FDD9-4FB9-B7C3-19F841CA7D03}" type="pres">
      <dgm:prSet presAssocID="{0431ABE6-CF84-4D45-A446-9160832A5DE1}" presName="centerShape" presStyleLbl="node0" presStyleIdx="0" presStyleCnt="1"/>
      <dgm:spPr/>
      <dgm:t>
        <a:bodyPr/>
        <a:lstStyle/>
        <a:p>
          <a:endParaRPr lang="th-TH"/>
        </a:p>
      </dgm:t>
    </dgm:pt>
    <dgm:pt modelId="{FF62B188-C24D-449E-8A10-B4C2D14E8879}" type="pres">
      <dgm:prSet presAssocID="{08CB7AA5-D75D-49DB-BB60-9D0EB9107B40}" presName="Name9" presStyleLbl="parChTrans1D2" presStyleIdx="0" presStyleCnt="8"/>
      <dgm:spPr/>
      <dgm:t>
        <a:bodyPr/>
        <a:lstStyle/>
        <a:p>
          <a:endParaRPr lang="th-TH"/>
        </a:p>
      </dgm:t>
    </dgm:pt>
    <dgm:pt modelId="{658C0303-D41F-4B43-B12E-286552E5F315}" type="pres">
      <dgm:prSet presAssocID="{08CB7AA5-D75D-49DB-BB60-9D0EB9107B40}" presName="connTx" presStyleLbl="parChTrans1D2" presStyleIdx="0" presStyleCnt="8"/>
      <dgm:spPr/>
      <dgm:t>
        <a:bodyPr/>
        <a:lstStyle/>
        <a:p>
          <a:endParaRPr lang="th-TH"/>
        </a:p>
      </dgm:t>
    </dgm:pt>
    <dgm:pt modelId="{D116ED4B-4E9E-4037-9B00-515218BFC717}" type="pres">
      <dgm:prSet presAssocID="{71572D78-10B4-4AE6-8DB5-7E3AD9EE805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B927E6C-235F-46BF-8E65-E61CBABF74A4}" type="pres">
      <dgm:prSet presAssocID="{3B531495-2A96-44DA-B218-260A71661887}" presName="Name9" presStyleLbl="parChTrans1D2" presStyleIdx="1" presStyleCnt="8"/>
      <dgm:spPr/>
      <dgm:t>
        <a:bodyPr/>
        <a:lstStyle/>
        <a:p>
          <a:endParaRPr lang="th-TH"/>
        </a:p>
      </dgm:t>
    </dgm:pt>
    <dgm:pt modelId="{20F9CFDE-2ACD-469A-9F59-12E0B7B6F115}" type="pres">
      <dgm:prSet presAssocID="{3B531495-2A96-44DA-B218-260A71661887}" presName="connTx" presStyleLbl="parChTrans1D2" presStyleIdx="1" presStyleCnt="8"/>
      <dgm:spPr/>
      <dgm:t>
        <a:bodyPr/>
        <a:lstStyle/>
        <a:p>
          <a:endParaRPr lang="th-TH"/>
        </a:p>
      </dgm:t>
    </dgm:pt>
    <dgm:pt modelId="{3C0EFF71-0E59-49FC-8CB2-D9B37D8E7DCA}" type="pres">
      <dgm:prSet presAssocID="{80775772-88CC-4921-9250-5C198634587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A0CB1C4-58A6-4006-883E-F477AD47FE3B}" type="pres">
      <dgm:prSet presAssocID="{E432250B-4074-4F3E-9DCB-1BAC47E43F7E}" presName="Name9" presStyleLbl="parChTrans1D2" presStyleIdx="2" presStyleCnt="8"/>
      <dgm:spPr/>
      <dgm:t>
        <a:bodyPr/>
        <a:lstStyle/>
        <a:p>
          <a:endParaRPr lang="th-TH"/>
        </a:p>
      </dgm:t>
    </dgm:pt>
    <dgm:pt modelId="{D68AFB5D-19B8-4B93-B06A-F077DD90915F}" type="pres">
      <dgm:prSet presAssocID="{E432250B-4074-4F3E-9DCB-1BAC47E43F7E}" presName="connTx" presStyleLbl="parChTrans1D2" presStyleIdx="2" presStyleCnt="8"/>
      <dgm:spPr/>
      <dgm:t>
        <a:bodyPr/>
        <a:lstStyle/>
        <a:p>
          <a:endParaRPr lang="th-TH"/>
        </a:p>
      </dgm:t>
    </dgm:pt>
    <dgm:pt modelId="{7F95D01F-AFD7-4E13-952D-7334A9842366}" type="pres">
      <dgm:prSet presAssocID="{F03213F4-0642-44E7-A532-90F6FD1B19D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E31D61F-D482-49B2-A87A-11FE87205097}" type="pres">
      <dgm:prSet presAssocID="{AF57FE2D-55B9-49F6-8277-822D102E300F}" presName="Name9" presStyleLbl="parChTrans1D2" presStyleIdx="3" presStyleCnt="8"/>
      <dgm:spPr/>
      <dgm:t>
        <a:bodyPr/>
        <a:lstStyle/>
        <a:p>
          <a:endParaRPr lang="th-TH"/>
        </a:p>
      </dgm:t>
    </dgm:pt>
    <dgm:pt modelId="{CE4B9E8B-AD2B-4520-B310-25647C26ACC7}" type="pres">
      <dgm:prSet presAssocID="{AF57FE2D-55B9-49F6-8277-822D102E300F}" presName="connTx" presStyleLbl="parChTrans1D2" presStyleIdx="3" presStyleCnt="8"/>
      <dgm:spPr/>
      <dgm:t>
        <a:bodyPr/>
        <a:lstStyle/>
        <a:p>
          <a:endParaRPr lang="th-TH"/>
        </a:p>
      </dgm:t>
    </dgm:pt>
    <dgm:pt modelId="{CC4B3E09-27A2-45A3-9CEA-ECB5C8C72D3F}" type="pres">
      <dgm:prSet presAssocID="{9C77424F-D54C-43EA-85E6-ADA975E4F01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FE33BB2-8D7C-4FBA-83C5-99F2CAD991E3}" type="pres">
      <dgm:prSet presAssocID="{3BBD87AA-F3B3-45BF-B589-551F261E6C8E}" presName="Name9" presStyleLbl="parChTrans1D2" presStyleIdx="4" presStyleCnt="8"/>
      <dgm:spPr/>
      <dgm:t>
        <a:bodyPr/>
        <a:lstStyle/>
        <a:p>
          <a:endParaRPr lang="th-TH"/>
        </a:p>
      </dgm:t>
    </dgm:pt>
    <dgm:pt modelId="{CBC1AF48-8281-475A-B642-BA49BAB90E2C}" type="pres">
      <dgm:prSet presAssocID="{3BBD87AA-F3B3-45BF-B589-551F261E6C8E}" presName="connTx" presStyleLbl="parChTrans1D2" presStyleIdx="4" presStyleCnt="8"/>
      <dgm:spPr/>
      <dgm:t>
        <a:bodyPr/>
        <a:lstStyle/>
        <a:p>
          <a:endParaRPr lang="th-TH"/>
        </a:p>
      </dgm:t>
    </dgm:pt>
    <dgm:pt modelId="{295C36AF-C4E1-4878-9455-3F748A085F2E}" type="pres">
      <dgm:prSet presAssocID="{40E8C17F-CE7C-443E-B96B-7A38D4B0081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39C13AC-5229-4CD1-825F-1AFFEA17188F}" type="pres">
      <dgm:prSet presAssocID="{7C09DDDF-D019-4B06-920A-5A65596811A1}" presName="Name9" presStyleLbl="parChTrans1D2" presStyleIdx="5" presStyleCnt="8"/>
      <dgm:spPr/>
      <dgm:t>
        <a:bodyPr/>
        <a:lstStyle/>
        <a:p>
          <a:endParaRPr lang="th-TH"/>
        </a:p>
      </dgm:t>
    </dgm:pt>
    <dgm:pt modelId="{AEA657F5-B7C4-45CA-A311-BC41E42B56AA}" type="pres">
      <dgm:prSet presAssocID="{7C09DDDF-D019-4B06-920A-5A65596811A1}" presName="connTx" presStyleLbl="parChTrans1D2" presStyleIdx="5" presStyleCnt="8"/>
      <dgm:spPr/>
      <dgm:t>
        <a:bodyPr/>
        <a:lstStyle/>
        <a:p>
          <a:endParaRPr lang="th-TH"/>
        </a:p>
      </dgm:t>
    </dgm:pt>
    <dgm:pt modelId="{333B0A5A-D90E-4890-9443-00468394FF0B}" type="pres">
      <dgm:prSet presAssocID="{AC24305E-9343-4554-B18F-4AFB0872092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679D790-2D44-49C6-B47C-A8B75E7EE692}" type="pres">
      <dgm:prSet presAssocID="{514600BB-3151-4746-BE5B-B2C76831C65B}" presName="Name9" presStyleLbl="parChTrans1D2" presStyleIdx="6" presStyleCnt="8"/>
      <dgm:spPr/>
      <dgm:t>
        <a:bodyPr/>
        <a:lstStyle/>
        <a:p>
          <a:endParaRPr lang="th-TH"/>
        </a:p>
      </dgm:t>
    </dgm:pt>
    <dgm:pt modelId="{6EE36A69-1B34-48F4-91BB-10000B620B78}" type="pres">
      <dgm:prSet presAssocID="{514600BB-3151-4746-BE5B-B2C76831C65B}" presName="connTx" presStyleLbl="parChTrans1D2" presStyleIdx="6" presStyleCnt="8"/>
      <dgm:spPr/>
      <dgm:t>
        <a:bodyPr/>
        <a:lstStyle/>
        <a:p>
          <a:endParaRPr lang="th-TH"/>
        </a:p>
      </dgm:t>
    </dgm:pt>
    <dgm:pt modelId="{438B0F3A-A8BC-4E73-8FFD-4AB228164ADD}" type="pres">
      <dgm:prSet presAssocID="{83544FD6-BBA2-4B5F-9D3B-63018DDCD75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0CA2622-A257-4855-B142-1826DB920D89}" type="pres">
      <dgm:prSet presAssocID="{D5FF0A54-2D2D-4173-BAAD-5CD4117AD8A3}" presName="Name9" presStyleLbl="parChTrans1D2" presStyleIdx="7" presStyleCnt="8"/>
      <dgm:spPr/>
      <dgm:t>
        <a:bodyPr/>
        <a:lstStyle/>
        <a:p>
          <a:endParaRPr lang="th-TH"/>
        </a:p>
      </dgm:t>
    </dgm:pt>
    <dgm:pt modelId="{F69B5B82-C38A-4BE2-BE59-02A6AA1C2984}" type="pres">
      <dgm:prSet presAssocID="{D5FF0A54-2D2D-4173-BAAD-5CD4117AD8A3}" presName="connTx" presStyleLbl="parChTrans1D2" presStyleIdx="7" presStyleCnt="8"/>
      <dgm:spPr/>
      <dgm:t>
        <a:bodyPr/>
        <a:lstStyle/>
        <a:p>
          <a:endParaRPr lang="th-TH"/>
        </a:p>
      </dgm:t>
    </dgm:pt>
    <dgm:pt modelId="{5EA826CC-0D37-42E3-A79A-161C36C30B84}" type="pres">
      <dgm:prSet presAssocID="{2ECB0956-1690-4FD3-AFA0-1FD842AE790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6B81014-D0CB-4EC0-A36F-26406C51C70A}" type="presOf" srcId="{D5FF0A54-2D2D-4173-BAAD-5CD4117AD8A3}" destId="{D0CA2622-A257-4855-B142-1826DB920D89}" srcOrd="0" destOrd="0" presId="urn:microsoft.com/office/officeart/2005/8/layout/radial1"/>
    <dgm:cxn modelId="{383F0C0D-8696-4372-BE42-87E8C32A3FFF}" type="presOf" srcId="{7C09DDDF-D019-4B06-920A-5A65596811A1}" destId="{F39C13AC-5229-4CD1-825F-1AFFEA17188F}" srcOrd="0" destOrd="0" presId="urn:microsoft.com/office/officeart/2005/8/layout/radial1"/>
    <dgm:cxn modelId="{9708701D-DC53-4BD9-A557-FBD654C3F3C9}" type="presOf" srcId="{08CB7AA5-D75D-49DB-BB60-9D0EB9107B40}" destId="{658C0303-D41F-4B43-B12E-286552E5F315}" srcOrd="1" destOrd="0" presId="urn:microsoft.com/office/officeart/2005/8/layout/radial1"/>
    <dgm:cxn modelId="{E8B19F63-62F6-4907-9C29-DA8833D6C3A6}" type="presOf" srcId="{514600BB-3151-4746-BE5B-B2C76831C65B}" destId="{8679D790-2D44-49C6-B47C-A8B75E7EE692}" srcOrd="0" destOrd="0" presId="urn:microsoft.com/office/officeart/2005/8/layout/radial1"/>
    <dgm:cxn modelId="{0257CC99-520A-4795-A0D2-B5ED23CF9AB2}" srcId="{0431ABE6-CF84-4D45-A446-9160832A5DE1}" destId="{9C77424F-D54C-43EA-85E6-ADA975E4F014}" srcOrd="3" destOrd="0" parTransId="{AF57FE2D-55B9-49F6-8277-822D102E300F}" sibTransId="{C09D9E3D-317E-4D76-B9C3-EC8DE1E48BCE}"/>
    <dgm:cxn modelId="{1AC6F5A8-8F16-4C73-BB4D-2E9837A8B6B2}" type="presOf" srcId="{83544FD6-BBA2-4B5F-9D3B-63018DDCD75F}" destId="{438B0F3A-A8BC-4E73-8FFD-4AB228164ADD}" srcOrd="0" destOrd="0" presId="urn:microsoft.com/office/officeart/2005/8/layout/radial1"/>
    <dgm:cxn modelId="{77D8983A-3EA6-4845-AD61-23446EEB842E}" type="presOf" srcId="{71572D78-10B4-4AE6-8DB5-7E3AD9EE8051}" destId="{D116ED4B-4E9E-4037-9B00-515218BFC717}" srcOrd="0" destOrd="0" presId="urn:microsoft.com/office/officeart/2005/8/layout/radial1"/>
    <dgm:cxn modelId="{B6251E5F-6219-4CB0-ACD6-7B5372089B29}" type="presOf" srcId="{D5FF0A54-2D2D-4173-BAAD-5CD4117AD8A3}" destId="{F69B5B82-C38A-4BE2-BE59-02A6AA1C2984}" srcOrd="1" destOrd="0" presId="urn:microsoft.com/office/officeart/2005/8/layout/radial1"/>
    <dgm:cxn modelId="{D6F85CDF-561F-4F22-818D-31D585F66284}" type="presOf" srcId="{AF57FE2D-55B9-49F6-8277-822D102E300F}" destId="{4E31D61F-D482-49B2-A87A-11FE87205097}" srcOrd="0" destOrd="0" presId="urn:microsoft.com/office/officeart/2005/8/layout/radial1"/>
    <dgm:cxn modelId="{1E15D032-8BBE-4D52-AD6B-12830F22D662}" type="presOf" srcId="{3B531495-2A96-44DA-B218-260A71661887}" destId="{20F9CFDE-2ACD-469A-9F59-12E0B7B6F115}" srcOrd="1" destOrd="0" presId="urn:microsoft.com/office/officeart/2005/8/layout/radial1"/>
    <dgm:cxn modelId="{862F5997-CE74-4840-B7FD-08CE153A89C4}" type="presOf" srcId="{3BBD87AA-F3B3-45BF-B589-551F261E6C8E}" destId="{CBC1AF48-8281-475A-B642-BA49BAB90E2C}" srcOrd="1" destOrd="0" presId="urn:microsoft.com/office/officeart/2005/8/layout/radial1"/>
    <dgm:cxn modelId="{2DEC6A6E-3833-4E97-B0C8-6AA81ECB1F50}" srcId="{0431ABE6-CF84-4D45-A446-9160832A5DE1}" destId="{40E8C17F-CE7C-443E-B96B-7A38D4B0081E}" srcOrd="4" destOrd="0" parTransId="{3BBD87AA-F3B3-45BF-B589-551F261E6C8E}" sibTransId="{E453F124-951A-405C-ACF1-C0A108D868FA}"/>
    <dgm:cxn modelId="{9C75724A-DBD7-447A-8A60-3ADA52CC2546}" type="presOf" srcId="{FD66E7B0-AB32-4DC3-9FF4-1BAD675AE3CE}" destId="{C6965236-0BCB-4E1A-8DAB-90A05D6EBC93}" srcOrd="0" destOrd="0" presId="urn:microsoft.com/office/officeart/2005/8/layout/radial1"/>
    <dgm:cxn modelId="{84EF2CF8-9CB4-4C32-9160-F1814DA8B395}" type="presOf" srcId="{AC24305E-9343-4554-B18F-4AFB0872092A}" destId="{333B0A5A-D90E-4890-9443-00468394FF0B}" srcOrd="0" destOrd="0" presId="urn:microsoft.com/office/officeart/2005/8/layout/radial1"/>
    <dgm:cxn modelId="{F52AA73F-776E-4E71-8AA2-7626F43CFFE5}" srcId="{0431ABE6-CF84-4D45-A446-9160832A5DE1}" destId="{80775772-88CC-4921-9250-5C1986345871}" srcOrd="1" destOrd="0" parTransId="{3B531495-2A96-44DA-B218-260A71661887}" sibTransId="{2A981DC2-D3DA-4F16-BCF4-06CA56E6EAD0}"/>
    <dgm:cxn modelId="{D64716D8-0E7A-4349-A81A-9C3323C73977}" type="presOf" srcId="{0431ABE6-CF84-4D45-A446-9160832A5DE1}" destId="{1F421ED9-FDD9-4FB9-B7C3-19F841CA7D03}" srcOrd="0" destOrd="0" presId="urn:microsoft.com/office/officeart/2005/8/layout/radial1"/>
    <dgm:cxn modelId="{067F1027-04A6-49E6-82D4-E8F0F41C03BC}" srcId="{FD66E7B0-AB32-4DC3-9FF4-1BAD675AE3CE}" destId="{0431ABE6-CF84-4D45-A446-9160832A5DE1}" srcOrd="0" destOrd="0" parTransId="{3F9106D2-8EAB-4F97-BB16-C6D5AD82F57C}" sibTransId="{AD2B73B4-33A4-49BB-A9D5-7DAED45AC8B3}"/>
    <dgm:cxn modelId="{ABAB43BF-F390-4E13-8A34-45A071C5F215}" type="presOf" srcId="{E432250B-4074-4F3E-9DCB-1BAC47E43F7E}" destId="{FA0CB1C4-58A6-4006-883E-F477AD47FE3B}" srcOrd="0" destOrd="0" presId="urn:microsoft.com/office/officeart/2005/8/layout/radial1"/>
    <dgm:cxn modelId="{8C2ABB2C-5995-4932-899B-DEF83F13A80E}" srcId="{0431ABE6-CF84-4D45-A446-9160832A5DE1}" destId="{AC24305E-9343-4554-B18F-4AFB0872092A}" srcOrd="5" destOrd="0" parTransId="{7C09DDDF-D019-4B06-920A-5A65596811A1}" sibTransId="{819DEF07-1F40-4EE2-A872-5A5E748C54DF}"/>
    <dgm:cxn modelId="{B01346FE-C065-4D7B-8361-E434684B5678}" srcId="{0431ABE6-CF84-4D45-A446-9160832A5DE1}" destId="{71572D78-10B4-4AE6-8DB5-7E3AD9EE8051}" srcOrd="0" destOrd="0" parTransId="{08CB7AA5-D75D-49DB-BB60-9D0EB9107B40}" sibTransId="{4D1ED192-F5FF-4962-B1FC-4FF1CCA01D1C}"/>
    <dgm:cxn modelId="{0DBDF9C2-1E9E-444B-8F3F-25E81B5DF2CA}" type="presOf" srcId="{3B531495-2A96-44DA-B218-260A71661887}" destId="{3B927E6C-235F-46BF-8E65-E61CBABF74A4}" srcOrd="0" destOrd="0" presId="urn:microsoft.com/office/officeart/2005/8/layout/radial1"/>
    <dgm:cxn modelId="{0BBD1862-ABD7-48F3-8C4F-BB5687D536FF}" type="presOf" srcId="{AF57FE2D-55B9-49F6-8277-822D102E300F}" destId="{CE4B9E8B-AD2B-4520-B310-25647C26ACC7}" srcOrd="1" destOrd="0" presId="urn:microsoft.com/office/officeart/2005/8/layout/radial1"/>
    <dgm:cxn modelId="{531CBD03-283B-4CE1-8482-FF93CD28474D}" srcId="{0431ABE6-CF84-4D45-A446-9160832A5DE1}" destId="{F03213F4-0642-44E7-A532-90F6FD1B19D5}" srcOrd="2" destOrd="0" parTransId="{E432250B-4074-4F3E-9DCB-1BAC47E43F7E}" sibTransId="{457DF1B2-8C38-4F1C-9F0B-5DE7AC52BF9D}"/>
    <dgm:cxn modelId="{BD4ABC45-9F85-4439-8A73-7CF1A54CD817}" type="presOf" srcId="{80775772-88CC-4921-9250-5C1986345871}" destId="{3C0EFF71-0E59-49FC-8CB2-D9B37D8E7DCA}" srcOrd="0" destOrd="0" presId="urn:microsoft.com/office/officeart/2005/8/layout/radial1"/>
    <dgm:cxn modelId="{E123F49F-54A1-454E-A1CE-E7792BE3A4BA}" type="presOf" srcId="{08CB7AA5-D75D-49DB-BB60-9D0EB9107B40}" destId="{FF62B188-C24D-449E-8A10-B4C2D14E8879}" srcOrd="0" destOrd="0" presId="urn:microsoft.com/office/officeart/2005/8/layout/radial1"/>
    <dgm:cxn modelId="{FD8A7B70-34A1-4EA3-A111-B729C379D48B}" type="presOf" srcId="{40E8C17F-CE7C-443E-B96B-7A38D4B0081E}" destId="{295C36AF-C4E1-4878-9455-3F748A085F2E}" srcOrd="0" destOrd="0" presId="urn:microsoft.com/office/officeart/2005/8/layout/radial1"/>
    <dgm:cxn modelId="{ECA097A9-7DB1-4A17-B834-D9277D7831AF}" type="presOf" srcId="{E432250B-4074-4F3E-9DCB-1BAC47E43F7E}" destId="{D68AFB5D-19B8-4B93-B06A-F077DD90915F}" srcOrd="1" destOrd="0" presId="urn:microsoft.com/office/officeart/2005/8/layout/radial1"/>
    <dgm:cxn modelId="{B13FCBC2-7212-48B3-B17B-B2B616057457}" srcId="{0431ABE6-CF84-4D45-A446-9160832A5DE1}" destId="{2ECB0956-1690-4FD3-AFA0-1FD842AE790B}" srcOrd="7" destOrd="0" parTransId="{D5FF0A54-2D2D-4173-BAAD-5CD4117AD8A3}" sibTransId="{4578ACD5-FA7C-4468-85C9-9A9116F28913}"/>
    <dgm:cxn modelId="{A0238023-750A-4D46-9F1E-EBC0A31F2607}" type="presOf" srcId="{514600BB-3151-4746-BE5B-B2C76831C65B}" destId="{6EE36A69-1B34-48F4-91BB-10000B620B78}" srcOrd="1" destOrd="0" presId="urn:microsoft.com/office/officeart/2005/8/layout/radial1"/>
    <dgm:cxn modelId="{06ADE164-5F72-439E-84AF-37515BD3DB18}" type="presOf" srcId="{7C09DDDF-D019-4B06-920A-5A65596811A1}" destId="{AEA657F5-B7C4-45CA-A311-BC41E42B56AA}" srcOrd="1" destOrd="0" presId="urn:microsoft.com/office/officeart/2005/8/layout/radial1"/>
    <dgm:cxn modelId="{209FDB17-DDA0-4AE1-9156-012A6D75C5D0}" type="presOf" srcId="{2ECB0956-1690-4FD3-AFA0-1FD842AE790B}" destId="{5EA826CC-0D37-42E3-A79A-161C36C30B84}" srcOrd="0" destOrd="0" presId="urn:microsoft.com/office/officeart/2005/8/layout/radial1"/>
    <dgm:cxn modelId="{C8A529C2-EA2D-4A68-AC41-55F436A41F2C}" type="presOf" srcId="{9C77424F-D54C-43EA-85E6-ADA975E4F014}" destId="{CC4B3E09-27A2-45A3-9CEA-ECB5C8C72D3F}" srcOrd="0" destOrd="0" presId="urn:microsoft.com/office/officeart/2005/8/layout/radial1"/>
    <dgm:cxn modelId="{231E30C1-B31C-4237-9805-04556760CAD5}" type="presOf" srcId="{F03213F4-0642-44E7-A532-90F6FD1B19D5}" destId="{7F95D01F-AFD7-4E13-952D-7334A9842366}" srcOrd="0" destOrd="0" presId="urn:microsoft.com/office/officeart/2005/8/layout/radial1"/>
    <dgm:cxn modelId="{D31510C8-8984-4740-B8C1-20BFBCE4A722}" srcId="{0431ABE6-CF84-4D45-A446-9160832A5DE1}" destId="{83544FD6-BBA2-4B5F-9D3B-63018DDCD75F}" srcOrd="6" destOrd="0" parTransId="{514600BB-3151-4746-BE5B-B2C76831C65B}" sibTransId="{567FFBFA-A64A-4D94-BF3E-8309C8A4E24D}"/>
    <dgm:cxn modelId="{9A61E6D6-F098-4984-B0CE-8032D6B58C78}" type="presOf" srcId="{3BBD87AA-F3B3-45BF-B589-551F261E6C8E}" destId="{5FE33BB2-8D7C-4FBA-83C5-99F2CAD991E3}" srcOrd="0" destOrd="0" presId="urn:microsoft.com/office/officeart/2005/8/layout/radial1"/>
    <dgm:cxn modelId="{DA696BAF-2606-4194-8D0B-41FB716C31F5}" type="presParOf" srcId="{C6965236-0BCB-4E1A-8DAB-90A05D6EBC93}" destId="{1F421ED9-FDD9-4FB9-B7C3-19F841CA7D03}" srcOrd="0" destOrd="0" presId="urn:microsoft.com/office/officeart/2005/8/layout/radial1"/>
    <dgm:cxn modelId="{099604B8-F2BA-4306-80F3-69059D7F37FB}" type="presParOf" srcId="{C6965236-0BCB-4E1A-8DAB-90A05D6EBC93}" destId="{FF62B188-C24D-449E-8A10-B4C2D14E8879}" srcOrd="1" destOrd="0" presId="urn:microsoft.com/office/officeart/2005/8/layout/radial1"/>
    <dgm:cxn modelId="{97C2E9D5-71F4-402A-B478-EC5CDD24B9EC}" type="presParOf" srcId="{FF62B188-C24D-449E-8A10-B4C2D14E8879}" destId="{658C0303-D41F-4B43-B12E-286552E5F315}" srcOrd="0" destOrd="0" presId="urn:microsoft.com/office/officeart/2005/8/layout/radial1"/>
    <dgm:cxn modelId="{376828A2-6D64-4FE0-8DB1-291245B83227}" type="presParOf" srcId="{C6965236-0BCB-4E1A-8DAB-90A05D6EBC93}" destId="{D116ED4B-4E9E-4037-9B00-515218BFC717}" srcOrd="2" destOrd="0" presId="urn:microsoft.com/office/officeart/2005/8/layout/radial1"/>
    <dgm:cxn modelId="{36C3F293-01B9-4DC4-99BD-7A103B8586AB}" type="presParOf" srcId="{C6965236-0BCB-4E1A-8DAB-90A05D6EBC93}" destId="{3B927E6C-235F-46BF-8E65-E61CBABF74A4}" srcOrd="3" destOrd="0" presId="urn:microsoft.com/office/officeart/2005/8/layout/radial1"/>
    <dgm:cxn modelId="{FC8BF87B-80A8-4401-BF55-74260EC20877}" type="presParOf" srcId="{3B927E6C-235F-46BF-8E65-E61CBABF74A4}" destId="{20F9CFDE-2ACD-469A-9F59-12E0B7B6F115}" srcOrd="0" destOrd="0" presId="urn:microsoft.com/office/officeart/2005/8/layout/radial1"/>
    <dgm:cxn modelId="{D4385894-F0EB-4612-A901-20E290036F59}" type="presParOf" srcId="{C6965236-0BCB-4E1A-8DAB-90A05D6EBC93}" destId="{3C0EFF71-0E59-49FC-8CB2-D9B37D8E7DCA}" srcOrd="4" destOrd="0" presId="urn:microsoft.com/office/officeart/2005/8/layout/radial1"/>
    <dgm:cxn modelId="{5D3551DA-3742-4CB0-9117-B816E1F155E0}" type="presParOf" srcId="{C6965236-0BCB-4E1A-8DAB-90A05D6EBC93}" destId="{FA0CB1C4-58A6-4006-883E-F477AD47FE3B}" srcOrd="5" destOrd="0" presId="urn:microsoft.com/office/officeart/2005/8/layout/radial1"/>
    <dgm:cxn modelId="{2231F2D7-04B7-4065-99F8-623EDD177D00}" type="presParOf" srcId="{FA0CB1C4-58A6-4006-883E-F477AD47FE3B}" destId="{D68AFB5D-19B8-4B93-B06A-F077DD90915F}" srcOrd="0" destOrd="0" presId="urn:microsoft.com/office/officeart/2005/8/layout/radial1"/>
    <dgm:cxn modelId="{D1915CCE-F6C6-40CA-8B47-0FA414615A5B}" type="presParOf" srcId="{C6965236-0BCB-4E1A-8DAB-90A05D6EBC93}" destId="{7F95D01F-AFD7-4E13-952D-7334A9842366}" srcOrd="6" destOrd="0" presId="urn:microsoft.com/office/officeart/2005/8/layout/radial1"/>
    <dgm:cxn modelId="{6AF289E5-E1A7-420A-9835-EB56849D9A9D}" type="presParOf" srcId="{C6965236-0BCB-4E1A-8DAB-90A05D6EBC93}" destId="{4E31D61F-D482-49B2-A87A-11FE87205097}" srcOrd="7" destOrd="0" presId="urn:microsoft.com/office/officeart/2005/8/layout/radial1"/>
    <dgm:cxn modelId="{955B7D73-66EB-4D87-83FC-30751650E294}" type="presParOf" srcId="{4E31D61F-D482-49B2-A87A-11FE87205097}" destId="{CE4B9E8B-AD2B-4520-B310-25647C26ACC7}" srcOrd="0" destOrd="0" presId="urn:microsoft.com/office/officeart/2005/8/layout/radial1"/>
    <dgm:cxn modelId="{D94C76D3-8809-4646-8B3F-9DDC53C82623}" type="presParOf" srcId="{C6965236-0BCB-4E1A-8DAB-90A05D6EBC93}" destId="{CC4B3E09-27A2-45A3-9CEA-ECB5C8C72D3F}" srcOrd="8" destOrd="0" presId="urn:microsoft.com/office/officeart/2005/8/layout/radial1"/>
    <dgm:cxn modelId="{399D6D3F-D015-4455-A86E-7F95FD1D4F80}" type="presParOf" srcId="{C6965236-0BCB-4E1A-8DAB-90A05D6EBC93}" destId="{5FE33BB2-8D7C-4FBA-83C5-99F2CAD991E3}" srcOrd="9" destOrd="0" presId="urn:microsoft.com/office/officeart/2005/8/layout/radial1"/>
    <dgm:cxn modelId="{D306BADB-7398-4E49-9D92-4EA6A518A4F4}" type="presParOf" srcId="{5FE33BB2-8D7C-4FBA-83C5-99F2CAD991E3}" destId="{CBC1AF48-8281-475A-B642-BA49BAB90E2C}" srcOrd="0" destOrd="0" presId="urn:microsoft.com/office/officeart/2005/8/layout/radial1"/>
    <dgm:cxn modelId="{7A4F15B4-BD4E-4660-9C20-677FE5CE3D1E}" type="presParOf" srcId="{C6965236-0BCB-4E1A-8DAB-90A05D6EBC93}" destId="{295C36AF-C4E1-4878-9455-3F748A085F2E}" srcOrd="10" destOrd="0" presId="urn:microsoft.com/office/officeart/2005/8/layout/radial1"/>
    <dgm:cxn modelId="{B5601DD8-0EFF-4E36-A6AC-B629773612D5}" type="presParOf" srcId="{C6965236-0BCB-4E1A-8DAB-90A05D6EBC93}" destId="{F39C13AC-5229-4CD1-825F-1AFFEA17188F}" srcOrd="11" destOrd="0" presId="urn:microsoft.com/office/officeart/2005/8/layout/radial1"/>
    <dgm:cxn modelId="{8E0CC072-AB61-4322-9219-2D05F1DB41C3}" type="presParOf" srcId="{F39C13AC-5229-4CD1-825F-1AFFEA17188F}" destId="{AEA657F5-B7C4-45CA-A311-BC41E42B56AA}" srcOrd="0" destOrd="0" presId="urn:microsoft.com/office/officeart/2005/8/layout/radial1"/>
    <dgm:cxn modelId="{8B2ABBA8-58F1-41E1-90A1-5653AD2BA780}" type="presParOf" srcId="{C6965236-0BCB-4E1A-8DAB-90A05D6EBC93}" destId="{333B0A5A-D90E-4890-9443-00468394FF0B}" srcOrd="12" destOrd="0" presId="urn:microsoft.com/office/officeart/2005/8/layout/radial1"/>
    <dgm:cxn modelId="{8938CE80-CC96-4356-82DA-FCEB11F9D7EB}" type="presParOf" srcId="{C6965236-0BCB-4E1A-8DAB-90A05D6EBC93}" destId="{8679D790-2D44-49C6-B47C-A8B75E7EE692}" srcOrd="13" destOrd="0" presId="urn:microsoft.com/office/officeart/2005/8/layout/radial1"/>
    <dgm:cxn modelId="{11FF5BDA-67E6-4524-AC0E-321820FC0E7E}" type="presParOf" srcId="{8679D790-2D44-49C6-B47C-A8B75E7EE692}" destId="{6EE36A69-1B34-48F4-91BB-10000B620B78}" srcOrd="0" destOrd="0" presId="urn:microsoft.com/office/officeart/2005/8/layout/radial1"/>
    <dgm:cxn modelId="{3DD4A75F-48DC-41A5-8285-5EB1EC28A590}" type="presParOf" srcId="{C6965236-0BCB-4E1A-8DAB-90A05D6EBC93}" destId="{438B0F3A-A8BC-4E73-8FFD-4AB228164ADD}" srcOrd="14" destOrd="0" presId="urn:microsoft.com/office/officeart/2005/8/layout/radial1"/>
    <dgm:cxn modelId="{F202D21E-307E-48F3-8D3A-686C1D45808C}" type="presParOf" srcId="{C6965236-0BCB-4E1A-8DAB-90A05D6EBC93}" destId="{D0CA2622-A257-4855-B142-1826DB920D89}" srcOrd="15" destOrd="0" presId="urn:microsoft.com/office/officeart/2005/8/layout/radial1"/>
    <dgm:cxn modelId="{57602E63-2280-4DD1-AAC9-CE4E8A2BEFE4}" type="presParOf" srcId="{D0CA2622-A257-4855-B142-1826DB920D89}" destId="{F69B5B82-C38A-4BE2-BE59-02A6AA1C2984}" srcOrd="0" destOrd="0" presId="urn:microsoft.com/office/officeart/2005/8/layout/radial1"/>
    <dgm:cxn modelId="{65D43A53-E511-478E-B1AC-FC0EFD81E677}" type="presParOf" srcId="{C6965236-0BCB-4E1A-8DAB-90A05D6EBC93}" destId="{5EA826CC-0D37-42E3-A79A-161C36C30B84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70BA8A-ABE7-4EF0-AF8C-D53BFF25D63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13D76320-F717-428D-887B-19EAA0C72DF0}">
      <dgm:prSet phldrT="[ข้อความ]"/>
      <dgm:spPr/>
      <dgm:t>
        <a:bodyPr/>
        <a:lstStyle/>
        <a:p>
          <a:r>
            <a:rPr lang="th-TH" dirty="0" smtClean="0"/>
            <a:t>ประเภทของประชาสังคม</a:t>
          </a:r>
          <a:endParaRPr lang="th-TH" dirty="0"/>
        </a:p>
      </dgm:t>
    </dgm:pt>
    <dgm:pt modelId="{D8ECF992-6A0B-4AB6-BF5F-E90CDF1DA5DF}" type="parTrans" cxnId="{AA7E2C45-769F-4FC2-B871-31406ECE18CB}">
      <dgm:prSet/>
      <dgm:spPr/>
      <dgm:t>
        <a:bodyPr/>
        <a:lstStyle/>
        <a:p>
          <a:endParaRPr lang="th-TH"/>
        </a:p>
      </dgm:t>
    </dgm:pt>
    <dgm:pt modelId="{01D078FB-B49D-4522-A027-35EEF506D64A}" type="sibTrans" cxnId="{AA7E2C45-769F-4FC2-B871-31406ECE18CB}">
      <dgm:prSet/>
      <dgm:spPr/>
      <dgm:t>
        <a:bodyPr/>
        <a:lstStyle/>
        <a:p>
          <a:endParaRPr lang="th-TH"/>
        </a:p>
      </dgm:t>
    </dgm:pt>
    <dgm:pt modelId="{159A623F-E567-4863-8A22-D250FC3328C7}">
      <dgm:prSet phldrT="[ข้อความ]"/>
      <dgm:spPr/>
      <dgm:t>
        <a:bodyPr/>
        <a:lstStyle/>
        <a:p>
          <a:r>
            <a:rPr lang="th-TH" dirty="0" smtClean="0"/>
            <a:t>เสรีนิยม</a:t>
          </a:r>
          <a:endParaRPr lang="th-TH" dirty="0"/>
        </a:p>
      </dgm:t>
    </dgm:pt>
    <dgm:pt modelId="{C27AEB9B-7731-41DE-9C3C-7F6E4C41E498}" type="parTrans" cxnId="{335D67A2-7723-4296-B4D1-DE6D0F7977A1}">
      <dgm:prSet/>
      <dgm:spPr/>
      <dgm:t>
        <a:bodyPr/>
        <a:lstStyle/>
        <a:p>
          <a:endParaRPr lang="th-TH"/>
        </a:p>
      </dgm:t>
    </dgm:pt>
    <dgm:pt modelId="{77AE6DD0-62FB-4E99-AB73-E1C02A54719B}" type="sibTrans" cxnId="{335D67A2-7723-4296-B4D1-DE6D0F7977A1}">
      <dgm:prSet/>
      <dgm:spPr/>
      <dgm:t>
        <a:bodyPr/>
        <a:lstStyle/>
        <a:p>
          <a:endParaRPr lang="th-TH"/>
        </a:p>
      </dgm:t>
    </dgm:pt>
    <dgm:pt modelId="{D9EE7E02-A41F-4288-B411-5F9A955DFCB4}">
      <dgm:prSet phldrT="[ข้อความ]"/>
      <dgm:spPr/>
      <dgm:t>
        <a:bodyPr/>
        <a:lstStyle/>
        <a:p>
          <a:r>
            <a:rPr lang="th-TH" dirty="0" smtClean="0"/>
            <a:t>ชุมชน</a:t>
          </a:r>
          <a:endParaRPr lang="th-TH" dirty="0"/>
        </a:p>
      </dgm:t>
    </dgm:pt>
    <dgm:pt modelId="{3E6FACEF-D270-4BDD-ADFE-F0E6CF1E8B86}" type="parTrans" cxnId="{259F6B3B-8A2A-4BB9-A921-3D948BA94939}">
      <dgm:prSet/>
      <dgm:spPr/>
      <dgm:t>
        <a:bodyPr/>
        <a:lstStyle/>
        <a:p>
          <a:endParaRPr lang="th-TH"/>
        </a:p>
      </dgm:t>
    </dgm:pt>
    <dgm:pt modelId="{96FB06F7-BE34-4573-BF03-D3D03852E726}" type="sibTrans" cxnId="{259F6B3B-8A2A-4BB9-A921-3D948BA94939}">
      <dgm:prSet/>
      <dgm:spPr/>
      <dgm:t>
        <a:bodyPr/>
        <a:lstStyle/>
        <a:p>
          <a:endParaRPr lang="th-TH"/>
        </a:p>
      </dgm:t>
    </dgm:pt>
    <dgm:pt modelId="{FF99CABB-0ABF-4EDD-BFE2-A8DB6FE2402A}">
      <dgm:prSet phldrT="[ข้อความ]" custT="1"/>
      <dgm:spPr/>
      <dgm:t>
        <a:bodyPr/>
        <a:lstStyle/>
        <a:p>
          <a:r>
            <a:rPr lang="th-TH" sz="2400" dirty="0" smtClean="0"/>
            <a:t>ประชาธิปไตยเข้มแข้ง</a:t>
          </a:r>
          <a:endParaRPr lang="th-TH" sz="2400" dirty="0"/>
        </a:p>
      </dgm:t>
    </dgm:pt>
    <dgm:pt modelId="{BC96A8D0-ECCF-4388-BE3E-AFEC8554CA81}" type="parTrans" cxnId="{5B95BC2C-6812-4140-925F-AD3298503AD2}">
      <dgm:prSet/>
      <dgm:spPr/>
      <dgm:t>
        <a:bodyPr/>
        <a:lstStyle/>
        <a:p>
          <a:endParaRPr lang="th-TH"/>
        </a:p>
      </dgm:t>
    </dgm:pt>
    <dgm:pt modelId="{2DF468DE-ACF4-47E4-98ED-28C0BC09437C}" type="sibTrans" cxnId="{5B95BC2C-6812-4140-925F-AD3298503AD2}">
      <dgm:prSet/>
      <dgm:spPr/>
      <dgm:t>
        <a:bodyPr/>
        <a:lstStyle/>
        <a:p>
          <a:endParaRPr lang="th-TH"/>
        </a:p>
      </dgm:t>
    </dgm:pt>
    <dgm:pt modelId="{8E1DB430-46F7-4E17-8C29-01B176E5CA9D}" type="pres">
      <dgm:prSet presAssocID="{1070BA8A-ABE7-4EF0-AF8C-D53BFF25D63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B7D35CB-B3A5-4F2C-868F-6686997FD3FE}" type="pres">
      <dgm:prSet presAssocID="{13D76320-F717-428D-887B-19EAA0C72DF0}" presName="centerShape" presStyleLbl="node0" presStyleIdx="0" presStyleCnt="1"/>
      <dgm:spPr/>
      <dgm:t>
        <a:bodyPr/>
        <a:lstStyle/>
        <a:p>
          <a:endParaRPr lang="th-TH"/>
        </a:p>
      </dgm:t>
    </dgm:pt>
    <dgm:pt modelId="{995620F9-CA78-4DD3-9190-14F50961A18F}" type="pres">
      <dgm:prSet presAssocID="{159A623F-E567-4863-8A22-D250FC3328C7}" presName="node" presStyleLbl="node1" presStyleIdx="0" presStyleCnt="3" custScaleX="143395" custScaleY="12110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F5CB7BB-E534-4A54-83EF-727203965A26}" type="pres">
      <dgm:prSet presAssocID="{159A623F-E567-4863-8A22-D250FC3328C7}" presName="dummy" presStyleCnt="0"/>
      <dgm:spPr/>
    </dgm:pt>
    <dgm:pt modelId="{BD5AA327-0A85-456F-9E19-EC5076D0113F}" type="pres">
      <dgm:prSet presAssocID="{77AE6DD0-62FB-4E99-AB73-E1C02A54719B}" presName="sibTrans" presStyleLbl="sibTrans2D1" presStyleIdx="0" presStyleCnt="3"/>
      <dgm:spPr/>
      <dgm:t>
        <a:bodyPr/>
        <a:lstStyle/>
        <a:p>
          <a:endParaRPr lang="th-TH"/>
        </a:p>
      </dgm:t>
    </dgm:pt>
    <dgm:pt modelId="{AC0FCAE5-4FD2-4B87-8350-83320C7890F8}" type="pres">
      <dgm:prSet presAssocID="{D9EE7E02-A41F-4288-B411-5F9A955DFCB4}" presName="node" presStyleLbl="node1" presStyleIdx="1" presStyleCnt="3" custScaleX="133549" custScaleY="12027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D14EB3F-5F6A-4C9B-BBE3-90263E2AB432}" type="pres">
      <dgm:prSet presAssocID="{D9EE7E02-A41F-4288-B411-5F9A955DFCB4}" presName="dummy" presStyleCnt="0"/>
      <dgm:spPr/>
    </dgm:pt>
    <dgm:pt modelId="{286DCB66-2758-4108-9E6D-782A7B55168D}" type="pres">
      <dgm:prSet presAssocID="{96FB06F7-BE34-4573-BF03-D3D03852E726}" presName="sibTrans" presStyleLbl="sibTrans2D1" presStyleIdx="1" presStyleCnt="3"/>
      <dgm:spPr/>
      <dgm:t>
        <a:bodyPr/>
        <a:lstStyle/>
        <a:p>
          <a:endParaRPr lang="th-TH"/>
        </a:p>
      </dgm:t>
    </dgm:pt>
    <dgm:pt modelId="{AAD47EDD-826A-493F-B3B5-28599A07BD57}" type="pres">
      <dgm:prSet presAssocID="{FF99CABB-0ABF-4EDD-BFE2-A8DB6FE2402A}" presName="node" presStyleLbl="node1" presStyleIdx="2" presStyleCnt="3" custScaleX="148133" custScaleY="10904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6DD10B0-B589-42F7-87CC-94F5851CB1FE}" type="pres">
      <dgm:prSet presAssocID="{FF99CABB-0ABF-4EDD-BFE2-A8DB6FE2402A}" presName="dummy" presStyleCnt="0"/>
      <dgm:spPr/>
    </dgm:pt>
    <dgm:pt modelId="{E7BBEEBF-4386-4E5B-B3D4-24D4E9D7B8C1}" type="pres">
      <dgm:prSet presAssocID="{2DF468DE-ACF4-47E4-98ED-28C0BC09437C}" presName="sibTrans" presStyleLbl="sibTrans2D1" presStyleIdx="2" presStyleCnt="3"/>
      <dgm:spPr/>
      <dgm:t>
        <a:bodyPr/>
        <a:lstStyle/>
        <a:p>
          <a:endParaRPr lang="th-TH"/>
        </a:p>
      </dgm:t>
    </dgm:pt>
  </dgm:ptLst>
  <dgm:cxnLst>
    <dgm:cxn modelId="{9513BF6E-16B1-4EC5-9E7C-C12FDABCB781}" type="presOf" srcId="{159A623F-E567-4863-8A22-D250FC3328C7}" destId="{995620F9-CA78-4DD3-9190-14F50961A18F}" srcOrd="0" destOrd="0" presId="urn:microsoft.com/office/officeart/2005/8/layout/radial6"/>
    <dgm:cxn modelId="{259F6B3B-8A2A-4BB9-A921-3D948BA94939}" srcId="{13D76320-F717-428D-887B-19EAA0C72DF0}" destId="{D9EE7E02-A41F-4288-B411-5F9A955DFCB4}" srcOrd="1" destOrd="0" parTransId="{3E6FACEF-D270-4BDD-ADFE-F0E6CF1E8B86}" sibTransId="{96FB06F7-BE34-4573-BF03-D3D03852E726}"/>
    <dgm:cxn modelId="{313EEF7E-7DE5-4371-AF02-312F73B51ED3}" type="presOf" srcId="{D9EE7E02-A41F-4288-B411-5F9A955DFCB4}" destId="{AC0FCAE5-4FD2-4B87-8350-83320C7890F8}" srcOrd="0" destOrd="0" presId="urn:microsoft.com/office/officeart/2005/8/layout/radial6"/>
    <dgm:cxn modelId="{92A78EEC-3417-4CE9-912B-D1BAC25A0035}" type="presOf" srcId="{96FB06F7-BE34-4573-BF03-D3D03852E726}" destId="{286DCB66-2758-4108-9E6D-782A7B55168D}" srcOrd="0" destOrd="0" presId="urn:microsoft.com/office/officeart/2005/8/layout/radial6"/>
    <dgm:cxn modelId="{5B95BC2C-6812-4140-925F-AD3298503AD2}" srcId="{13D76320-F717-428D-887B-19EAA0C72DF0}" destId="{FF99CABB-0ABF-4EDD-BFE2-A8DB6FE2402A}" srcOrd="2" destOrd="0" parTransId="{BC96A8D0-ECCF-4388-BE3E-AFEC8554CA81}" sibTransId="{2DF468DE-ACF4-47E4-98ED-28C0BC09437C}"/>
    <dgm:cxn modelId="{BCBC7546-1539-4301-956F-7469F23ECD41}" type="presOf" srcId="{2DF468DE-ACF4-47E4-98ED-28C0BC09437C}" destId="{E7BBEEBF-4386-4E5B-B3D4-24D4E9D7B8C1}" srcOrd="0" destOrd="0" presId="urn:microsoft.com/office/officeart/2005/8/layout/radial6"/>
    <dgm:cxn modelId="{AA7E2C45-769F-4FC2-B871-31406ECE18CB}" srcId="{1070BA8A-ABE7-4EF0-AF8C-D53BFF25D639}" destId="{13D76320-F717-428D-887B-19EAA0C72DF0}" srcOrd="0" destOrd="0" parTransId="{D8ECF992-6A0B-4AB6-BF5F-E90CDF1DA5DF}" sibTransId="{01D078FB-B49D-4522-A027-35EEF506D64A}"/>
    <dgm:cxn modelId="{D7C891D0-019A-4E82-A0BE-743B44997DF1}" type="presOf" srcId="{77AE6DD0-62FB-4E99-AB73-E1C02A54719B}" destId="{BD5AA327-0A85-456F-9E19-EC5076D0113F}" srcOrd="0" destOrd="0" presId="urn:microsoft.com/office/officeart/2005/8/layout/radial6"/>
    <dgm:cxn modelId="{335D67A2-7723-4296-B4D1-DE6D0F7977A1}" srcId="{13D76320-F717-428D-887B-19EAA0C72DF0}" destId="{159A623F-E567-4863-8A22-D250FC3328C7}" srcOrd="0" destOrd="0" parTransId="{C27AEB9B-7731-41DE-9C3C-7F6E4C41E498}" sibTransId="{77AE6DD0-62FB-4E99-AB73-E1C02A54719B}"/>
    <dgm:cxn modelId="{A2232CBB-A211-488A-A62F-DCA5B99A3887}" type="presOf" srcId="{FF99CABB-0ABF-4EDD-BFE2-A8DB6FE2402A}" destId="{AAD47EDD-826A-493F-B3B5-28599A07BD57}" srcOrd="0" destOrd="0" presId="urn:microsoft.com/office/officeart/2005/8/layout/radial6"/>
    <dgm:cxn modelId="{1B119FE2-A135-4438-A253-0E39152D0F96}" type="presOf" srcId="{13D76320-F717-428D-887B-19EAA0C72DF0}" destId="{CB7D35CB-B3A5-4F2C-868F-6686997FD3FE}" srcOrd="0" destOrd="0" presId="urn:microsoft.com/office/officeart/2005/8/layout/radial6"/>
    <dgm:cxn modelId="{038F56D4-56A6-472F-BC31-20486DA9B450}" type="presOf" srcId="{1070BA8A-ABE7-4EF0-AF8C-D53BFF25D639}" destId="{8E1DB430-46F7-4E17-8C29-01B176E5CA9D}" srcOrd="0" destOrd="0" presId="urn:microsoft.com/office/officeart/2005/8/layout/radial6"/>
    <dgm:cxn modelId="{7D7A1498-F389-406E-9D17-217CA0D2C617}" type="presParOf" srcId="{8E1DB430-46F7-4E17-8C29-01B176E5CA9D}" destId="{CB7D35CB-B3A5-4F2C-868F-6686997FD3FE}" srcOrd="0" destOrd="0" presId="urn:microsoft.com/office/officeart/2005/8/layout/radial6"/>
    <dgm:cxn modelId="{332EEE96-06EB-45DC-A3EB-7B4B30734B31}" type="presParOf" srcId="{8E1DB430-46F7-4E17-8C29-01B176E5CA9D}" destId="{995620F9-CA78-4DD3-9190-14F50961A18F}" srcOrd="1" destOrd="0" presId="urn:microsoft.com/office/officeart/2005/8/layout/radial6"/>
    <dgm:cxn modelId="{B2B53D6C-B2F2-4543-9E7A-C8364BA37AF1}" type="presParOf" srcId="{8E1DB430-46F7-4E17-8C29-01B176E5CA9D}" destId="{6F5CB7BB-E534-4A54-83EF-727203965A26}" srcOrd="2" destOrd="0" presId="urn:microsoft.com/office/officeart/2005/8/layout/radial6"/>
    <dgm:cxn modelId="{AF244C4D-02B3-4FDB-9F99-4EB19C8EEA45}" type="presParOf" srcId="{8E1DB430-46F7-4E17-8C29-01B176E5CA9D}" destId="{BD5AA327-0A85-456F-9E19-EC5076D0113F}" srcOrd="3" destOrd="0" presId="urn:microsoft.com/office/officeart/2005/8/layout/radial6"/>
    <dgm:cxn modelId="{D977C60A-9D36-4E53-9C6B-FBBA8CBACF1D}" type="presParOf" srcId="{8E1DB430-46F7-4E17-8C29-01B176E5CA9D}" destId="{AC0FCAE5-4FD2-4B87-8350-83320C7890F8}" srcOrd="4" destOrd="0" presId="urn:microsoft.com/office/officeart/2005/8/layout/radial6"/>
    <dgm:cxn modelId="{8EF6AD92-12A6-46F3-9CEA-0F10F80CF023}" type="presParOf" srcId="{8E1DB430-46F7-4E17-8C29-01B176E5CA9D}" destId="{FD14EB3F-5F6A-4C9B-BBE3-90263E2AB432}" srcOrd="5" destOrd="0" presId="urn:microsoft.com/office/officeart/2005/8/layout/radial6"/>
    <dgm:cxn modelId="{1108B710-56B4-47B7-840F-616801E085C7}" type="presParOf" srcId="{8E1DB430-46F7-4E17-8C29-01B176E5CA9D}" destId="{286DCB66-2758-4108-9E6D-782A7B55168D}" srcOrd="6" destOrd="0" presId="urn:microsoft.com/office/officeart/2005/8/layout/radial6"/>
    <dgm:cxn modelId="{D2E62FD5-6A91-4403-85B4-3CA72DC36ABE}" type="presParOf" srcId="{8E1DB430-46F7-4E17-8C29-01B176E5CA9D}" destId="{AAD47EDD-826A-493F-B3B5-28599A07BD57}" srcOrd="7" destOrd="0" presId="urn:microsoft.com/office/officeart/2005/8/layout/radial6"/>
    <dgm:cxn modelId="{AF26B34F-16D8-42C3-943A-4C99CC7F674D}" type="presParOf" srcId="{8E1DB430-46F7-4E17-8C29-01B176E5CA9D}" destId="{56DD10B0-B589-42F7-87CC-94F5851CB1FE}" srcOrd="8" destOrd="0" presId="urn:microsoft.com/office/officeart/2005/8/layout/radial6"/>
    <dgm:cxn modelId="{6F40FF1B-EEEA-428E-8A37-F6ECD528A607}" type="presParOf" srcId="{8E1DB430-46F7-4E17-8C29-01B176E5CA9D}" destId="{E7BBEEBF-4386-4E5B-B3D4-24D4E9D7B8C1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A5E60E-9207-44E5-A51A-58BE76073A3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317485DA-B24F-45C4-AA58-46202AC0CD99}">
      <dgm:prSet phldrT="[ข้อความ]"/>
      <dgm:spPr/>
      <dgm:t>
        <a:bodyPr/>
        <a:lstStyle/>
        <a:p>
          <a:r>
            <a:rPr lang="th-TH" dirty="0" smtClean="0"/>
            <a:t>ทุนทางสังคม</a:t>
          </a:r>
          <a:endParaRPr lang="th-TH" dirty="0"/>
        </a:p>
      </dgm:t>
    </dgm:pt>
    <dgm:pt modelId="{B100293A-B8BB-465F-8BCB-F94F53510076}" type="parTrans" cxnId="{4108137E-63B8-49AC-8BBD-849AA8A7C19E}">
      <dgm:prSet/>
      <dgm:spPr/>
      <dgm:t>
        <a:bodyPr/>
        <a:lstStyle/>
        <a:p>
          <a:endParaRPr lang="th-TH"/>
        </a:p>
      </dgm:t>
    </dgm:pt>
    <dgm:pt modelId="{4CB067CB-93F0-47F2-A486-F9F464A7D196}" type="sibTrans" cxnId="{4108137E-63B8-49AC-8BBD-849AA8A7C19E}">
      <dgm:prSet/>
      <dgm:spPr/>
      <dgm:t>
        <a:bodyPr/>
        <a:lstStyle/>
        <a:p>
          <a:endParaRPr lang="th-TH"/>
        </a:p>
      </dgm:t>
    </dgm:pt>
    <dgm:pt modelId="{AE931D82-010C-4B2B-B051-899016461931}">
      <dgm:prSet phldrT="[ข้อความ]"/>
      <dgm:spPr/>
      <dgm:t>
        <a:bodyPr/>
        <a:lstStyle/>
        <a:p>
          <a:r>
            <a:rPr lang="th-TH" b="0" i="0" dirty="0" smtClean="0"/>
            <a:t>ทุนจิตวิญญาณ</a:t>
          </a:r>
          <a:endParaRPr lang="th-TH" dirty="0"/>
        </a:p>
      </dgm:t>
    </dgm:pt>
    <dgm:pt modelId="{C69D2488-04BE-4236-8DE8-3315F1D68FD1}" type="parTrans" cxnId="{CD442226-273F-4D64-A86C-BE2086152F1B}">
      <dgm:prSet/>
      <dgm:spPr/>
      <dgm:t>
        <a:bodyPr/>
        <a:lstStyle/>
        <a:p>
          <a:endParaRPr lang="th-TH"/>
        </a:p>
      </dgm:t>
    </dgm:pt>
    <dgm:pt modelId="{C6D12F37-63F7-4F7C-8242-D2ECD9EB321F}" type="sibTrans" cxnId="{CD442226-273F-4D64-A86C-BE2086152F1B}">
      <dgm:prSet/>
      <dgm:spPr/>
      <dgm:t>
        <a:bodyPr/>
        <a:lstStyle/>
        <a:p>
          <a:endParaRPr lang="th-TH"/>
        </a:p>
      </dgm:t>
    </dgm:pt>
    <dgm:pt modelId="{1442F700-09E5-406B-B3D6-EC9B40723711}">
      <dgm:prSet phldrT="[ข้อความ]" custT="1"/>
      <dgm:spPr/>
      <dgm:t>
        <a:bodyPr/>
        <a:lstStyle/>
        <a:p>
          <a:r>
            <a:rPr lang="th-TH" sz="2400" b="0" i="0" dirty="0" smtClean="0"/>
            <a:t>ทุนวัฒนธรรม</a:t>
          </a:r>
          <a:endParaRPr lang="th-TH" sz="2400" dirty="0"/>
        </a:p>
      </dgm:t>
    </dgm:pt>
    <dgm:pt modelId="{CEBFE7CA-8B4F-4A3F-AE12-D14F3469FA25}" type="parTrans" cxnId="{C6E10CC2-89EE-459A-87A5-364466DDBA3D}">
      <dgm:prSet/>
      <dgm:spPr/>
      <dgm:t>
        <a:bodyPr/>
        <a:lstStyle/>
        <a:p>
          <a:endParaRPr lang="th-TH"/>
        </a:p>
      </dgm:t>
    </dgm:pt>
    <dgm:pt modelId="{8E202518-4EC4-4945-91CF-E93D0E5B6C21}" type="sibTrans" cxnId="{C6E10CC2-89EE-459A-87A5-364466DDBA3D}">
      <dgm:prSet/>
      <dgm:spPr/>
      <dgm:t>
        <a:bodyPr/>
        <a:lstStyle/>
        <a:p>
          <a:endParaRPr lang="th-TH"/>
        </a:p>
      </dgm:t>
    </dgm:pt>
    <dgm:pt modelId="{A44209DC-94EB-4213-9939-E3A2C1622B26}">
      <dgm:prSet phldrT="[ข้อความ]" custT="1"/>
      <dgm:spPr/>
      <dgm:t>
        <a:bodyPr/>
        <a:lstStyle/>
        <a:p>
          <a:r>
            <a:rPr lang="th-TH" sz="2400" b="0" i="0" dirty="0" smtClean="0"/>
            <a:t>ทุนสาธารณะ</a:t>
          </a:r>
          <a:endParaRPr lang="th-TH" sz="2400" dirty="0"/>
        </a:p>
      </dgm:t>
    </dgm:pt>
    <dgm:pt modelId="{4F3A79C7-FC94-4092-A142-62BB8F966F26}" type="parTrans" cxnId="{47BBD5F9-C8FB-42DD-BCBE-A237C5AE3B31}">
      <dgm:prSet/>
      <dgm:spPr/>
      <dgm:t>
        <a:bodyPr/>
        <a:lstStyle/>
        <a:p>
          <a:endParaRPr lang="th-TH"/>
        </a:p>
      </dgm:t>
    </dgm:pt>
    <dgm:pt modelId="{1C552315-90CE-40AC-989B-13A83EA4EF5C}" type="sibTrans" cxnId="{47BBD5F9-C8FB-42DD-BCBE-A237C5AE3B31}">
      <dgm:prSet/>
      <dgm:spPr/>
      <dgm:t>
        <a:bodyPr/>
        <a:lstStyle/>
        <a:p>
          <a:endParaRPr lang="th-TH"/>
        </a:p>
      </dgm:t>
    </dgm:pt>
    <dgm:pt modelId="{B770F7AA-887F-4C70-8249-EC614CCA7D3A}">
      <dgm:prSet phldrT="[ข้อความ]" custT="1"/>
      <dgm:spPr/>
      <dgm:t>
        <a:bodyPr/>
        <a:lstStyle/>
        <a:p>
          <a:r>
            <a:rPr lang="th-TH" sz="2800" b="0" i="0" dirty="0" smtClean="0"/>
            <a:t>ทุนชีวิต,</a:t>
          </a:r>
          <a:endParaRPr lang="th-TH" sz="2800" dirty="0"/>
        </a:p>
      </dgm:t>
    </dgm:pt>
    <dgm:pt modelId="{35C4026A-931E-4306-BB46-BCF54E9148F8}" type="parTrans" cxnId="{43979349-0116-4FE8-8D53-A1A88C59041E}">
      <dgm:prSet/>
      <dgm:spPr/>
      <dgm:t>
        <a:bodyPr/>
        <a:lstStyle/>
        <a:p>
          <a:endParaRPr lang="th-TH"/>
        </a:p>
      </dgm:t>
    </dgm:pt>
    <dgm:pt modelId="{D774C7ED-C05E-47E1-AB9B-86F9EB0EB7BB}" type="sibTrans" cxnId="{43979349-0116-4FE8-8D53-A1A88C59041E}">
      <dgm:prSet/>
      <dgm:spPr/>
      <dgm:t>
        <a:bodyPr/>
        <a:lstStyle/>
        <a:p>
          <a:endParaRPr lang="th-TH"/>
        </a:p>
      </dgm:t>
    </dgm:pt>
    <dgm:pt modelId="{D0309A64-10CA-450C-BA60-32C2F205AF3A}" type="pres">
      <dgm:prSet presAssocID="{75A5E60E-9207-44E5-A51A-58BE76073A3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EDB7D9D9-EDC8-4898-8089-02489B4D2249}" type="pres">
      <dgm:prSet presAssocID="{317485DA-B24F-45C4-AA58-46202AC0CD99}" presName="centerShape" presStyleLbl="node0" presStyleIdx="0" presStyleCnt="1"/>
      <dgm:spPr/>
      <dgm:t>
        <a:bodyPr/>
        <a:lstStyle/>
        <a:p>
          <a:endParaRPr lang="th-TH"/>
        </a:p>
      </dgm:t>
    </dgm:pt>
    <dgm:pt modelId="{30EFBA5D-261D-4C8B-BAAB-86C23B43E08A}" type="pres">
      <dgm:prSet presAssocID="{AE931D82-010C-4B2B-B051-89901646193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D83DDAB-79AD-4296-9A70-2C94CA3DDFB2}" type="pres">
      <dgm:prSet presAssocID="{AE931D82-010C-4B2B-B051-899016461931}" presName="dummy" presStyleCnt="0"/>
      <dgm:spPr/>
    </dgm:pt>
    <dgm:pt modelId="{D9C813A8-2EFF-4D66-815C-B652C627A77F}" type="pres">
      <dgm:prSet presAssocID="{C6D12F37-63F7-4F7C-8242-D2ECD9EB321F}" presName="sibTrans" presStyleLbl="sibTrans2D1" presStyleIdx="0" presStyleCnt="4"/>
      <dgm:spPr/>
      <dgm:t>
        <a:bodyPr/>
        <a:lstStyle/>
        <a:p>
          <a:endParaRPr lang="th-TH"/>
        </a:p>
      </dgm:t>
    </dgm:pt>
    <dgm:pt modelId="{9D6CD54B-7C75-4ED2-80E1-B287110D46C6}" type="pres">
      <dgm:prSet presAssocID="{1442F700-09E5-406B-B3D6-EC9B40723711}" presName="node" presStyleLbl="node1" presStyleIdx="1" presStyleCnt="4" custScaleX="118150" custScaleY="9331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65D1C32-5E9B-4149-B87C-60811E4ED570}" type="pres">
      <dgm:prSet presAssocID="{1442F700-09E5-406B-B3D6-EC9B40723711}" presName="dummy" presStyleCnt="0"/>
      <dgm:spPr/>
    </dgm:pt>
    <dgm:pt modelId="{DF62E0EA-214C-4851-92D0-78959FC823C1}" type="pres">
      <dgm:prSet presAssocID="{8E202518-4EC4-4945-91CF-E93D0E5B6C21}" presName="sibTrans" presStyleLbl="sibTrans2D1" presStyleIdx="1" presStyleCnt="4"/>
      <dgm:spPr/>
      <dgm:t>
        <a:bodyPr/>
        <a:lstStyle/>
        <a:p>
          <a:endParaRPr lang="th-TH"/>
        </a:p>
      </dgm:t>
    </dgm:pt>
    <dgm:pt modelId="{6BE23421-7786-4DF4-BB98-20F550FC75E7}" type="pres">
      <dgm:prSet presAssocID="{A44209DC-94EB-4213-9939-E3A2C1622B2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91E50E2-405B-4C34-986E-09A888DAAF9B}" type="pres">
      <dgm:prSet presAssocID="{A44209DC-94EB-4213-9939-E3A2C1622B26}" presName="dummy" presStyleCnt="0"/>
      <dgm:spPr/>
    </dgm:pt>
    <dgm:pt modelId="{2D9608A6-7DCF-443A-89B9-FC0CA1B89A8B}" type="pres">
      <dgm:prSet presAssocID="{1C552315-90CE-40AC-989B-13A83EA4EF5C}" presName="sibTrans" presStyleLbl="sibTrans2D1" presStyleIdx="2" presStyleCnt="4"/>
      <dgm:spPr/>
      <dgm:t>
        <a:bodyPr/>
        <a:lstStyle/>
        <a:p>
          <a:endParaRPr lang="th-TH"/>
        </a:p>
      </dgm:t>
    </dgm:pt>
    <dgm:pt modelId="{2425139F-1189-4B1D-A064-B34C1915CAD7}" type="pres">
      <dgm:prSet presAssocID="{B770F7AA-887F-4C70-8249-EC614CCA7D3A}" presName="node" presStyleLbl="node1" presStyleIdx="3" presStyleCnt="4" custScaleX="118966" custScaleY="10490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FF92739-D547-43D0-9AB8-F31217BF9A93}" type="pres">
      <dgm:prSet presAssocID="{B770F7AA-887F-4C70-8249-EC614CCA7D3A}" presName="dummy" presStyleCnt="0"/>
      <dgm:spPr/>
    </dgm:pt>
    <dgm:pt modelId="{9A5EF4F9-2950-48BE-B281-4A99DC4471EE}" type="pres">
      <dgm:prSet presAssocID="{D774C7ED-C05E-47E1-AB9B-86F9EB0EB7BB}" presName="sibTrans" presStyleLbl="sibTrans2D1" presStyleIdx="3" presStyleCnt="4"/>
      <dgm:spPr/>
      <dgm:t>
        <a:bodyPr/>
        <a:lstStyle/>
        <a:p>
          <a:endParaRPr lang="th-TH"/>
        </a:p>
      </dgm:t>
    </dgm:pt>
  </dgm:ptLst>
  <dgm:cxnLst>
    <dgm:cxn modelId="{43979349-0116-4FE8-8D53-A1A88C59041E}" srcId="{317485DA-B24F-45C4-AA58-46202AC0CD99}" destId="{B770F7AA-887F-4C70-8249-EC614CCA7D3A}" srcOrd="3" destOrd="0" parTransId="{35C4026A-931E-4306-BB46-BCF54E9148F8}" sibTransId="{D774C7ED-C05E-47E1-AB9B-86F9EB0EB7BB}"/>
    <dgm:cxn modelId="{CD442226-273F-4D64-A86C-BE2086152F1B}" srcId="{317485DA-B24F-45C4-AA58-46202AC0CD99}" destId="{AE931D82-010C-4B2B-B051-899016461931}" srcOrd="0" destOrd="0" parTransId="{C69D2488-04BE-4236-8DE8-3315F1D68FD1}" sibTransId="{C6D12F37-63F7-4F7C-8242-D2ECD9EB321F}"/>
    <dgm:cxn modelId="{70C6E943-39C6-4FEF-836B-2274FA00254C}" type="presOf" srcId="{75A5E60E-9207-44E5-A51A-58BE76073A33}" destId="{D0309A64-10CA-450C-BA60-32C2F205AF3A}" srcOrd="0" destOrd="0" presId="urn:microsoft.com/office/officeart/2005/8/layout/radial6"/>
    <dgm:cxn modelId="{EA9D3931-BEF0-4C9A-85A0-CDDD884EB36A}" type="presOf" srcId="{8E202518-4EC4-4945-91CF-E93D0E5B6C21}" destId="{DF62E0EA-214C-4851-92D0-78959FC823C1}" srcOrd="0" destOrd="0" presId="urn:microsoft.com/office/officeart/2005/8/layout/radial6"/>
    <dgm:cxn modelId="{C369BA4D-820D-4D0F-871B-2A6B9237C5DC}" type="presOf" srcId="{1C552315-90CE-40AC-989B-13A83EA4EF5C}" destId="{2D9608A6-7DCF-443A-89B9-FC0CA1B89A8B}" srcOrd="0" destOrd="0" presId="urn:microsoft.com/office/officeart/2005/8/layout/radial6"/>
    <dgm:cxn modelId="{4108137E-63B8-49AC-8BBD-849AA8A7C19E}" srcId="{75A5E60E-9207-44E5-A51A-58BE76073A33}" destId="{317485DA-B24F-45C4-AA58-46202AC0CD99}" srcOrd="0" destOrd="0" parTransId="{B100293A-B8BB-465F-8BCB-F94F53510076}" sibTransId="{4CB067CB-93F0-47F2-A486-F9F464A7D196}"/>
    <dgm:cxn modelId="{64CE3890-B20F-48BA-B4A0-5B18992036F5}" type="presOf" srcId="{A44209DC-94EB-4213-9939-E3A2C1622B26}" destId="{6BE23421-7786-4DF4-BB98-20F550FC75E7}" srcOrd="0" destOrd="0" presId="urn:microsoft.com/office/officeart/2005/8/layout/radial6"/>
    <dgm:cxn modelId="{07C5B9B2-FB2B-45A8-A51F-ED2D6C17B642}" type="presOf" srcId="{B770F7AA-887F-4C70-8249-EC614CCA7D3A}" destId="{2425139F-1189-4B1D-A064-B34C1915CAD7}" srcOrd="0" destOrd="0" presId="urn:microsoft.com/office/officeart/2005/8/layout/radial6"/>
    <dgm:cxn modelId="{408371E8-D187-4122-BB95-991610F8F578}" type="presOf" srcId="{317485DA-B24F-45C4-AA58-46202AC0CD99}" destId="{EDB7D9D9-EDC8-4898-8089-02489B4D2249}" srcOrd="0" destOrd="0" presId="urn:microsoft.com/office/officeart/2005/8/layout/radial6"/>
    <dgm:cxn modelId="{C6E10CC2-89EE-459A-87A5-364466DDBA3D}" srcId="{317485DA-B24F-45C4-AA58-46202AC0CD99}" destId="{1442F700-09E5-406B-B3D6-EC9B40723711}" srcOrd="1" destOrd="0" parTransId="{CEBFE7CA-8B4F-4A3F-AE12-D14F3469FA25}" sibTransId="{8E202518-4EC4-4945-91CF-E93D0E5B6C21}"/>
    <dgm:cxn modelId="{5EED285C-F9E3-47ED-9E85-EB16B2DA4467}" type="presOf" srcId="{1442F700-09E5-406B-B3D6-EC9B40723711}" destId="{9D6CD54B-7C75-4ED2-80E1-B287110D46C6}" srcOrd="0" destOrd="0" presId="urn:microsoft.com/office/officeart/2005/8/layout/radial6"/>
    <dgm:cxn modelId="{47BBD5F9-C8FB-42DD-BCBE-A237C5AE3B31}" srcId="{317485DA-B24F-45C4-AA58-46202AC0CD99}" destId="{A44209DC-94EB-4213-9939-E3A2C1622B26}" srcOrd="2" destOrd="0" parTransId="{4F3A79C7-FC94-4092-A142-62BB8F966F26}" sibTransId="{1C552315-90CE-40AC-989B-13A83EA4EF5C}"/>
    <dgm:cxn modelId="{0834F678-D4FF-4E3A-8484-F31A65D998EE}" type="presOf" srcId="{D774C7ED-C05E-47E1-AB9B-86F9EB0EB7BB}" destId="{9A5EF4F9-2950-48BE-B281-4A99DC4471EE}" srcOrd="0" destOrd="0" presId="urn:microsoft.com/office/officeart/2005/8/layout/radial6"/>
    <dgm:cxn modelId="{A0808BDD-CAD3-4E2F-9731-57A5BA4A2C25}" type="presOf" srcId="{AE931D82-010C-4B2B-B051-899016461931}" destId="{30EFBA5D-261D-4C8B-BAAB-86C23B43E08A}" srcOrd="0" destOrd="0" presId="urn:microsoft.com/office/officeart/2005/8/layout/radial6"/>
    <dgm:cxn modelId="{22E6B96A-2ECA-4CA4-8A9C-A392C7B41885}" type="presOf" srcId="{C6D12F37-63F7-4F7C-8242-D2ECD9EB321F}" destId="{D9C813A8-2EFF-4D66-815C-B652C627A77F}" srcOrd="0" destOrd="0" presId="urn:microsoft.com/office/officeart/2005/8/layout/radial6"/>
    <dgm:cxn modelId="{B6BE4D10-AAD2-4782-9F2D-3F0871DBE5CD}" type="presParOf" srcId="{D0309A64-10CA-450C-BA60-32C2F205AF3A}" destId="{EDB7D9D9-EDC8-4898-8089-02489B4D2249}" srcOrd="0" destOrd="0" presId="urn:microsoft.com/office/officeart/2005/8/layout/radial6"/>
    <dgm:cxn modelId="{46E8BAA3-1F19-4D14-A6C6-496CFEBDEA2A}" type="presParOf" srcId="{D0309A64-10CA-450C-BA60-32C2F205AF3A}" destId="{30EFBA5D-261D-4C8B-BAAB-86C23B43E08A}" srcOrd="1" destOrd="0" presId="urn:microsoft.com/office/officeart/2005/8/layout/radial6"/>
    <dgm:cxn modelId="{15020E6E-43C3-4132-941F-45172F037D20}" type="presParOf" srcId="{D0309A64-10CA-450C-BA60-32C2F205AF3A}" destId="{BD83DDAB-79AD-4296-9A70-2C94CA3DDFB2}" srcOrd="2" destOrd="0" presId="urn:microsoft.com/office/officeart/2005/8/layout/radial6"/>
    <dgm:cxn modelId="{05948123-8FE6-4E26-A5F6-D12E4BF37BDD}" type="presParOf" srcId="{D0309A64-10CA-450C-BA60-32C2F205AF3A}" destId="{D9C813A8-2EFF-4D66-815C-B652C627A77F}" srcOrd="3" destOrd="0" presId="urn:microsoft.com/office/officeart/2005/8/layout/radial6"/>
    <dgm:cxn modelId="{F6BBCC41-5F36-4222-93FA-6B30B1F38E68}" type="presParOf" srcId="{D0309A64-10CA-450C-BA60-32C2F205AF3A}" destId="{9D6CD54B-7C75-4ED2-80E1-B287110D46C6}" srcOrd="4" destOrd="0" presId="urn:microsoft.com/office/officeart/2005/8/layout/radial6"/>
    <dgm:cxn modelId="{0A3C122B-72EE-4A4F-B422-3FB2BC43BE74}" type="presParOf" srcId="{D0309A64-10CA-450C-BA60-32C2F205AF3A}" destId="{C65D1C32-5E9B-4149-B87C-60811E4ED570}" srcOrd="5" destOrd="0" presId="urn:microsoft.com/office/officeart/2005/8/layout/radial6"/>
    <dgm:cxn modelId="{FEB93AF1-55C8-4520-9C87-A6FF5E1E5B9A}" type="presParOf" srcId="{D0309A64-10CA-450C-BA60-32C2F205AF3A}" destId="{DF62E0EA-214C-4851-92D0-78959FC823C1}" srcOrd="6" destOrd="0" presId="urn:microsoft.com/office/officeart/2005/8/layout/radial6"/>
    <dgm:cxn modelId="{C36EDC2D-158D-4C39-AB3A-CD9CBE774A0B}" type="presParOf" srcId="{D0309A64-10CA-450C-BA60-32C2F205AF3A}" destId="{6BE23421-7786-4DF4-BB98-20F550FC75E7}" srcOrd="7" destOrd="0" presId="urn:microsoft.com/office/officeart/2005/8/layout/radial6"/>
    <dgm:cxn modelId="{C7FDF027-6E78-4347-8322-632DB2E21CEB}" type="presParOf" srcId="{D0309A64-10CA-450C-BA60-32C2F205AF3A}" destId="{891E50E2-405B-4C34-986E-09A888DAAF9B}" srcOrd="8" destOrd="0" presId="urn:microsoft.com/office/officeart/2005/8/layout/radial6"/>
    <dgm:cxn modelId="{3C13EAA9-2FC4-4F90-9342-4B3603D78A9F}" type="presParOf" srcId="{D0309A64-10CA-450C-BA60-32C2F205AF3A}" destId="{2D9608A6-7DCF-443A-89B9-FC0CA1B89A8B}" srcOrd="9" destOrd="0" presId="urn:microsoft.com/office/officeart/2005/8/layout/radial6"/>
    <dgm:cxn modelId="{DFDCC987-1BFE-4332-894D-893CA49F1389}" type="presParOf" srcId="{D0309A64-10CA-450C-BA60-32C2F205AF3A}" destId="{2425139F-1189-4B1D-A064-B34C1915CAD7}" srcOrd="10" destOrd="0" presId="urn:microsoft.com/office/officeart/2005/8/layout/radial6"/>
    <dgm:cxn modelId="{234BEC60-7FD5-4922-A1CB-C1D2CED8E9FB}" type="presParOf" srcId="{D0309A64-10CA-450C-BA60-32C2F205AF3A}" destId="{6FF92739-D547-43D0-9AB8-F31217BF9A93}" srcOrd="11" destOrd="0" presId="urn:microsoft.com/office/officeart/2005/8/layout/radial6"/>
    <dgm:cxn modelId="{87DF76DA-1486-4016-AE80-040B727EFF05}" type="presParOf" srcId="{D0309A64-10CA-450C-BA60-32C2F205AF3A}" destId="{9A5EF4F9-2950-48BE-B281-4A99DC4471E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32B9B-3608-49D2-8406-933E8A16BB31}" type="datetimeFigureOut">
              <a:rPr lang="th-TH" smtClean="0"/>
              <a:t>18/05/58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224D8-0EBB-47FE-816F-A1A7E0836045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BC67A6-2D98-42FB-B7CF-82573FB2071A}" type="slidenum">
              <a:rPr lang="en-US"/>
              <a:pPr/>
              <a:t>13</a:t>
            </a:fld>
            <a:endParaRPr lang="th-TH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7763" y="685800"/>
            <a:ext cx="4568825" cy="342741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93" y="4341136"/>
            <a:ext cx="5485416" cy="411695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F911B-4186-4044-A9CA-79793A3A3732}" type="datetimeFigureOut">
              <a:rPr lang="th-TH" smtClean="0"/>
              <a:pPr/>
              <a:t>18/05/58</a:t>
            </a:fld>
            <a:endParaRPr lang="th-TH"/>
          </a:p>
        </p:txBody>
      </p:sp>
      <p:sp>
        <p:nvSpPr>
          <p:cNvPr id="20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F4F90-5E58-476C-8128-6F6FC1DA0C2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F911B-4186-4044-A9CA-79793A3A3732}" type="datetimeFigureOut">
              <a:rPr lang="th-TH" smtClean="0"/>
              <a:pPr/>
              <a:t>18/05/58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F4F90-5E58-476C-8128-6F6FC1DA0C2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F911B-4186-4044-A9CA-79793A3A3732}" type="datetimeFigureOut">
              <a:rPr lang="th-TH" smtClean="0"/>
              <a:pPr/>
              <a:t>18/05/58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F4F90-5E58-476C-8128-6F6FC1DA0C2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457200" y="274638"/>
            <a:ext cx="8240713" cy="58801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622BE-65B5-4EC3-AC44-F3C917A5501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F911B-4186-4044-A9CA-79793A3A3732}" type="datetimeFigureOut">
              <a:rPr lang="th-TH" smtClean="0"/>
              <a:pPr/>
              <a:t>18/05/58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F4F90-5E58-476C-8128-6F6FC1DA0C2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F911B-4186-4044-A9CA-79793A3A3732}" type="datetimeFigureOut">
              <a:rPr lang="th-TH" smtClean="0"/>
              <a:pPr/>
              <a:t>18/05/58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F4F90-5E58-476C-8128-6F6FC1DA0C2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F911B-4186-4044-A9CA-79793A3A3732}" type="datetimeFigureOut">
              <a:rPr lang="th-TH" smtClean="0"/>
              <a:pPr/>
              <a:t>18/05/58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F4F90-5E58-476C-8128-6F6FC1DA0C2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F911B-4186-4044-A9CA-79793A3A3732}" type="datetimeFigureOut">
              <a:rPr lang="th-TH" smtClean="0"/>
              <a:pPr/>
              <a:t>18/05/58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F4F90-5E58-476C-8128-6F6FC1DA0C2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F911B-4186-4044-A9CA-79793A3A3732}" type="datetimeFigureOut">
              <a:rPr lang="th-TH" smtClean="0"/>
              <a:pPr/>
              <a:t>18/05/58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F4F90-5E58-476C-8128-6F6FC1DA0C2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F911B-4186-4044-A9CA-79793A3A3732}" type="datetimeFigureOut">
              <a:rPr lang="th-TH" smtClean="0"/>
              <a:pPr/>
              <a:t>18/05/58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F4F90-5E58-476C-8128-6F6FC1DA0C2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F911B-4186-4044-A9CA-79793A3A3732}" type="datetimeFigureOut">
              <a:rPr lang="th-TH" smtClean="0"/>
              <a:pPr/>
              <a:t>18/05/58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F4F90-5E58-476C-8128-6F6FC1DA0C2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F911B-4186-4044-A9CA-79793A3A3732}" type="datetimeFigureOut">
              <a:rPr lang="th-TH" smtClean="0"/>
              <a:pPr/>
              <a:t>18/05/58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F4F90-5E58-476C-8128-6F6FC1DA0C2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0F911B-4186-4044-A9CA-79793A3A3732}" type="datetimeFigureOut">
              <a:rPr lang="th-TH" smtClean="0"/>
              <a:pPr/>
              <a:t>18/05/58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87F4F90-5E58-476C-8128-6F6FC1DA0C2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Microsoft_Office_Excel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Id fs fsmage fsdohi azijf s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2844" y="-71462"/>
            <a:ext cx="7772400" cy="250033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ngsana New" pitchFamily="18" charset="-34"/>
                <a:cs typeface="Angsana New" pitchFamily="18" charset="-34"/>
              </a:rPr>
              <a:t>SD3106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การระดมทุนเพื่อการพัฒนา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สังคม</a:t>
            </a:r>
            <a:br>
              <a:rPr lang="th-TH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ภาคการศึกษาที่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3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2557</a:t>
            </a:r>
            <a:br>
              <a:rPr lang="en-US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สาขาวิชา การพัฒนาสังคม สำนักวิชาสังคมศาสตร์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มหาวิทยาลัยราช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ภัฎ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เชียงราย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886108" y="3357562"/>
            <a:ext cx="6400800" cy="1471626"/>
          </a:xfrm>
        </p:spPr>
        <p:txBody>
          <a:bodyPr>
            <a:noAutofit/>
          </a:bodyPr>
          <a:lstStyle/>
          <a:p>
            <a:r>
              <a:rPr lang="th-TH" sz="4000" b="1" dirty="0" err="1" smtClean="0"/>
              <a:t>อาจารย์ก</a:t>
            </a:r>
            <a:r>
              <a:rPr lang="th-TH" sz="4000" b="1" dirty="0" smtClean="0"/>
              <a:t>ฤตเมธ  บุญนุ่น</a:t>
            </a:r>
            <a:r>
              <a:rPr lang="en-US" sz="4000" dirty="0" smtClean="0"/>
              <a:t>(</a:t>
            </a:r>
            <a:r>
              <a:rPr lang="th-TH" sz="4000" dirty="0" smtClean="0"/>
              <a:t>092-4202310</a:t>
            </a:r>
            <a:r>
              <a:rPr lang="en-US" sz="4000" dirty="0" smtClean="0"/>
              <a:t>)</a:t>
            </a:r>
            <a:endParaRPr lang="th-TH" sz="4000" b="1" dirty="0" smtClean="0"/>
          </a:p>
          <a:p>
            <a:r>
              <a:rPr lang="th-TH" sz="4000" b="1" dirty="0" smtClean="0"/>
              <a:t>สำนักวิชาสังคมศาสตร์</a:t>
            </a:r>
            <a:endParaRPr lang="th-TH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3F832B-4104-4330-9BFA-49F174DF4373}" type="slidenum">
              <a:rPr lang="en-US"/>
              <a:pPr/>
              <a:t>10</a:t>
            </a:fld>
            <a:endParaRPr lang="th-TH"/>
          </a:p>
        </p:txBody>
      </p:sp>
      <p:sp>
        <p:nvSpPr>
          <p:cNvPr id="764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6288" y="1228724"/>
            <a:ext cx="7972425" cy="3914787"/>
          </a:xfrm>
          <a:solidFill>
            <a:srgbClr val="99CCFF">
              <a:alpha val="52156"/>
            </a:srgbClr>
          </a:solidFill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th-TH" b="1" dirty="0" smtClean="0">
                <a:solidFill>
                  <a:srgbClr val="6600CC"/>
                </a:solidFill>
                <a:latin typeface="Tahoma" pitchFamily="34" charset="0"/>
              </a:rPr>
              <a:t>คุณภาพชีวิตทางจิตวิญญาณ</a:t>
            </a:r>
          </a:p>
          <a:p>
            <a:pPr eaLnBrk="1" hangingPunct="1">
              <a:buFontTx/>
              <a:buNone/>
            </a:pPr>
            <a:r>
              <a:rPr lang="th-TH" sz="4000" b="1" dirty="0" smtClean="0">
                <a:solidFill>
                  <a:srgbClr val="006666"/>
                </a:solidFill>
                <a:latin typeface="Tahoma" pitchFamily="34" charset="0"/>
              </a:rPr>
              <a:t>	</a:t>
            </a:r>
            <a:r>
              <a:rPr lang="en-US" sz="2800" b="1" dirty="0" smtClean="0">
                <a:solidFill>
                  <a:srgbClr val="660066"/>
                </a:solidFill>
                <a:latin typeface="Tahoma" pitchFamily="34" charset="0"/>
              </a:rPr>
              <a:t>: </a:t>
            </a:r>
            <a:r>
              <a:rPr lang="th-TH" sz="2800" b="1" dirty="0" smtClean="0">
                <a:solidFill>
                  <a:srgbClr val="660066"/>
                </a:solidFill>
                <a:latin typeface="Tahoma" pitchFamily="34" charset="0"/>
              </a:rPr>
              <a:t>ระดับความเป็นอยู่ประชาชนที่มีความสุขจากการมีจิตใจสูง รู้จัก</a:t>
            </a:r>
          </a:p>
          <a:p>
            <a:pPr eaLnBrk="1" hangingPunct="1">
              <a:buFontTx/>
              <a:buNone/>
            </a:pPr>
            <a:r>
              <a:rPr lang="th-TH" sz="2800" b="1" dirty="0" smtClean="0">
                <a:solidFill>
                  <a:srgbClr val="660066"/>
                </a:solidFill>
                <a:latin typeface="Tahoma" pitchFamily="34" charset="0"/>
              </a:rPr>
              <a:t>เสียสละเข้าถึงความจริงทั้งหมด โดยลด ละเลิกความเห็นแก่ตัว มุ่งถึง</a:t>
            </a:r>
          </a:p>
          <a:p>
            <a:pPr eaLnBrk="1" hangingPunct="1">
              <a:buFontTx/>
              <a:buNone/>
            </a:pPr>
            <a:r>
              <a:rPr lang="th-TH" sz="2800" b="1" dirty="0" smtClean="0">
                <a:solidFill>
                  <a:srgbClr val="660066"/>
                </a:solidFill>
                <a:latin typeface="Tahoma" pitchFamily="34" charset="0"/>
              </a:rPr>
              <a:t>ความดีสูงสุด/ภาวะคุณภาพชีวิตทางจิตวิญญาณ      ซึ่งเป็นมิติทาง</a:t>
            </a:r>
          </a:p>
          <a:p>
            <a:pPr eaLnBrk="1" hangingPunct="1">
              <a:buFontTx/>
              <a:buNone/>
            </a:pPr>
            <a:r>
              <a:rPr lang="th-TH" sz="2800" b="1" dirty="0" smtClean="0">
                <a:solidFill>
                  <a:srgbClr val="660066"/>
                </a:solidFill>
                <a:latin typeface="Tahoma" pitchFamily="34" charset="0"/>
              </a:rPr>
              <a:t>คุณค่าที่สูงสุดเหนือไปจากโลกหรือทางวัตถุ การมีศรัทธาและเข้าถึง</a:t>
            </a:r>
          </a:p>
          <a:p>
            <a:pPr eaLnBrk="1" hangingPunct="1">
              <a:buFontTx/>
              <a:buNone/>
            </a:pPr>
            <a:r>
              <a:rPr lang="th-TH" sz="2800" b="1" dirty="0" smtClean="0">
                <a:solidFill>
                  <a:srgbClr val="660066"/>
                </a:solidFill>
                <a:latin typeface="Tahoma" pitchFamily="34" charset="0"/>
              </a:rPr>
              <a:t>คุณค่าที่สูงส่งทำให้เกิดความสุขอันประณีตลึกล้ำ</a:t>
            </a:r>
          </a:p>
        </p:txBody>
      </p:sp>
      <p:sp>
        <p:nvSpPr>
          <p:cNvPr id="7649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76288" y="552450"/>
            <a:ext cx="7921625" cy="565150"/>
          </a:xfrm>
          <a:solidFill>
            <a:srgbClr val="CCFF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th-TH" sz="3200" b="1" smtClean="0">
                <a:solidFill>
                  <a:srgbClr val="333399"/>
                </a:solidFill>
              </a:rPr>
              <a:t>คุณภาพชีวิต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6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649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6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64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6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6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6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64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4930" grpId="0" build="p" animBg="1"/>
      <p:bldP spid="7649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1317625"/>
            <a:ext cx="6330950" cy="431800"/>
          </a:xfrm>
          <a:solidFill>
            <a:srgbClr val="FFFF99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th-TH" sz="2400" b="1" smtClean="0">
                <a:solidFill>
                  <a:srgbClr val="660033"/>
                </a:solidFill>
                <a:latin typeface="Tahoma" pitchFamily="34" charset="0"/>
              </a:rPr>
              <a:t>มนุษย์เป็นแกนกลางของการพัฒนา</a:t>
            </a:r>
          </a:p>
        </p:txBody>
      </p:sp>
      <p:sp>
        <p:nvSpPr>
          <p:cNvPr id="765955" name="Rectangle 3"/>
          <p:cNvSpPr>
            <a:spLocks noChangeArrowheads="1"/>
          </p:cNvSpPr>
          <p:nvPr/>
        </p:nvSpPr>
        <p:spPr bwMode="auto">
          <a:xfrm>
            <a:off x="1214414" y="661988"/>
            <a:ext cx="4754562" cy="465137"/>
          </a:xfrm>
          <a:prstGeom prst="rect">
            <a:avLst/>
          </a:prstGeom>
          <a:solidFill>
            <a:srgbClr val="CCFFFF">
              <a:alpha val="83136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3200" b="1" dirty="0">
                <a:solidFill>
                  <a:srgbClr val="660066"/>
                </a:solidFill>
                <a:latin typeface="AngsanaUPC" pitchFamily="18" charset="-34"/>
              </a:rPr>
              <a:t>ประเด็นพิจารณา</a:t>
            </a:r>
          </a:p>
        </p:txBody>
      </p:sp>
      <p:sp>
        <p:nvSpPr>
          <p:cNvPr id="765956" name="Text Box 4"/>
          <p:cNvSpPr txBox="1">
            <a:spLocks noChangeArrowheads="1"/>
          </p:cNvSpPr>
          <p:nvPr/>
        </p:nvSpPr>
        <p:spPr bwMode="auto">
          <a:xfrm>
            <a:off x="1995488" y="3732213"/>
            <a:ext cx="1917700" cy="5810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เศรษฐกิจ Economic</a:t>
            </a:r>
            <a:endParaRPr lang="th-TH" sz="1600" b="1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765957" name="Text Box 5"/>
          <p:cNvSpPr txBox="1">
            <a:spLocks noChangeArrowheads="1"/>
          </p:cNvSpPr>
          <p:nvPr/>
        </p:nvSpPr>
        <p:spPr bwMode="auto">
          <a:xfrm>
            <a:off x="3971925" y="4919663"/>
            <a:ext cx="1660525" cy="8858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DilleniaUPC" pitchFamily="18" charset="-34"/>
              </a:rPr>
              <a:t> </a:t>
            </a:r>
            <a:r>
              <a:rPr lang="en-US" sz="16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สิ่งแวดล้อม Environment</a:t>
            </a:r>
            <a:endParaRPr lang="th-TH" sz="16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765958" name="Text Box 6"/>
          <p:cNvSpPr txBox="1">
            <a:spLocks noChangeArrowheads="1"/>
          </p:cNvSpPr>
          <p:nvPr/>
        </p:nvSpPr>
        <p:spPr bwMode="auto">
          <a:xfrm>
            <a:off x="5578475" y="3463925"/>
            <a:ext cx="1371600" cy="70326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66FF"/>
                </a:solidFill>
                <a:latin typeface="Tahoma" pitchFamily="34" charset="0"/>
              </a:rPr>
              <a:t>สังคม </a:t>
            </a: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66FF"/>
                </a:solidFill>
                <a:latin typeface="Tahoma" pitchFamily="34" charset="0"/>
              </a:rPr>
              <a:t>Social</a:t>
            </a:r>
            <a:endParaRPr lang="th-TH" sz="1600" b="1">
              <a:solidFill>
                <a:srgbClr val="0066FF"/>
              </a:solidFill>
              <a:latin typeface="Tahoma" pitchFamily="34" charset="0"/>
            </a:endParaRPr>
          </a:p>
        </p:txBody>
      </p:sp>
      <p:sp>
        <p:nvSpPr>
          <p:cNvPr id="765959" name="Text Box 7"/>
          <p:cNvSpPr txBox="1">
            <a:spLocks noChangeArrowheads="1"/>
          </p:cNvSpPr>
          <p:nvPr/>
        </p:nvSpPr>
        <p:spPr bwMode="auto">
          <a:xfrm>
            <a:off x="3925888" y="3644900"/>
            <a:ext cx="1409700" cy="6413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1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มนุษย์</a:t>
            </a:r>
            <a:r>
              <a:rPr lang="en-US" sz="1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Human</a:t>
            </a:r>
            <a:endParaRPr lang="th-TH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765960" name="Oval 8"/>
          <p:cNvSpPr>
            <a:spLocks noChangeArrowheads="1"/>
          </p:cNvSpPr>
          <p:nvPr/>
        </p:nvSpPr>
        <p:spPr bwMode="auto">
          <a:xfrm>
            <a:off x="4121150" y="2755900"/>
            <a:ext cx="2592388" cy="2305050"/>
          </a:xfrm>
          <a:prstGeom prst="ellipse">
            <a:avLst/>
          </a:prstGeom>
          <a:noFill/>
          <a:ln w="50800" cap="sq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65961" name="Oval 9"/>
          <p:cNvSpPr>
            <a:spLocks noChangeArrowheads="1"/>
          </p:cNvSpPr>
          <p:nvPr/>
        </p:nvSpPr>
        <p:spPr bwMode="auto">
          <a:xfrm>
            <a:off x="2411413" y="2755900"/>
            <a:ext cx="2662237" cy="2447925"/>
          </a:xfrm>
          <a:prstGeom prst="ellipse">
            <a:avLst/>
          </a:prstGeom>
          <a:noFill/>
          <a:ln w="50800" cap="sq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65962" name="Oval 10"/>
          <p:cNvSpPr>
            <a:spLocks noChangeArrowheads="1"/>
          </p:cNvSpPr>
          <p:nvPr/>
        </p:nvSpPr>
        <p:spPr bwMode="auto">
          <a:xfrm>
            <a:off x="3392488" y="3617913"/>
            <a:ext cx="2592387" cy="2386012"/>
          </a:xfrm>
          <a:prstGeom prst="ellipse">
            <a:avLst/>
          </a:prstGeom>
          <a:noFill/>
          <a:ln w="50800" cap="sq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65963" name="Oval 11"/>
          <p:cNvSpPr>
            <a:spLocks noChangeArrowheads="1"/>
          </p:cNvSpPr>
          <p:nvPr/>
        </p:nvSpPr>
        <p:spPr bwMode="auto">
          <a:xfrm>
            <a:off x="3235325" y="1979613"/>
            <a:ext cx="2735263" cy="2520950"/>
          </a:xfrm>
          <a:prstGeom prst="ellipse">
            <a:avLst/>
          </a:prstGeom>
          <a:noFill/>
          <a:ln w="50800" cap="sq">
            <a:solidFill>
              <a:srgbClr val="66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65964" name="Text Box 12"/>
          <p:cNvSpPr txBox="1">
            <a:spLocks noChangeArrowheads="1"/>
          </p:cNvSpPr>
          <p:nvPr/>
        </p:nvSpPr>
        <p:spPr bwMode="auto">
          <a:xfrm>
            <a:off x="3919538" y="2205038"/>
            <a:ext cx="1371600" cy="5810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600" b="1">
                <a:solidFill>
                  <a:srgbClr val="660066"/>
                </a:solidFill>
                <a:latin typeface="Tahoma" pitchFamily="34" charset="0"/>
              </a:rPr>
              <a:t>เทคโนโลยี  </a:t>
            </a:r>
            <a:r>
              <a:rPr lang="en-US" sz="1600" b="1">
                <a:solidFill>
                  <a:srgbClr val="660066"/>
                </a:solidFill>
                <a:latin typeface="Tahoma" pitchFamily="34" charset="0"/>
              </a:rPr>
              <a:t>Technology</a:t>
            </a:r>
            <a:endParaRPr lang="th-TH" sz="1600" b="1">
              <a:solidFill>
                <a:srgbClr val="66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6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59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6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6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6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6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6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6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4" grpId="0" build="p" animBg="1"/>
      <p:bldP spid="765955" grpId="0" animBg="1"/>
      <p:bldP spid="765956" grpId="0"/>
      <p:bldP spid="765957" grpId="0"/>
      <p:bldP spid="765958" grpId="0"/>
      <p:bldP spid="765959" grpId="0"/>
      <p:bldP spid="765960" grpId="0" animBg="1"/>
      <p:bldP spid="765961" grpId="0" animBg="1"/>
      <p:bldP spid="765962" grpId="0" animBg="1"/>
      <p:bldP spid="765963" grpId="0" animBg="1"/>
      <p:bldP spid="7659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ECC2AA-26DA-4686-854C-98EFEFD4EDFE}" type="slidenum">
              <a:rPr lang="en-US"/>
              <a:pPr/>
              <a:t>12</a:t>
            </a:fld>
            <a:endParaRPr lang="th-TH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8772525" y="4357688"/>
            <a:ext cx="9048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th-TH" sz="3200" b="1">
                <a:solidFill>
                  <a:srgbClr val="00FFFF"/>
                </a:solidFill>
                <a:latin typeface="Cordia New" pitchFamily="34" charset="-34"/>
                <a:cs typeface="DilleniaUPC" pitchFamily="18" charset="-34"/>
              </a:rPr>
              <a:t> </a:t>
            </a:r>
            <a:endParaRPr lang="th-TH" sz="3200">
              <a:latin typeface="Times New Roman" pitchFamily="18" charset="0"/>
              <a:cs typeface="DilleniaUPC" pitchFamily="18" charset="-34"/>
            </a:endParaRPr>
          </a:p>
        </p:txBody>
      </p:sp>
      <p:sp>
        <p:nvSpPr>
          <p:cNvPr id="720899" name="Rectangle 3"/>
          <p:cNvSpPr>
            <a:spLocks noChangeArrowheads="1"/>
          </p:cNvSpPr>
          <p:nvPr/>
        </p:nvSpPr>
        <p:spPr bwMode="auto">
          <a:xfrm>
            <a:off x="1403350" y="5013325"/>
            <a:ext cx="6883426" cy="430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th-TH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 </a:t>
            </a:r>
            <a:r>
              <a:rPr lang="th-TH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เหลี่ยมโครงสร้าง</a:t>
            </a:r>
            <a:r>
              <a:rPr lang="th-TH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การแก้ปัญหา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-533400" y="5700713"/>
            <a:ext cx="539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th-TH" sz="1900">
                <a:solidFill>
                  <a:srgbClr val="FF0000"/>
                </a:solidFill>
                <a:latin typeface="Browallia New" pitchFamily="34" charset="-34"/>
                <a:cs typeface="DilleniaUPC" pitchFamily="18" charset="-34"/>
              </a:rPr>
              <a:t> </a:t>
            </a:r>
            <a:endParaRPr lang="th-TH" sz="3200">
              <a:latin typeface="Times New Roman" pitchFamily="18" charset="0"/>
              <a:cs typeface="DilleniaUPC" pitchFamily="18" charset="-34"/>
            </a:endParaRPr>
          </a:p>
        </p:txBody>
      </p:sp>
      <p:sp>
        <p:nvSpPr>
          <p:cNvPr id="720901" name="Rectangle 5"/>
          <p:cNvSpPr>
            <a:spLocks noChangeArrowheads="1"/>
          </p:cNvSpPr>
          <p:nvPr/>
        </p:nvSpPr>
        <p:spPr bwMode="auto">
          <a:xfrm>
            <a:off x="2987675" y="1119188"/>
            <a:ext cx="3168650" cy="3651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th-TH" sz="2400" b="1">
                <a:solidFill>
                  <a:srgbClr val="000099"/>
                </a:solidFill>
                <a:latin typeface="Tahoma" pitchFamily="34" charset="0"/>
              </a:rPr>
              <a:t>สร้างความรู้ (K)</a:t>
            </a:r>
            <a:endParaRPr lang="th-TH" sz="240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720902" name="Rectangle 6"/>
          <p:cNvSpPr>
            <a:spLocks noChangeArrowheads="1"/>
          </p:cNvSpPr>
          <p:nvPr/>
        </p:nvSpPr>
        <p:spPr bwMode="auto">
          <a:xfrm>
            <a:off x="274638" y="4187825"/>
            <a:ext cx="3505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th-TH" sz="2400" b="1">
                <a:solidFill>
                  <a:srgbClr val="6600CC"/>
                </a:solidFill>
                <a:latin typeface="Tahoma" pitchFamily="34" charset="0"/>
              </a:rPr>
              <a:t>เคลื่อนไหวทางสังคม (S)</a:t>
            </a:r>
            <a:endParaRPr lang="th-TH" sz="2400">
              <a:solidFill>
                <a:srgbClr val="6600CC"/>
              </a:solidFill>
              <a:latin typeface="Tahoma" pitchFamily="34" charset="0"/>
            </a:endParaRPr>
          </a:p>
        </p:txBody>
      </p:sp>
      <p:sp>
        <p:nvSpPr>
          <p:cNvPr id="720903" name="Rectangle 7"/>
          <p:cNvSpPr>
            <a:spLocks noChangeArrowheads="1"/>
          </p:cNvSpPr>
          <p:nvPr/>
        </p:nvSpPr>
        <p:spPr bwMode="auto">
          <a:xfrm>
            <a:off x="5076825" y="4221163"/>
            <a:ext cx="3505200" cy="3651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th-TH" sz="2400" b="1">
                <a:solidFill>
                  <a:srgbClr val="663300"/>
                </a:solidFill>
                <a:latin typeface="Tahoma" pitchFamily="34" charset="0"/>
              </a:rPr>
              <a:t>เชื่อมต่อกับการเมือง (P)</a:t>
            </a:r>
            <a:endParaRPr lang="th-TH" sz="2400">
              <a:solidFill>
                <a:srgbClr val="663300"/>
              </a:solidFill>
              <a:latin typeface="Tahoma" pitchFamily="34" charset="0"/>
            </a:endParaRPr>
          </a:p>
        </p:txBody>
      </p:sp>
      <p:sp>
        <p:nvSpPr>
          <p:cNvPr id="720904" name="Freeform 8"/>
          <p:cNvSpPr>
            <a:spLocks/>
          </p:cNvSpPr>
          <p:nvPr/>
        </p:nvSpPr>
        <p:spPr bwMode="auto">
          <a:xfrm>
            <a:off x="2051050" y="1700213"/>
            <a:ext cx="4995863" cy="2382837"/>
          </a:xfrm>
          <a:custGeom>
            <a:avLst/>
            <a:gdLst>
              <a:gd name="T0" fmla="*/ 1573 w 3147"/>
              <a:gd name="T1" fmla="*/ 0 h 1501"/>
              <a:gd name="T2" fmla="*/ 0 w 3147"/>
              <a:gd name="T3" fmla="*/ 1501 h 1501"/>
              <a:gd name="T4" fmla="*/ 3147 w 3147"/>
              <a:gd name="T5" fmla="*/ 1501 h 1501"/>
              <a:gd name="T6" fmla="*/ 1573 w 3147"/>
              <a:gd name="T7" fmla="*/ 0 h 1501"/>
              <a:gd name="T8" fmla="*/ 0 60000 65536"/>
              <a:gd name="T9" fmla="*/ 0 60000 65536"/>
              <a:gd name="T10" fmla="*/ 0 60000 65536"/>
              <a:gd name="T11" fmla="*/ 0 60000 65536"/>
              <a:gd name="T12" fmla="*/ 0 w 3147"/>
              <a:gd name="T13" fmla="*/ 0 h 1501"/>
              <a:gd name="T14" fmla="*/ 3147 w 3147"/>
              <a:gd name="T15" fmla="*/ 1501 h 15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47" h="1501">
                <a:moveTo>
                  <a:pt x="1573" y="0"/>
                </a:moveTo>
                <a:lnTo>
                  <a:pt x="0" y="1501"/>
                </a:lnTo>
                <a:lnTo>
                  <a:pt x="3147" y="1501"/>
                </a:lnTo>
                <a:lnTo>
                  <a:pt x="1573" y="0"/>
                </a:lnTo>
                <a:close/>
              </a:path>
            </a:pathLst>
          </a:custGeom>
          <a:solidFill>
            <a:srgbClr val="FF99CC"/>
          </a:solidFill>
          <a:ln w="11176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2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2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2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2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99" grpId="0" animBg="1"/>
      <p:bldP spid="720901" grpId="0" animBg="1"/>
      <p:bldP spid="720902" grpId="0"/>
      <p:bldP spid="720903" grpId="0" animBg="1"/>
      <p:bldP spid="7209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F59A3B-056F-462A-AD4E-8E5C3595747A}" type="slidenum">
              <a:rPr lang="en-US"/>
              <a:pPr/>
              <a:t>13</a:t>
            </a:fld>
            <a:endParaRPr lang="th-TH"/>
          </a:p>
        </p:txBody>
      </p:sp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7550" y="717550"/>
            <a:ext cx="8031163" cy="695325"/>
          </a:xfrm>
          <a:solidFill>
            <a:srgbClr val="CCFFCC"/>
          </a:solidFill>
          <a:ln w="38100">
            <a:solidFill>
              <a:srgbClr val="0066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6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กรอบแนวคิดการพัฒนาที่ยั่งยืน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4"/>
            <a:ext cx="8135937" cy="3228985"/>
          </a:xfrm>
          <a:solidFill>
            <a:srgbClr val="3366CC">
              <a:alpha val="31000"/>
            </a:srgbClr>
          </a:solidFill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h-TH" dirty="0" smtClean="0">
              <a:solidFill>
                <a:srgbClr val="CCFF33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th-TH" sz="36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“การพัฒนาที่มีดุลยภาพระหว่างมิติทางเศรษฐกิจ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th-TH" sz="36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สังคม   ทรัพยากรธรรมชาติและสิ่งแวดล้อมอย่าง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th-TH" sz="36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เกื้อกูลกันเพื่อความอยู่ดีมีสุขของประชาชน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th-TH" sz="36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ตลอดไป”</a:t>
            </a:r>
            <a:endParaRPr lang="en-US" sz="3600" b="1" dirty="0" smtClean="0">
              <a:solidFill>
                <a:srgbClr val="00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5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5170" grpId="0" animBg="1"/>
      <p:bldP spid="775171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6E02B4-B86A-433C-968C-52451050F8B9}" type="slidenum">
              <a:rPr lang="en-US"/>
              <a:pPr/>
              <a:t>14</a:t>
            </a:fld>
            <a:endParaRPr lang="th-TH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/>
          </p:nvPr>
        </p:nvGraphicFramePr>
        <p:xfrm>
          <a:off x="242888" y="400050"/>
          <a:ext cx="8691562" cy="6559550"/>
        </p:xfrm>
        <a:graphic>
          <a:graphicData uri="http://schemas.openxmlformats.org/presentationml/2006/ole">
            <p:oleObj spid="_x0000_s1026" name="แผนภูมิ" r:id="rId3" imgW="6381750" imgH="2895600" progId="Excel.Char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E0F3BC-7BA8-4D02-A387-6B3CC4823CA4}" type="slidenum">
              <a:rPr lang="en-US"/>
              <a:pPr/>
              <a:t>15</a:t>
            </a:fld>
            <a:endParaRPr lang="th-TH"/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8305800" y="1066800"/>
            <a:ext cx="0" cy="39624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29600" cy="6858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8001000" y="2667000"/>
            <a:ext cx="304800" cy="1295400"/>
          </a:xfrm>
          <a:prstGeom prst="rect">
            <a:avLst/>
          </a:prstGeom>
          <a:solidFill>
            <a:srgbClr val="9999FF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8001000" y="2438400"/>
            <a:ext cx="304800" cy="304800"/>
          </a:xfrm>
          <a:prstGeom prst="rect">
            <a:avLst/>
          </a:prstGeom>
          <a:solidFill>
            <a:srgbClr val="993366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8001000" y="1447800"/>
            <a:ext cx="304800" cy="9906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n-US" sz="4000" b="1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8458200" y="990600"/>
            <a:ext cx="685800" cy="7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8229600" y="3933825"/>
            <a:ext cx="914400" cy="29241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8534400" y="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20491" name="Line 10"/>
          <p:cNvSpPr>
            <a:spLocks noChangeShapeType="1"/>
          </p:cNvSpPr>
          <p:nvPr/>
        </p:nvSpPr>
        <p:spPr bwMode="auto">
          <a:xfrm>
            <a:off x="7924800" y="3962400"/>
            <a:ext cx="762000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7969250" y="0"/>
            <a:ext cx="287338" cy="142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0493" name="Rectangle 12"/>
          <p:cNvSpPr>
            <a:spLocks noChangeArrowheads="1"/>
          </p:cNvSpPr>
          <p:nvPr/>
        </p:nvSpPr>
        <p:spPr bwMode="auto">
          <a:xfrm>
            <a:off x="8001000" y="3987800"/>
            <a:ext cx="242888" cy="1676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778253" name="Text Box 13"/>
          <p:cNvSpPr txBox="1">
            <a:spLocks noChangeArrowheads="1"/>
          </p:cNvSpPr>
          <p:nvPr/>
        </p:nvSpPr>
        <p:spPr bwMode="auto">
          <a:xfrm>
            <a:off x="7848600" y="4127500"/>
            <a:ext cx="901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1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THAILAND</a:t>
            </a:r>
            <a:endParaRPr lang="th-TH" sz="11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8316913" y="358775"/>
            <a:ext cx="827087" cy="360045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20496" name="Rectangle 15"/>
          <p:cNvSpPr>
            <a:spLocks noChangeArrowheads="1"/>
          </p:cNvSpPr>
          <p:nvPr/>
        </p:nvSpPr>
        <p:spPr bwMode="auto">
          <a:xfrm>
            <a:off x="8101013" y="404813"/>
            <a:ext cx="287337" cy="1008062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7CD98F-22A2-461D-B61C-63E41F33AC8B}" type="slidenum">
              <a:rPr lang="en-US"/>
              <a:pPr/>
              <a:t>16</a:t>
            </a:fld>
            <a:endParaRPr lang="th-TH"/>
          </a:p>
        </p:txBody>
      </p:sp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693738"/>
            <a:ext cx="6248400" cy="647700"/>
          </a:xfrm>
          <a:solidFill>
            <a:srgbClr val="CCFFCC">
              <a:alpha val="50000"/>
            </a:srgbClr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28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ทุนการพัฒนา</a:t>
            </a:r>
          </a:p>
        </p:txBody>
      </p:sp>
      <p:sp>
        <p:nvSpPr>
          <p:cNvPr id="779267" name="Text Box 3"/>
          <p:cNvSpPr txBox="1">
            <a:spLocks noChangeArrowheads="1"/>
          </p:cNvSpPr>
          <p:nvPr/>
        </p:nvSpPr>
        <p:spPr bwMode="auto">
          <a:xfrm>
            <a:off x="3422650" y="1514475"/>
            <a:ext cx="2743200" cy="854075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ทุนธรรมชาติ</a:t>
            </a:r>
          </a:p>
          <a:p>
            <a:pPr>
              <a:spcBef>
                <a:spcPct val="50000"/>
              </a:spcBef>
              <a:defRPr/>
            </a:pPr>
            <a:r>
              <a:rPr lang="th-TH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(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natural capital</a:t>
            </a:r>
            <a:r>
              <a:rPr lang="th-TH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)</a:t>
            </a:r>
          </a:p>
        </p:txBody>
      </p:sp>
      <p:sp>
        <p:nvSpPr>
          <p:cNvPr id="779268" name="Text Box 4"/>
          <p:cNvSpPr txBox="1">
            <a:spLocks noChangeArrowheads="1"/>
          </p:cNvSpPr>
          <p:nvPr/>
        </p:nvSpPr>
        <p:spPr bwMode="auto">
          <a:xfrm>
            <a:off x="6030913" y="3159125"/>
            <a:ext cx="2895600" cy="854075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ทุนมนุษย์</a:t>
            </a:r>
          </a:p>
          <a:p>
            <a:pPr>
              <a:spcBef>
                <a:spcPct val="50000"/>
              </a:spcBef>
              <a:defRPr/>
            </a:pPr>
            <a:r>
              <a:rPr lang="th-TH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(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Human capital</a:t>
            </a:r>
            <a:r>
              <a:rPr lang="th-TH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)</a:t>
            </a:r>
          </a:p>
        </p:txBody>
      </p:sp>
      <p:sp>
        <p:nvSpPr>
          <p:cNvPr id="779269" name="Text Box 5"/>
          <p:cNvSpPr txBox="1">
            <a:spLocks noChangeArrowheads="1"/>
          </p:cNvSpPr>
          <p:nvPr/>
        </p:nvSpPr>
        <p:spPr bwMode="auto">
          <a:xfrm>
            <a:off x="685800" y="3125788"/>
            <a:ext cx="2895600" cy="8540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ทุนทางสังคม</a:t>
            </a:r>
          </a:p>
          <a:p>
            <a:pPr>
              <a:spcBef>
                <a:spcPct val="50000"/>
              </a:spcBef>
              <a:defRPr/>
            </a:pPr>
            <a:r>
              <a:rPr lang="th-TH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(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Social capital</a:t>
            </a:r>
            <a:r>
              <a:rPr lang="th-TH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)</a:t>
            </a:r>
          </a:p>
        </p:txBody>
      </p:sp>
      <p:sp>
        <p:nvSpPr>
          <p:cNvPr id="779270" name="Text Box 6"/>
          <p:cNvSpPr txBox="1">
            <a:spLocks noChangeArrowheads="1"/>
          </p:cNvSpPr>
          <p:nvPr/>
        </p:nvSpPr>
        <p:spPr bwMode="auto">
          <a:xfrm>
            <a:off x="3352800" y="4800600"/>
            <a:ext cx="2895600" cy="854075"/>
          </a:xfrm>
          <a:prstGeom prst="rect">
            <a:avLst/>
          </a:prstGeom>
          <a:solidFill>
            <a:srgbClr val="FF00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ทุนทางเศรษฐกิจ</a:t>
            </a:r>
          </a:p>
          <a:p>
            <a:pPr>
              <a:spcBef>
                <a:spcPct val="50000"/>
              </a:spcBef>
              <a:defRPr/>
            </a:pPr>
            <a:r>
              <a:rPr lang="th-TH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(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Economic capital</a:t>
            </a:r>
            <a:r>
              <a:rPr lang="th-TH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)</a:t>
            </a:r>
          </a:p>
        </p:txBody>
      </p:sp>
      <p:sp>
        <p:nvSpPr>
          <p:cNvPr id="779271" name="AutoShape 7"/>
          <p:cNvSpPr>
            <a:spLocks noChangeArrowheads="1"/>
          </p:cNvSpPr>
          <p:nvPr/>
        </p:nvSpPr>
        <p:spPr bwMode="auto">
          <a:xfrm>
            <a:off x="3924300" y="2852738"/>
            <a:ext cx="1676400" cy="1447800"/>
          </a:xfrm>
          <a:custGeom>
            <a:avLst/>
            <a:gdLst>
              <a:gd name="T0" fmla="*/ 1676400 w 21600"/>
              <a:gd name="T1" fmla="*/ 723900 h 21600"/>
              <a:gd name="T2" fmla="*/ 838200 w 21600"/>
              <a:gd name="T3" fmla="*/ 1447800 h 21600"/>
              <a:gd name="T4" fmla="*/ 0 w 21600"/>
              <a:gd name="T5" fmla="*/ 723900 h 21600"/>
              <a:gd name="T6" fmla="*/ 838200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60 w 21600"/>
              <a:gd name="T13" fmla="*/ 8640 h 21600"/>
              <a:gd name="T14" fmla="*/ 19440 w 21600"/>
              <a:gd name="T15" fmla="*/ 129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79272" name="Line 8"/>
          <p:cNvSpPr>
            <a:spLocks noChangeShapeType="1"/>
          </p:cNvSpPr>
          <p:nvPr/>
        </p:nvSpPr>
        <p:spPr bwMode="auto">
          <a:xfrm flipV="1">
            <a:off x="2314575" y="2303463"/>
            <a:ext cx="1066800" cy="762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79273" name="Line 9"/>
          <p:cNvSpPr>
            <a:spLocks noChangeShapeType="1"/>
          </p:cNvSpPr>
          <p:nvPr/>
        </p:nvSpPr>
        <p:spPr bwMode="auto">
          <a:xfrm flipH="1" flipV="1">
            <a:off x="2195513" y="4149725"/>
            <a:ext cx="1008062" cy="10795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79274" name="Line 10"/>
          <p:cNvSpPr>
            <a:spLocks noChangeShapeType="1"/>
          </p:cNvSpPr>
          <p:nvPr/>
        </p:nvSpPr>
        <p:spPr bwMode="auto">
          <a:xfrm flipV="1">
            <a:off x="6372225" y="4149725"/>
            <a:ext cx="1152525" cy="9937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79275" name="Line 11"/>
          <p:cNvSpPr>
            <a:spLocks noChangeShapeType="1"/>
          </p:cNvSpPr>
          <p:nvPr/>
        </p:nvSpPr>
        <p:spPr bwMode="auto">
          <a:xfrm>
            <a:off x="6176963" y="2162175"/>
            <a:ext cx="1214437" cy="9620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79276" name="Text Box 12"/>
          <p:cNvSpPr txBox="1">
            <a:spLocks noChangeArrowheads="1"/>
          </p:cNvSpPr>
          <p:nvPr/>
        </p:nvSpPr>
        <p:spPr bwMode="auto">
          <a:xfrm>
            <a:off x="1431925" y="1700213"/>
            <a:ext cx="1584325" cy="36671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เทคโนโลยี</a:t>
            </a:r>
          </a:p>
        </p:txBody>
      </p:sp>
      <p:sp>
        <p:nvSpPr>
          <p:cNvPr id="779278" name="Line 14"/>
          <p:cNvSpPr>
            <a:spLocks noChangeShapeType="1"/>
          </p:cNvSpPr>
          <p:nvPr/>
        </p:nvSpPr>
        <p:spPr bwMode="auto">
          <a:xfrm flipH="1" flipV="1">
            <a:off x="2209800" y="2117725"/>
            <a:ext cx="576263" cy="57626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79288" name="Text Box 24"/>
          <p:cNvSpPr txBox="1">
            <a:spLocks noChangeArrowheads="1"/>
          </p:cNvSpPr>
          <p:nvPr/>
        </p:nvSpPr>
        <p:spPr bwMode="auto">
          <a:xfrm>
            <a:off x="6659563" y="1693863"/>
            <a:ext cx="1584325" cy="36671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เทคโนโลยี</a:t>
            </a:r>
          </a:p>
        </p:txBody>
      </p:sp>
      <p:sp>
        <p:nvSpPr>
          <p:cNvPr id="779289" name="Line 25"/>
          <p:cNvSpPr>
            <a:spLocks noChangeShapeType="1"/>
          </p:cNvSpPr>
          <p:nvPr/>
        </p:nvSpPr>
        <p:spPr bwMode="auto">
          <a:xfrm flipV="1">
            <a:off x="6864350" y="2060575"/>
            <a:ext cx="660400" cy="62071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79290" name="Text Box 26"/>
          <p:cNvSpPr txBox="1">
            <a:spLocks noChangeArrowheads="1"/>
          </p:cNvSpPr>
          <p:nvPr/>
        </p:nvSpPr>
        <p:spPr bwMode="auto">
          <a:xfrm>
            <a:off x="1274763" y="5418138"/>
            <a:ext cx="1584325" cy="36671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เทคโนโลยี</a:t>
            </a:r>
          </a:p>
        </p:txBody>
      </p:sp>
      <p:sp>
        <p:nvSpPr>
          <p:cNvPr id="779291" name="Line 27"/>
          <p:cNvSpPr>
            <a:spLocks noChangeShapeType="1"/>
          </p:cNvSpPr>
          <p:nvPr/>
        </p:nvSpPr>
        <p:spPr bwMode="auto">
          <a:xfrm flipV="1">
            <a:off x="2124075" y="4724400"/>
            <a:ext cx="503238" cy="6492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79292" name="Text Box 28"/>
          <p:cNvSpPr txBox="1">
            <a:spLocks noChangeArrowheads="1"/>
          </p:cNvSpPr>
          <p:nvPr/>
        </p:nvSpPr>
        <p:spPr bwMode="auto">
          <a:xfrm>
            <a:off x="6802438" y="5383213"/>
            <a:ext cx="1584325" cy="36671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เทคโนโลยี</a:t>
            </a:r>
          </a:p>
        </p:txBody>
      </p:sp>
      <p:sp>
        <p:nvSpPr>
          <p:cNvPr id="779293" name="Line 29"/>
          <p:cNvSpPr>
            <a:spLocks noChangeShapeType="1"/>
          </p:cNvSpPr>
          <p:nvPr/>
        </p:nvSpPr>
        <p:spPr bwMode="auto">
          <a:xfrm flipH="1" flipV="1">
            <a:off x="7019925" y="4581525"/>
            <a:ext cx="576263" cy="79216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7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7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7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7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7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779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779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779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779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7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7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7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7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77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779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77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779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7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1" dur="2000" fill="hold"/>
                                        <p:tgtEl>
                                          <p:spTgt spid="779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7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779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266" grpId="0" animBg="1"/>
      <p:bldP spid="779267" grpId="0" animBg="1" autoUpdateAnimBg="0"/>
      <p:bldP spid="779268" grpId="0" animBg="1" autoUpdateAnimBg="0"/>
      <p:bldP spid="779269" grpId="0" animBg="1" autoUpdateAnimBg="0"/>
      <p:bldP spid="779270" grpId="0" animBg="1" autoUpdateAnimBg="0"/>
      <p:bldP spid="779271" grpId="0" animBg="1"/>
      <p:bldP spid="779272" grpId="0" animBg="1"/>
      <p:bldP spid="779272" grpId="1" animBg="1"/>
      <p:bldP spid="779273" grpId="0" animBg="1"/>
      <p:bldP spid="779273" grpId="1" animBg="1"/>
      <p:bldP spid="779274" grpId="0" animBg="1"/>
      <p:bldP spid="779274" grpId="1" animBg="1"/>
      <p:bldP spid="779275" grpId="0" animBg="1"/>
      <p:bldP spid="779275" grpId="1" animBg="1"/>
      <p:bldP spid="779276" grpId="0" animBg="1"/>
      <p:bldP spid="779278" grpId="0" animBg="1"/>
      <p:bldP spid="779278" grpId="1" animBg="1"/>
      <p:bldP spid="779288" grpId="0" animBg="1"/>
      <p:bldP spid="779289" grpId="0" animBg="1"/>
      <p:bldP spid="779289" grpId="1" animBg="1"/>
      <p:bldP spid="779290" grpId="0" animBg="1"/>
      <p:bldP spid="779291" grpId="0" animBg="1"/>
      <p:bldP spid="779291" grpId="1" animBg="1"/>
      <p:bldP spid="779292" grpId="0" animBg="1"/>
      <p:bldP spid="779293" grpId="0" animBg="1"/>
      <p:bldP spid="77929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7498080" cy="1143000"/>
          </a:xfrm>
        </p:spPr>
        <p:txBody>
          <a:bodyPr/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ที่มาของคำว่าทุน</a:t>
            </a:r>
            <a:endParaRPr lang="th-TH" dirty="0"/>
          </a:p>
        </p:txBody>
      </p:sp>
      <p:sp>
        <p:nvSpPr>
          <p:cNvPr id="5" name="วงรี 4"/>
          <p:cNvSpPr/>
          <p:nvPr/>
        </p:nvSpPr>
        <p:spPr>
          <a:xfrm>
            <a:off x="3643306" y="2643182"/>
            <a:ext cx="1357322" cy="14287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ทุน</a:t>
            </a:r>
            <a:endParaRPr lang="th-TH" dirty="0"/>
          </a:p>
        </p:txBody>
      </p:sp>
      <p:sp>
        <p:nvSpPr>
          <p:cNvPr id="9" name="วงรี 8"/>
          <p:cNvSpPr/>
          <p:nvPr/>
        </p:nvSpPr>
        <p:spPr>
          <a:xfrm>
            <a:off x="5072066" y="500042"/>
            <a:ext cx="1857388" cy="192882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ไทย</a:t>
            </a:r>
            <a:endParaRPr lang="th-TH" dirty="0"/>
          </a:p>
        </p:txBody>
      </p:sp>
      <p:sp>
        <p:nvSpPr>
          <p:cNvPr id="10" name="วงรี 9"/>
          <p:cNvSpPr/>
          <p:nvPr/>
        </p:nvSpPr>
        <p:spPr>
          <a:xfrm>
            <a:off x="1142976" y="1142984"/>
            <a:ext cx="1857388" cy="192882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เปิ่น(จีน)</a:t>
            </a:r>
          </a:p>
          <a:p>
            <a:pPr algn="ctr"/>
            <a:r>
              <a:rPr lang="th-TH" dirty="0" smtClean="0"/>
              <a:t>สิ่งที่มีอยู่เดิม</a:t>
            </a:r>
            <a:endParaRPr lang="th-TH" dirty="0"/>
          </a:p>
        </p:txBody>
      </p:sp>
      <p:sp>
        <p:nvSpPr>
          <p:cNvPr id="11" name="วงรี 10"/>
          <p:cNvSpPr/>
          <p:nvPr/>
        </p:nvSpPr>
        <p:spPr>
          <a:xfrm>
            <a:off x="3643306" y="4929198"/>
            <a:ext cx="1571636" cy="17144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โภคทรัพย์(พระพุทธเจ้า)</a:t>
            </a:r>
            <a:endParaRPr lang="th-TH" dirty="0"/>
          </a:p>
        </p:txBody>
      </p:sp>
      <p:sp>
        <p:nvSpPr>
          <p:cNvPr id="12" name="ลูกศรขวา 11"/>
          <p:cNvSpPr/>
          <p:nvPr/>
        </p:nvSpPr>
        <p:spPr>
          <a:xfrm rot="18956561">
            <a:off x="4568816" y="2119481"/>
            <a:ext cx="750747" cy="50006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ขวา 12"/>
          <p:cNvSpPr/>
          <p:nvPr/>
        </p:nvSpPr>
        <p:spPr>
          <a:xfrm rot="13492929">
            <a:off x="2818150" y="2462929"/>
            <a:ext cx="750747" cy="603519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ขวา 13"/>
          <p:cNvSpPr/>
          <p:nvPr/>
        </p:nvSpPr>
        <p:spPr>
          <a:xfrm rot="5400000">
            <a:off x="4018031" y="4268721"/>
            <a:ext cx="750747" cy="50006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285720" y="3500438"/>
            <a:ext cx="2571768" cy="1200329"/>
          </a:xfrm>
          <a:prstGeom prst="rect">
            <a:avLst/>
          </a:prstGeom>
          <a:ln>
            <a:solidFill>
              <a:schemeClr val="accent1">
                <a:alpha val="56000"/>
              </a:schemeClr>
            </a:solidFill>
          </a:ln>
        </p:spPr>
        <p:txBody>
          <a:bodyPr wrap="square">
            <a:spAutoFit/>
          </a:bodyPr>
          <a:lstStyle/>
          <a:p>
            <a:pPr algn="thaiDist"/>
            <a:r>
              <a:rPr lang="th-TH" sz="2400" dirty="0" smtClean="0"/>
              <a:t>ความรู้ </a:t>
            </a:r>
            <a:r>
              <a:rPr lang="th-TH" sz="2400" dirty="0"/>
              <a:t>ความสามารถ และอาจรวมไปถึงทรัพย์สิน เงินทองด้วย </a:t>
            </a:r>
          </a:p>
        </p:txBody>
      </p:sp>
      <p:cxnSp>
        <p:nvCxnSpPr>
          <p:cNvPr id="17" name="ลูกศรเชื่อมต่อแบบตรง 16"/>
          <p:cNvCxnSpPr>
            <a:endCxn id="15" idx="0"/>
          </p:cNvCxnSpPr>
          <p:nvPr/>
        </p:nvCxnSpPr>
        <p:spPr>
          <a:xfrm rot="5400000">
            <a:off x="1393009" y="3250405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สี่เหลี่ยมผืนผ้า 22"/>
          <p:cNvSpPr/>
          <p:nvPr/>
        </p:nvSpPr>
        <p:spPr>
          <a:xfrm>
            <a:off x="5857884" y="4972963"/>
            <a:ext cx="3071834" cy="1569660"/>
          </a:xfrm>
          <a:prstGeom prst="rect">
            <a:avLst/>
          </a:prstGeom>
          <a:ln>
            <a:solidFill>
              <a:schemeClr val="accent1">
                <a:alpha val="56000"/>
              </a:schemeClr>
            </a:solidFill>
          </a:ln>
        </p:spPr>
        <p:txBody>
          <a:bodyPr wrap="square">
            <a:spAutoFit/>
          </a:bodyPr>
          <a:lstStyle/>
          <a:p>
            <a:pPr algn="thaiDist"/>
            <a:r>
              <a:rPr lang="th-TH" sz="2400" dirty="0" smtClean="0"/>
              <a:t>ทรัพย์ภายนอกเช่น เงินทอง บ้านเรือน ข้าทาส  ไรน่าฯลฯ/ทรัพย์ภายใน คือ ความดีงาม  จิตใจ  ความขยันฯลฯ ดังเช่น อริยทรัพย์ 7</a:t>
            </a:r>
            <a:endParaRPr lang="th-TH" sz="2400" dirty="0"/>
          </a:p>
        </p:txBody>
      </p:sp>
      <p:cxnSp>
        <p:nvCxnSpPr>
          <p:cNvPr id="24" name="ลูกศรเชื่อมต่อแบบตรง 23"/>
          <p:cNvCxnSpPr/>
          <p:nvPr/>
        </p:nvCxnSpPr>
        <p:spPr>
          <a:xfrm>
            <a:off x="5214942" y="5715016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สี่เหลี่ยมผืนผ้า 27"/>
          <p:cNvSpPr/>
          <p:nvPr/>
        </p:nvSpPr>
        <p:spPr>
          <a:xfrm>
            <a:off x="5357818" y="3044137"/>
            <a:ext cx="2571768" cy="1200329"/>
          </a:xfrm>
          <a:prstGeom prst="rect">
            <a:avLst/>
          </a:prstGeom>
          <a:ln>
            <a:solidFill>
              <a:schemeClr val="accent1">
                <a:alpha val="56000"/>
              </a:schemeClr>
            </a:solidFill>
          </a:ln>
        </p:spPr>
        <p:txBody>
          <a:bodyPr wrap="square">
            <a:spAutoFit/>
          </a:bodyPr>
          <a:lstStyle/>
          <a:p>
            <a:pPr algn="thaiDist"/>
            <a:r>
              <a:rPr lang="th-TH" sz="2400" dirty="0"/>
              <a:t>ของเดิมหรือเงินเดิมที่มีไว้ ลงไว้ กำหนดไว้ จัดตั้งไว้ เพื่อประโยชน์ให้งอกงาม</a:t>
            </a:r>
          </a:p>
        </p:txBody>
      </p:sp>
      <p:cxnSp>
        <p:nvCxnSpPr>
          <p:cNvPr id="29" name="ลูกศรเชื่อมต่อแบบตรง 28"/>
          <p:cNvCxnSpPr>
            <a:endCxn id="28" idx="0"/>
          </p:cNvCxnSpPr>
          <p:nvPr/>
        </p:nvCxnSpPr>
        <p:spPr>
          <a:xfrm rot="16200000" flipH="1">
            <a:off x="6157472" y="2557907"/>
            <a:ext cx="61527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539750" y="333375"/>
            <a:ext cx="7704138" cy="792163"/>
          </a:xfrm>
          <a:prstGeom prst="rect">
            <a:avLst/>
          </a:prstGeom>
          <a:gradFill rotWithShape="1">
            <a:gsLst>
              <a:gs pos="0">
                <a:srgbClr val="33CCFF"/>
              </a:gs>
              <a:gs pos="50000">
                <a:srgbClr val="FFFFFF"/>
              </a:gs>
              <a:gs pos="100000">
                <a:srgbClr val="33CCFF"/>
              </a:gs>
            </a:gsLst>
            <a:lin ang="5400000" scaled="1"/>
          </a:gradFill>
          <a:ln w="57150" cmpd="thinThick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3600" b="1">
                <a:solidFill>
                  <a:srgbClr val="3333FF"/>
                </a:solidFill>
                <a:latin typeface="Angsana New" pitchFamily="18" charset="-34"/>
                <a:cs typeface="Angsana New" pitchFamily="18" charset="-34"/>
              </a:rPr>
              <a:t>อริยทรัพย์  (ทรัพย์อันประเสริฐ)  มี๗ ประการ</a:t>
            </a:r>
            <a:endParaRPr lang="th-TH" sz="1800">
              <a:solidFill>
                <a:srgbClr val="3333FF"/>
              </a:solidFill>
              <a:latin typeface="Verdana" pitchFamily="34" charset="0"/>
              <a:cs typeface="Angsana New" pitchFamily="18" charset="-34"/>
            </a:endParaRP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395288" y="1484313"/>
            <a:ext cx="8705850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>
              <a:buFontTx/>
              <a:buAutoNum type="thaiNumPeriod"/>
            </a:pPr>
            <a:r>
              <a:rPr lang="th-TH" sz="3600" b="1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ศรัทธา </a:t>
            </a:r>
            <a:r>
              <a:rPr lang="en-US" sz="3600" b="1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3600" b="1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(สัทธา) </a:t>
            </a:r>
            <a:r>
              <a:rPr lang="en-US" sz="3600" b="1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36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ความเชื่อ ความเลื่อมใสในศาสนา</a:t>
            </a:r>
          </a:p>
          <a:p>
            <a:pPr marL="533400" indent="-533400">
              <a:buFontTx/>
              <a:buAutoNum type="thaiNumPeriod"/>
            </a:pPr>
            <a:r>
              <a:rPr lang="th-TH" sz="4000" b="1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ศีล</a:t>
            </a:r>
            <a:r>
              <a:rPr lang="th-TH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การรักษาศีล</a:t>
            </a:r>
          </a:p>
          <a:p>
            <a:pPr marL="533400" indent="-533400">
              <a:buFontTx/>
              <a:buAutoNum type="thaiNumPeriod"/>
            </a:pPr>
            <a:r>
              <a:rPr lang="th-TH" sz="4000" b="1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หิริ</a:t>
            </a:r>
            <a:r>
              <a:rPr lang="th-TH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ความละอายต่อบาป</a:t>
            </a:r>
          </a:p>
          <a:p>
            <a:pPr marL="533400" indent="-533400">
              <a:buFontTx/>
              <a:buAutoNum type="thaiNumPeriod"/>
            </a:pPr>
            <a:r>
              <a:rPr lang="th-TH" sz="4000" b="1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โอตับปะ</a:t>
            </a:r>
            <a:r>
              <a:rPr lang="th-TH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ความเกรงกลัวต่อบาป</a:t>
            </a:r>
          </a:p>
          <a:p>
            <a:pPr marL="533400" indent="-533400">
              <a:buFontTx/>
              <a:buAutoNum type="thaiNumPeriod"/>
            </a:pPr>
            <a:r>
              <a:rPr lang="th-TH" sz="4000" b="1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พาหุสัจจะ</a:t>
            </a:r>
            <a:r>
              <a:rPr lang="th-TH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ความเป็นผู้ได้ยินได้ฟังมาก ความเป็นผู้ได้ศึกษา</a:t>
            </a:r>
          </a:p>
          <a:p>
            <a:pPr marL="533400" indent="-533400"/>
            <a:r>
              <a:rPr lang="th-TH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      เล่าเรียนมาก</a:t>
            </a:r>
          </a:p>
          <a:p>
            <a:pPr marL="533400" indent="-533400"/>
            <a:r>
              <a:rPr lang="th-TH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๖.   </a:t>
            </a:r>
            <a:r>
              <a:rPr lang="th-TH" sz="4000" b="1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จาคะ </a:t>
            </a:r>
            <a:r>
              <a:rPr lang="en-US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การสละ การแบ่งปัน</a:t>
            </a:r>
          </a:p>
          <a:p>
            <a:pPr marL="533400" indent="-533400"/>
            <a:r>
              <a:rPr lang="th-TH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๗.   </a:t>
            </a:r>
            <a:r>
              <a:rPr lang="th-TH" sz="4000" b="1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ปัญญา </a:t>
            </a:r>
            <a:r>
              <a:rPr lang="en-US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400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ความรอบรู้ ความรู้ทั่ว ความฉลาด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ความหมายของทุนในทางเศรษฐศาสตร์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1447800"/>
            <a:ext cx="8362216" cy="4800600"/>
          </a:xfrm>
        </p:spPr>
        <p:txBody>
          <a:bodyPr/>
          <a:lstStyle/>
          <a:p>
            <a:r>
              <a:rPr lang="th-TH" dirty="0" smtClean="0"/>
              <a:t> </a:t>
            </a:r>
            <a:r>
              <a:rPr lang="th-TH" sz="4000" u="sng" dirty="0" smtClean="0">
                <a:latin typeface="Angsana New" pitchFamily="18" charset="-34"/>
                <a:cs typeface="Angsana New" pitchFamily="18" charset="-34"/>
              </a:rPr>
              <a:t>ทุน (</a:t>
            </a:r>
            <a:r>
              <a:rPr lang="en-US" sz="4000" u="sng" dirty="0" smtClean="0">
                <a:latin typeface="Angsana New" pitchFamily="18" charset="-34"/>
                <a:cs typeface="Angsana New" pitchFamily="18" charset="-34"/>
              </a:rPr>
              <a:t>capital) </a:t>
            </a:r>
            <a:r>
              <a:rPr lang="en-US" dirty="0" smtClean="0"/>
              <a:t>  </a:t>
            </a:r>
            <a:r>
              <a:rPr lang="th-TH" dirty="0" smtClean="0"/>
              <a:t>ในความหมายทางเศรษฐศาสตร์  หมายถึง  สิ่งที่สามารถใช้ได้คงทน  และผลิตสินค้าและบริการได้โดยตรง เช่น โรงงาน  เครื่องจักร  อุปกรณ์การผลิตซึ่งแตกต่างจากความหมายทางธุรกิจ หมายถึง เงินสด  หรือเงินที่ใช้ในการดำเนินงาน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i="1" dirty="0" smtClean="0"/>
              <a:t>แนวทางการจัดการเรียนการสอน</a:t>
            </a:r>
            <a:endParaRPr lang="th-TH" b="1" i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จำนวนหน่วย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กิต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       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หน่วย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กิต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3-0-6)</a:t>
            </a:r>
          </a:p>
          <a:p>
            <a:pPr lvl="0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หลักสูตรและประเภทของรายวิชา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dirty="0" smtClean="0"/>
              <a:t>หมวดวิชาเฉพาะ กลุ่มวิชาแกน</a:t>
            </a:r>
          </a:p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จุดมุ่งหมายและวัตถุประสงค์</a:t>
            </a:r>
          </a:p>
          <a:p>
            <a:pPr lvl="1"/>
            <a:r>
              <a:rPr lang="th-TH" dirty="0" smtClean="0"/>
              <a:t>ทำให้นักศึกษาได้เรียนรู้ถึงหลักการ กระบวนการ ขั้นตอน เทคนิควิธีของการระดมทุน </a:t>
            </a:r>
            <a:endParaRPr lang="en-US" dirty="0" smtClean="0"/>
          </a:p>
          <a:p>
            <a:pPr lvl="1"/>
            <a:r>
              <a:rPr lang="th-TH" dirty="0" smtClean="0"/>
              <a:t>ทำให้นักศึกษาได้เกิดความตระหนักถึงประโยชน์</a:t>
            </a:r>
            <a:r>
              <a:rPr lang="en-US" dirty="0" smtClean="0"/>
              <a:t>/</a:t>
            </a:r>
            <a:r>
              <a:rPr lang="th-TH" dirty="0" smtClean="0"/>
              <a:t>ความสำคัญของการระดมทุน</a:t>
            </a:r>
            <a:endParaRPr lang="en-US" dirty="0" smtClean="0"/>
          </a:p>
          <a:p>
            <a:pPr lvl="1"/>
            <a:r>
              <a:rPr lang="th-TH" dirty="0" smtClean="0"/>
              <a:t>ทำให้นักศึกษาได้เกิดการเรียนรู้ถึงการได้มาซึ่งทุนที่สามารถนำมาเป็นทรัพยากรที่ก่อให้เกิดประโยชน์ในงานพัฒนาสังคม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lvl="1"/>
            <a:endParaRPr lang="th-TH" dirty="0" smtClean="0"/>
          </a:p>
          <a:p>
            <a:pPr lvl="1"/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285984" y="214338"/>
            <a:ext cx="6640824" cy="6858000"/>
          </a:xfrm>
        </p:spPr>
        <p:txBody>
          <a:bodyPr>
            <a:normAutofit lnSpcReduction="10000"/>
          </a:bodyPr>
          <a:lstStyle/>
          <a:p>
            <a:r>
              <a:rPr lang="th-TH" i="1" u="sng" dirty="0" err="1" smtClean="0"/>
              <a:t>อดัม</a:t>
            </a:r>
            <a:r>
              <a:rPr lang="th-TH" i="1" u="sng" dirty="0" smtClean="0"/>
              <a:t> </a:t>
            </a:r>
            <a:r>
              <a:rPr lang="th-TH" i="1" u="sng" dirty="0" err="1" smtClean="0"/>
              <a:t>สมิธ</a:t>
            </a:r>
            <a:r>
              <a:rPr lang="th-TH" i="1" u="sng" dirty="0" smtClean="0"/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ได้กล่าวว่า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ส่วนของมูลภัณฑ์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Stock)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ของมนุษย์ ที่เขาคาดว่าจะให้รายได้แก่เขา เรียกว่า ทุนของเขา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โดยได้แจกแจงว่า ทุนของประเทศหรือของสังคมหนึ่ง ๆ ประกอบด้วย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dirty="0" smtClean="0"/>
              <a:t>เครื่องจักรกลและเครื่องมือในการประกอบอาชีพ</a:t>
            </a:r>
            <a:endParaRPr lang="en-US" dirty="0" smtClean="0"/>
          </a:p>
          <a:p>
            <a:pPr lvl="1"/>
            <a:r>
              <a:rPr lang="th-TH" dirty="0" smtClean="0"/>
              <a:t>อาคารซึ่งไม่ใช่พักอาศัย</a:t>
            </a:r>
            <a:endParaRPr lang="en-US" dirty="0" smtClean="0"/>
          </a:p>
          <a:p>
            <a:pPr lvl="1"/>
            <a:r>
              <a:rPr lang="th-TH" dirty="0" smtClean="0"/>
              <a:t>สิ่งปรับปรุงที่ดินซึ่งทำให้ที่ดินเหมาะแก่การเพาะปลูกยิ่งขึ้น</a:t>
            </a:r>
            <a:endParaRPr lang="en-US" dirty="0" smtClean="0"/>
          </a:p>
          <a:p>
            <a:pPr lvl="1"/>
            <a:r>
              <a:rPr lang="th-TH" dirty="0" smtClean="0"/>
              <a:t>ความสามารถของพลเมือง</a:t>
            </a:r>
            <a:endParaRPr lang="en-US" dirty="0" smtClean="0"/>
          </a:p>
          <a:p>
            <a:pPr lvl="1"/>
            <a:r>
              <a:rPr lang="th-TH" dirty="0" smtClean="0"/>
              <a:t>เงินตรา</a:t>
            </a:r>
            <a:endParaRPr lang="en-US" dirty="0" smtClean="0"/>
          </a:p>
          <a:p>
            <a:pPr lvl="1"/>
            <a:r>
              <a:rPr lang="th-TH" dirty="0" smtClean="0"/>
              <a:t>เสบียงอาหารในมือของผู้ผลิตและผู้จำหน่ายซึ่งหวังว่าจะได้กำไรจากการขาย </a:t>
            </a:r>
            <a:endParaRPr lang="en-US" dirty="0" smtClean="0"/>
          </a:p>
          <a:p>
            <a:pPr lvl="1"/>
            <a:r>
              <a:rPr lang="th-TH" dirty="0" smtClean="0"/>
              <a:t>วัสดุสำหรับทำสิ่งประดิษฐ์ที่อยู่ในมือของผู้ผลิตและผู้จำหน่าย</a:t>
            </a:r>
            <a:endParaRPr lang="en-US" dirty="0" smtClean="0"/>
          </a:p>
          <a:p>
            <a:pPr lvl="1"/>
            <a:r>
              <a:rPr lang="th-TH" dirty="0" smtClean="0"/>
              <a:t>สิ่งของที่ทำสำเร็จแล้ว แต่ยังอยู่ในมือของผู้ผลิตหรือผู้จำหน่าย 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  <p:pic>
        <p:nvPicPr>
          <p:cNvPr id="4" name="รูปภาพ 3" descr="200px-AdamSmi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43074" cy="2448180"/>
          </a:xfrm>
          <a:prstGeom prst="rect">
            <a:avLst/>
          </a:prstGeom>
        </p:spPr>
      </p:pic>
      <p:sp>
        <p:nvSpPr>
          <p:cNvPr id="5" name="วงเล็บปีกกาขวา 4"/>
          <p:cNvSpPr/>
          <p:nvPr/>
        </p:nvSpPr>
        <p:spPr>
          <a:xfrm>
            <a:off x="2285984" y="2071678"/>
            <a:ext cx="357190" cy="15716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วงเล็บปีกกาขวา 5"/>
          <p:cNvSpPr/>
          <p:nvPr/>
        </p:nvSpPr>
        <p:spPr>
          <a:xfrm>
            <a:off x="2285984" y="4000504"/>
            <a:ext cx="347666" cy="18573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142976" y="2571744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ทุนประจำ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464344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ทุนหมุนเวียน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498080" cy="1143000"/>
          </a:xfrm>
        </p:spPr>
        <p:txBody>
          <a:bodyPr/>
          <a:lstStyle/>
          <a:p>
            <a:r>
              <a:rPr lang="th-TH" dirty="0" smtClean="0"/>
              <a:t> </a:t>
            </a:r>
            <a:endParaRPr lang="th-TH" dirty="0"/>
          </a:p>
        </p:txBody>
      </p:sp>
      <p:pic>
        <p:nvPicPr>
          <p:cNvPr id="4" name="รูปภาพ 3" descr="dav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1182" y="357166"/>
            <a:ext cx="1819288" cy="22860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1802" y="428604"/>
            <a:ext cx="52149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u="sng" dirty="0" smtClean="0"/>
              <a:t>เดวิด ริ</a:t>
            </a:r>
            <a:r>
              <a:rPr lang="th-TH" sz="3600" u="sng" dirty="0" err="1" smtClean="0"/>
              <a:t>คาร์</a:t>
            </a:r>
            <a:r>
              <a:rPr lang="th-TH" sz="3600" u="sng" dirty="0" smtClean="0"/>
              <a:t>โด </a:t>
            </a:r>
            <a:r>
              <a:rPr lang="en-US" sz="3600" u="sng" dirty="0" smtClean="0"/>
              <a:t>:  </a:t>
            </a:r>
            <a:r>
              <a:rPr lang="th-TH" sz="3600" dirty="0" smtClean="0"/>
              <a:t>เป็น</a:t>
            </a:r>
            <a:r>
              <a:rPr lang="th-TH" sz="3600" dirty="0" err="1" smtClean="0"/>
              <a:t>เศรษฐ</a:t>
            </a:r>
            <a:r>
              <a:rPr lang="th-TH" sz="3600" dirty="0" smtClean="0"/>
              <a:t>ทรัพย์ของประเทศชาติส่วนใหญ่ที่ใช้ในการผลิตและประกอบไปด้วย  อาหาร  เครื่องนุ่งห่ม  เครื่องมือ  วัตถุดิบ  เครื่องจักรกล อันจำเป็นที่จะทำให้แรงงานเกิดผล</a:t>
            </a:r>
            <a:endParaRPr lang="th-TH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574514" y="214290"/>
            <a:ext cx="7498080" cy="6500834"/>
          </a:xfrm>
        </p:spPr>
        <p:txBody>
          <a:bodyPr>
            <a:noAutofit/>
          </a:bodyPr>
          <a:lstStyle/>
          <a:p>
            <a:r>
              <a:rPr lang="th-TH" sz="3600" b="1" dirty="0" smtClean="0"/>
              <a:t>นักวิชาการในเมืองไทย (กำแหง  อยู่เอี่ยม  พิสมัย  จารุจิตติพันธ์ ฤทธิ์  </a:t>
            </a:r>
            <a:r>
              <a:rPr lang="th-TH" sz="3600" b="1" dirty="0" err="1" smtClean="0"/>
              <a:t>ศิ</a:t>
            </a:r>
            <a:r>
              <a:rPr lang="th-TH" sz="3600" b="1" dirty="0" smtClean="0"/>
              <a:t>ริ</a:t>
            </a:r>
            <a:r>
              <a:rPr lang="th-TH" sz="3600" b="1" dirty="0" err="1" smtClean="0"/>
              <a:t>มาตย์</a:t>
            </a:r>
            <a:r>
              <a:rPr lang="th-TH" sz="3600" b="1" dirty="0" smtClean="0"/>
              <a:t>)</a:t>
            </a:r>
            <a:r>
              <a:rPr lang="en-US" sz="3600" dirty="0" smtClean="0"/>
              <a:t>:“</a:t>
            </a:r>
            <a:r>
              <a:rPr lang="th-TH" sz="3600" dirty="0" smtClean="0"/>
              <a:t>ทุน</a:t>
            </a:r>
            <a:r>
              <a:rPr lang="en-US" sz="3600" dirty="0" smtClean="0"/>
              <a:t>”</a:t>
            </a:r>
            <a:r>
              <a:rPr lang="th-TH" sz="3600" dirty="0" smtClean="0"/>
              <a:t>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หมายถึง เครื่องมือที่ถูกผลิตขึ้นมา เพื่อนำไปใช้ในการเพิ่มผลผลิตต่อไปและเป็นสิ่งที่ถูกผลิตโดยมนุษย์ ไม่ใช่สิ่งที่เกิดขึ้นตามธรรมชาติ  โดยแบ่งประเภทของทุนออกเป็น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ทุนถาวร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Fixed Capital)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หมายถึง สิ่งหรือเครื่องมือที่มีความคงทนถาวร สามารถใช้ในการผลิตได้ตลอดไป เช่น โรงงาน เครื่องจักร ถนน ทางรถไฟ รถ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แทรคเตอร์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ฯลฯ 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ทุนดำเนินงาน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Working Capital)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หมายถึง ทุนประเภทวัตถุดิบต่าง ๆ ซึ่งอยู่ในรูปยาง ดินเหนียว น้ำมัน ฯลฯ ซึ่งสามารถเปลี่ยนแปลงรูปร่างจากเดิมได้ โดยผ่านกรรมวิธีของการผลิตขั้นตอนต่าง ๆ 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dirty="0"/>
          </a:p>
        </p:txBody>
      </p:sp>
      <p:pic>
        <p:nvPicPr>
          <p:cNvPr id="4" name="รูปภาพ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214950"/>
            <a:ext cx="1437146" cy="995357"/>
          </a:xfrm>
          <a:prstGeom prst="rect">
            <a:avLst/>
          </a:prstGeom>
        </p:spPr>
      </p:pic>
      <p:pic>
        <p:nvPicPr>
          <p:cNvPr id="5" name="รูปภาพ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357562"/>
            <a:ext cx="1214431" cy="1214431"/>
          </a:xfrm>
          <a:prstGeom prst="rect">
            <a:avLst/>
          </a:prstGeom>
        </p:spPr>
      </p:pic>
      <p:pic>
        <p:nvPicPr>
          <p:cNvPr id="6" name="รูปภาพ 5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2000240"/>
            <a:ext cx="1546045" cy="1038220"/>
          </a:xfrm>
          <a:prstGeom prst="rect">
            <a:avLst/>
          </a:prstGeom>
        </p:spPr>
      </p:pic>
      <p:pic>
        <p:nvPicPr>
          <p:cNvPr id="7" name="รูปภาพ 6" descr="images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357166"/>
            <a:ext cx="1533972" cy="108584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071538" y="428604"/>
            <a:ext cx="7640956" cy="5786478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ชูศักดิ์  จรูญสวัสดิ์</a:t>
            </a:r>
            <a:r>
              <a:rPr lang="en-US" sz="3600" b="1" dirty="0" smtClean="0"/>
              <a:t>:</a:t>
            </a:r>
            <a:r>
              <a:rPr lang="th-TH" sz="3600" b="1" dirty="0" smtClean="0"/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สร้างความแตกต่างอย่างชัดเจนในเรื่องของทุนโดยกล่าวว่าทุนหรือสินค้าเพื่อการลงทุนหมายถึงสิ่งทั้งหลายที่ช่วยก่อให้เกิดการผลิต(เครื่องมือ  เครื่องจักร  โรงงาน  โกดังฯลฯ) รวมทั้งรูปแบบของการบริการต่างๆอันเกี่ยวกับการผลิตสินค้าถือว่ามีความเป็น “ทุน”</a:t>
            </a:r>
          </a:p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นราทิพย์  ชุติวงศ์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ทุนคือรูปแบบของ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อุปสงค์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อุปทาน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กล่าวคือ  ทุนสำหรับนักเศรษฐศาสตร์คือ  สินค้าประเภททุนที่มีส่วนร่วมในการผลิต (เครื่องมือ  เครื่องจักร  โรงงาน  โกดังฯลฯ)รวมทั้งทุนมนุษย์ มิใช่ทุนที่เป็นเพียงกระดาษอย่างธนบัตรหรือใบหุ้นเพียงอย่างเดียว</a:t>
            </a:r>
            <a:endParaRPr lang="th-TH" sz="35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กล่าวโดยสรุป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      มนุษย์รู้จักทุนมานานอย่างน้อยเกือบ 4 พันปี แต่ทุนที่ถูกใช้ในความหมายที่แตกต่างกันไปบ้างก็ใช้แทนวัตถุสิ่งของโดยเป็นการมองทุนที่แง่ของคุณค่า  อันได้แก่เรื่องของจิตใจ  ความดีงามต่างๆ(อริยทรัพย์ 7) อย่างไรก็ตามคนส่วนใหญ่เมื่อได้ยินคำว่าทุนมักจะเข้าใจเพียงอย่างเดียวว่าหมายถึง เงินหรือสิ่งที่ใช้แทนเงินแต่ถ้าหากพิจารณาในแง่มิติอื่นจะพบว่าทุนมีความหมายที่กว้างกว่าเช่น มิติทางด้านวัฒนธรรม  สังคม  การเมือง  ศาสนาเป็นต้น</a:t>
            </a:r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ประชาสังคม</a:t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214414" y="571480"/>
            <a:ext cx="749808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i="1" dirty="0" smtClean="0"/>
              <a:t>"..ชุมชนจะเกิดขึ้นได้ก็ต่อเมื่อเราทำลายความสัมพันธ์แบบอุปถัมภ์ก่อน เพื่อปลดปล่อยชาวบ้านผู้น้อย ให้ออกจากการรวมกลุ่มที่ไม่เท่าเทียมไม่เป็นอิสระจากผู้อุปถัมภ์ เสียก่อน จากนั้นพวกเขาจะกลายเป็นปัจเจกชนเยี่ยงชาวเมืองและชนชั้นสมัยใหม่อื่นๆจากความเป็น “ปัจเจกชน” นี้จึงเข้าสู่การเป็นกลุ่ม ชมรม สมาคม อย่างมีสิทธิมีเสียง และด้วยใจสมัครเอง จากกลุ่ม ชมรม สมาคมเหล่านี้ จึงก้าวสู่การเป็น “ประชาสังคม” ซึ่งในมุมมองเสรีนิยมเป็นเงื่อนไขที่ขาดไม่ได้ หากจะมีประชาธิปไตย เพราะมีแต่ “ประชาสังคม” เช่นนี้ จึงจะชี้นำกำกับรัฐ แลควบคุมถอดถอนผู้ปกครองได้จริง</a:t>
            </a:r>
            <a:endParaRPr lang="th-TH" dirty="0" smtClean="0"/>
          </a:p>
          <a:p>
            <a:endParaRPr lang="th-TH" dirty="0"/>
          </a:p>
        </p:txBody>
      </p:sp>
      <p:pic>
        <p:nvPicPr>
          <p:cNvPr id="4" name="รูปภาพ 3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4786322"/>
            <a:ext cx="2609850" cy="1752600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2786050" y="5715016"/>
            <a:ext cx="2560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/>
              <a:t>อเนก เหล่าธรรมทัศน์ </a:t>
            </a:r>
            <a:endParaRPr lang="th-TH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7498080" cy="1143000"/>
          </a:xfrm>
        </p:spPr>
        <p:txBody>
          <a:bodyPr/>
          <a:lstStyle/>
          <a:p>
            <a:r>
              <a:rPr lang="th-TH" b="1" dirty="0" smtClean="0"/>
              <a:t>ประชาสังคม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714356"/>
            <a:ext cx="8783932" cy="2571768"/>
          </a:xfrm>
        </p:spPr>
        <p:txBody>
          <a:bodyPr>
            <a:normAutofit/>
          </a:bodyPr>
          <a:lstStyle/>
          <a:p>
            <a:r>
              <a:rPr lang="th-TH" dirty="0" smtClean="0"/>
              <a:t>   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เป็นแนวคิดหลักในการพัฒนาศักยภาพของประชาชนที่มีฐานะเป็นผู้อยู่ในปกครองของรัฐและผู้มีอำนาจ ให้กลายเป็น 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“พลเมือง” 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Citizen)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ซึ่งคำว่าพลเมืองนั้นเป็นการสะท้อนให้เห็นแนวคิดเรื่องสิทธิของประชาชนในฐานะที่เป็นพลเมืองของรัฐ โดยเน้นเรื่องสิทธิของปัจเจกชน และสิทธิในการมีส่วนร่วมในการปกครองตนเอง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รูปภาพ 3" descr="220px-Thomas_Hobbes_(portrait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3929066"/>
            <a:ext cx="1928826" cy="2034035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357158" y="6072206"/>
            <a:ext cx="1588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err="1"/>
              <a:t>โทมัส</a:t>
            </a:r>
            <a:r>
              <a:rPr lang="th-TH" b="1" dirty="0"/>
              <a:t> </a:t>
            </a:r>
            <a:r>
              <a:rPr lang="th-TH" b="1" dirty="0" err="1"/>
              <a:t>ฮอบส์</a:t>
            </a:r>
            <a:r>
              <a:rPr lang="th-TH" b="1" dirty="0"/>
              <a:t> </a:t>
            </a:r>
            <a:endParaRPr lang="th-TH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43108" y="4286256"/>
            <a:ext cx="2571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มนุษย์ทุกคนที่เกิดมาต่างก็ได้รับ “สิทธิตามธรรมชาติ” (</a:t>
            </a:r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Natural Right)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ที่เท่าเทียมกัน</a:t>
            </a:r>
            <a:endParaRPr lang="th-TH" sz="24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7" name="รูปภาพ 6" descr="John_Lock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2928934"/>
            <a:ext cx="1634228" cy="1968502"/>
          </a:xfrm>
          <a:prstGeom prst="rect">
            <a:avLst/>
          </a:prstGeom>
        </p:spPr>
      </p:pic>
      <p:sp>
        <p:nvSpPr>
          <p:cNvPr id="8" name="สี่เหลี่ยมผืนผ้า 7"/>
          <p:cNvSpPr/>
          <p:nvPr/>
        </p:nvSpPr>
        <p:spPr>
          <a:xfrm>
            <a:off x="6357950" y="4786322"/>
            <a:ext cx="2500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อำนาจในการปกครองตนเองที่แท้จริงก็เป็นของประชาชนโดยอยู่ภายใต้กฎแห่งเหตุผล</a:t>
            </a:r>
            <a:endParaRPr lang="th-TH" sz="2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58016" y="3500438"/>
            <a:ext cx="1402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/>
              <a:t>จอห์น </a:t>
            </a:r>
            <a:r>
              <a:rPr lang="th-TH" b="1" dirty="0" err="1"/>
              <a:t>ล็อก</a:t>
            </a:r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ความหมายของประชาสังคม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642918"/>
            <a:ext cx="7498080" cy="4214842"/>
          </a:xfrm>
        </p:spPr>
        <p:txBody>
          <a:bodyPr/>
          <a:lstStyle/>
          <a:p>
            <a:r>
              <a:rPr lang="th-TH" b="1" dirty="0" smtClean="0"/>
              <a:t>เดวิด </a:t>
            </a:r>
            <a:r>
              <a:rPr lang="th-TH" b="1" dirty="0" err="1" smtClean="0"/>
              <a:t>แมมธิวส์</a:t>
            </a:r>
            <a:r>
              <a:rPr lang="en-US" dirty="0" smtClean="0"/>
              <a:t>:</a:t>
            </a:r>
            <a:r>
              <a:rPr lang="th-TH" dirty="0" smtClean="0"/>
              <a:t>เป็นส่วนหนึ่งของสังคมที่เชื่อมอยู่ระหว่างงานส่วนบุคคลในระดับครอบครัวและเพื่อนในด้านหนึ่ง และอีกด้านหนึ่งที่เป็นโลกของรัฐและสถาบัน “ทางการ”</a:t>
            </a:r>
            <a:endParaRPr lang="en-US" dirty="0" smtClean="0"/>
          </a:p>
          <a:p>
            <a:r>
              <a:rPr lang="th-TH" b="1" dirty="0" smtClean="0">
                <a:latin typeface="Angsana New" pitchFamily="18" charset="-34"/>
              </a:rPr>
              <a:t>ชัยอนันต์ สมุทรวาณิช</a:t>
            </a:r>
            <a:r>
              <a:rPr lang="en-US" dirty="0" smtClean="0">
                <a:latin typeface="Angsana New" pitchFamily="18" charset="-34"/>
              </a:rPr>
              <a:t>:</a:t>
            </a:r>
            <a:r>
              <a:rPr lang="th-TH" dirty="0" smtClean="0">
                <a:latin typeface="Angsana New" pitchFamily="18" charset="-34"/>
              </a:rPr>
              <a:t>ทุกๆ ส่วนของสังคมโดยรวมถึงภาครัฐ ภาคเอกชน ภาคประชาชน ทุกๆ ฝ่าย เข้ามาเป็น </a:t>
            </a:r>
            <a:r>
              <a:rPr lang="en-US" dirty="0" smtClean="0">
                <a:latin typeface="Angsana New" pitchFamily="18" charset="-34"/>
              </a:rPr>
              <a:t>Partnership </a:t>
            </a:r>
            <a:r>
              <a:rPr lang="th-TH" dirty="0" smtClean="0">
                <a:latin typeface="Angsana New" pitchFamily="18" charset="-34"/>
              </a:rPr>
              <a:t>กัน</a:t>
            </a:r>
          </a:p>
          <a:p>
            <a:r>
              <a:rPr lang="th-TH" b="1" dirty="0" smtClean="0"/>
              <a:t>อเนก เหล่าธรรมทัศน์ </a:t>
            </a:r>
            <a:r>
              <a:rPr lang="en-US" dirty="0" smtClean="0"/>
              <a:t>: </a:t>
            </a:r>
            <a:r>
              <a:rPr lang="th-TH" dirty="0" smtClean="0"/>
              <a:t>เครือข่าย กลุ่ม ชมรม สมาคม มูลนิธิ สถาบัน และชุมชนที่มีกิจกรรมหรือมีการเคลื่อนไหวอยู่ระหว่างรัฐ (</a:t>
            </a:r>
            <a:r>
              <a:rPr lang="en-US" dirty="0" smtClean="0"/>
              <a:t>state) </a:t>
            </a:r>
            <a:r>
              <a:rPr lang="th-TH" dirty="0" smtClean="0"/>
              <a:t>กับปัจเจกชน</a:t>
            </a:r>
            <a:endParaRPr lang="th-TH" dirty="0">
              <a:latin typeface="Angsana New" pitchFamily="18" charset="-34"/>
            </a:endParaRPr>
          </a:p>
        </p:txBody>
      </p:sp>
      <p:pic>
        <p:nvPicPr>
          <p:cNvPr id="4" name="รูปภาพ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4286256"/>
            <a:ext cx="1828800" cy="2343150"/>
          </a:xfrm>
          <a:prstGeom prst="rect">
            <a:avLst/>
          </a:prstGeom>
        </p:spPr>
      </p:pic>
      <p:pic>
        <p:nvPicPr>
          <p:cNvPr id="5" name="รูปภาพ 4" descr="download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4786322"/>
            <a:ext cx="260985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7498080" cy="1143000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องค์ประกอบของประชาสังคม</a:t>
            </a:r>
            <a:endParaRPr lang="th-TH" sz="3600" dirty="0"/>
          </a:p>
        </p:txBody>
      </p:sp>
      <p:graphicFrame>
        <p:nvGraphicFramePr>
          <p:cNvPr id="6" name="ไดอะแกรม 5"/>
          <p:cNvGraphicFramePr/>
          <p:nvPr/>
        </p:nvGraphicFramePr>
        <p:xfrm>
          <a:off x="357158" y="928670"/>
          <a:ext cx="828680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498080" cy="1143000"/>
          </a:xfrm>
        </p:spPr>
        <p:txBody>
          <a:bodyPr/>
          <a:lstStyle/>
          <a:p>
            <a:r>
              <a:rPr lang="th-TH" dirty="0" smtClean="0"/>
              <a:t>คำอธิบายรายวิชา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57224" y="1447800"/>
            <a:ext cx="8076464" cy="4800600"/>
          </a:xfrm>
        </p:spPr>
        <p:txBody>
          <a:bodyPr>
            <a:normAutofit/>
          </a:bodyPr>
          <a:lstStyle/>
          <a:p>
            <a:r>
              <a:rPr lang="th-TH" sz="4000" b="1" dirty="0" smtClean="0"/>
              <a:t>หลักการ  กระบวนการ  เทคนิควิธีการระดมทุน  รวมถึงแหล่งทุนตลอดจนการประสานเพื่อให้เกิดการมีส่วนร่วมในการระดมทุนทั้งจากภาครัฐและเอกชนตั้งแต่ระดับท้องถิ่นจนถึงนานาชาติเพื่อนำไปสู่กระบวนการพัฒนาสังคม</a:t>
            </a:r>
            <a:endParaRPr lang="th-TH" sz="40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องค์ประกอบของประชาสังคม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81596"/>
          </a:xfrm>
        </p:spPr>
        <p:txBody>
          <a:bodyPr>
            <a:normAutofit/>
          </a:bodyPr>
          <a:lstStyle/>
          <a:p>
            <a:r>
              <a:rPr lang="th-TH" b="1" dirty="0" smtClean="0"/>
              <a:t>1. กลุ่มบุคคล</a:t>
            </a:r>
            <a:r>
              <a:rPr lang="th-TH" dirty="0" smtClean="0"/>
              <a:t> หมายถึง บุคคลตั้งแต่สองคนมารวมตัวกันเป็นกลุ่มในลักษณะของ “กลุ่มสังคม</a:t>
            </a:r>
          </a:p>
          <a:p>
            <a:r>
              <a:rPr lang="th-TH" b="1" dirty="0" smtClean="0"/>
              <a:t>2. ที่มาของบุคคล</a:t>
            </a:r>
            <a:r>
              <a:rPr lang="th-TH" dirty="0" smtClean="0"/>
              <a:t> บุคคลตั้งแต่สองคนที่มารวมตัวกันไม่ใช่ทั้งภาครัฐและไม่ใช่ภาคธุรกิจ</a:t>
            </a:r>
          </a:p>
          <a:p>
            <a:r>
              <a:rPr lang="th-TH" b="1" dirty="0" smtClean="0"/>
              <a:t>3. ลักษณะของการรวมตัวกัน</a:t>
            </a:r>
            <a:r>
              <a:rPr lang="th-TH" dirty="0" smtClean="0"/>
              <a:t> มีได้ทั้งการรวมตัวแบบเผชิญหน้ากัน เช่น เวทีการประชุม เวทีชาวบ้าน และการรวมตัวผ่านสื่อหรือช่องทางหรือวิธีการอย่างใดอย่างหนึ่ง โดยใช้ชื่อเรียกในรูปแบบต่างๆ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องค์ประกอบของประชาสังคม(ต่อ)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4. การตั้งชื่อ</a:t>
            </a:r>
            <a:r>
              <a:rPr lang="th-TH" dirty="0" smtClean="0"/>
              <a:t> มีการตั้งชื่อกลุ่มประชาสังคมรูปแบบต่างๆ เช่น กลุ่ม ชมรม สมาคม มูลนิธิ สถาบัน ชุมชน องค์กร เครือข่าย</a:t>
            </a:r>
          </a:p>
          <a:p>
            <a:r>
              <a:rPr lang="th-TH" dirty="0" smtClean="0"/>
              <a:t>5. </a:t>
            </a:r>
            <a:r>
              <a:rPr lang="th-TH" b="1" dirty="0" smtClean="0"/>
              <a:t>ความสัมพันธ์</a:t>
            </a:r>
            <a:r>
              <a:rPr lang="th-TH" dirty="0" smtClean="0"/>
              <a:t> ความสัมพันธ์ของกลุ่มบุคคลที่เป็นประชาสังคมมีได้หลายรูปแบบทั้งความสัมพันธ์เชิงสิทธิที่มีอยู่ร่วมกัน ความสัมพันธ์เชิงหน้าที่ที่เกี่ยวข้องกัน ความสัมพันธ์เชิงผลประโยชน์ที่มีร่วมกัน ความสัมพันธ์เชิงจิตสำนึกทางสังคมร่วมกัน ความสัมพันธ์เชิงจุดมุ่งหมาย</a:t>
            </a:r>
          </a:p>
          <a:p>
            <a:r>
              <a:rPr lang="th-TH" dirty="0" smtClean="0"/>
              <a:t>6. </a:t>
            </a:r>
            <a:r>
              <a:rPr lang="th-TH" b="1" dirty="0" smtClean="0"/>
              <a:t>ประเด็นร่วมกัน</a:t>
            </a:r>
            <a:r>
              <a:rPr lang="th-TH" dirty="0" smtClean="0"/>
              <a:t> กลุ่มประชาสังคมมีความสนใจในหัวเรื่องและประเด็นเรื่องร่วมกัน หรือในปริมณฑล (</a:t>
            </a:r>
            <a:r>
              <a:rPr lang="en-US" dirty="0" smtClean="0"/>
              <a:t>area) </a:t>
            </a:r>
            <a:r>
              <a:rPr lang="th-TH" dirty="0" smtClean="0"/>
              <a:t>เดียวกัน</a:t>
            </a:r>
            <a:endParaRPr lang="th-TH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องค์ประกอบของประชาสังคม(ต่อ)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7. กิจกรรม</a:t>
            </a:r>
            <a:r>
              <a:rPr lang="th-TH" dirty="0" smtClean="0"/>
              <a:t> มีกิจกรรมหรือความเคลื่อนไหวร่วมกัน ที่ดำเนินอยู่ระหว่างโลกที่เป็นภาครัฐกับโลกที่เป็นภาคปัจเจกชน</a:t>
            </a:r>
          </a:p>
          <a:p>
            <a:pPr>
              <a:buNone/>
            </a:pPr>
            <a:endParaRPr lang="th-TH" dirty="0" smtClean="0"/>
          </a:p>
          <a:p>
            <a:r>
              <a:rPr lang="th-TH" b="1" dirty="0" smtClean="0"/>
              <a:t>8. การสื่อสาร</a:t>
            </a:r>
            <a:r>
              <a:rPr lang="th-TH" dirty="0" smtClean="0"/>
              <a:t> มีการสื่อสารระหว่างบุคคลในกลุ่มตนเอง มีการสื่อสารระหว่างกลุ่มของตนเองกับกลุ่มอื่นๆ มีการสื่อสารระหว่างกลุ่มกับประชาชนหรือสังคม โดยอาจมีการสื่อสารระหว่างกลุ่มของตนเองกับรัฐ และอาจมีการสื่อสารระหว่างกลุ่มของตนเองกับภาคธุรกิจเอกชน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ประเภทของประชาสังคม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ประเภทของประชาสังคม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1. ประชาสังคมแบบเสรีนิยม</a:t>
            </a:r>
            <a:r>
              <a:rPr lang="th-TH" dirty="0" smtClean="0"/>
              <a:t> ในความหมายแห่งนัยนี้ ประชาสังคมคือ ภาคเอกชน   มองว่ารัฐเป็นผู้มีอำนาจกดขี่และสร้างกฎเกณฑ์มาบังคับ ตามความคิดเสรีนิยมเห็นว่า ตลาดคือเสรีภาพ ผู้ที่ยึดมั่นในแนวคิดนี้ จะยืนยันให้เลือกระหว่างรัฐกับตลาด กล่าวอีกอย่างว่า ประชาสังคมแบบนี้ หมายถึง ภาคตลาดเอกชน ภาคของปัจเจกชนที่มีการสมาคมโดยสมัครใจในกลุ่มทางเศรษฐกิจและสังคม ซึ่งมีลักษณะการทำสัญญากันรวมทั้งครอบครัว ตัวอย่างเช่น หอการค้าไทย สมาคมวิชาชีพต่างๆ ก็เป็นประชาสังคมด้วยเช่นกัน</a:t>
            </a:r>
            <a:endParaRPr lang="th-TH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ประเภทของประชาสังคม(ต่อ)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357298"/>
            <a:ext cx="8719406" cy="492922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b="1" dirty="0" smtClean="0"/>
              <a:t>2.ประชาสังคมแบบชุมชน</a:t>
            </a:r>
            <a:r>
              <a:rPr lang="th-TH" dirty="0" smtClean="0"/>
              <a:t> การรวมตัวกันนั้นไม่ใช่โดยใจสมัคร แต่เกิดจากความจำเป็น เริ่มต้นเป็นครอบครัวและสมาคมเครือญาติ เช่น ชนเผ่า อุปมาเป็นสโมสรพื้นบ้านชุมชน ไปจนถึงลำดับชั้นทางสังคมที่ขยายออกไป มักมีความสัมพันธ์แบบลำดับชั้น มีข้อห้าม และกระทั่งเป็นแบบรวบอำนาจ ประชาสังคมในความหมายนี้ได้แก่ เครือญาติ ศาสนา</a:t>
            </a:r>
          </a:p>
          <a:p>
            <a:pPr>
              <a:buNone/>
            </a:pPr>
            <a:r>
              <a:rPr lang="th-TH" b="1" dirty="0" smtClean="0"/>
              <a:t>3.ประชาสังคมแบบประชาธิปไตยเข้มแข็ง</a:t>
            </a:r>
            <a:r>
              <a:rPr lang="th-TH" dirty="0" smtClean="0"/>
              <a:t> ประชาสังคมเป็นสิ่งที่อยู่ระหว่างภาครัฐกับภาคธุรกิจเอกชน ได้แก่ ชุมชนแบบประชา เปิดโอกาสให้มีงานอาสาสมัครด้วย ประชาสังคมแบบนี้กำลังจะถูกฟื้นฟูขึ้นใหม่ ประชาสังคมแบบประชาธิปไตยเข้มแข็งนี้จะแสดงถึงความแข็งแรงของสังคม และจะช่วยแก้ลักษณะการเป็นลำดับชั้น และการรวบอำนาจในประชาสังคมแบบชุมชนด้วย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498080" cy="1143000"/>
          </a:xfrm>
        </p:spPr>
        <p:txBody>
          <a:bodyPr/>
          <a:lstStyle/>
          <a:p>
            <a:r>
              <a:rPr lang="th-TH" dirty="0" smtClean="0"/>
              <a:t>กล่าวโดยสรุป</a:t>
            </a:r>
            <a:r>
              <a:rPr lang="en-US" dirty="0" smtClean="0"/>
              <a:t>: </a:t>
            </a:r>
            <a:r>
              <a:rPr lang="th-TH" dirty="0" smtClean="0"/>
              <a:t>ประชาสังคม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4800600"/>
          </a:xfrm>
        </p:spPr>
        <p:txBody>
          <a:bodyPr/>
          <a:lstStyle/>
          <a:p>
            <a:r>
              <a:rPr lang="th-TH" dirty="0" smtClean="0"/>
              <a:t>ประชาสังคม หมายถึง รูปแบบการรวมกลุ่มเพื่อตอบสนองความต้องการของประชาชนและหรือกลุ่มคนที่มีแนวคิดเดียวกัน  ผลประโยชน์ทางด้านสังคมเดียวกัน ทั้งนี้อาจจะอยู่ในรูปแบบของสมาคม  ชุมชน  กลุ่มสังคม หรือมูลนิธิโดยอาศัยกระบวนการในการมีส่วนร่วมของทุกคนในกลุ่มเพื่อให้นำมาซึ่งการเคลื่อนไหวเชื่อมต่อระหว่างปัจเจกชนกับรัฐ</a:t>
            </a:r>
            <a:endParaRPr lang="th-TH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ทุนทางสังคม</a:t>
            </a:r>
            <a:endParaRPr lang="th-TH" b="1" dirty="0"/>
          </a:p>
        </p:txBody>
      </p:sp>
      <p:graphicFrame>
        <p:nvGraphicFramePr>
          <p:cNvPr id="4" name="ไดอะแกรม 3"/>
          <p:cNvGraphicFramePr/>
          <p:nvPr/>
        </p:nvGraphicFramePr>
        <p:xfrm>
          <a:off x="1524000" y="1000108"/>
          <a:ext cx="704852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3" name="Text Box 1035"/>
          <p:cNvSpPr txBox="1">
            <a:spLocks noChangeArrowheads="1"/>
          </p:cNvSpPr>
          <p:nvPr/>
        </p:nvSpPr>
        <p:spPr bwMode="auto">
          <a:xfrm>
            <a:off x="250825" y="188913"/>
            <a:ext cx="6149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th-TH" sz="3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ความสำคัญของทุนทางสังคม</a:t>
            </a:r>
          </a:p>
        </p:txBody>
      </p:sp>
      <p:grpSp>
        <p:nvGrpSpPr>
          <p:cNvPr id="2" name="Group 1046"/>
          <p:cNvGrpSpPr>
            <a:grpSpLocks/>
          </p:cNvGrpSpPr>
          <p:nvPr/>
        </p:nvGrpSpPr>
        <p:grpSpPr bwMode="auto">
          <a:xfrm>
            <a:off x="1143000" y="1298575"/>
            <a:ext cx="7010400" cy="5254625"/>
            <a:chOff x="720" y="818"/>
            <a:chExt cx="4416" cy="3310"/>
          </a:xfrm>
        </p:grpSpPr>
        <p:sp>
          <p:nvSpPr>
            <p:cNvPr id="156675" name="Oval 1027"/>
            <p:cNvSpPr>
              <a:spLocks noChangeArrowheads="1"/>
            </p:cNvSpPr>
            <p:nvPr/>
          </p:nvSpPr>
          <p:spPr bwMode="auto">
            <a:xfrm>
              <a:off x="3648" y="2832"/>
              <a:ext cx="1488" cy="1296"/>
            </a:xfrm>
            <a:prstGeom prst="ellipse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tx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th-TH" sz="2600" b="1">
                  <a:solidFill>
                    <a:schemeClr val="bg1"/>
                  </a:solidFill>
                  <a:latin typeface="Tahoma" pitchFamily="34" charset="0"/>
                </a:rPr>
                <a:t>ทุน</a:t>
              </a:r>
            </a:p>
            <a:p>
              <a:pPr algn="ctr"/>
              <a:r>
                <a:rPr lang="th-TH" sz="2600" b="1">
                  <a:solidFill>
                    <a:schemeClr val="bg1"/>
                  </a:solidFill>
                  <a:latin typeface="Tahoma" pitchFamily="34" charset="0"/>
                </a:rPr>
                <a:t>ทรัพยากร</a:t>
              </a:r>
            </a:p>
            <a:p>
              <a:pPr algn="ctr"/>
              <a:r>
                <a:rPr lang="th-TH" sz="2600" b="1">
                  <a:solidFill>
                    <a:schemeClr val="bg1"/>
                  </a:solidFill>
                  <a:latin typeface="Tahoma" pitchFamily="34" charset="0"/>
                </a:rPr>
                <a:t>ธรรมชาติ </a:t>
              </a:r>
              <a:r>
                <a:rPr lang="en-US" sz="2600" b="1">
                  <a:solidFill>
                    <a:schemeClr val="bg1"/>
                  </a:solidFill>
                  <a:latin typeface="Tahoma" pitchFamily="34" charset="0"/>
                </a:rPr>
                <a:t>&amp; </a:t>
              </a:r>
              <a:endParaRPr lang="th-TH" sz="26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/>
              <a:r>
                <a:rPr lang="th-TH" sz="2600" b="1">
                  <a:solidFill>
                    <a:schemeClr val="bg1"/>
                  </a:solidFill>
                  <a:latin typeface="Tahoma" pitchFamily="34" charset="0"/>
                </a:rPr>
                <a:t>สิ่งแวดล้อม</a:t>
              </a:r>
            </a:p>
          </p:txBody>
        </p:sp>
        <p:sp>
          <p:nvSpPr>
            <p:cNvPr id="156680" name="AutoShape 1032"/>
            <p:cNvSpPr>
              <a:spLocks noChangeArrowheads="1"/>
            </p:cNvSpPr>
            <p:nvPr/>
          </p:nvSpPr>
          <p:spPr bwMode="auto">
            <a:xfrm rot="-8724013">
              <a:off x="3213" y="2832"/>
              <a:ext cx="771" cy="235"/>
            </a:xfrm>
            <a:prstGeom prst="flowChartMagneticDrum">
              <a:avLst/>
            </a:prstGeom>
            <a:gradFill rotWithShape="1">
              <a:gsLst>
                <a:gs pos="0">
                  <a:srgbClr val="FF7B7B"/>
                </a:gs>
                <a:gs pos="100000">
                  <a:srgbClr val="E52E1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56676" name="Oval 1028"/>
            <p:cNvSpPr>
              <a:spLocks noChangeArrowheads="1"/>
            </p:cNvSpPr>
            <p:nvPr/>
          </p:nvSpPr>
          <p:spPr bwMode="auto">
            <a:xfrm>
              <a:off x="720" y="2544"/>
              <a:ext cx="1488" cy="1296"/>
            </a:xfrm>
            <a:prstGeom prst="ellipse">
              <a:avLst/>
            </a:prstGeom>
            <a:gradFill rotWithShape="1">
              <a:gsLst>
                <a:gs pos="0">
                  <a:srgbClr val="CC0099"/>
                </a:gs>
                <a:gs pos="100000">
                  <a:schemeClr val="tx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30000"/>
                </a:lnSpc>
              </a:pPr>
              <a:r>
                <a:rPr lang="th-TH" sz="3000" b="1">
                  <a:solidFill>
                    <a:srgbClr val="FFFF66"/>
                  </a:solidFill>
                  <a:latin typeface="Tahoma" pitchFamily="34" charset="0"/>
                </a:rPr>
                <a:t>ทุนทาง</a:t>
              </a:r>
            </a:p>
            <a:p>
              <a:pPr algn="ctr">
                <a:lnSpc>
                  <a:spcPct val="130000"/>
                </a:lnSpc>
              </a:pPr>
              <a:r>
                <a:rPr lang="th-TH" sz="3000" b="1">
                  <a:solidFill>
                    <a:srgbClr val="FFFF66"/>
                  </a:solidFill>
                  <a:latin typeface="Tahoma" pitchFamily="34" charset="0"/>
                </a:rPr>
                <a:t>สังคม</a:t>
              </a:r>
            </a:p>
          </p:txBody>
        </p:sp>
        <p:sp>
          <p:nvSpPr>
            <p:cNvPr id="156686" name="AutoShape 1038"/>
            <p:cNvSpPr>
              <a:spLocks noChangeArrowheads="1"/>
            </p:cNvSpPr>
            <p:nvPr/>
          </p:nvSpPr>
          <p:spPr bwMode="auto">
            <a:xfrm rot="3447029">
              <a:off x="2207" y="2591"/>
              <a:ext cx="226" cy="544"/>
            </a:xfrm>
            <a:prstGeom prst="can">
              <a:avLst>
                <a:gd name="adj" fmla="val 60177"/>
              </a:avLst>
            </a:prstGeom>
            <a:gradFill rotWithShape="1">
              <a:gsLst>
                <a:gs pos="0">
                  <a:srgbClr val="FF7B7B"/>
                </a:gs>
                <a:gs pos="100000">
                  <a:srgbClr val="E52E1B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56685" name="Oval 1037"/>
            <p:cNvSpPr>
              <a:spLocks noChangeArrowheads="1"/>
            </p:cNvSpPr>
            <p:nvPr/>
          </p:nvSpPr>
          <p:spPr bwMode="auto">
            <a:xfrm>
              <a:off x="2400" y="2256"/>
              <a:ext cx="1056" cy="912"/>
            </a:xfrm>
            <a:prstGeom prst="ellipse">
              <a:avLst/>
            </a:prstGeom>
            <a:gradFill rotWithShape="0">
              <a:gsLst>
                <a:gs pos="0">
                  <a:srgbClr val="A50021"/>
                </a:gs>
                <a:gs pos="100000">
                  <a:schemeClr val="tx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th-TH" sz="2200" b="1">
                  <a:solidFill>
                    <a:schemeClr val="bg1"/>
                  </a:solidFill>
                </a:rPr>
                <a:t>การพัฒนา</a:t>
              </a:r>
            </a:p>
            <a:p>
              <a:pPr algn="ctr"/>
              <a:r>
                <a:rPr lang="th-TH" sz="2200" b="1">
                  <a:solidFill>
                    <a:schemeClr val="bg1"/>
                  </a:solidFill>
                </a:rPr>
                <a:t>ประเทศ</a:t>
              </a:r>
            </a:p>
            <a:p>
              <a:pPr algn="ctr"/>
              <a:r>
                <a:rPr lang="th-TH" sz="2200" b="1">
                  <a:solidFill>
                    <a:schemeClr val="bg1"/>
                  </a:solidFill>
                </a:rPr>
                <a:t>ยั่งยืน</a:t>
              </a:r>
            </a:p>
          </p:txBody>
        </p:sp>
        <p:sp>
          <p:nvSpPr>
            <p:cNvPr id="156677" name="AutoShape 1029"/>
            <p:cNvSpPr>
              <a:spLocks noChangeArrowheads="1"/>
            </p:cNvSpPr>
            <p:nvPr/>
          </p:nvSpPr>
          <p:spPr bwMode="auto">
            <a:xfrm rot="-5400000">
              <a:off x="2610" y="1902"/>
              <a:ext cx="661" cy="240"/>
            </a:xfrm>
            <a:prstGeom prst="flowChartMagneticDrum">
              <a:avLst/>
            </a:prstGeom>
            <a:gradFill rotWithShape="1">
              <a:gsLst>
                <a:gs pos="0">
                  <a:srgbClr val="FF7B7B"/>
                </a:gs>
                <a:gs pos="100000">
                  <a:srgbClr val="E52E1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56674" name="Oval 1026"/>
            <p:cNvSpPr>
              <a:spLocks noChangeArrowheads="1"/>
            </p:cNvSpPr>
            <p:nvPr/>
          </p:nvSpPr>
          <p:spPr bwMode="auto">
            <a:xfrm>
              <a:off x="2243" y="818"/>
              <a:ext cx="1392" cy="1200"/>
            </a:xfrm>
            <a:prstGeom prst="ellipse">
              <a:avLst/>
            </a:prstGeom>
            <a:gradFill rotWithShape="1">
              <a:gsLst>
                <a:gs pos="0">
                  <a:srgbClr val="3333FF"/>
                </a:gs>
                <a:gs pos="100000">
                  <a:schemeClr val="tx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th-TH" sz="2800" b="1">
                  <a:solidFill>
                    <a:srgbClr val="FFFF66"/>
                  </a:solidFill>
                  <a:latin typeface="Tahoma" pitchFamily="34" charset="0"/>
                </a:rPr>
                <a:t>ทุนทาง</a:t>
              </a:r>
            </a:p>
            <a:p>
              <a:pPr algn="ctr"/>
              <a:r>
                <a:rPr lang="th-TH" sz="2800" b="1">
                  <a:solidFill>
                    <a:srgbClr val="FFFF66"/>
                  </a:solidFill>
                  <a:latin typeface="Tahoma" pitchFamily="34" charset="0"/>
                </a:rPr>
                <a:t>เศรษฐกิจ</a:t>
              </a:r>
            </a:p>
          </p:txBody>
        </p:sp>
        <p:sp>
          <p:nvSpPr>
            <p:cNvPr id="156688" name="Oval 1040"/>
            <p:cNvSpPr>
              <a:spLocks noChangeArrowheads="1"/>
            </p:cNvSpPr>
            <p:nvPr/>
          </p:nvSpPr>
          <p:spPr bwMode="auto">
            <a:xfrm rot="-1503456">
              <a:off x="2507" y="904"/>
              <a:ext cx="374" cy="157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56689" name="Oval 1041"/>
            <p:cNvSpPr>
              <a:spLocks noChangeArrowheads="1"/>
            </p:cNvSpPr>
            <p:nvPr/>
          </p:nvSpPr>
          <p:spPr bwMode="auto">
            <a:xfrm rot="-1222321">
              <a:off x="1024" y="2701"/>
              <a:ext cx="281" cy="13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C0099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56691" name="Oval 1043"/>
            <p:cNvSpPr>
              <a:spLocks noChangeArrowheads="1"/>
            </p:cNvSpPr>
            <p:nvPr/>
          </p:nvSpPr>
          <p:spPr bwMode="auto">
            <a:xfrm rot="-1674454">
              <a:off x="2592" y="2388"/>
              <a:ext cx="243" cy="6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A5002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56692" name="Oval 1044"/>
            <p:cNvSpPr>
              <a:spLocks noChangeArrowheads="1"/>
            </p:cNvSpPr>
            <p:nvPr/>
          </p:nvSpPr>
          <p:spPr bwMode="auto">
            <a:xfrm rot="3008654">
              <a:off x="3983" y="2982"/>
              <a:ext cx="112" cy="28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39966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" y="188913"/>
            <a:ext cx="6583363" cy="576262"/>
            <a:chOff x="340" y="119"/>
            <a:chExt cx="5125" cy="363"/>
          </a:xfrm>
        </p:grpSpPr>
        <p:sp>
          <p:nvSpPr>
            <p:cNvPr id="90117" name="Text Box 5"/>
            <p:cNvSpPr txBox="1">
              <a:spLocks noChangeArrowheads="1"/>
            </p:cNvSpPr>
            <p:nvPr/>
          </p:nvSpPr>
          <p:spPr bwMode="auto">
            <a:xfrm>
              <a:off x="340" y="119"/>
              <a:ext cx="51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th-TH" sz="2800" b="1">
                  <a:solidFill>
                    <a:srgbClr val="333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กรอบความคิดหลัก </a:t>
              </a:r>
              <a:r>
                <a:rPr kumimoji="0" lang="en-US" sz="2800" b="1">
                  <a:solidFill>
                    <a:srgbClr val="333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: </a:t>
              </a:r>
              <a:r>
                <a:rPr kumimoji="0" lang="th-TH" sz="2800" b="1">
                  <a:solidFill>
                    <a:srgbClr val="333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ทุนทางสังคม</a:t>
              </a:r>
            </a:p>
          </p:txBody>
        </p:sp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>
              <a:off x="884" y="437"/>
              <a:ext cx="3991" cy="4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1598613" y="1712913"/>
            <a:ext cx="5781675" cy="3925887"/>
            <a:chOff x="1007" y="1079"/>
            <a:chExt cx="3642" cy="2473"/>
          </a:xfrm>
        </p:grpSpPr>
        <p:sp>
          <p:nvSpPr>
            <p:cNvPr id="90137" name="Oval 25"/>
            <p:cNvSpPr>
              <a:spLocks noChangeArrowheads="1"/>
            </p:cNvSpPr>
            <p:nvPr/>
          </p:nvSpPr>
          <p:spPr bwMode="auto">
            <a:xfrm>
              <a:off x="1646" y="1079"/>
              <a:ext cx="2235" cy="1321"/>
            </a:xfrm>
            <a:prstGeom prst="ellipse">
              <a:avLst/>
            </a:prstGeom>
            <a:gradFill rotWithShape="0">
              <a:gsLst>
                <a:gs pos="0">
                  <a:srgbClr val="3333FF"/>
                </a:gs>
                <a:gs pos="100000">
                  <a:srgbClr val="336699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0138" name="Oval 26"/>
            <p:cNvSpPr>
              <a:spLocks noChangeArrowheads="1"/>
            </p:cNvSpPr>
            <p:nvPr/>
          </p:nvSpPr>
          <p:spPr bwMode="auto">
            <a:xfrm>
              <a:off x="2541" y="1968"/>
              <a:ext cx="2108" cy="1584"/>
            </a:xfrm>
            <a:prstGeom prst="ellipse">
              <a:avLst/>
            </a:prstGeom>
            <a:gradFill rotWithShape="0">
              <a:gsLst>
                <a:gs pos="0">
                  <a:srgbClr val="990099"/>
                </a:gs>
                <a:gs pos="100000">
                  <a:srgbClr val="800080"/>
                </a:gs>
              </a:gsLst>
              <a:lin ang="2700000" scaled="1"/>
            </a:gradFill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0140" name="Oval 28"/>
            <p:cNvSpPr>
              <a:spLocks noChangeArrowheads="1"/>
            </p:cNvSpPr>
            <p:nvPr/>
          </p:nvSpPr>
          <p:spPr bwMode="auto">
            <a:xfrm>
              <a:off x="1007" y="1903"/>
              <a:ext cx="1853" cy="1517"/>
            </a:xfrm>
            <a:prstGeom prst="ellipse">
              <a:avLst/>
            </a:prstGeom>
            <a:gradFill rotWithShape="0">
              <a:gsLst>
                <a:gs pos="0">
                  <a:srgbClr val="00CC99"/>
                </a:gs>
                <a:gs pos="100000">
                  <a:srgbClr val="00CC99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0141" name="Text Box 29"/>
            <p:cNvSpPr txBox="1">
              <a:spLocks noChangeArrowheads="1"/>
            </p:cNvSpPr>
            <p:nvPr/>
          </p:nvSpPr>
          <p:spPr bwMode="auto">
            <a:xfrm>
              <a:off x="2029" y="1440"/>
              <a:ext cx="153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th-TH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hlinkClick r:id="rId2" action="ppaction://hlinksldjump"/>
                </a:rPr>
                <a:t>ทุนมนุษย์</a:t>
              </a:r>
              <a:endParaRPr kumimoji="0"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90143" name="Text Box 31"/>
            <p:cNvSpPr txBox="1">
              <a:spLocks noChangeArrowheads="1"/>
            </p:cNvSpPr>
            <p:nvPr/>
          </p:nvSpPr>
          <p:spPr bwMode="auto">
            <a:xfrm>
              <a:off x="1266" y="2256"/>
              <a:ext cx="127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th-TH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hlinkClick r:id="rId2" action="ppaction://hlinksldjump"/>
                </a:rPr>
                <a:t>ทุน</a:t>
              </a:r>
            </a:p>
            <a:p>
              <a:pPr algn="ctr">
                <a:spcBef>
                  <a:spcPct val="50000"/>
                </a:spcBef>
              </a:pPr>
              <a:r>
                <a:rPr kumimoji="0" lang="th-TH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hlinkClick r:id="rId2" action="ppaction://hlinksldjump"/>
                </a:rPr>
                <a:t>สถาบัน</a:t>
              </a:r>
              <a:endParaRPr kumimoji="0"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90156" name="Text Box 44"/>
            <p:cNvSpPr txBox="1">
              <a:spLocks noChangeArrowheads="1"/>
            </p:cNvSpPr>
            <p:nvPr/>
          </p:nvSpPr>
          <p:spPr bwMode="auto">
            <a:xfrm>
              <a:off x="2946" y="2064"/>
              <a:ext cx="1566" cy="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50000"/>
                </a:spcBef>
              </a:pPr>
              <a:r>
                <a:rPr kumimoji="0" lang="th-TH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hlinkClick r:id="rId2" action="ppaction://hlinksldjump"/>
                </a:rPr>
                <a:t>ทุน</a:t>
              </a:r>
            </a:p>
            <a:p>
              <a:pPr algn="ctr">
                <a:lnSpc>
                  <a:spcPct val="110000"/>
                </a:lnSpc>
                <a:spcBef>
                  <a:spcPct val="50000"/>
                </a:spcBef>
              </a:pPr>
              <a:r>
                <a:rPr kumimoji="0" lang="th-TH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hlinkClick r:id="rId2" action="ppaction://hlinksldjump"/>
                </a:rPr>
                <a:t>ภูมิปัญญา </a:t>
              </a:r>
              <a:r>
                <a:rPr kumimoji="0"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hlinkClick r:id="rId2" action="ppaction://hlinksldjump"/>
                </a:rPr>
                <a:t>&amp; </a:t>
              </a:r>
              <a:r>
                <a:rPr kumimoji="0" lang="th-TH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hlinkClick r:id="rId2" action="ppaction://hlinksldjump"/>
                </a:rPr>
                <a:t>วัฒนธรรม</a:t>
              </a:r>
              <a:endParaRPr kumimoji="0"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498080" cy="1143000"/>
          </a:xfrm>
        </p:spPr>
        <p:txBody>
          <a:bodyPr/>
          <a:lstStyle/>
          <a:p>
            <a:pPr algn="ctr"/>
            <a:r>
              <a:rPr lang="th-TH" b="1" i="1" dirty="0" smtClean="0"/>
              <a:t>แผนการประเมินผลการเรียนรู้</a:t>
            </a:r>
            <a:endParaRPr lang="th-TH" b="1" i="1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857224" y="1214421"/>
          <a:ext cx="7715305" cy="5398008"/>
        </p:xfrm>
        <a:graphic>
          <a:graphicData uri="http://schemas.openxmlformats.org/drawingml/2006/table">
            <a:tbl>
              <a:tblPr/>
              <a:tblGrid>
                <a:gridCol w="3628615"/>
                <a:gridCol w="2318736"/>
                <a:gridCol w="1767954"/>
              </a:tblGrid>
              <a:tr h="1756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Calibri"/>
                          <a:ea typeface="Calibri"/>
                          <a:cs typeface="Angsana New"/>
                        </a:rPr>
                        <a:t>กิจกรรมการประเมิน</a:t>
                      </a:r>
                      <a:endParaRPr lang="en-US" sz="1800" b="1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Calibri"/>
                          <a:ea typeface="Calibri"/>
                          <a:cs typeface="Angsana New"/>
                        </a:rPr>
                        <a:t>(เช่น การเขียนรายงาน กิจกรรม การสอบย่อย การสอบกลางภาค การสอบปลายภาค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Calibri"/>
                          <a:ea typeface="Calibri"/>
                          <a:cs typeface="Angsana New"/>
                        </a:rPr>
                        <a:t>กำหนดการประเมิน</a:t>
                      </a:r>
                      <a:endParaRPr lang="en-US" sz="1800" b="1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Calibri"/>
                          <a:ea typeface="Calibri"/>
                          <a:cs typeface="Angsana New"/>
                        </a:rPr>
                        <a:t>(สัปดาห์ที่)</a:t>
                      </a:r>
                      <a:endParaRPr lang="en-US" sz="18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Calibri"/>
                          <a:ea typeface="Calibri"/>
                          <a:cs typeface="Angsana New"/>
                        </a:rPr>
                        <a:t>สัดส่วนของการประเมินผล</a:t>
                      </a:r>
                      <a:endParaRPr lang="en-US" sz="18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Calibri"/>
                          <a:ea typeface="Calibri"/>
                          <a:cs typeface="Angsana New"/>
                        </a:rPr>
                        <a:t>สอบกลางภาค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Calibri"/>
                          <a:ea typeface="Calibri"/>
                          <a:cs typeface="Angsana New"/>
                        </a:rPr>
                        <a:t>สอบปลายภาค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 New"/>
                          <a:ea typeface="Calibri"/>
                          <a:cs typeface="Cordia New"/>
                        </a:rPr>
                        <a:t>4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 New"/>
                          <a:ea typeface="Calibri"/>
                          <a:cs typeface="Cordia New"/>
                        </a:rPr>
                        <a:t>8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 New"/>
                          <a:ea typeface="Calibri"/>
                          <a:cs typeface="Cordia New"/>
                        </a:rPr>
                        <a:t>40%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Calibri"/>
                          <a:ea typeface="Calibri"/>
                          <a:cs typeface="Angsana New"/>
                        </a:rPr>
                        <a:t>การเข้าชั้น</a:t>
                      </a:r>
                      <a:r>
                        <a:rPr lang="th-TH" sz="2800" dirty="0" smtClean="0">
                          <a:latin typeface="Calibri"/>
                          <a:ea typeface="Calibri"/>
                          <a:cs typeface="Angsana New"/>
                        </a:rPr>
                        <a:t>เรียน(ไป ลา มาสาย) </a:t>
                      </a:r>
                      <a:r>
                        <a:rPr lang="th-TH" sz="2800" dirty="0">
                          <a:latin typeface="Calibri"/>
                          <a:ea typeface="Calibri"/>
                          <a:cs typeface="Angsana New"/>
                        </a:rPr>
                        <a:t>การมีส่วนร่วม อภิปราย 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ตลอดภาคการศึกษา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 New"/>
                          <a:ea typeface="Calibri"/>
                          <a:cs typeface="Cordia New"/>
                        </a:rPr>
                        <a:t>30%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วิเคราะห์กรณีศึกษา ค้นคว้า การนำเสนอรายงาน การทำงานกลุ่มและผลงาน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ตลอดภาคการศึกษา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Angsana New"/>
                          <a:ea typeface="Calibri"/>
                          <a:cs typeface="Cordia New"/>
                        </a:rPr>
                        <a:t>30%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th-TH" sz="2800" b="1" dirty="0" smtClean="0"/>
              <a:t>สำนักนักงานคณะกรรมการพัฒนาเศรษฐกิจและสังคมแห่งชาติ (</a:t>
            </a:r>
            <a:r>
              <a:rPr lang="th-TH" sz="2800" b="1" dirty="0" err="1" smtClean="0"/>
              <a:t>สศช.</a:t>
            </a:r>
            <a:r>
              <a:rPr lang="th-TH" sz="2800" b="1" dirty="0" smtClean="0"/>
              <a:t> หรือ</a:t>
            </a:r>
            <a:r>
              <a:rPr lang="th-TH" sz="2800" b="1" dirty="0" err="1" smtClean="0"/>
              <a:t>สภาพัฒน์</a:t>
            </a:r>
            <a:r>
              <a:rPr lang="th-TH" sz="2800" b="1" dirty="0" smtClean="0"/>
              <a:t>ฯ) ได้จำแนกทุนทางสังคมเอาไว้ 3 ส่วนหลัก ก็คือ</a:t>
            </a:r>
            <a:r>
              <a:rPr lang="th-TH" sz="2800" dirty="0" smtClean="0"/>
              <a:t> </a:t>
            </a:r>
            <a:br>
              <a:rPr lang="th-TH" sz="2800" dirty="0" smtClean="0"/>
            </a:br>
            <a:r>
              <a:rPr lang="th-TH" sz="2800" dirty="0" smtClean="0"/>
              <a:t>       </a:t>
            </a:r>
            <a:br>
              <a:rPr lang="th-TH" sz="2800" dirty="0" smtClean="0"/>
            </a:br>
            <a:r>
              <a:rPr lang="th-TH" sz="2800" dirty="0" smtClean="0"/>
              <a:t>       1. ทุนมนุษย์ ทั้งที่เป็นบุคคลทั่วไปและผู้นำทางสังคม เช่น ปราชญ์ชาวบ้าน อาสาสมัคร ฯลฯ ที่มีความไว้เนื้อเชื่อใจจากชุมชนเพราะมีบารมีส่วนตัว เช่น มีคุณธรรม วินัย ความซื่อสัตย์ จิตสำนึกสาธารณะ</a:t>
            </a:r>
            <a:br>
              <a:rPr lang="th-TH" sz="2800" dirty="0" smtClean="0"/>
            </a:br>
            <a:r>
              <a:rPr lang="th-TH" sz="2800" dirty="0" smtClean="0"/>
              <a:t>       </a:t>
            </a:r>
            <a:br>
              <a:rPr lang="th-TH" sz="2800" dirty="0" smtClean="0"/>
            </a:br>
            <a:r>
              <a:rPr lang="th-TH" sz="2800" dirty="0" smtClean="0"/>
              <a:t>       2. ทุนที่เป็นสถาบัน ตั้งแต่สถาบันหลักของชาติ ได้แก่ สถาบันครอบครัว สถาบันศาสนาและสถาบันพระมหากษัตริย์ สถาบันสำคัญในสังคม เช่น สถาบันการศึกษา สถาบันการเมือง ฯลฯ องค์กรที่ตั้งขึ้นมา เช่น องค์กรพัฒนาเอกชน องค์กรชุมชน องค์กรประชาชน ภาคธุรกิจเอกชน และสื่อมวลชน</a:t>
            </a:r>
            <a:br>
              <a:rPr lang="th-TH" sz="2800" dirty="0" smtClean="0"/>
            </a:br>
            <a:r>
              <a:rPr lang="th-TH" sz="2800" dirty="0" smtClean="0"/>
              <a:t>       </a:t>
            </a:r>
            <a:br>
              <a:rPr lang="th-TH" sz="2800" dirty="0" smtClean="0"/>
            </a:br>
            <a:r>
              <a:rPr lang="th-TH" sz="2800" dirty="0" smtClean="0"/>
              <a:t>       3. ทุนทางภูมิปัญญาและวัฒนธรรม ทั้งภูมิปัญญาไทย ภูมิปัญญาท้องถิ่น ศิลปะ วัฒนธรรมไทย จารีตประเพณีที่ดีงาม และสถาปัตยกรรมต่าง ๆ เช่น แหล่งประวัติศาสตร์ โบราณสถาน เป็นต้น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642910" y="315938"/>
            <a:ext cx="814393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/>
              <a:t>แนวคิดเกี่ยวกับ“ทุนทางสังคม</a:t>
            </a:r>
            <a:r>
              <a:rPr lang="th-TH" sz="3600" b="1" dirty="0" smtClean="0"/>
              <a:t>”</a:t>
            </a:r>
            <a:endParaRPr lang="th-TH" sz="3600" b="1" dirty="0"/>
          </a:p>
          <a:p>
            <a:r>
              <a:rPr lang="th-TH" b="1" u="sng" dirty="0"/>
              <a:t>ประการแรก  </a:t>
            </a:r>
            <a:r>
              <a:rPr lang="th-TH" dirty="0"/>
              <a:t>   “</a:t>
            </a:r>
            <a:r>
              <a:rPr lang="th-TH" sz="3200" dirty="0"/>
              <a:t>ทุน”เกิดขึ้นจากการสะสม และเกิดการพวกพูนผ่านกระบวนการในการดำรงรักษา ทั้งในระดับที่”เข้า</a:t>
            </a:r>
            <a:r>
              <a:rPr lang="th-TH" sz="3200" dirty="0" smtClean="0"/>
              <a:t>ขั้น</a:t>
            </a:r>
            <a:r>
              <a:rPr lang="th-TH" sz="3200" dirty="0"/>
              <a:t>/ลึกซึ้ง” </a:t>
            </a:r>
            <a:r>
              <a:rPr lang="th-TH" sz="3200" dirty="0" smtClean="0"/>
              <a:t>และ “</a:t>
            </a:r>
            <a:r>
              <a:rPr lang="th-TH" sz="3200" dirty="0"/>
              <a:t>กว้างขวาง” การสะสมทุนดังกล่าวนี้เป็นลงทุนเพื่อสร้างความเหนียวแน่นของสัมพันธภาพที่มีการดำเนินการอย่างคงเส้นคงวา เกิดขึ้นอย่างสม่ำเสมอ โดยอาจใช้กิจกรรมต่างๆเข้ามาเป็นเครื่องมือในสร้างทุนและทำให้เกิดการ</a:t>
            </a:r>
            <a:r>
              <a:rPr lang="th-TH" sz="3200" dirty="0" smtClean="0"/>
              <a:t>สะสม</a:t>
            </a:r>
            <a:endParaRPr lang="th-TH" dirty="0"/>
          </a:p>
        </p:txBody>
      </p:sp>
      <p:pic>
        <p:nvPicPr>
          <p:cNvPr id="3" name="รูปภาพ 2" descr="5265667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857628"/>
            <a:ext cx="2862262" cy="2147887"/>
          </a:xfrm>
          <a:prstGeom prst="rect">
            <a:avLst/>
          </a:prstGeom>
        </p:spPr>
      </p:pic>
      <p:pic>
        <p:nvPicPr>
          <p:cNvPr id="4" name="รูปภาพ 3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3571876"/>
            <a:ext cx="2466975" cy="1847850"/>
          </a:xfrm>
          <a:prstGeom prst="rect">
            <a:avLst/>
          </a:prstGeom>
        </p:spPr>
      </p:pic>
      <p:pic>
        <p:nvPicPr>
          <p:cNvPr id="5" name="รูปภาพ 4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0694" y="3286124"/>
            <a:ext cx="2657475" cy="1714500"/>
          </a:xfrm>
          <a:prstGeom prst="rect">
            <a:avLst/>
          </a:prstGeom>
        </p:spPr>
      </p:pic>
      <p:pic>
        <p:nvPicPr>
          <p:cNvPr id="6" name="รูปภาพ 5" descr="งานเเห่เทียน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7818" y="4714884"/>
            <a:ext cx="2562225" cy="178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642910" y="315938"/>
            <a:ext cx="814393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/>
              <a:t>แนวคิดเกี่ยวกับ“ทุนทางสังคม</a:t>
            </a:r>
            <a:r>
              <a:rPr lang="th-TH" sz="3600" b="1" dirty="0" smtClean="0"/>
              <a:t>”</a:t>
            </a:r>
            <a:endParaRPr lang="th-TH" sz="3600" b="1" dirty="0"/>
          </a:p>
          <a:p>
            <a:r>
              <a:rPr lang="th-TH" b="1" u="sng" dirty="0" smtClean="0"/>
              <a:t>ประการที่สอง </a:t>
            </a:r>
            <a:r>
              <a:rPr lang="th-TH" b="1" u="sng" dirty="0"/>
              <a:t> </a:t>
            </a:r>
            <a:r>
              <a:rPr lang="th-TH" dirty="0"/>
              <a:t>  </a:t>
            </a:r>
            <a:r>
              <a:rPr lang="th-TH" sz="3200" dirty="0"/>
              <a:t>เมื่อมีการสะสมทุนเกิดขึ้น “ทุน”ดังกล่าวจะมีสถานะเป็นทรัพย์สินที่มีมูลค่า สามารถนำไปใช้ประโยชน์ได้ทั้งในแง่ของบุคคล กลุ่ม องค์กร หรือชุมชน ซึ่งหมายถึง การใช้ทรัพยากรที่เอื้ออำนวยให้เกิดความร่วมมือระหว่างสมาชิกภายในกลุ่ม และนอก</a:t>
            </a:r>
            <a:r>
              <a:rPr lang="th-TH" sz="3200" dirty="0" smtClean="0"/>
              <a:t>กลุ่ม</a:t>
            </a:r>
            <a:r>
              <a:rPr lang="th-TH" sz="3200" dirty="0"/>
              <a:t> อีกทั้งสามารถนำไปสู่การเอื้ออำนวยประโยชน์ในแง่ทั้งในแง่ของการแก้ไขปัญหาและความขัดแย้งที่เกิดขึ้นในสังคมได้อีกด้วย</a:t>
            </a:r>
            <a:endParaRPr lang="th-TH" dirty="0"/>
          </a:p>
        </p:txBody>
      </p:sp>
      <p:pic>
        <p:nvPicPr>
          <p:cNvPr id="7" name="รูปภาพ 6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4929198"/>
            <a:ext cx="1857388" cy="1385897"/>
          </a:xfrm>
          <a:prstGeom prst="rect">
            <a:avLst/>
          </a:prstGeom>
        </p:spPr>
      </p:pic>
      <p:pic>
        <p:nvPicPr>
          <p:cNvPr id="9" name="รูปภาพ 8" descr="images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4857760"/>
            <a:ext cx="2752725" cy="1666875"/>
          </a:xfrm>
          <a:prstGeom prst="rect">
            <a:avLst/>
          </a:prstGeom>
        </p:spPr>
      </p:pic>
      <p:pic>
        <p:nvPicPr>
          <p:cNvPr id="10" name="รูปภาพ 9" descr="รวมกลุ่ม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12" y="3500438"/>
            <a:ext cx="2466975" cy="1847850"/>
          </a:xfrm>
          <a:prstGeom prst="rect">
            <a:avLst/>
          </a:prstGeom>
        </p:spPr>
      </p:pic>
      <p:pic>
        <p:nvPicPr>
          <p:cNvPr id="11" name="รูปภาพ 10" descr="รวมกลุ่ม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3929066"/>
            <a:ext cx="2357454" cy="1768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ข้อตกลงเบื้องต้น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1. ห้ามใช้โทรศัพท์(รับ/โทรฯ/เล่น) ในเวลาเรียน</a:t>
            </a:r>
          </a:p>
          <a:p>
            <a:r>
              <a:rPr lang="th-TH" dirty="0" smtClean="0"/>
              <a:t>2. ห้ามพูดคุยขณะทำการสอนยกเว้นอาจารย์เปิดโอกาส</a:t>
            </a:r>
          </a:p>
          <a:p>
            <a:r>
              <a:rPr lang="th-TH" dirty="0" smtClean="0"/>
              <a:t>3. สามารถแสดงความคิดเห็นได้หลังจากที่อาจารย์เปิดโอกาส</a:t>
            </a:r>
          </a:p>
          <a:p>
            <a:r>
              <a:rPr lang="th-TH" dirty="0" smtClean="0"/>
              <a:t>4. เวลาเข้าเรียน 08.00 น.</a:t>
            </a:r>
          </a:p>
          <a:p>
            <a:r>
              <a:rPr lang="th-TH" dirty="0" smtClean="0"/>
              <a:t>5. ต้องเข้าร่วมและจัดทำรายงานและหรืองานที่ได้รับมอบหมาย</a:t>
            </a:r>
          </a:p>
          <a:p>
            <a:r>
              <a:rPr lang="th-TH" dirty="0" smtClean="0"/>
              <a:t>6. สาย 3 ครั้งเท่ากับขาด 1 ครั้ง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เอกสารและข้อมูลแนะนำ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ทุนทางสังคม  </a:t>
            </a:r>
            <a:r>
              <a:rPr lang="th-TH" dirty="0" err="1" smtClean="0"/>
              <a:t>วร</a:t>
            </a:r>
            <a:r>
              <a:rPr lang="th-TH" dirty="0" smtClean="0"/>
              <a:t>วุฒิ โรม</a:t>
            </a:r>
            <a:r>
              <a:rPr lang="th-TH" dirty="0" err="1" smtClean="0"/>
              <a:t>รัตน</a:t>
            </a:r>
            <a:r>
              <a:rPr lang="th-TH" dirty="0" smtClean="0"/>
              <a:t>พันธุ์</a:t>
            </a:r>
            <a:r>
              <a:rPr lang="en-US" dirty="0" smtClean="0"/>
              <a:t>/</a:t>
            </a:r>
            <a:r>
              <a:rPr lang="th-TH" dirty="0" smtClean="0"/>
              <a:t>ห้องสมุด</a:t>
            </a:r>
          </a:p>
          <a:p>
            <a:r>
              <a:rPr lang="th-TH" dirty="0" smtClean="0"/>
              <a:t>องค์กรสาธารณประโยชน์ในประเทศไทย  สถาบันวิจัยสังคม จุฬาลงกรณ์มหาวิทยาลัย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2522-523D-47B8-8B23-0891230E20B3}" type="slidenum">
              <a:rPr lang="en-US"/>
              <a:pPr/>
              <a:t>7</a:t>
            </a:fld>
            <a:endParaRPr lang="th-TH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16075" y="2503488"/>
            <a:ext cx="6329363" cy="3816350"/>
            <a:chOff x="1018" y="1577"/>
            <a:chExt cx="3987" cy="2404"/>
          </a:xfrm>
        </p:grpSpPr>
        <p:sp>
          <p:nvSpPr>
            <p:cNvPr id="761859" name="AutoShape 3"/>
            <p:cNvSpPr>
              <a:spLocks noChangeArrowheads="1"/>
            </p:cNvSpPr>
            <p:nvPr/>
          </p:nvSpPr>
          <p:spPr bwMode="auto">
            <a:xfrm rot="19299911" flipH="1">
              <a:off x="4179" y="1593"/>
              <a:ext cx="826" cy="2289"/>
            </a:xfrm>
            <a:prstGeom prst="curvedRightArrow">
              <a:avLst>
                <a:gd name="adj1" fmla="val 40849"/>
                <a:gd name="adj2" fmla="val 105690"/>
                <a:gd name="adj3" fmla="val 34468"/>
              </a:avLst>
            </a:prstGeom>
            <a:solidFill>
              <a:srgbClr val="66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61860" name="AutoShape 4"/>
            <p:cNvSpPr>
              <a:spLocks noChangeArrowheads="1"/>
            </p:cNvSpPr>
            <p:nvPr/>
          </p:nvSpPr>
          <p:spPr bwMode="auto">
            <a:xfrm rot="2311050">
              <a:off x="1018" y="1577"/>
              <a:ext cx="840" cy="2404"/>
            </a:xfrm>
            <a:prstGeom prst="curvedRightArrow">
              <a:avLst>
                <a:gd name="adj1" fmla="val 42187"/>
                <a:gd name="adj2" fmla="val 109150"/>
                <a:gd name="adj3" fmla="val 34468"/>
              </a:avLst>
            </a:prstGeom>
            <a:solidFill>
              <a:srgbClr val="66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761861" name="Rectangle 5"/>
          <p:cNvSpPr>
            <a:spLocks noChangeArrowheads="1"/>
          </p:cNvSpPr>
          <p:nvPr/>
        </p:nvSpPr>
        <p:spPr bwMode="auto">
          <a:xfrm>
            <a:off x="2928926" y="1857364"/>
            <a:ext cx="3527425" cy="4318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/>
            <a:r>
              <a:rPr lang="th-TH" sz="2000" b="1">
                <a:solidFill>
                  <a:srgbClr val="000099"/>
                </a:solidFill>
                <a:latin typeface="Tahoma" pitchFamily="34" charset="0"/>
              </a:rPr>
              <a:t>มิติของคุณภาพชีวิต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782763" y="2290763"/>
            <a:ext cx="6048375" cy="3816350"/>
            <a:chOff x="1123" y="1443"/>
            <a:chExt cx="3810" cy="2404"/>
          </a:xfrm>
        </p:grpSpPr>
        <p:sp>
          <p:nvSpPr>
            <p:cNvPr id="761863" name="AutoShape 7"/>
            <p:cNvSpPr>
              <a:spLocks noChangeArrowheads="1"/>
            </p:cNvSpPr>
            <p:nvPr/>
          </p:nvSpPr>
          <p:spPr bwMode="auto">
            <a:xfrm>
              <a:off x="1123" y="1443"/>
              <a:ext cx="3810" cy="2404"/>
            </a:xfrm>
            <a:prstGeom prst="triangle">
              <a:avLst>
                <a:gd name="adj" fmla="val 50000"/>
              </a:avLst>
            </a:prstGeom>
            <a:solidFill>
              <a:srgbClr val="0066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61864" name="AutoShape 8"/>
            <p:cNvSpPr>
              <a:spLocks noChangeArrowheads="1"/>
            </p:cNvSpPr>
            <p:nvPr/>
          </p:nvSpPr>
          <p:spPr bwMode="auto">
            <a:xfrm>
              <a:off x="1483" y="1443"/>
              <a:ext cx="3090" cy="1950"/>
            </a:xfrm>
            <a:prstGeom prst="triangle">
              <a:avLst>
                <a:gd name="adj" fmla="val 50000"/>
              </a:avLst>
            </a:prstGeom>
            <a:solidFill>
              <a:srgbClr val="0099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61865" name="AutoShape 9"/>
            <p:cNvSpPr>
              <a:spLocks noChangeArrowheads="1"/>
            </p:cNvSpPr>
            <p:nvPr/>
          </p:nvSpPr>
          <p:spPr bwMode="auto">
            <a:xfrm>
              <a:off x="1907" y="1443"/>
              <a:ext cx="2254" cy="1422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61866" name="AutoShape 10"/>
            <p:cNvSpPr>
              <a:spLocks noChangeArrowheads="1"/>
            </p:cNvSpPr>
            <p:nvPr/>
          </p:nvSpPr>
          <p:spPr bwMode="auto">
            <a:xfrm>
              <a:off x="2273" y="1443"/>
              <a:ext cx="1517" cy="953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61867" name="Text Box 11"/>
            <p:cNvSpPr txBox="1">
              <a:spLocks noChangeArrowheads="1"/>
            </p:cNvSpPr>
            <p:nvPr/>
          </p:nvSpPr>
          <p:spPr bwMode="auto">
            <a:xfrm>
              <a:off x="2255" y="3031"/>
              <a:ext cx="1546" cy="15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th-TH" sz="1400" b="1">
                  <a:solidFill>
                    <a:srgbClr val="333399"/>
                  </a:solidFill>
                  <a:latin typeface="Tahoma" pitchFamily="34" charset="0"/>
                </a:rPr>
                <a:t>คุณภาพทางจิตใจ</a:t>
              </a:r>
            </a:p>
          </p:txBody>
        </p:sp>
        <p:sp>
          <p:nvSpPr>
            <p:cNvPr id="761868" name="Text Box 12"/>
            <p:cNvSpPr txBox="1">
              <a:spLocks noChangeArrowheads="1"/>
            </p:cNvSpPr>
            <p:nvPr/>
          </p:nvSpPr>
          <p:spPr bwMode="auto">
            <a:xfrm>
              <a:off x="2513" y="1869"/>
              <a:ext cx="1082" cy="36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th-TH" sz="1400" b="1">
                  <a:solidFill>
                    <a:srgbClr val="9900FF"/>
                  </a:solidFill>
                  <a:latin typeface="Tahoma" pitchFamily="34" charset="0"/>
                </a:rPr>
                <a:t>คุณภาพ</a:t>
              </a:r>
              <a:br>
                <a:rPr lang="th-TH" sz="1400" b="1">
                  <a:solidFill>
                    <a:srgbClr val="9900FF"/>
                  </a:solidFill>
                  <a:latin typeface="Tahoma" pitchFamily="34" charset="0"/>
                </a:rPr>
              </a:br>
              <a:r>
                <a:rPr lang="th-TH" sz="1400" b="1">
                  <a:solidFill>
                    <a:srgbClr val="9900FF"/>
                  </a:solidFill>
                  <a:latin typeface="Tahoma" pitchFamily="34" charset="0"/>
                </a:rPr>
                <a:t>ทาง</a:t>
              </a:r>
              <a:br>
                <a:rPr lang="th-TH" sz="1400" b="1">
                  <a:solidFill>
                    <a:srgbClr val="9900FF"/>
                  </a:solidFill>
                  <a:latin typeface="Tahoma" pitchFamily="34" charset="0"/>
                </a:rPr>
              </a:br>
              <a:r>
                <a:rPr lang="th-TH" sz="1400" b="1">
                  <a:solidFill>
                    <a:srgbClr val="9900FF"/>
                  </a:solidFill>
                  <a:latin typeface="Tahoma" pitchFamily="34" charset="0"/>
                </a:rPr>
                <a:t>จิตวิญญาณ</a:t>
              </a:r>
            </a:p>
          </p:txBody>
        </p:sp>
        <p:sp>
          <p:nvSpPr>
            <p:cNvPr id="761869" name="Text Box 13"/>
            <p:cNvSpPr txBox="1">
              <a:spLocks noChangeArrowheads="1"/>
            </p:cNvSpPr>
            <p:nvPr/>
          </p:nvSpPr>
          <p:spPr bwMode="auto">
            <a:xfrm>
              <a:off x="2255" y="2532"/>
              <a:ext cx="1546" cy="15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th-TH" sz="1400" b="1">
                  <a:solidFill>
                    <a:srgbClr val="000099"/>
                  </a:solidFill>
                  <a:latin typeface="Tahoma" pitchFamily="34" charset="0"/>
                </a:rPr>
                <a:t>คุณภาพทางสังคม</a:t>
              </a:r>
            </a:p>
          </p:txBody>
        </p:sp>
        <p:sp>
          <p:nvSpPr>
            <p:cNvPr id="761870" name="Text Box 14"/>
            <p:cNvSpPr txBox="1">
              <a:spLocks noChangeArrowheads="1"/>
            </p:cNvSpPr>
            <p:nvPr/>
          </p:nvSpPr>
          <p:spPr bwMode="auto">
            <a:xfrm>
              <a:off x="2125" y="3535"/>
              <a:ext cx="1874" cy="15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th-TH" sz="1400" b="1">
                  <a:solidFill>
                    <a:srgbClr val="FF9900"/>
                  </a:solidFill>
                  <a:latin typeface="Tahoma" pitchFamily="34" charset="0"/>
                </a:rPr>
                <a:t>คุณภาพทางกายภาพ</a:t>
              </a:r>
            </a:p>
          </p:txBody>
        </p:sp>
      </p:grpSp>
      <p:sp>
        <p:nvSpPr>
          <p:cNvPr id="761871" name="Rectangle 15"/>
          <p:cNvSpPr>
            <a:spLocks noChangeArrowheads="1"/>
          </p:cNvSpPr>
          <p:nvPr/>
        </p:nvSpPr>
        <p:spPr bwMode="auto">
          <a:xfrm>
            <a:off x="0" y="1214422"/>
            <a:ext cx="7508875" cy="431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th-TH" b="1" dirty="0">
                <a:solidFill>
                  <a:srgbClr val="003399"/>
                </a:solidFill>
                <a:latin typeface="Tahoma" pitchFamily="34" charset="0"/>
              </a:rPr>
              <a:t>ความหมาย </a:t>
            </a:r>
            <a:r>
              <a:rPr lang="th-TH" b="1" dirty="0">
                <a:solidFill>
                  <a:srgbClr val="3366FF"/>
                </a:solidFill>
                <a:latin typeface="Tahoma" pitchFamily="34" charset="0"/>
              </a:rPr>
              <a:t>“คุณภาพชีวิต </a:t>
            </a:r>
            <a:r>
              <a:rPr lang="en-US" b="1" dirty="0">
                <a:solidFill>
                  <a:srgbClr val="3366FF"/>
                </a:solidFill>
                <a:latin typeface="Tahoma" pitchFamily="34" charset="0"/>
              </a:rPr>
              <a:t>(Quality of Life)</a:t>
            </a:r>
            <a:r>
              <a:rPr lang="th-TH" b="1" dirty="0">
                <a:solidFill>
                  <a:srgbClr val="3366FF"/>
                </a:solidFill>
                <a:latin typeface="Tahoma" pitchFamily="34" charset="0"/>
              </a:rPr>
              <a:t>”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359025" y="2797175"/>
            <a:ext cx="4865688" cy="2516188"/>
            <a:chOff x="1486" y="1762"/>
            <a:chExt cx="3065" cy="1585"/>
          </a:xfrm>
        </p:grpSpPr>
        <p:sp>
          <p:nvSpPr>
            <p:cNvPr id="761873" name="AutoShape 17"/>
            <p:cNvSpPr>
              <a:spLocks noChangeArrowheads="1"/>
            </p:cNvSpPr>
            <p:nvPr/>
          </p:nvSpPr>
          <p:spPr bwMode="auto">
            <a:xfrm rot="19334758" flipH="1">
              <a:off x="3978" y="1776"/>
              <a:ext cx="573" cy="1547"/>
            </a:xfrm>
            <a:prstGeom prst="curvedRightArrow">
              <a:avLst>
                <a:gd name="adj1" fmla="val 53997"/>
                <a:gd name="adj2" fmla="val 107993"/>
                <a:gd name="adj3" fmla="val 33333"/>
              </a:avLst>
            </a:prstGeom>
            <a:solidFill>
              <a:srgbClr val="99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61874" name="AutoShape 18"/>
            <p:cNvSpPr>
              <a:spLocks noChangeArrowheads="1"/>
            </p:cNvSpPr>
            <p:nvPr/>
          </p:nvSpPr>
          <p:spPr bwMode="auto">
            <a:xfrm rot="2289912">
              <a:off x="1486" y="1762"/>
              <a:ext cx="585" cy="1585"/>
            </a:xfrm>
            <a:prstGeom prst="curvedRightArrow">
              <a:avLst>
                <a:gd name="adj1" fmla="val 54188"/>
                <a:gd name="adj2" fmla="val 108376"/>
                <a:gd name="adj3" fmla="val 33333"/>
              </a:avLst>
            </a:prstGeom>
            <a:solidFill>
              <a:srgbClr val="99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809875" y="3006725"/>
            <a:ext cx="3960813" cy="1684338"/>
            <a:chOff x="1770" y="1894"/>
            <a:chExt cx="2495" cy="1061"/>
          </a:xfrm>
        </p:grpSpPr>
        <p:sp>
          <p:nvSpPr>
            <p:cNvPr id="761876" name="AutoShape 20"/>
            <p:cNvSpPr>
              <a:spLocks noChangeArrowheads="1"/>
            </p:cNvSpPr>
            <p:nvPr/>
          </p:nvSpPr>
          <p:spPr bwMode="auto">
            <a:xfrm rot="19327187" flipH="1">
              <a:off x="3861" y="1913"/>
              <a:ext cx="404" cy="1026"/>
            </a:xfrm>
            <a:prstGeom prst="curvedRightArrow">
              <a:avLst>
                <a:gd name="adj1" fmla="val 50792"/>
                <a:gd name="adj2" fmla="val 101584"/>
                <a:gd name="adj3" fmla="val 33333"/>
              </a:avLst>
            </a:prstGeom>
            <a:solidFill>
              <a:srgbClr val="CC00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61877" name="AutoShape 21"/>
            <p:cNvSpPr>
              <a:spLocks noChangeArrowheads="1"/>
            </p:cNvSpPr>
            <p:nvPr/>
          </p:nvSpPr>
          <p:spPr bwMode="auto">
            <a:xfrm rot="2230457">
              <a:off x="1770" y="1894"/>
              <a:ext cx="429" cy="1061"/>
            </a:xfrm>
            <a:prstGeom prst="curvedRightArrow">
              <a:avLst>
                <a:gd name="adj1" fmla="val 49464"/>
                <a:gd name="adj2" fmla="val 98928"/>
                <a:gd name="adj3" fmla="val 33333"/>
              </a:avLst>
            </a:prstGeom>
            <a:solidFill>
              <a:srgbClr val="CC00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6" name="สามเหลี่ยมหน้าจั่ว 25"/>
          <p:cNvSpPr/>
          <p:nvPr/>
        </p:nvSpPr>
        <p:spPr>
          <a:xfrm rot="5400000">
            <a:off x="3679025" y="35695"/>
            <a:ext cx="642942" cy="1000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861" grpId="0" animBg="1"/>
      <p:bldP spid="7618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47390-8B5A-410F-99BC-9CF1DD742672}" type="slidenum">
              <a:rPr lang="en-US"/>
              <a:pPr/>
              <a:t>8</a:t>
            </a:fld>
            <a:endParaRPr lang="th-TH"/>
          </a:p>
        </p:txBody>
      </p:sp>
      <p:sp>
        <p:nvSpPr>
          <p:cNvPr id="762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6288" y="1236663"/>
            <a:ext cx="7899400" cy="1522412"/>
          </a:xfrm>
          <a:solidFill>
            <a:srgbClr val="99CCFF">
              <a:alpha val="52156"/>
            </a:srgbClr>
          </a:solidFill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th-TH" sz="2800" b="1" dirty="0" smtClean="0">
                <a:solidFill>
                  <a:srgbClr val="006666"/>
                </a:solidFill>
                <a:latin typeface="Tahoma" pitchFamily="34" charset="0"/>
              </a:rPr>
              <a:t>คุณภาพชีวิตทางกายภาพ</a:t>
            </a:r>
          </a:p>
          <a:p>
            <a:pPr eaLnBrk="1" hangingPunct="1">
              <a:buFontTx/>
              <a:buNone/>
            </a:pPr>
            <a:endParaRPr lang="th-TH" sz="1000" b="1" dirty="0" smtClean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rgbClr val="336699"/>
                </a:solidFill>
                <a:latin typeface="Tahoma" pitchFamily="34" charset="0"/>
              </a:rPr>
              <a:t>:</a:t>
            </a:r>
            <a:r>
              <a:rPr lang="en-US" sz="2400" dirty="0" smtClean="0">
                <a:solidFill>
                  <a:srgbClr val="336699"/>
                </a:solidFill>
                <a:latin typeface="Tahoma" pitchFamily="34" charset="0"/>
              </a:rPr>
              <a:t> </a:t>
            </a:r>
            <a:r>
              <a:rPr lang="th-TH" sz="2400" b="1" dirty="0" smtClean="0">
                <a:solidFill>
                  <a:srgbClr val="336699"/>
                </a:solidFill>
                <a:latin typeface="Tahoma" pitchFamily="34" charset="0"/>
              </a:rPr>
              <a:t>ระดับความเป็นอยู่ประชาชนแง่</a:t>
            </a:r>
            <a:r>
              <a:rPr lang="th-TH" sz="2400" b="1" dirty="0" smtClean="0">
                <a:solidFill>
                  <a:srgbClr val="006699"/>
                </a:solidFill>
                <a:latin typeface="Tahoma" pitchFamily="34" charset="0"/>
              </a:rPr>
              <a:t>วัตถุ  สิ่งของ และสิ่งปลูกสร้างต่างๆ</a:t>
            </a:r>
          </a:p>
          <a:p>
            <a:pPr eaLnBrk="1" hangingPunct="1">
              <a:buFontTx/>
              <a:buNone/>
            </a:pPr>
            <a:r>
              <a:rPr lang="th-TH" sz="2400" b="1" dirty="0" smtClean="0">
                <a:solidFill>
                  <a:srgbClr val="336699"/>
                </a:solidFill>
                <a:latin typeface="Tahoma" pitchFamily="34" charset="0"/>
              </a:rPr>
              <a:t>ประกอบด้วย</a:t>
            </a:r>
            <a:endParaRPr lang="th-TH" sz="2400" b="1" dirty="0" smtClean="0">
              <a:solidFill>
                <a:srgbClr val="339966"/>
              </a:solidFill>
              <a:latin typeface="Tahoma" pitchFamily="34" charset="0"/>
            </a:endParaRP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76288" y="552450"/>
            <a:ext cx="7921625" cy="565150"/>
          </a:xfrm>
          <a:solidFill>
            <a:srgbClr val="CCFF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th-TH" sz="3200" b="1" smtClean="0">
                <a:solidFill>
                  <a:srgbClr val="333399"/>
                </a:solidFill>
              </a:rPr>
              <a:t>คุณภาพชีวิต</a:t>
            </a:r>
            <a:endParaRPr lang="th-TH" sz="3200" b="1" smtClean="0">
              <a:solidFill>
                <a:srgbClr val="333399"/>
              </a:solidFill>
              <a:latin typeface="JasmineUPC" pitchFamily="18" charset="-34"/>
            </a:endParaRPr>
          </a:p>
        </p:txBody>
      </p:sp>
      <p:sp>
        <p:nvSpPr>
          <p:cNvPr id="762884" name="Rectangle 4"/>
          <p:cNvSpPr>
            <a:spLocks noChangeArrowheads="1"/>
          </p:cNvSpPr>
          <p:nvPr/>
        </p:nvSpPr>
        <p:spPr bwMode="auto">
          <a:xfrm>
            <a:off x="755650" y="2852738"/>
            <a:ext cx="7899400" cy="466725"/>
          </a:xfrm>
          <a:prstGeom prst="rect">
            <a:avLst/>
          </a:prstGeom>
          <a:solidFill>
            <a:srgbClr val="99CCFF">
              <a:alpha val="52156"/>
            </a:srgbClr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lang="th-TH" sz="1800" dirty="0">
                <a:solidFill>
                  <a:srgbClr val="003399"/>
                </a:solidFill>
                <a:latin typeface="Tahoma" pitchFamily="34" charset="0"/>
              </a:rPr>
              <a:t>	</a:t>
            </a:r>
            <a:r>
              <a:rPr lang="th-TH" sz="2400" b="1" dirty="0">
                <a:solidFill>
                  <a:srgbClr val="003399"/>
                </a:solidFill>
                <a:latin typeface="Tahoma" pitchFamily="34" charset="0"/>
              </a:rPr>
              <a:t>- ปัจจัย 4  </a:t>
            </a:r>
            <a:r>
              <a:rPr lang="en-US" sz="2400" b="1" dirty="0">
                <a:solidFill>
                  <a:srgbClr val="003399"/>
                </a:solidFill>
                <a:latin typeface="Tahoma" pitchFamily="34" charset="0"/>
              </a:rPr>
              <a:t>: </a:t>
            </a:r>
            <a:r>
              <a:rPr lang="th-TH" sz="2400" b="1" dirty="0">
                <a:solidFill>
                  <a:srgbClr val="003399"/>
                </a:solidFill>
                <a:latin typeface="Tahoma" pitchFamily="34" charset="0"/>
              </a:rPr>
              <a:t>อาหาร ที่อยู่  เสื้อผ้าและยารักษาโรค</a:t>
            </a:r>
            <a:endParaRPr lang="th-TH" sz="2400" b="1" dirty="0">
              <a:solidFill>
                <a:srgbClr val="339966"/>
              </a:solidFill>
              <a:latin typeface="Tahoma" pitchFamily="34" charset="0"/>
            </a:endParaRPr>
          </a:p>
        </p:txBody>
      </p:sp>
      <p:sp>
        <p:nvSpPr>
          <p:cNvPr id="762885" name="Rectangle 5"/>
          <p:cNvSpPr>
            <a:spLocks noChangeArrowheads="1"/>
          </p:cNvSpPr>
          <p:nvPr/>
        </p:nvSpPr>
        <p:spPr bwMode="auto">
          <a:xfrm>
            <a:off x="755650" y="3429000"/>
            <a:ext cx="7899400" cy="1428760"/>
          </a:xfrm>
          <a:prstGeom prst="rect">
            <a:avLst/>
          </a:prstGeom>
          <a:solidFill>
            <a:srgbClr val="99CCFF">
              <a:alpha val="52156"/>
            </a:srgbClr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lang="th-TH" sz="1800" dirty="0">
                <a:solidFill>
                  <a:srgbClr val="003399"/>
                </a:solidFill>
                <a:latin typeface="Tahoma" pitchFamily="34" charset="0"/>
              </a:rPr>
              <a:t>	</a:t>
            </a:r>
            <a:r>
              <a:rPr lang="th-TH" sz="2400" b="1" dirty="0">
                <a:solidFill>
                  <a:srgbClr val="0066CC"/>
                </a:solidFill>
                <a:latin typeface="Tahoma" pitchFamily="34" charset="0"/>
              </a:rPr>
              <a:t>- สิ่งก่อสร้างและการบริการขั้นพื้นฐาน </a:t>
            </a:r>
          </a:p>
          <a:p>
            <a:pPr marL="342900" indent="-342900" algn="l">
              <a:spcBef>
                <a:spcPct val="20000"/>
              </a:spcBef>
            </a:pPr>
            <a:r>
              <a:rPr lang="th-TH" sz="2400" b="1" dirty="0">
                <a:solidFill>
                  <a:srgbClr val="003399"/>
                </a:solidFill>
                <a:latin typeface="Tahoma" pitchFamily="34" charset="0"/>
              </a:rPr>
              <a:t>	   </a:t>
            </a:r>
            <a:r>
              <a:rPr lang="en-US" sz="2400" b="1" dirty="0">
                <a:solidFill>
                  <a:srgbClr val="0066CC"/>
                </a:solidFill>
                <a:latin typeface="Tahoma" pitchFamily="34" charset="0"/>
              </a:rPr>
              <a:t>: </a:t>
            </a:r>
            <a:r>
              <a:rPr lang="th-TH" sz="2400" b="1" dirty="0">
                <a:solidFill>
                  <a:srgbClr val="0066CC"/>
                </a:solidFill>
                <a:latin typeface="Tahoma" pitchFamily="34" charset="0"/>
              </a:rPr>
              <a:t>เส้นทางคมนาคม  ระบบไฟฟ้า  น้ำประปา  สถานศึกษาและ</a:t>
            </a:r>
          </a:p>
          <a:p>
            <a:pPr marL="342900" indent="-342900" algn="l">
              <a:spcBef>
                <a:spcPct val="20000"/>
              </a:spcBef>
            </a:pPr>
            <a:r>
              <a:rPr lang="th-TH" sz="2400" b="1" dirty="0">
                <a:solidFill>
                  <a:srgbClr val="0066CC"/>
                </a:solidFill>
                <a:latin typeface="Tahoma" pitchFamily="34" charset="0"/>
              </a:rPr>
              <a:t>          สาธารณสุข สวนสาธารณะ ศูนย์กลางค้า สถานบริการและอื่นๆ</a:t>
            </a:r>
          </a:p>
        </p:txBody>
      </p:sp>
      <p:sp>
        <p:nvSpPr>
          <p:cNvPr id="762886" name="Rectangle 6"/>
          <p:cNvSpPr>
            <a:spLocks noChangeArrowheads="1"/>
          </p:cNvSpPr>
          <p:nvPr/>
        </p:nvSpPr>
        <p:spPr bwMode="auto">
          <a:xfrm>
            <a:off x="746125" y="5089542"/>
            <a:ext cx="8002588" cy="839788"/>
          </a:xfrm>
          <a:prstGeom prst="rect">
            <a:avLst/>
          </a:prstGeom>
          <a:solidFill>
            <a:srgbClr val="99CCFF">
              <a:alpha val="52156"/>
            </a:srgbClr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lang="th-TH" sz="1800" dirty="0">
                <a:solidFill>
                  <a:srgbClr val="003399"/>
                </a:solidFill>
                <a:latin typeface="Tahoma" pitchFamily="34" charset="0"/>
              </a:rPr>
              <a:t>	</a:t>
            </a:r>
            <a:r>
              <a:rPr lang="th-TH" sz="2400" b="1" dirty="0">
                <a:solidFill>
                  <a:srgbClr val="003399"/>
                </a:solidFill>
                <a:latin typeface="Tahoma" pitchFamily="34" charset="0"/>
              </a:rPr>
              <a:t>- เครื่องมือ เครื่องใช้และอุปกรณ์ </a:t>
            </a:r>
            <a:r>
              <a:rPr lang="en-US" sz="2400" b="1" dirty="0">
                <a:solidFill>
                  <a:srgbClr val="003399"/>
                </a:solidFill>
                <a:latin typeface="Tahoma" pitchFamily="34" charset="0"/>
              </a:rPr>
              <a:t>: </a:t>
            </a:r>
            <a:r>
              <a:rPr lang="th-TH" sz="2400" b="1" dirty="0">
                <a:solidFill>
                  <a:srgbClr val="003399"/>
                </a:solidFill>
                <a:latin typeface="Tahoma" pitchFamily="34" charset="0"/>
              </a:rPr>
              <a:t>สิ่งอำนวยความสะดวก ได้แก่ </a:t>
            </a:r>
          </a:p>
          <a:p>
            <a:pPr marL="342900" indent="-342900" algn="l">
              <a:spcBef>
                <a:spcPct val="20000"/>
              </a:spcBef>
            </a:pPr>
            <a:r>
              <a:rPr lang="th-TH" sz="2400" b="1" dirty="0">
                <a:solidFill>
                  <a:srgbClr val="003399"/>
                </a:solidFill>
                <a:latin typeface="Tahoma" pitchFamily="34" charset="0"/>
              </a:rPr>
              <a:t>	   ยานพาหนะ โทรทัศน์ โทรศัพท์ เครื่องใช้และอื่นๆ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6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628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6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6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6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628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6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628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6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76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76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7628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76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762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2882" grpId="0" build="p" animBg="1"/>
      <p:bldP spid="762883" grpId="0" animBg="1"/>
      <p:bldP spid="762884" grpId="0" build="p" animBg="1"/>
      <p:bldP spid="762885" grpId="0" build="p" animBg="1"/>
      <p:bldP spid="76288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D8000F-FC11-430F-AE88-C54E2B7D00D7}" type="slidenum">
              <a:rPr lang="en-US"/>
              <a:pPr/>
              <a:t>9</a:t>
            </a:fld>
            <a:endParaRPr lang="th-TH"/>
          </a:p>
        </p:txBody>
      </p:sp>
      <p:sp>
        <p:nvSpPr>
          <p:cNvPr id="7639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236663"/>
            <a:ext cx="7899400" cy="2549527"/>
          </a:xfrm>
          <a:solidFill>
            <a:srgbClr val="99CCFF">
              <a:alpha val="52156"/>
            </a:srgbClr>
          </a:solidFill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th-TH" sz="2800" b="1" dirty="0" smtClean="0">
                <a:solidFill>
                  <a:srgbClr val="003366"/>
                </a:solidFill>
                <a:latin typeface="Tahoma" pitchFamily="34" charset="0"/>
              </a:rPr>
              <a:t>คุณภาพชีวิตทางจิตใจ</a:t>
            </a:r>
          </a:p>
          <a:p>
            <a:pPr eaLnBrk="1" hangingPunct="1">
              <a:buFontTx/>
              <a:buNone/>
            </a:pPr>
            <a:r>
              <a:rPr lang="th-TH" sz="3600" dirty="0" smtClean="0">
                <a:solidFill>
                  <a:srgbClr val="006666"/>
                </a:solidFill>
                <a:latin typeface="Tahoma" pitchFamily="34" charset="0"/>
              </a:rPr>
              <a:t>	</a:t>
            </a:r>
            <a:r>
              <a:rPr lang="en-US" sz="2400" b="1" dirty="0" smtClean="0">
                <a:solidFill>
                  <a:srgbClr val="336699"/>
                </a:solidFill>
                <a:latin typeface="Tahoma" pitchFamily="34" charset="0"/>
              </a:rPr>
              <a:t>: </a:t>
            </a:r>
            <a:r>
              <a:rPr lang="th-TH" sz="2400" b="1" dirty="0" smtClean="0">
                <a:solidFill>
                  <a:srgbClr val="336699"/>
                </a:solidFill>
                <a:latin typeface="Tahoma" pitchFamily="34" charset="0"/>
              </a:rPr>
              <a:t>ระดับความเป็นอยู่ประชาชนไม่ใช่</a:t>
            </a:r>
            <a:r>
              <a:rPr lang="th-TH" sz="2400" b="1" dirty="0" smtClean="0">
                <a:solidFill>
                  <a:srgbClr val="006699"/>
                </a:solidFill>
                <a:latin typeface="Tahoma" pitchFamily="34" charset="0"/>
              </a:rPr>
              <a:t>วัตถุ สิ่งของและสิ่งปลูกสร้าง</a:t>
            </a:r>
          </a:p>
          <a:p>
            <a:pPr eaLnBrk="1" hangingPunct="1">
              <a:buFontTx/>
              <a:buNone/>
            </a:pPr>
            <a:r>
              <a:rPr lang="th-TH" sz="2400" b="1" dirty="0" smtClean="0">
                <a:solidFill>
                  <a:srgbClr val="336699"/>
                </a:solidFill>
                <a:latin typeface="Tahoma" pitchFamily="34" charset="0"/>
              </a:rPr>
              <a:t>ความเชื่อมั่นใจ การพึ่งตนเอง การมีศักดิ์ศรี  การเข้ามีส่วนร่วม ภาวะ</a:t>
            </a:r>
          </a:p>
          <a:p>
            <a:pPr eaLnBrk="1" hangingPunct="1">
              <a:buFontTx/>
              <a:buNone/>
            </a:pPr>
            <a:r>
              <a:rPr lang="th-TH" sz="2400" b="1" dirty="0" smtClean="0">
                <a:solidFill>
                  <a:srgbClr val="336699"/>
                </a:solidFill>
                <a:latin typeface="Tahoma" pitchFamily="34" charset="0"/>
              </a:rPr>
              <a:t>จิตใจสงบสุข ผ่อนคลาย ไม่เครียด  คล่องแคล่ว มีความเมตตา กรุณา</a:t>
            </a:r>
          </a:p>
          <a:p>
            <a:pPr eaLnBrk="1" hangingPunct="1">
              <a:buFontTx/>
              <a:buNone/>
            </a:pPr>
            <a:r>
              <a:rPr lang="th-TH" sz="2400" b="1" dirty="0" smtClean="0">
                <a:solidFill>
                  <a:srgbClr val="336699"/>
                </a:solidFill>
                <a:latin typeface="Tahoma" pitchFamily="34" charset="0"/>
              </a:rPr>
              <a:t>มีสติ มีสมาธิ เป็นต้น</a:t>
            </a:r>
          </a:p>
        </p:txBody>
      </p:sp>
      <p:sp>
        <p:nvSpPr>
          <p:cNvPr id="763908" name="Rectangle 4"/>
          <p:cNvSpPr>
            <a:spLocks noChangeArrowheads="1"/>
          </p:cNvSpPr>
          <p:nvPr/>
        </p:nvSpPr>
        <p:spPr bwMode="auto">
          <a:xfrm>
            <a:off x="776288" y="4025904"/>
            <a:ext cx="7899400" cy="2260616"/>
          </a:xfrm>
          <a:prstGeom prst="rect">
            <a:avLst/>
          </a:prstGeom>
          <a:solidFill>
            <a:srgbClr val="99CCFF">
              <a:alpha val="52156"/>
            </a:srgbClr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lang="th-TH" b="1" dirty="0">
                <a:solidFill>
                  <a:srgbClr val="0066CC"/>
                </a:solidFill>
                <a:latin typeface="Tahoma" pitchFamily="34" charset="0"/>
              </a:rPr>
              <a:t>คุณภาพชีวิตทางสังคม</a:t>
            </a:r>
          </a:p>
          <a:p>
            <a:pPr marL="342900" indent="-342900" algn="l">
              <a:spcBef>
                <a:spcPct val="20000"/>
              </a:spcBef>
            </a:pPr>
            <a:r>
              <a:rPr lang="th-TH" b="1" dirty="0">
                <a:solidFill>
                  <a:srgbClr val="006666"/>
                </a:solidFill>
                <a:latin typeface="Tahoma" pitchFamily="34" charset="0"/>
              </a:rPr>
              <a:t>	</a:t>
            </a:r>
            <a:r>
              <a:rPr lang="en-US" sz="2400" b="1" dirty="0">
                <a:solidFill>
                  <a:srgbClr val="0000CC"/>
                </a:solidFill>
                <a:latin typeface="Tahoma" pitchFamily="34" charset="0"/>
              </a:rPr>
              <a:t>: </a:t>
            </a:r>
            <a:r>
              <a:rPr lang="th-TH" sz="2400" b="1" dirty="0">
                <a:solidFill>
                  <a:srgbClr val="0000CC"/>
                </a:solidFill>
                <a:latin typeface="Tahoma" pitchFamily="34" charset="0"/>
              </a:rPr>
              <a:t>ระดับความเป็นอยู่ประชาชนที่มีการอยู่ร่วมกันด้วยดีในครอบครัว</a:t>
            </a:r>
          </a:p>
          <a:p>
            <a:pPr marL="342900" indent="-342900" algn="l">
              <a:spcBef>
                <a:spcPct val="20000"/>
              </a:spcBef>
            </a:pPr>
            <a:r>
              <a:rPr lang="th-TH" sz="2400" b="1" dirty="0">
                <a:solidFill>
                  <a:srgbClr val="0000CC"/>
                </a:solidFill>
                <a:latin typeface="Tahoma" pitchFamily="34" charset="0"/>
              </a:rPr>
              <a:t>ชุมชน สังคมและโลกอย่างสงบและสันติภาพ  รวมถึงการได้รับบริการ</a:t>
            </a:r>
          </a:p>
          <a:p>
            <a:pPr marL="342900" indent="-342900" algn="l">
              <a:spcBef>
                <a:spcPct val="20000"/>
              </a:spcBef>
            </a:pPr>
            <a:r>
              <a:rPr lang="th-TH" sz="2400" b="1" dirty="0">
                <a:solidFill>
                  <a:srgbClr val="0000CC"/>
                </a:solidFill>
                <a:latin typeface="Tahoma" pitchFamily="34" charset="0"/>
              </a:rPr>
              <a:t>ทางสังคม หรือบริการจากรัฐที่ดี</a:t>
            </a:r>
          </a:p>
        </p:txBody>
      </p:sp>
      <p:sp>
        <p:nvSpPr>
          <p:cNvPr id="76391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76288" y="552450"/>
            <a:ext cx="7921625" cy="565150"/>
          </a:xfrm>
          <a:solidFill>
            <a:srgbClr val="CCFFFF"/>
          </a:solidFill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th-TH" sz="3200" b="1" smtClean="0">
                <a:solidFill>
                  <a:srgbClr val="333399"/>
                </a:solidFill>
              </a:rPr>
              <a:t>คุณภาพชีวิต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6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639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6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6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6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6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6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639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6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76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76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76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06" grpId="0" build="p" animBg="1"/>
      <p:bldP spid="763908" grpId="0" build="p" animBg="1"/>
      <p:bldP spid="7639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764</TotalTime>
  <Words>1590</Words>
  <Application>Microsoft Office PowerPoint</Application>
  <PresentationFormat>นำเสนอทางหน้าจอ (4:3)</PresentationFormat>
  <Paragraphs>234</Paragraphs>
  <Slides>42</Slides>
  <Notes>1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42</vt:i4>
      </vt:variant>
    </vt:vector>
  </HeadingPairs>
  <TitlesOfParts>
    <vt:vector size="44" baseType="lpstr">
      <vt:lpstr>จุดที่สุด</vt:lpstr>
      <vt:lpstr>แผนภูมิ Microsoft Excel</vt:lpstr>
      <vt:lpstr>SD3106 การระดมทุนเพื่อการพัฒนาสังคม ภาคการศึกษาที่ 3  ปีการศึกษา 2557 สาขาวิชา การพัฒนาสังคม สำนักวิชาสังคมศาสตร์ มหาวิทยาลัยราชภัฎเชียงราย</vt:lpstr>
      <vt:lpstr>แนวทางการจัดการเรียนการสอน</vt:lpstr>
      <vt:lpstr>คำอธิบายรายวิชา</vt:lpstr>
      <vt:lpstr>แผนการประเมินผลการเรียนรู้</vt:lpstr>
      <vt:lpstr>ข้อตกลงเบื้องต้น</vt:lpstr>
      <vt:lpstr>เอกสารและข้อมูลแนะนำ</vt:lpstr>
      <vt:lpstr>ภาพนิ่ง 7</vt:lpstr>
      <vt:lpstr>คุณภาพชีวิต</vt:lpstr>
      <vt:lpstr>คุณภาพชีวิต</vt:lpstr>
      <vt:lpstr>คุณภาพชีวิต</vt:lpstr>
      <vt:lpstr>ภาพนิ่ง 11</vt:lpstr>
      <vt:lpstr>ภาพนิ่ง 12</vt:lpstr>
      <vt:lpstr>กรอบแนวคิดการพัฒนาที่ยั่งยืน</vt:lpstr>
      <vt:lpstr>ภาพนิ่ง 14</vt:lpstr>
      <vt:lpstr>ภาพนิ่ง 15</vt:lpstr>
      <vt:lpstr>ทุนการพัฒนา</vt:lpstr>
      <vt:lpstr>ที่มาของคำว่าทุน</vt:lpstr>
      <vt:lpstr>ภาพนิ่ง 18</vt:lpstr>
      <vt:lpstr>ความหมายของทุนในทางเศรษฐศาสตร์</vt:lpstr>
      <vt:lpstr>ภาพนิ่ง 20</vt:lpstr>
      <vt:lpstr> </vt:lpstr>
      <vt:lpstr>ภาพนิ่ง 22</vt:lpstr>
      <vt:lpstr>ภาพนิ่ง 23</vt:lpstr>
      <vt:lpstr>กล่าวโดยสรุป</vt:lpstr>
      <vt:lpstr>ประชาสังคม </vt:lpstr>
      <vt:lpstr>ภาพนิ่ง 26</vt:lpstr>
      <vt:lpstr>ประชาสังคม</vt:lpstr>
      <vt:lpstr>ความหมายของประชาสังคม</vt:lpstr>
      <vt:lpstr>องค์ประกอบของประชาสังคม</vt:lpstr>
      <vt:lpstr>องค์ประกอบของประชาสังคม</vt:lpstr>
      <vt:lpstr>องค์ประกอบของประชาสังคม(ต่อ)</vt:lpstr>
      <vt:lpstr>องค์ประกอบของประชาสังคม(ต่อ)</vt:lpstr>
      <vt:lpstr>ประเภทของประชาสังคม</vt:lpstr>
      <vt:lpstr>ประเภทของประชาสังคม</vt:lpstr>
      <vt:lpstr>ประเภทของประชาสังคม(ต่อ)</vt:lpstr>
      <vt:lpstr>กล่าวโดยสรุป: ประชาสังคม</vt:lpstr>
      <vt:lpstr>ทุนทางสังคม</vt:lpstr>
      <vt:lpstr>ภาพนิ่ง 38</vt:lpstr>
      <vt:lpstr>ภาพนิ่ง 39</vt:lpstr>
      <vt:lpstr>ภาพนิ่ง 40</vt:lpstr>
      <vt:lpstr>ภาพนิ่ง 41</vt:lpstr>
      <vt:lpstr>ภาพนิ่ง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SD3106 การระดมทุนเพื่อการพัฒนาสังคม</dc:title>
  <dc:creator>COM</dc:creator>
  <cp:lastModifiedBy>COM</cp:lastModifiedBy>
  <cp:revision>112</cp:revision>
  <dcterms:created xsi:type="dcterms:W3CDTF">2015-05-15T02:35:09Z</dcterms:created>
  <dcterms:modified xsi:type="dcterms:W3CDTF">2015-05-18T08:21:52Z</dcterms:modified>
</cp:coreProperties>
</file>