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9" r:id="rId4"/>
    <p:sldId id="258" r:id="rId5"/>
    <p:sldId id="260" r:id="rId6"/>
    <p:sldId id="262" r:id="rId7"/>
    <p:sldId id="261" r:id="rId8"/>
    <p:sldId id="263" r:id="rId9"/>
    <p:sldId id="264" r:id="rId10"/>
    <p:sldId id="266" r:id="rId11"/>
    <p:sldId id="275" r:id="rId12"/>
    <p:sldId id="267" r:id="rId13"/>
    <p:sldId id="274" r:id="rId14"/>
    <p:sldId id="271" r:id="rId15"/>
    <p:sldId id="259" r:id="rId16"/>
    <p:sldId id="272" r:id="rId17"/>
    <p:sldId id="283" r:id="rId18"/>
    <p:sldId id="270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784" y="-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9185EC-7EF2-A84F-9E85-ACFB7945E1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7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E8A409-E893-0D47-934D-9F3D74ED62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2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ABC691-DDF5-4849-AA73-A7458A5B1A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7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096000"/>
          </a:xfrm>
        </p:spPr>
        <p:txBody>
          <a:bodyPr vert="eaVert"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096000"/>
          </a:xfrm>
        </p:spPr>
        <p:txBody>
          <a:bodyPr vert="eaVert"/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1CA385-7329-054C-8E35-8E6C189B08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5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D9D63D-1D33-3B42-8B07-7076DA7AB0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2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2C5318-7953-5A49-BA70-075BCA2B2A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5042F6-FE90-DD4E-A047-72868F0D13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5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BEE033-2C87-2948-8C78-558A20575C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1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0EC89E-A64A-924B-9666-9573EB69C6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6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220C2-1B07-1F4E-941C-4FC2B9302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84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A654C0-5746-7A46-B8D7-446B05D900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52A34C-840B-A446-A081-57CE93635B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5350"/>
            <a:ext cx="91440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2429BF-86A8-1546-9D78-FEBDFC683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400"/>
            <a:ext cx="8686800" cy="1470025"/>
          </a:xfrm>
        </p:spPr>
        <p:txBody>
          <a:bodyPr/>
          <a:lstStyle/>
          <a:p>
            <a:r>
              <a:rPr lang="en-US" sz="4800"/>
              <a:t>Conference synthesis: </a:t>
            </a:r>
            <a:br>
              <a:rPr lang="en-US" sz="4800"/>
            </a:br>
            <a:r>
              <a:rPr lang="en-US" sz="4000"/>
              <a:t>Summary &amp; Recommendations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81400"/>
            <a:ext cx="6400800" cy="1752600"/>
          </a:xfrm>
        </p:spPr>
        <p:txBody>
          <a:bodyPr/>
          <a:lstStyle/>
          <a:p>
            <a:r>
              <a:rPr lang="en-US"/>
              <a:t>Saturday 31 January 2015</a:t>
            </a:r>
          </a:p>
          <a:p>
            <a:r>
              <a:rPr lang="en-US"/>
              <a:t>09.00-10.00</a:t>
            </a: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91440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763000" cy="790575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DF6C1-05EB-D245-95B3-977DEC215FA3}" type="slidenum">
              <a:rPr lang="en-US"/>
              <a:pPr/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Governance and accountability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ja-JP" altLang="en-US" sz="2400" i="1">
                <a:solidFill>
                  <a:srgbClr val="0000FF"/>
                </a:solidFill>
              </a:rPr>
              <a:t>“</a:t>
            </a:r>
            <a:r>
              <a:rPr lang="en-US" sz="2400" i="1">
                <a:solidFill>
                  <a:srgbClr val="0000FF"/>
                </a:solidFill>
              </a:rPr>
              <a:t>We are challenged to develop a public health approach that responds to the globalised world. The present global health crisis is not primarily one of disease, but of governance...</a:t>
            </a:r>
            <a:r>
              <a:rPr lang="ja-JP" altLang="en-US" sz="2400" i="1">
                <a:solidFill>
                  <a:srgbClr val="0000FF"/>
                </a:solidFill>
              </a:rPr>
              <a:t>”</a:t>
            </a:r>
            <a:endParaRPr lang="en-US" sz="2400" i="1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solidFill>
                  <a:srgbClr val="0000FF"/>
                </a:solidFill>
              </a:rPr>
              <a:t>								Ilona Kickbusch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Accountability not only for health sector; call for same accountability by other sectors (trade, transport, urban planning, education) that impact health of population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Embed culture of accountability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 Human Rights framework to move the SDG forwards </a:t>
            </a:r>
          </a:p>
          <a:p>
            <a:pPr>
              <a:lnSpc>
                <a:spcPct val="90000"/>
              </a:lnSpc>
            </a:pPr>
            <a:r>
              <a:rPr lang="en-US" sz="2400"/>
              <a:t>Better data, information and improved use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For performance assessment and to hold healthcare providers accountable and responsive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2747B-163C-E84D-AE8A-4DD359F31767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28600"/>
            <a:ext cx="8229600" cy="914400"/>
          </a:xfrm>
        </p:spPr>
        <p:txBody>
          <a:bodyPr/>
          <a:lstStyle/>
          <a:p>
            <a:r>
              <a:rPr lang="en-US" sz="4000"/>
              <a:t>Changing power relations:</a:t>
            </a:r>
            <a:br>
              <a:rPr lang="en-US" sz="4000"/>
            </a:br>
            <a:r>
              <a:rPr lang="en-US" sz="3600"/>
              <a:t>between elites and local health workers</a:t>
            </a:r>
            <a:r>
              <a:rPr lang="en-US" sz="4000"/>
              <a:t> </a:t>
            </a:r>
            <a:endParaRPr lang="en-US" sz="32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Strengthen the local health workforce:</a:t>
            </a:r>
          </a:p>
          <a:p>
            <a:pPr lvl="1"/>
            <a:r>
              <a:rPr lang="en-US" sz="2400"/>
              <a:t>Evidence shows better retention </a:t>
            </a:r>
          </a:p>
          <a:p>
            <a:pPr lvl="2"/>
            <a:r>
              <a:rPr lang="en-US" sz="2000"/>
              <a:t>Recruiting students from local communities, ethnic minorities for health workforce training and home town placement  </a:t>
            </a:r>
          </a:p>
          <a:p>
            <a:pPr lvl="2"/>
            <a:r>
              <a:rPr lang="en-US" sz="2000"/>
              <a:t>Eg upgrading training of medical assistants in Vietnam </a:t>
            </a:r>
          </a:p>
          <a:p>
            <a:r>
              <a:rPr lang="en-US" sz="2800"/>
              <a:t>Ensure accountability: </a:t>
            </a:r>
          </a:p>
          <a:p>
            <a:pPr lvl="1"/>
            <a:r>
              <a:rPr lang="en-US" sz="2400"/>
              <a:t>Names and mobile phone numbers of all health workers posted in all rural clinics in Rwanda </a:t>
            </a:r>
          </a:p>
          <a:p>
            <a:r>
              <a:rPr lang="en-US" sz="2800"/>
              <a:t>Ensure transparency:</a:t>
            </a:r>
          </a:p>
          <a:p>
            <a:pPr lvl="1"/>
            <a:r>
              <a:rPr lang="en-US" sz="2400"/>
              <a:t>Ghost doctors are removed from payroll after electronic transfer of salaries in West Africa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A2FC5-0CF2-1647-A616-6BC1A3C7ABC3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Political origins of health inequity</a:t>
            </a:r>
            <a:br>
              <a:rPr lang="en-US" sz="3600"/>
            </a:br>
            <a:r>
              <a:rPr lang="en-US" sz="2000"/>
              <a:t>Ottersen et al, Lancet 2014; 383: 630–67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sz="2400"/>
              <a:t>Unacceptable health inequities within and between countries cannot be addressed within the health sector, by technical measures, or at the national level alone - require global political solutions</a:t>
            </a:r>
          </a:p>
          <a:p>
            <a:r>
              <a:rPr lang="en-US" sz="2400"/>
              <a:t>Norms, policies, and practices that arise from transnational interaction should be understood as political determinants of health that cause and maintain health inequities</a:t>
            </a:r>
          </a:p>
          <a:p>
            <a:r>
              <a:rPr lang="en-US" sz="2400"/>
              <a:t>Power asymmetry and global social norms limit the range of choice and constrain action on health inequity; these limitations are reinforced by systemic global governance dysfunctions and require vigilance across all policy arenas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4C1797-B444-ED49-9CB1-145167AA38FC}" type="slidenum">
              <a:rPr lang="en-US"/>
              <a:pPr/>
              <a:t>13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Political origins of health inequity</a:t>
            </a:r>
            <a:br>
              <a:rPr lang="en-US" sz="3600"/>
            </a:br>
            <a:r>
              <a:rPr lang="en-US" sz="2000"/>
              <a:t>Ottersen et al, Lancet 2014; 383: 630–67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400"/>
              <a:t>There should be independent monitoring of progress made in redressing health inequities, and in countering the global political forces that are detrimental to health</a:t>
            </a:r>
          </a:p>
          <a:p>
            <a:pPr>
              <a:lnSpc>
                <a:spcPct val="110000"/>
              </a:lnSpc>
            </a:pPr>
            <a:r>
              <a:rPr lang="en-US" sz="2400"/>
              <a:t>State and non-state stakeholders across global policy arenas must be better connected for transparent policy dialogue in decision-making processes that affect health</a:t>
            </a:r>
          </a:p>
          <a:p>
            <a:pPr>
              <a:lnSpc>
                <a:spcPct val="110000"/>
              </a:lnSpc>
            </a:pPr>
            <a:r>
              <a:rPr lang="en-US" sz="2400"/>
              <a:t>Global governance for health must be rooted in commitments to global solidarity and shared responsibility; sustainable and healthy development for all requires a global economic and political system that serves a global community of healthy people on a healthy planet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0FC42-9F30-5646-9894-02278F418388}" type="slidenum">
              <a:rPr lang="en-US"/>
              <a:pPr/>
              <a:t>14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066800"/>
          </a:xfrm>
        </p:spPr>
        <p:txBody>
          <a:bodyPr/>
          <a:lstStyle/>
          <a:p>
            <a:r>
              <a:rPr lang="en-US"/>
              <a:t>Call to Action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486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/>
              <a:t>Universal Health Coverage 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Amend the current Goal 3: 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ja-JP" sz="2000"/>
              <a:t>Replace original text: Ensure healthy lives and promote well-being for all at all ages by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ja-JP" sz="2000" b="1">
                <a:solidFill>
                  <a:srgbClr val="0000FF"/>
                </a:solidFill>
              </a:rPr>
              <a:t>Progressively achieve universal health coverage and ensure healthy lives for all </a:t>
            </a:r>
            <a:endParaRPr lang="en-US" sz="2000" b="1">
              <a:solidFill>
                <a:srgbClr val="0000FF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Government commitment on progressive universalism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000"/>
              <a:t>Expand supply side capacities to provide quality services, ensure financial risk protection through mix of financing sources, strategic purchasing to achieve pro-poor benefit incidence, reduce OOP, contain cost and improve efficiency 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Health workforce: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000"/>
              <a:t>Rapid scaling up training of adequate number of competent, committed health workforce; also helps create economic opportunities for local communities and employment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000"/>
              <a:t>Retain them in places where needed with adequate resources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000"/>
              <a:t>Governments should abide by the Global Code of Practice on International Recruitment of Health Personnel, to mitigate negative impact of economic migration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7989B-D50C-2149-9216-6E7CD731F297}" type="slidenum">
              <a:rPr lang="en-US"/>
              <a:pPr/>
              <a:t>15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Call to Action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400" b="1"/>
              <a:t>Accountability </a:t>
            </a:r>
          </a:p>
          <a:p>
            <a:pPr marL="990600" lvl="1" indent="-533400"/>
            <a:r>
              <a:rPr lang="en-US" sz="2000"/>
              <a:t>Strengthen accountability framework, enforcement mechanisms and reporting in order to hold governments, private sectors, transnational corporations, supra-national agencies accountable to sustain or accelerate MDGs and implement the upcoming SDGs. </a:t>
            </a:r>
          </a:p>
          <a:p>
            <a:pPr marL="990600" lvl="1" indent="-533400"/>
            <a:r>
              <a:rPr lang="en-US" sz="2000"/>
              <a:t>Ensure effective local citizen/community engagement in health delivery systems, through local accountability mechanisms, e.g. public disclosure reporting; </a:t>
            </a:r>
          </a:p>
          <a:p>
            <a:pPr marL="990600" lvl="1" indent="-533400"/>
            <a:r>
              <a:rPr lang="en-US" sz="2000"/>
              <a:t>Strengthen information systems and institutional capacities for monitoring UHC achievement (effective coverage, financial risk protection) stratified by wealth index, vulnerability (mentally ill, migrants, people with disability, ethnic minorities, LGBT, etc)</a:t>
            </a:r>
          </a:p>
          <a:p>
            <a:pPr marL="1371600" lvl="2" indent="-457200"/>
            <a:r>
              <a:rPr lang="en-US" sz="1800"/>
              <a:t>Service Availability and Readiness Assessment (SARA) or Service Delivery Indicators are useful tools to assess effective coverage, hence enhancing accountability.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E9864-BEB1-5741-A889-FC0DBF8DD56F}" type="slidenum">
              <a:rPr lang="en-US"/>
              <a:pPr/>
              <a:t>16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Call to Action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382000" cy="5105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/>
              <a:t>Increase Fiscal Space for health through </a:t>
            </a:r>
          </a:p>
          <a:p>
            <a:pPr marL="609600" indent="-609600">
              <a:lnSpc>
                <a:spcPct val="80000"/>
              </a:lnSpc>
            </a:pPr>
            <a:r>
              <a:rPr lang="en-US" sz="2000"/>
              <a:t>Domestic action e.g. tax reform, earmarked tax for health, drive down cost of health products and commodities through pooled purchasing, mobilize innovative financing sources e.g. sin tax, reduce fuel subsidies</a:t>
            </a:r>
          </a:p>
          <a:p>
            <a:pPr marL="609600" indent="-609600">
              <a:lnSpc>
                <a:spcPct val="80000"/>
              </a:lnSpc>
            </a:pPr>
            <a:r>
              <a:rPr lang="en-US" sz="2000"/>
              <a:t>International solidarity actions e.g. financial transaction tax, 21% of ODA for health (20% of 0.7% of GDP)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/>
              <a:t>Health Systems </a:t>
            </a:r>
          </a:p>
          <a:p>
            <a:pPr marL="609600" indent="-609600">
              <a:lnSpc>
                <a:spcPct val="80000"/>
              </a:lnSpc>
            </a:pPr>
            <a:r>
              <a:rPr lang="en-US" sz="2000"/>
              <a:t>Strengthen health systems preparedness to combat outbreaks and prevent epidemics by strengthening IHR core capacities. </a:t>
            </a:r>
          </a:p>
          <a:p>
            <a:pPr marL="990600" lvl="1" indent="-533400">
              <a:lnSpc>
                <a:spcPct val="80000"/>
              </a:lnSpc>
            </a:pPr>
            <a:r>
              <a:rPr lang="ja-JP" altLang="en-US" sz="1800">
                <a:solidFill>
                  <a:srgbClr val="FF0000"/>
                </a:solidFill>
              </a:rPr>
              <a:t>“</a:t>
            </a:r>
            <a:r>
              <a:rPr lang="en-US" sz="1800">
                <a:solidFill>
                  <a:srgbClr val="FF0000"/>
                </a:solidFill>
              </a:rPr>
              <a:t>Underinvestment in public health kills people and derails economies!</a:t>
            </a:r>
            <a:r>
              <a:rPr lang="ja-JP" altLang="en-US" sz="1800">
                <a:solidFill>
                  <a:srgbClr val="FF0000"/>
                </a:solidFill>
              </a:rPr>
              <a:t>”</a:t>
            </a:r>
            <a:r>
              <a:rPr lang="en-US" sz="1800">
                <a:solidFill>
                  <a:srgbClr val="FF0000"/>
                </a:solidFill>
              </a:rPr>
              <a:t> [Tim Evans]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/>
              <a:t>Global Health Governance </a:t>
            </a:r>
          </a:p>
          <a:p>
            <a:pPr marL="609600" indent="-609600">
              <a:lnSpc>
                <a:spcPct val="80000"/>
              </a:lnSpc>
            </a:pPr>
            <a:r>
              <a:rPr lang="en-US" sz="2000"/>
              <a:t>In the context of increased numbers of global health actors, WHO has repositioned itself but has yet to achieve its unique role in global health and do first things first: namely at global level, pandemic preparedness and responses, normative functions, and convening for public health actions; and at country level, targeting support where needs are greatest, taking into account the budget constraint and the volume of earmarked voluntary contributions.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84150" y="6264275"/>
            <a:ext cx="8731250" cy="533400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>
                <a:solidFill>
                  <a:srgbClr val="000000"/>
                </a:solidFill>
                <a:latin typeface="Calibri" charset="0"/>
                <a:ea typeface="MS Mincho" charset="0"/>
                <a:cs typeface="Calibri" charset="0"/>
              </a:rPr>
              <a:t>Reformed Governance for Global Health</a:t>
            </a:r>
            <a:r>
              <a:rPr lang="en-US" altLang="ja-JP" sz="2800">
                <a:latin typeface="Calibri" charset="0"/>
                <a:ea typeface="MS Mincho" charset="0"/>
                <a:cs typeface="Calibri" charset="0"/>
              </a:rPr>
              <a:t> </a:t>
            </a:r>
            <a:endParaRPr lang="en-US" sz="2800">
              <a:latin typeface="Calibri" charset="0"/>
              <a:ea typeface="MS Mincho" charset="0"/>
              <a:cs typeface="Calibri" charset="0"/>
            </a:endParaRPr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3124200" y="1981200"/>
            <a:ext cx="2590800" cy="1905000"/>
          </a:xfrm>
          <a:prstGeom prst="ellipse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>
                <a:solidFill>
                  <a:schemeClr val="bg1"/>
                </a:solidFill>
                <a:latin typeface="Calibri" charset="0"/>
                <a:cs typeface="ＭＳ Ｐゴシック" charset="0"/>
              </a:rPr>
              <a:t>Accelerating </a:t>
            </a:r>
          </a:p>
          <a:p>
            <a:pPr algn="ctr"/>
            <a:r>
              <a:rPr lang="en-US" altLang="ja-JP" sz="2800">
                <a:solidFill>
                  <a:schemeClr val="bg1"/>
                </a:solidFill>
                <a:latin typeface="Calibri" charset="0"/>
                <a:cs typeface="ＭＳ Ｐゴシック" charset="0"/>
              </a:rPr>
              <a:t>health </a:t>
            </a:r>
          </a:p>
          <a:p>
            <a:pPr algn="ctr"/>
            <a:r>
              <a:rPr lang="en-US" altLang="ja-JP" sz="2800">
                <a:solidFill>
                  <a:schemeClr val="bg1"/>
                </a:solidFill>
                <a:latin typeface="Calibri" charset="0"/>
                <a:cs typeface="ＭＳ Ｐゴシック" charset="0"/>
              </a:rPr>
              <a:t>equity</a:t>
            </a:r>
            <a:endParaRPr lang="en-US" sz="280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6629400" y="838200"/>
            <a:ext cx="21336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Accountability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of other sectors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for health impacts</a:t>
            </a:r>
            <a:endParaRPr lang="en-US" sz="2200">
              <a:latin typeface="Calibri" charset="0"/>
            </a:endParaRP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2362200" y="228600"/>
            <a:ext cx="40386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Effective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accountability framework: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empowering local communities</a:t>
            </a:r>
            <a:endParaRPr lang="en-US" sz="2200">
              <a:latin typeface="Calibri" charset="0"/>
            </a:endParaRPr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457200" y="1295400"/>
            <a:ext cx="17526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Increased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fiscal space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for health</a:t>
            </a:r>
            <a:endParaRPr lang="en-US" sz="2200">
              <a:latin typeface="Calibri" charset="0"/>
            </a:endParaRP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6629400" y="2438400"/>
            <a:ext cx="2133600" cy="1752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Address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political origins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of health inequity: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 national and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transnational</a:t>
            </a:r>
            <a:endParaRPr lang="en-US" sz="2200">
              <a:latin typeface="Calibri" charset="0"/>
            </a:endParaRPr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381000" y="2819400"/>
            <a:ext cx="17526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Progressive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universalism</a:t>
            </a:r>
            <a:endParaRPr lang="en-US" sz="2200">
              <a:latin typeface="Calibri" charset="0"/>
            </a:endParaRPr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1295400" y="4343400"/>
            <a:ext cx="19050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Functioning,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responsive and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resilient PHC</a:t>
            </a:r>
            <a:endParaRPr lang="en-US" sz="2200">
              <a:latin typeface="Calibri" charset="0"/>
            </a:endParaRP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3810000" y="4343400"/>
            <a:ext cx="3352800" cy="12192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Governments ensure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financial risk protection, </a:t>
            </a:r>
          </a:p>
          <a:p>
            <a:pPr algn="ctr"/>
            <a:r>
              <a:rPr lang="en-US" altLang="ja-JP" sz="2200">
                <a:latin typeface="Calibri" charset="0"/>
                <a:cs typeface="ＭＳ Ｐゴシック" charset="0"/>
              </a:rPr>
              <a:t>esp. the poor &amp; vulnerable </a:t>
            </a:r>
            <a:endParaRPr lang="en-US" sz="2200">
              <a:latin typeface="Calibri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52400" y="88900"/>
            <a:ext cx="8763000" cy="5626100"/>
          </a:xfrm>
          <a:prstGeom prst="rect">
            <a:avLst/>
          </a:prstGeom>
          <a:noFill/>
          <a:ln w="31750">
            <a:solidFill>
              <a:srgbClr val="00CC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AutoShape 12"/>
          <p:cNvSpPr>
            <a:spLocks noChangeArrowheads="1"/>
          </p:cNvSpPr>
          <p:nvPr/>
        </p:nvSpPr>
        <p:spPr bwMode="auto">
          <a:xfrm>
            <a:off x="762000" y="5835650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AutoShape 13"/>
          <p:cNvSpPr>
            <a:spLocks noChangeArrowheads="1"/>
          </p:cNvSpPr>
          <p:nvPr/>
        </p:nvSpPr>
        <p:spPr bwMode="auto">
          <a:xfrm>
            <a:off x="2895600" y="5835650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AutoShape 14"/>
          <p:cNvSpPr>
            <a:spLocks noChangeArrowheads="1"/>
          </p:cNvSpPr>
          <p:nvPr/>
        </p:nvSpPr>
        <p:spPr bwMode="auto">
          <a:xfrm>
            <a:off x="5105400" y="5835650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AutoShape 15"/>
          <p:cNvSpPr>
            <a:spLocks noChangeArrowheads="1"/>
          </p:cNvSpPr>
          <p:nvPr/>
        </p:nvSpPr>
        <p:spPr bwMode="auto">
          <a:xfrm>
            <a:off x="7543800" y="5807075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CF836-F4D0-714F-B844-859B329F9589}" type="slidenum">
              <a:rPr lang="en-US"/>
              <a:pPr/>
              <a:t>18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 </a:t>
            </a:r>
            <a:endParaRPr lang="th-TH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All PMAC 2015 supporting staff, secretariat for their able support and dedication</a:t>
            </a:r>
          </a:p>
          <a:p>
            <a:r>
              <a:rPr lang="en-US" sz="2800"/>
              <a:t>All 71 session rapporteurs </a:t>
            </a:r>
          </a:p>
          <a:p>
            <a:r>
              <a:rPr lang="en-US" sz="2800"/>
              <a:t>All co-hosts for their continued engagement and support </a:t>
            </a:r>
          </a:p>
          <a:p>
            <a:endParaRPr lang="th-TH" sz="2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8" y="914400"/>
            <a:ext cx="1524000" cy="381000"/>
          </a:xfrm>
        </p:spPr>
        <p:txBody>
          <a:bodyPr/>
          <a:lstStyle/>
          <a:p>
            <a:r>
              <a:rPr lang="en-US" sz="1600" b="1"/>
              <a:t>Rapporteur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ph idx="1"/>
          </p:nvPr>
        </p:nvGraphicFramePr>
        <p:xfrm>
          <a:off x="-47625" y="1219200"/>
          <a:ext cx="9067800" cy="513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Document" r:id="rId3" imgW="6324011" imgH="3580039" progId="Word.Document.8">
                  <p:embed/>
                </p:oleObj>
              </mc:Choice>
              <mc:Fallback>
                <p:oleObj name="Document" r:id="rId3" imgW="6324011" imgH="358003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7625" y="1219200"/>
                        <a:ext cx="9067800" cy="513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913" y="6248400"/>
            <a:ext cx="579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1600" b="1">
                <a:solidFill>
                  <a:srgbClr val="0000FF"/>
                </a:solidFill>
                <a:latin typeface="Calibri" charset="0"/>
              </a:rPr>
              <a:t>Rapporteur coordinator:</a:t>
            </a:r>
            <a:r>
              <a:rPr lang="en-US" sz="1600">
                <a:solidFill>
                  <a:srgbClr val="0000FF"/>
                </a:solidFill>
                <a:latin typeface="Calibri" charset="0"/>
              </a:rPr>
              <a:t> Walaiporn Patcharanarumol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52400" y="2286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000" b="1">
                <a:solidFill>
                  <a:srgbClr val="0000FF"/>
                </a:solidFill>
                <a:latin typeface="Calibri" charset="0"/>
              </a:rPr>
              <a:t>Lead Rapporteur    1. Prof Dame Anne Mills	   3. Dr Jeff Johns</a:t>
            </a:r>
            <a:br>
              <a:rPr lang="en-US" sz="2000" b="1">
                <a:solidFill>
                  <a:srgbClr val="0000FF"/>
                </a:solidFill>
                <a:latin typeface="Calibri" charset="0"/>
              </a:rPr>
            </a:br>
            <a:r>
              <a:rPr lang="en-US" sz="2000" b="1">
                <a:solidFill>
                  <a:srgbClr val="0000FF"/>
                </a:solidFill>
                <a:latin typeface="Calibri" charset="0"/>
              </a:rPr>
              <a:t>		   2. Dr Toomas Palu	   4. Dr Viroj Tangcharoensathien</a:t>
            </a:r>
            <a:endParaRPr lang="en-US" sz="2000">
              <a:solidFill>
                <a:srgbClr val="0000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C67BC-400C-9540-9D63-4CCA9E53E8C3}" type="slidenum">
              <a:rPr lang="en-US"/>
              <a:pPr/>
              <a:t>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Conference programme structure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Monday 26 – Tuesday 27 January 2015</a:t>
            </a:r>
          </a:p>
          <a:p>
            <a:pPr lvl="1">
              <a:lnSpc>
                <a:spcPct val="90000"/>
              </a:lnSpc>
            </a:pPr>
            <a:r>
              <a:rPr lang="en-GB"/>
              <a:t>28 side meetings</a:t>
            </a:r>
          </a:p>
          <a:p>
            <a:pPr>
              <a:lnSpc>
                <a:spcPct val="90000"/>
              </a:lnSpc>
            </a:pPr>
            <a:r>
              <a:rPr lang="en-GB" sz="2800"/>
              <a:t>Wednesday 28 January 2015</a:t>
            </a:r>
          </a:p>
          <a:p>
            <a:pPr lvl="1">
              <a:lnSpc>
                <a:spcPct val="90000"/>
              </a:lnSpc>
            </a:pPr>
            <a:r>
              <a:rPr lang="en-GB" sz="2600"/>
              <a:t>6 field trips</a:t>
            </a:r>
          </a:p>
          <a:p>
            <a:pPr>
              <a:lnSpc>
                <a:spcPct val="90000"/>
              </a:lnSpc>
            </a:pPr>
            <a:r>
              <a:rPr lang="en-GB" sz="2600"/>
              <a:t>Thursday 29 - Saturday 31 January 2015</a:t>
            </a:r>
          </a:p>
          <a:p>
            <a:pPr lvl="1">
              <a:lnSpc>
                <a:spcPct val="90000"/>
              </a:lnSpc>
            </a:pPr>
            <a:r>
              <a:rPr lang="en-GB" sz="2600"/>
              <a:t>3 Keynote addresses</a:t>
            </a:r>
          </a:p>
          <a:p>
            <a:pPr lvl="1">
              <a:lnSpc>
                <a:spcPct val="90000"/>
              </a:lnSpc>
            </a:pPr>
            <a:r>
              <a:rPr lang="en-GB" sz="2600"/>
              <a:t>5 plenary sessions</a:t>
            </a:r>
          </a:p>
          <a:p>
            <a:pPr lvl="1">
              <a:lnSpc>
                <a:spcPct val="90000"/>
              </a:lnSpc>
            </a:pPr>
            <a:r>
              <a:rPr lang="en-GB" sz="2600"/>
              <a:t>20 parallel sessions</a:t>
            </a:r>
          </a:p>
          <a:p>
            <a:pPr>
              <a:lnSpc>
                <a:spcPct val="90000"/>
              </a:lnSpc>
            </a:pPr>
            <a:r>
              <a:rPr lang="en-GB" sz="2800"/>
              <a:t>Total registered participants,  </a:t>
            </a:r>
          </a:p>
          <a:p>
            <a:pPr lvl="1">
              <a:lnSpc>
                <a:spcPct val="90000"/>
              </a:lnSpc>
            </a:pPr>
            <a:r>
              <a:rPr lang="en-GB" sz="2600"/>
              <a:t>614 participants from 58 countries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9CC12-E5D7-214B-9866-941656D1E29A}" type="slidenum">
              <a:rPr lang="en-US"/>
              <a:pPr/>
              <a:t>20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r>
              <a:rPr lang="en-US"/>
              <a:t>Thank you for your attention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B88AC-327B-D64E-B0BA-B3C753CBE416}" type="slidenum">
              <a:rPr lang="en-US"/>
              <a:pPr/>
              <a:t>3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Rapporteuring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411288"/>
            <a:ext cx="8215312" cy="4610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/>
              <a:t>Each session had three or four rapporteurs </a:t>
            </a:r>
          </a:p>
          <a:p>
            <a:pPr>
              <a:lnSpc>
                <a:spcPct val="110000"/>
              </a:lnSpc>
            </a:pPr>
            <a:r>
              <a:rPr lang="en-US" sz="2400"/>
              <a:t>Pre-meeting for rapporteurs</a:t>
            </a:r>
          </a:p>
          <a:p>
            <a:pPr>
              <a:lnSpc>
                <a:spcPct val="110000"/>
              </a:lnSpc>
            </a:pPr>
            <a:r>
              <a:rPr lang="en-US" sz="2400"/>
              <a:t>Templates for abstract and summary</a:t>
            </a:r>
          </a:p>
          <a:p>
            <a:pPr>
              <a:lnSpc>
                <a:spcPct val="110000"/>
              </a:lnSpc>
            </a:pPr>
            <a:r>
              <a:rPr lang="en-US" sz="2400"/>
              <a:t>Abstracts used for this session</a:t>
            </a:r>
          </a:p>
          <a:p>
            <a:pPr>
              <a:lnSpc>
                <a:spcPct val="110000"/>
              </a:lnSpc>
            </a:pPr>
            <a:r>
              <a:rPr lang="en-US" sz="2400"/>
              <a:t>Both abstracts and summaries will be used for the conference proceedings</a:t>
            </a:r>
          </a:p>
          <a:p>
            <a:pPr>
              <a:lnSpc>
                <a:spcPct val="110000"/>
              </a:lnSpc>
            </a:pPr>
            <a:r>
              <a:rPr lang="en-US" sz="2400"/>
              <a:t>All presentations are uploaded on the web site : </a:t>
            </a:r>
            <a:r>
              <a:rPr lang="en-US" sz="2400" u="sng">
                <a:solidFill>
                  <a:srgbClr val="0000FF"/>
                </a:solidFill>
              </a:rPr>
              <a:t>www.pmaconference.mahidol.ac.th</a:t>
            </a:r>
          </a:p>
          <a:p>
            <a:pPr>
              <a:lnSpc>
                <a:spcPct val="110000"/>
              </a:lnSpc>
            </a:pPr>
            <a:r>
              <a:rPr lang="en-US" sz="2400"/>
              <a:t>Gratefully acknowledge the contributions of all 71 rapporteurs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70FA9-1E06-A34D-B28F-39B8596FC8CD}" type="slidenum">
              <a:rPr lang="en-US"/>
              <a:pPr/>
              <a:t>4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SDG 2030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Better health is a </a:t>
            </a:r>
            <a:r>
              <a:rPr lang="ja-JP" altLang="en-US" sz="2400"/>
              <a:t>“</a:t>
            </a:r>
            <a:r>
              <a:rPr lang="en-US" sz="2400"/>
              <a:t>precondition for, an outcome of, and an indicator of all three dimensions of sustainable development</a:t>
            </a:r>
            <a:r>
              <a:rPr lang="ja-JP" altLang="en-US" sz="2400"/>
              <a:t>”</a:t>
            </a:r>
            <a:r>
              <a:rPr lang="en-US" sz="2400"/>
              <a:t>. Rio+20 </a:t>
            </a:r>
          </a:p>
          <a:p>
            <a:pPr>
              <a:lnSpc>
                <a:spcPct val="80000"/>
              </a:lnSpc>
            </a:pPr>
            <a:r>
              <a:rPr lang="en-US" sz="2400"/>
              <a:t>17 goals, 169 targets: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Too many though comprehensive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Clear interlinks between health and sustainable development.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Thorough consultations, engagements by country, CSO, IDP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Ambitious targets, are they achievable?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Challenges: loads on country reporting, capacity to monitor equity </a:t>
            </a:r>
          </a:p>
          <a:p>
            <a:pPr>
              <a:lnSpc>
                <a:spcPct val="80000"/>
              </a:lnSpc>
            </a:pPr>
            <a:r>
              <a:rPr lang="en-US" sz="2400"/>
              <a:t>Main bottleneck of achieving SDG: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Untouched political determinants of inequity and supranational influences in particular trade interests  </a:t>
            </a:r>
          </a:p>
          <a:p>
            <a:pPr>
              <a:lnSpc>
                <a:spcPct val="80000"/>
              </a:lnSpc>
            </a:pPr>
            <a:r>
              <a:rPr lang="en-US" sz="2400"/>
              <a:t>SDG should focus on UHC as a main goal, not sub-goal: universalism contributes to equity.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5D464-A6D6-8645-9CBB-594515EE33C0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Universality contributes to equity: </a:t>
            </a:r>
            <a:br>
              <a:rPr lang="en-US" sz="3200"/>
            </a:br>
            <a:r>
              <a:rPr lang="en-US" sz="2400"/>
              <a:t>The higher the SBA coverage, the smaller the rich-poor gaps </a:t>
            </a:r>
            <a:br>
              <a:rPr lang="en-US" sz="2400"/>
            </a:br>
            <a:r>
              <a:rPr lang="en-US" sz="2400"/>
              <a:t>Channon et al 2015 analysis from 35 DHS (PMAC talk)</a:t>
            </a:r>
            <a:endParaRPr lang="en-US" sz="320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9713"/>
            <a:ext cx="9144000" cy="527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cxnSp>
        <p:nvCxnSpPr>
          <p:cNvPr id="7173" name="Straight Connector 3"/>
          <p:cNvCxnSpPr>
            <a:cxnSpLocks noChangeShapeType="1"/>
          </p:cNvCxnSpPr>
          <p:nvPr/>
        </p:nvCxnSpPr>
        <p:spPr bwMode="auto">
          <a:xfrm>
            <a:off x="838200" y="2514600"/>
            <a:ext cx="7239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762000"/>
          </a:xfrm>
        </p:spPr>
        <p:txBody>
          <a:bodyPr/>
          <a:lstStyle/>
          <a:p>
            <a:r>
              <a:rPr lang="en-US" sz="3200"/>
              <a:t>Universal SBA, Thailand 2009 RHS</a:t>
            </a:r>
            <a:br>
              <a:rPr lang="en-US" sz="3200"/>
            </a:br>
            <a:r>
              <a:rPr lang="en-US" sz="2400"/>
              <a:t>The higher the coverage, the smaller the rich-poor/education gaps</a:t>
            </a:r>
            <a:br>
              <a:rPr lang="en-US" sz="2400"/>
            </a:br>
            <a:r>
              <a:rPr lang="en-US" sz="2400"/>
              <a:t>RHM2011;19(37):86–97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98588"/>
            <a:ext cx="7543800" cy="530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 rot="16200000">
            <a:off x="-2070893" y="3780631"/>
            <a:ext cx="4876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>
                <a:latin typeface="Calibri" charset="0"/>
              </a:rPr>
              <a:t>% women receiving SBA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066800"/>
          </a:xfrm>
        </p:spPr>
        <p:txBody>
          <a:bodyPr/>
          <a:lstStyle/>
          <a:p>
            <a:r>
              <a:rPr lang="en-US" sz="3600"/>
              <a:t>Universal coverage of MCH services: </a:t>
            </a:r>
            <a:br>
              <a:rPr lang="en-US" sz="3600"/>
            </a:br>
            <a:r>
              <a:rPr lang="en-US" sz="2400"/>
              <a:t>minimizes rich-poor child mortality gap, Thailand 1990, 2000 census </a:t>
            </a:r>
            <a:br>
              <a:rPr lang="en-US" sz="2400"/>
            </a:br>
            <a:r>
              <a:rPr lang="en-US" sz="2400" b="1" i="1"/>
              <a:t>Lancet </a:t>
            </a:r>
            <a:r>
              <a:rPr lang="en-US" sz="2400" b="1"/>
              <a:t>2007; 369: 850–55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6213"/>
            <a:ext cx="8382000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0EFB4-16B2-4A44-B7FC-C2537398F3A0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Diverse country experiences: </a:t>
            </a:r>
            <a:br>
              <a:rPr lang="en-US" sz="3600"/>
            </a:br>
            <a:r>
              <a:rPr lang="en-US" sz="2800"/>
              <a:t>platforms for learning and sharing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Rwanda and Ethiopia –significant health improvements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Clear government leadership,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Increased domestic resources, aligned donor support  </a:t>
            </a:r>
          </a:p>
          <a:p>
            <a:pPr>
              <a:lnSpc>
                <a:spcPct val="90000"/>
              </a:lnSpc>
            </a:pPr>
            <a:r>
              <a:rPr lang="en-US" sz="2400"/>
              <a:t>Challenges among MDG off-track countries: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Failing health delivery systems, lack of financial risk protection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Recent Ebola outbreak demonstrated weakness of health system capacities and lack of resilience.  </a:t>
            </a:r>
          </a:p>
          <a:p>
            <a:pPr>
              <a:lnSpc>
                <a:spcPct val="90000"/>
              </a:lnSpc>
            </a:pPr>
            <a:r>
              <a:rPr lang="en-US" sz="2400"/>
              <a:t>Japanese UHC experience: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improved access + improved income re-distribution (Gini) + inclusive economic growth + social stability.  </a:t>
            </a:r>
            <a:endParaRPr lang="th-TH" sz="2000">
              <a:cs typeface="Angsana New" charset="0"/>
            </a:endParaRPr>
          </a:p>
          <a:p>
            <a:pPr lvl="1">
              <a:lnSpc>
                <a:spcPct val="90000"/>
              </a:lnSpc>
            </a:pPr>
            <a:r>
              <a:rPr lang="en-US" sz="2000"/>
              <a:t>Challenges to sustain UHC in view of ageing population and low economic growth </a:t>
            </a:r>
          </a:p>
          <a:p>
            <a:pPr>
              <a:lnSpc>
                <a:spcPct val="90000"/>
              </a:lnSpc>
            </a:pPr>
            <a:r>
              <a:rPr lang="en-US" sz="2400"/>
              <a:t>Good learning platform for global community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9DF54-9D6C-A14C-B65C-9C00BF488790}" type="slidenum">
              <a:rPr lang="en-US"/>
              <a:pPr/>
              <a:t>9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from donor dependence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Transition from GAVI, GFATM: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Requires strong political commitment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Create fiscal space for health and programmatic and financial sustainability transition plan   </a:t>
            </a:r>
          </a:p>
          <a:p>
            <a:pPr>
              <a:lnSpc>
                <a:spcPct val="90000"/>
              </a:lnSpc>
            </a:pPr>
            <a:r>
              <a:rPr lang="en-US" sz="2400"/>
              <a:t>Access to commodities in post 2015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GAVI and GF efforts on market shaping: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Target to bring down vaccine prices to below 19USD per fully immunized child (DTP, Hb, Hib, Pneumo, Rota) by 2017, plan that MICs purchase at 20% above LICs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Challenges: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Oligopoly, monopoly market esp. ART, Vaccine,  public disclosure of price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Solutions: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MIC to access pooled procurement for best possible price given assured quality, encourage market transparency: publish vaccine prices, s</a:t>
            </a:r>
            <a:r>
              <a:rPr lang="en-GB" sz="1800"/>
              <a:t>hare market and procurement knowledge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1299</Words>
  <Application>Microsoft Macintosh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Angsana New</vt:lpstr>
      <vt:lpstr>MS Mincho</vt:lpstr>
      <vt:lpstr>ＭＳ Ｐゴシック</vt:lpstr>
      <vt:lpstr>Default Design</vt:lpstr>
      <vt:lpstr>Microsoft Word Document</vt:lpstr>
      <vt:lpstr>Conference synthesis:  Summary &amp; Recommendations</vt:lpstr>
      <vt:lpstr>Conference programme structure</vt:lpstr>
      <vt:lpstr>Rapporteuring</vt:lpstr>
      <vt:lpstr>SDG 2030 </vt:lpstr>
      <vt:lpstr>Universality contributes to equity:  The higher the SBA coverage, the smaller the rich-poor gaps  Channon et al 2015 analysis from 35 DHS (PMAC talk)</vt:lpstr>
      <vt:lpstr>Universal SBA, Thailand 2009 RHS The higher the coverage, the smaller the rich-poor/education gaps RHM2011;19(37):86–97</vt:lpstr>
      <vt:lpstr>Universal coverage of MCH services:  minimizes rich-poor child mortality gap, Thailand 1990, 2000 census  Lancet 2007; 369: 850–55</vt:lpstr>
      <vt:lpstr>Diverse country experiences:  platforms for learning and sharing</vt:lpstr>
      <vt:lpstr>Transition from donor dependence</vt:lpstr>
      <vt:lpstr>Governance and accountability</vt:lpstr>
      <vt:lpstr>Changing power relations: between elites and local health workers </vt:lpstr>
      <vt:lpstr>Political origins of health inequity Ottersen et al, Lancet 2014; 383: 630–67</vt:lpstr>
      <vt:lpstr>Political origins of health inequity Ottersen et al, Lancet 2014; 383: 630–67</vt:lpstr>
      <vt:lpstr>Call to Action</vt:lpstr>
      <vt:lpstr>Call to Action</vt:lpstr>
      <vt:lpstr>Call to Action</vt:lpstr>
      <vt:lpstr>PowerPoint Presentation</vt:lpstr>
      <vt:lpstr>Acknowledgements </vt:lpstr>
      <vt:lpstr>Rapporteur</vt:lpstr>
      <vt:lpstr>Thank you for your attention</vt:lpstr>
    </vt:vector>
  </TitlesOfParts>
  <Manager/>
  <Company>HOME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</dc:title>
  <dc:subject/>
  <dc:creator>Walaiporn</dc:creator>
  <cp:keywords/>
  <dc:description/>
  <cp:lastModifiedBy>Vicharn Panich</cp:lastModifiedBy>
  <cp:revision>29</cp:revision>
  <dcterms:created xsi:type="dcterms:W3CDTF">2015-01-30T14:53:18Z</dcterms:created>
  <dcterms:modified xsi:type="dcterms:W3CDTF">2015-02-03T22:41:39Z</dcterms:modified>
  <cp:category/>
</cp:coreProperties>
</file>