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0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33"/>
    <a:srgbClr val="FFCC00"/>
    <a:srgbClr val="FFFF99"/>
    <a:srgbClr val="00CC00"/>
    <a:srgbClr val="996633"/>
    <a:srgbClr val="FF9933"/>
    <a:srgbClr val="FFFFCC"/>
    <a:srgbClr val="CCFF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FD562BC-B7C3-4B1B-BD43-11ABC77AE34C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A51F2C0-A934-4045-BD86-005DE4E372B8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D:\Picture\ความสุขอยู่รอบๆตัวคุณ\1688862_825553654126109_2422218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950" cy="68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2411760" y="476672"/>
            <a:ext cx="6192688" cy="864096"/>
          </a:xfrm>
          <a:prstGeom prst="rect">
            <a:avLst/>
          </a:prstGeom>
          <a:solidFill>
            <a:srgbClr val="FFFFC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ngsana New" pitchFamily="18" charset="-34"/>
              </a:rPr>
              <a:t>ศาสนากับสันติภาพ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ngsana New" pitchFamily="18" charset="-34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123728" y="301501"/>
            <a:ext cx="6590506" cy="1214437"/>
          </a:xfrm>
          <a:prstGeom prst="rect">
            <a:avLst/>
          </a:prstGeom>
          <a:solidFill>
            <a:srgbClr val="FFCC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4509120"/>
            <a:ext cx="4558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 smtClean="0"/>
              <a:t>จัดทำโดย</a:t>
            </a:r>
          </a:p>
          <a:p>
            <a:pPr algn="ctr"/>
            <a:r>
              <a:rPr lang="th-TH" sz="4000" dirty="0" smtClean="0"/>
              <a:t>พระพิชิตชัย จิรวฑฺฒโน</a:t>
            </a:r>
          </a:p>
          <a:p>
            <a:pPr algn="ctr"/>
            <a:r>
              <a:rPr lang="th-TH" sz="4000" dirty="0" smtClean="0"/>
              <a:t>ชั้นอุดมศึกษาปีที่ 4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24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746376" cy="792088"/>
          </a:xfrm>
        </p:spPr>
        <p:txBody>
          <a:bodyPr anchor="ctr"/>
          <a:lstStyle/>
          <a:p>
            <a:pPr algn="ctr"/>
            <a:r>
              <a:rPr lang="th-TH" sz="4800" b="1" dirty="0">
                <a:solidFill>
                  <a:srgbClr val="FFC000"/>
                </a:solidFill>
              </a:rPr>
              <a:t>สรุป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71600" y="1124744"/>
            <a:ext cx="7488832" cy="511256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2800" dirty="0">
                <a:solidFill>
                  <a:srgbClr val="FF9933"/>
                </a:solidFill>
              </a:rPr>
              <a:t>ศาสนาเป็นรากฐานสำคัญที่จะให้มวลมนุษย์อยู่ร่วมกันอย่างสันติสุขได้ โดยใช้หลักธรรมทางศาสนาเป็น</a:t>
            </a:r>
            <a:r>
              <a:rPr lang="th-TH" sz="2800" dirty="0" smtClean="0">
                <a:solidFill>
                  <a:srgbClr val="FF9933"/>
                </a:solidFill>
              </a:rPr>
              <a:t>หลักความคิดและทัศนคติเป็น</a:t>
            </a:r>
            <a:r>
              <a:rPr lang="th-TH" sz="2800" dirty="0">
                <a:solidFill>
                  <a:srgbClr val="FF9933"/>
                </a:solidFill>
              </a:rPr>
              <a:t>แนวทางในการประพฤติปฏิบัติของประชาชน เพื่อเป็นแนวทางในการสร้างสันติภาพให้เกิดขึ้นแก่โลกได้อย่างแท้จริง</a:t>
            </a:r>
            <a:r>
              <a:rPr lang="th-TH" sz="2800" dirty="0" smtClean="0">
                <a:solidFill>
                  <a:srgbClr val="FF9933"/>
                </a:solidFill>
              </a:rPr>
              <a:t>	</a:t>
            </a:r>
          </a:p>
          <a:p>
            <a:pPr marL="0" indent="0" algn="thaiDist">
              <a:buNone/>
            </a:pPr>
            <a:r>
              <a:rPr lang="th-TH" sz="2800" dirty="0" smtClean="0">
                <a:solidFill>
                  <a:srgbClr val="FFFF99"/>
                </a:solidFill>
              </a:rPr>
              <a:t>	</a:t>
            </a:r>
            <a:endParaRPr lang="th-TH" sz="2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4"/>
          <p:cNvSpPr>
            <a:spLocks noGrp="1"/>
          </p:cNvSpPr>
          <p:nvPr>
            <p:ph sz="quarter" idx="13"/>
          </p:nvPr>
        </p:nvSpPr>
        <p:spPr>
          <a:xfrm>
            <a:off x="2699792" y="476672"/>
            <a:ext cx="5832648" cy="273630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	</a:t>
            </a:r>
            <a:r>
              <a:rPr lang="th-TH" sz="2400" b="1" dirty="0" smtClean="0">
                <a:solidFill>
                  <a:schemeClr val="bg1"/>
                </a:solidFill>
              </a:rPr>
              <a:t>ศาสนา</a:t>
            </a:r>
            <a:r>
              <a:rPr lang="th-TH" sz="2400" b="1" dirty="0" smtClean="0"/>
              <a:t> </a:t>
            </a:r>
            <a:r>
              <a:rPr lang="th-TH" sz="2400" dirty="0" smtClean="0"/>
              <a:t>หมายถึง </a:t>
            </a:r>
            <a:r>
              <a:rPr lang="th-TH" sz="2400" dirty="0"/>
              <a:t>ลัทธิความเชื่อของมนุษย์ เกี่ยวกับการกำเนิดและสิ้นสุดของโลก หลักศีลธรรม ตลอดจนลัทธิพิธีที่กระทำตามความเชื่อ</a:t>
            </a:r>
            <a:r>
              <a:rPr lang="th-TH" sz="2400" dirty="0" smtClean="0"/>
              <a:t>นั้นๆ </a:t>
            </a:r>
          </a:p>
          <a:p>
            <a:pPr marL="0" indent="0" algn="thaiDist">
              <a:buNone/>
            </a:pPr>
            <a:r>
              <a:rPr lang="th-TH" sz="2400" b="1" dirty="0" smtClean="0"/>
              <a:t>	</a:t>
            </a:r>
            <a:r>
              <a:rPr lang="th-TH" sz="2400" b="1" dirty="0" smtClean="0">
                <a:solidFill>
                  <a:schemeClr val="bg1"/>
                </a:solidFill>
              </a:rPr>
              <a:t>สันติภาพ</a:t>
            </a:r>
            <a:r>
              <a:rPr lang="th-TH" sz="2400" dirty="0" smtClean="0"/>
              <a:t> </a:t>
            </a:r>
            <a:r>
              <a:rPr lang="th-TH" sz="2400" dirty="0"/>
              <a:t>คือ การปราศจากภาวะความรุนแรงทางตรง ความรุนแรงเชิงโครงสร้าง และความรุนแรงทางวัฒนธรรมการแปรเปลี่ยนความขัดแย้ง ทีไม่ใช้ความ</a:t>
            </a:r>
            <a:r>
              <a:rPr lang="th-TH" sz="2400" dirty="0" smtClean="0"/>
              <a:t>รุนแรงและ</a:t>
            </a:r>
            <a:r>
              <a:rPr lang="th-TH" sz="2400" dirty="0"/>
              <a:t>สร้างสรรค์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47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101860" y="404664"/>
            <a:ext cx="7002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หลักธรรมของศาสนากับสันติภาพ</a:t>
            </a:r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quarter" idx="13"/>
          </p:nvPr>
        </p:nvSpPr>
        <p:spPr>
          <a:xfrm>
            <a:off x="2843808" y="1556792"/>
            <a:ext cx="5616624" cy="295232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thaiDist">
              <a:buNone/>
            </a:pPr>
            <a:r>
              <a:rPr lang="th-TH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th-TH" sz="2400" b="1" spc="0" dirty="0" smtClean="0">
                <a:ln w="50800"/>
                <a:solidFill>
                  <a:srgbClr val="0070C0"/>
                </a:solidFill>
              </a:rPr>
              <a:t>ทุก</a:t>
            </a:r>
            <a:r>
              <a:rPr lang="th-TH" sz="2400" b="1" spc="0" dirty="0">
                <a:ln w="50800"/>
                <a:solidFill>
                  <a:srgbClr val="0070C0"/>
                </a:solidFill>
              </a:rPr>
              <a:t>ศาสนาต่างก็มีจุดร่วมอย่างเดียวกันคือการพยายามเสนอคำตอบเชิงข้อแนะสำหรับมนุษย์และสังคมโดยการสร้างสันติภาพให้เกิดภายในจิตใจก่อน เพื่อเป็นพื้นฐานในการสร้างสันติภาพภายนอก สิ่งสำคัญยิ่งกว่าคือการที่ศาสนิกชนของแต่ละศาสนาสามารถเข้าถึงหัวใจหรือแก่นแท้ของศาสนาที่ตนนับถือให้ได้แปรสภาพจิตใจให้เกิดสันติภาพภายในตนและสันติภาพภายในจิตใจ </a:t>
            </a:r>
            <a:endParaRPr lang="th-TH" b="1" spc="0" dirty="0">
              <a:ln w="5080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632848" cy="5544616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endParaRPr lang="th-TH" sz="2800" dirty="0" smtClean="0">
              <a:solidFill>
                <a:srgbClr val="FFC000"/>
              </a:solidFill>
            </a:endParaRPr>
          </a:p>
          <a:p>
            <a:pPr marL="0" indent="0" algn="thaiDist">
              <a:buNone/>
            </a:pPr>
            <a:r>
              <a:rPr lang="th-TH" sz="2800" dirty="0" smtClean="0">
                <a:solidFill>
                  <a:srgbClr val="FFC000"/>
                </a:solidFill>
              </a:rPr>
              <a:t>1.</a:t>
            </a:r>
            <a:r>
              <a:rPr lang="th-TH" sz="2800" dirty="0">
                <a:solidFill>
                  <a:srgbClr val="FFC000"/>
                </a:solidFill>
              </a:rPr>
              <a:t>ศาสนาพุทธกับสันติภาพ</a:t>
            </a:r>
          </a:p>
          <a:p>
            <a:pPr marL="0" indent="0" algn="thaiDist">
              <a:buNone/>
            </a:pPr>
            <a:r>
              <a:rPr lang="th-TH" sz="2800" dirty="0" smtClean="0">
                <a:solidFill>
                  <a:srgbClr val="92D050"/>
                </a:solidFill>
              </a:rPr>
              <a:t>	</a:t>
            </a:r>
            <a:r>
              <a:rPr lang="th-TH" sz="2400" dirty="0" smtClean="0">
                <a:solidFill>
                  <a:srgbClr val="92D050"/>
                </a:solidFill>
              </a:rPr>
              <a:t>พระพุทธศาสนา มาจากคำว่า </a:t>
            </a:r>
            <a:r>
              <a:rPr lang="th-TH" sz="2400" dirty="0">
                <a:solidFill>
                  <a:srgbClr val="92D050"/>
                </a:solidFill>
              </a:rPr>
              <a:t>“พุทธ”แปลว่าผู้ตรัสรู้ </a:t>
            </a:r>
            <a:r>
              <a:rPr lang="th-TH" sz="2400" dirty="0" smtClean="0">
                <a:solidFill>
                  <a:srgbClr val="92D050"/>
                </a:solidFill>
              </a:rPr>
              <a:t>และ </a:t>
            </a:r>
            <a:r>
              <a:rPr lang="th-TH" sz="2400" dirty="0">
                <a:solidFill>
                  <a:srgbClr val="92D050"/>
                </a:solidFill>
              </a:rPr>
              <a:t>“ศาสนา” </a:t>
            </a:r>
            <a:r>
              <a:rPr lang="th-TH" sz="2400" dirty="0" smtClean="0">
                <a:solidFill>
                  <a:srgbClr val="92D050"/>
                </a:solidFill>
              </a:rPr>
              <a:t>คือ คำสอน รวมกันแปลว่า คำ</a:t>
            </a:r>
            <a:r>
              <a:rPr lang="th-TH" sz="2400" dirty="0">
                <a:solidFill>
                  <a:srgbClr val="92D050"/>
                </a:solidFill>
              </a:rPr>
              <a:t>สอนของท่านผู้รู้ความจริง </a:t>
            </a:r>
            <a:r>
              <a:rPr lang="th-TH" sz="2400" dirty="0" smtClean="0">
                <a:solidFill>
                  <a:srgbClr val="92D050"/>
                </a:solidFill>
              </a:rPr>
              <a:t>สันติภาพ</a:t>
            </a:r>
            <a:r>
              <a:rPr lang="th-TH" sz="2400" dirty="0">
                <a:solidFill>
                  <a:srgbClr val="92D050"/>
                </a:solidFill>
              </a:rPr>
              <a:t>ในพระพุทธศาสนาแบ่งออกเป็น 2 อย่าง ได้แก่ สันติภาพภายใน และภายนอก </a:t>
            </a:r>
            <a:endParaRPr lang="th-TH" sz="2400" dirty="0" smtClean="0">
              <a:solidFill>
                <a:srgbClr val="92D050"/>
              </a:solidFill>
            </a:endParaRPr>
          </a:p>
          <a:p>
            <a:pPr marL="0" indent="0" algn="thaiDist">
              <a:buNone/>
            </a:pPr>
            <a:r>
              <a:rPr lang="th-TH" sz="2400" dirty="0" smtClean="0">
                <a:solidFill>
                  <a:srgbClr val="FFC000"/>
                </a:solidFill>
              </a:rPr>
              <a:t>	สันติภาพ</a:t>
            </a:r>
            <a:r>
              <a:rPr lang="th-TH" sz="2400" dirty="0">
                <a:solidFill>
                  <a:srgbClr val="FFC000"/>
                </a:solidFill>
              </a:rPr>
              <a:t>ภายใน </a:t>
            </a:r>
            <a:r>
              <a:rPr lang="th-TH" sz="2400" dirty="0">
                <a:solidFill>
                  <a:srgbClr val="92D050"/>
                </a:solidFill>
              </a:rPr>
              <a:t>หมายถึง การที่สภาวะจิตได้บรรลุพระนิพพานซึ่งเป็นสันติภาพที่แท้จริงและสูงสุดในพระพุทธศาสนา </a:t>
            </a:r>
          </a:p>
          <a:p>
            <a:pPr marL="0" indent="0" algn="thaiDist">
              <a:buNone/>
            </a:pPr>
            <a:r>
              <a:rPr lang="th-TH" sz="2400" dirty="0" smtClean="0">
                <a:solidFill>
                  <a:srgbClr val="FFC000"/>
                </a:solidFill>
              </a:rPr>
              <a:t>	สันติภาพ</a:t>
            </a:r>
            <a:r>
              <a:rPr lang="th-TH" sz="2400" dirty="0">
                <a:solidFill>
                  <a:srgbClr val="FFC000"/>
                </a:solidFill>
              </a:rPr>
              <a:t>ภายนอก </a:t>
            </a:r>
            <a:r>
              <a:rPr lang="th-TH" sz="2400" dirty="0">
                <a:solidFill>
                  <a:srgbClr val="92D050"/>
                </a:solidFill>
              </a:rPr>
              <a:t>หมายถึงความอยู่ดีมีสุขของประชาชนหรือของสังคมหรือของโลกทั้งหมดซึ่งเป็นภาวะที่ทุกคนมองเห็นรับรู้ได้</a:t>
            </a:r>
          </a:p>
        </p:txBody>
      </p:sp>
    </p:spTree>
    <p:extLst>
      <p:ext uri="{BB962C8B-B14F-4D97-AF65-F5344CB8AC3E}">
        <p14:creationId xmlns:p14="http://schemas.microsoft.com/office/powerpoint/2010/main" val="306812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568863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solidFill>
                  <a:srgbClr val="FF0000"/>
                </a:solidFill>
              </a:rPr>
              <a:t>2.ศาสนาคริสต์กับ</a:t>
            </a:r>
            <a:r>
              <a:rPr lang="th-TH" sz="2800" dirty="0" smtClean="0">
                <a:solidFill>
                  <a:srgbClr val="FF0000"/>
                </a:solidFill>
              </a:rPr>
              <a:t>สันติภาพ</a:t>
            </a:r>
          </a:p>
          <a:p>
            <a:pPr marL="0" indent="0" algn="thaiDist">
              <a:buNone/>
            </a:pPr>
            <a:r>
              <a:rPr lang="th-TH" sz="2800" dirty="0" smtClean="0">
                <a:solidFill>
                  <a:srgbClr val="FFFF99"/>
                </a:solidFill>
              </a:rPr>
              <a:t>	</a:t>
            </a:r>
            <a:r>
              <a:rPr lang="th-TH" sz="2800" dirty="0" smtClean="0">
                <a:solidFill>
                  <a:srgbClr val="FF0000"/>
                </a:solidFill>
              </a:rPr>
              <a:t>ศาสนาคริสต์ </a:t>
            </a:r>
            <a:r>
              <a:rPr lang="th-TH" sz="2400" dirty="0" smtClean="0">
                <a:solidFill>
                  <a:srgbClr val="FFFF99"/>
                </a:solidFill>
              </a:rPr>
              <a:t>มีคำอธิบาย</a:t>
            </a:r>
            <a:r>
              <a:rPr lang="th-TH" sz="2400" dirty="0">
                <a:solidFill>
                  <a:srgbClr val="FFFF99"/>
                </a:solidFill>
              </a:rPr>
              <a:t>จำกัดความโดยย่อว่า “ศาสนาแห่งความรักของพระ</a:t>
            </a:r>
            <a:r>
              <a:rPr lang="th-TH" sz="2400" dirty="0" smtClean="0">
                <a:solidFill>
                  <a:srgbClr val="FFFF99"/>
                </a:solidFill>
              </a:rPr>
              <a:t>เจ้า ศาสนา</a:t>
            </a:r>
            <a:r>
              <a:rPr lang="th-TH" sz="2400" dirty="0">
                <a:solidFill>
                  <a:srgbClr val="FFFF99"/>
                </a:solidFill>
              </a:rPr>
              <a:t>แห่งความรักของมนุษย์ </a:t>
            </a:r>
            <a:r>
              <a:rPr lang="th-TH" sz="2400" dirty="0" smtClean="0">
                <a:solidFill>
                  <a:srgbClr val="FFFF99"/>
                </a:solidFill>
              </a:rPr>
              <a:t>ความ</a:t>
            </a:r>
            <a:r>
              <a:rPr lang="th-TH" sz="2400" dirty="0">
                <a:solidFill>
                  <a:srgbClr val="FFFF99"/>
                </a:solidFill>
              </a:rPr>
              <a:t>รักดังกล่าวแบ่งออกเป็น 2 ด้าน คือความรักต่อพระเจ้าและความรักต่อเพื่อนบ้าน </a:t>
            </a:r>
            <a:endParaRPr lang="th-TH" sz="2400" dirty="0" smtClean="0">
              <a:solidFill>
                <a:srgbClr val="FFFF99"/>
              </a:solidFill>
            </a:endParaRPr>
          </a:p>
          <a:p>
            <a:pPr marL="0" indent="0" algn="thaiDist">
              <a:buNone/>
            </a:pPr>
            <a:r>
              <a:rPr lang="th-TH" sz="2400" dirty="0">
                <a:solidFill>
                  <a:srgbClr val="FFFF99"/>
                </a:solidFill>
              </a:rPr>
              <a:t>	</a:t>
            </a:r>
            <a:r>
              <a:rPr lang="th-TH" sz="2400" dirty="0" smtClean="0">
                <a:solidFill>
                  <a:srgbClr val="FF0000"/>
                </a:solidFill>
              </a:rPr>
              <a:t>ความ</a:t>
            </a:r>
            <a:r>
              <a:rPr lang="th-TH" sz="2400" dirty="0">
                <a:solidFill>
                  <a:srgbClr val="FF0000"/>
                </a:solidFill>
              </a:rPr>
              <a:t>รักด้านแรก</a:t>
            </a:r>
            <a:r>
              <a:rPr lang="th-TH" sz="2400" dirty="0">
                <a:solidFill>
                  <a:srgbClr val="FFFF99"/>
                </a:solidFill>
              </a:rPr>
              <a:t>ได้แก่การปรารถนาและร่วมมือให้พระเจ้าได้รับเกียรติมากขึ้นซึ่งจะทำ ให้มีความรู้สึกมั่นใจในการ</a:t>
            </a:r>
            <a:r>
              <a:rPr lang="th-TH" sz="2400" dirty="0" smtClean="0">
                <a:solidFill>
                  <a:srgbClr val="FFFF99"/>
                </a:solidFill>
              </a:rPr>
              <a:t>ดำรงชีวิต</a:t>
            </a:r>
          </a:p>
          <a:p>
            <a:pPr marL="0" indent="0" algn="thaiDist">
              <a:buNone/>
            </a:pPr>
            <a:r>
              <a:rPr lang="th-TH" sz="2400" dirty="0" smtClean="0">
                <a:solidFill>
                  <a:srgbClr val="FFFF99"/>
                </a:solidFill>
              </a:rPr>
              <a:t>	</a:t>
            </a:r>
            <a:r>
              <a:rPr lang="th-TH" sz="2400" dirty="0" smtClean="0">
                <a:solidFill>
                  <a:srgbClr val="FF0000"/>
                </a:solidFill>
              </a:rPr>
              <a:t>ความ</a:t>
            </a:r>
            <a:r>
              <a:rPr lang="th-TH" sz="2400" dirty="0">
                <a:solidFill>
                  <a:srgbClr val="FF0000"/>
                </a:solidFill>
              </a:rPr>
              <a:t>รักด้านที่สอง</a:t>
            </a:r>
            <a:r>
              <a:rPr lang="th-TH" sz="2400" dirty="0">
                <a:solidFill>
                  <a:srgbClr val="FFFF99"/>
                </a:solidFill>
              </a:rPr>
              <a:t> ได้แก่ ความรักที่มีต่อเพื่อนมนุษย์ซึ่งหมายถึงการสละความสุขและผลประโยชน์ส่วนตัวมากเท่าที่ใจจะตัดได้เพื่อความดีของผู้อื่น</a:t>
            </a:r>
          </a:p>
          <a:p>
            <a:pPr marL="0" indent="0" algn="thaiDist">
              <a:buNone/>
            </a:pPr>
            <a:endParaRPr lang="th-TH" sz="2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544616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rgbClr val="FF9900"/>
                </a:solidFill>
              </a:rPr>
              <a:t>3</a:t>
            </a:r>
            <a:r>
              <a:rPr lang="th-TH" sz="2800" dirty="0">
                <a:solidFill>
                  <a:srgbClr val="FF9900"/>
                </a:solidFill>
              </a:rPr>
              <a:t>. ศาสนาอิสลามกับสันติภาพ</a:t>
            </a:r>
          </a:p>
          <a:p>
            <a:pPr marL="0" indent="0" algn="thaiDist">
              <a:buNone/>
            </a:pPr>
            <a:r>
              <a:rPr lang="th-TH" sz="2800" dirty="0" smtClean="0"/>
              <a:t>	</a:t>
            </a:r>
            <a:r>
              <a:rPr lang="th-TH" sz="2400" dirty="0" smtClean="0">
                <a:solidFill>
                  <a:srgbClr val="FFCC00"/>
                </a:solidFill>
              </a:rPr>
              <a:t>ศาสนาอิสลาม ได้</a:t>
            </a:r>
            <a:r>
              <a:rPr lang="th-TH" sz="2400" dirty="0">
                <a:solidFill>
                  <a:srgbClr val="FFCC00"/>
                </a:solidFill>
              </a:rPr>
              <a:t>ชื่อว่าเป็นศาสนาแห่งสันติภาพ </a:t>
            </a:r>
            <a:r>
              <a:rPr lang="th-TH" sz="2400" dirty="0" smtClean="0">
                <a:solidFill>
                  <a:srgbClr val="FFCC00"/>
                </a:solidFill>
              </a:rPr>
              <a:t>อิสลาม</a:t>
            </a:r>
            <a:r>
              <a:rPr lang="th-TH" sz="2400" dirty="0">
                <a:solidFill>
                  <a:srgbClr val="FFCC00"/>
                </a:solidFill>
              </a:rPr>
              <a:t>จึงหมายถึง การยอมตน ยอมตาม ยอมจำนนต่อพระผู้เป็นเจ้าเพื่อให้ประสบสันติทั้งโลกนี้และโลกหน้า </a:t>
            </a:r>
            <a:endParaRPr lang="th-TH" sz="2400" dirty="0" smtClean="0">
              <a:solidFill>
                <a:srgbClr val="FFCC00"/>
              </a:solidFill>
            </a:endParaRPr>
          </a:p>
          <a:p>
            <a:pPr marL="0" indent="0" algn="thaiDist">
              <a:buNone/>
            </a:pPr>
            <a:r>
              <a:rPr lang="th-TH" sz="2400" dirty="0" smtClean="0">
                <a:solidFill>
                  <a:srgbClr val="FFCC00"/>
                </a:solidFill>
              </a:rPr>
              <a:t>	ผู้</a:t>
            </a:r>
            <a:r>
              <a:rPr lang="th-TH" sz="2400" dirty="0">
                <a:solidFill>
                  <a:srgbClr val="FFCC00"/>
                </a:solidFill>
              </a:rPr>
              <a:t>นับถือศาสนาอิสลามเรียกว่ามุสลิม แปลว่า ผู้ใฝ่สันติ </a:t>
            </a:r>
            <a:r>
              <a:rPr lang="th-TH" sz="2400" dirty="0" smtClean="0">
                <a:solidFill>
                  <a:srgbClr val="FFCC00"/>
                </a:solidFill>
              </a:rPr>
              <a:t>เป็น</a:t>
            </a:r>
            <a:r>
              <a:rPr lang="th-TH" sz="2400" dirty="0">
                <a:solidFill>
                  <a:srgbClr val="FFCC00"/>
                </a:solidFill>
              </a:rPr>
              <a:t>เครื่องเตือนสติ</a:t>
            </a:r>
            <a:r>
              <a:rPr lang="th-TH" sz="2400" dirty="0" smtClean="0">
                <a:solidFill>
                  <a:srgbClr val="FFCC00"/>
                </a:solidFill>
              </a:rPr>
              <a:t>ให้ดำ </a:t>
            </a:r>
            <a:r>
              <a:rPr lang="th-TH" sz="2400" dirty="0">
                <a:solidFill>
                  <a:srgbClr val="FFCC00"/>
                </a:solidFill>
              </a:rPr>
              <a:t>เนินชีวิตตามแนวทางของพระผู้เป็นเจ้า ตลอดถึงการทักทาย </a:t>
            </a:r>
            <a:r>
              <a:rPr lang="th-TH" sz="2400" dirty="0" smtClean="0">
                <a:solidFill>
                  <a:srgbClr val="FFCC00"/>
                </a:solidFill>
              </a:rPr>
              <a:t>เช่น “</a:t>
            </a:r>
            <a:r>
              <a:rPr lang="th-TH" sz="2400" dirty="0">
                <a:solidFill>
                  <a:srgbClr val="FFCC00"/>
                </a:solidFill>
              </a:rPr>
              <a:t>อัสสะลามุอะลัยกุม” แปลว่า “ขอให้สันติภาพของพระเจาจงอยู่กับ ท่าน”</a:t>
            </a:r>
          </a:p>
        </p:txBody>
      </p:sp>
    </p:spTree>
    <p:extLst>
      <p:ext uri="{BB962C8B-B14F-4D97-AF65-F5344CB8AC3E}">
        <p14:creationId xmlns:p14="http://schemas.microsoft.com/office/powerpoint/2010/main" val="29298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วัฒนธรรมแห่ง</a:t>
            </a:r>
            <a:r>
              <a:rPr lang="th-TH" sz="2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สันติ</a:t>
            </a:r>
          </a:p>
          <a:p>
            <a:pPr marL="0" indent="0">
              <a:buNone/>
            </a:pPr>
            <a:r>
              <a:rPr lang="th-TH" sz="2800" dirty="0"/>
              <a:t>	</a:t>
            </a:r>
            <a:r>
              <a:rPr lang="th-TH" sz="2400" dirty="0" smtClean="0">
                <a:solidFill>
                  <a:srgbClr val="00B0F0"/>
                </a:solidFill>
              </a:rPr>
              <a:t>ความ</a:t>
            </a:r>
            <a:r>
              <a:rPr lang="th-TH" sz="2400" dirty="0">
                <a:solidFill>
                  <a:srgbClr val="00B0F0"/>
                </a:solidFill>
              </a:rPr>
              <a:t>ขัดแย้งทางด้านชาติพันธุ์ ศาสนา ภาษา และสีผิว ได้ทำ</a:t>
            </a:r>
            <a:r>
              <a:rPr lang="th-TH" sz="2400" dirty="0" smtClean="0">
                <a:solidFill>
                  <a:srgbClr val="00B0F0"/>
                </a:solidFill>
              </a:rPr>
              <a:t>ให้เกิด </a:t>
            </a:r>
            <a:r>
              <a:rPr lang="th-TH" sz="2400" dirty="0">
                <a:solidFill>
                  <a:srgbClr val="00B0F0"/>
                </a:solidFill>
              </a:rPr>
              <a:t>“วัฒนธรรมแห่งความเกลียดชัง” มีบทบาทมากขึ้นจน</a:t>
            </a:r>
            <a:r>
              <a:rPr lang="th-TH" sz="2400" dirty="0" smtClean="0">
                <a:solidFill>
                  <a:srgbClr val="00B0F0"/>
                </a:solidFill>
              </a:rPr>
              <a:t>กำลังเป็น</a:t>
            </a:r>
            <a:r>
              <a:rPr lang="th-TH" sz="2400" dirty="0">
                <a:solidFill>
                  <a:srgbClr val="00B0F0"/>
                </a:solidFill>
              </a:rPr>
              <a:t>กระแสใหญ่ทั่วทั้งโลก </a:t>
            </a:r>
            <a:endParaRPr lang="th-TH" sz="2400" dirty="0" smtClean="0">
              <a:solidFill>
                <a:srgbClr val="00B0F0"/>
              </a:solidFill>
            </a:endParaRPr>
          </a:p>
          <a:p>
            <a:pPr marL="0" indent="0" algn="thaiDist">
              <a:buNone/>
            </a:pPr>
            <a:r>
              <a:rPr lang="th-TH" sz="2400" dirty="0" smtClean="0"/>
              <a:t>	</a:t>
            </a:r>
            <a:r>
              <a:rPr lang="th-TH" sz="2400" dirty="0" smtClean="0">
                <a:solidFill>
                  <a:srgbClr val="FFC000"/>
                </a:solidFill>
              </a:rPr>
              <a:t>วัฒนธรรม</a:t>
            </a:r>
            <a:r>
              <a:rPr lang="th-TH" sz="2400" dirty="0">
                <a:solidFill>
                  <a:srgbClr val="FFC000"/>
                </a:solidFill>
              </a:rPr>
              <a:t>ดังกล่าวนอกจากจะเอาความแตกต่างทางชาติพันธุ์ ศาสนา ภาษา และสีผิวมาเป็นเส้นแบ่งผู้คนในประเทศเดียวกันออกเป็น 2 ฝ่าย (คือ “เรา” กับ “เขา”) </a:t>
            </a:r>
            <a:r>
              <a:rPr lang="th-TH" sz="2400" dirty="0" smtClean="0">
                <a:solidFill>
                  <a:srgbClr val="FFC000"/>
                </a:solidFill>
              </a:rPr>
              <a:t>เมื่อ</a:t>
            </a:r>
            <a:r>
              <a:rPr lang="th-TH" sz="2400" dirty="0">
                <a:solidFill>
                  <a:srgbClr val="FFC000"/>
                </a:solidFill>
              </a:rPr>
              <a:t>ทั้ง ๒ ฝ่ายต่างปลุกเร้าวัฒนธรรมแห่งความเกลียดชังให้เพิ่มมากขึ้น ผลก็คือต่างเป็นปฏิปักษ์ต่อกันมากขึ้น และตกอยู่ในวังวนแห่งความขัดแย้งซึ่งลุกลามเป็นความรุนแรงยิ่งขึ้นทุกที</a:t>
            </a:r>
          </a:p>
        </p:txBody>
      </p:sp>
    </p:spTree>
    <p:extLst>
      <p:ext uri="{BB962C8B-B14F-4D97-AF65-F5344CB8AC3E}">
        <p14:creationId xmlns:p14="http://schemas.microsoft.com/office/powerpoint/2010/main" val="3007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752528" cy="720080"/>
          </a:xfrm>
        </p:spPr>
        <p:txBody>
          <a:bodyPr anchor="ctr"/>
          <a:lstStyle/>
          <a:p>
            <a:pPr algn="ctr"/>
            <a:r>
              <a:rPr lang="th-TH" sz="2800" b="1" dirty="0">
                <a:solidFill>
                  <a:srgbClr val="FF9900"/>
                </a:solidFill>
              </a:rPr>
              <a:t>การสร้างวัฒนธรรมแห่งสันติ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131840" y="1124744"/>
            <a:ext cx="5688632" cy="460851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 smtClean="0">
                <a:solidFill>
                  <a:srgbClr val="CCFF33"/>
                </a:solidFill>
              </a:rPr>
              <a:t>1.เสริมสร้าง</a:t>
            </a:r>
            <a:r>
              <a:rPr lang="th-TH" sz="2400" dirty="0">
                <a:solidFill>
                  <a:srgbClr val="CCFF33"/>
                </a:solidFill>
              </a:rPr>
              <a:t>ความไว้วางใจและความร่วมมือระหว่างผู้คนในโลก</a:t>
            </a:r>
            <a:r>
              <a:rPr lang="th-TH" sz="2400" dirty="0" smtClean="0">
                <a:solidFill>
                  <a:srgbClr val="CCFF99"/>
                </a:solidFill>
              </a:rPr>
              <a:t>	 	</a:t>
            </a:r>
            <a:r>
              <a:rPr lang="th-TH" sz="2400" dirty="0" smtClean="0">
                <a:solidFill>
                  <a:srgbClr val="FFFFCC"/>
                </a:solidFill>
              </a:rPr>
              <a:t>สิ่ง</a:t>
            </a:r>
            <a:r>
              <a:rPr lang="th-TH" sz="2400" dirty="0">
                <a:solidFill>
                  <a:srgbClr val="FFFFCC"/>
                </a:solidFill>
              </a:rPr>
              <a:t>ที่ต้องเข้ามาแทนที่คือพลังที่จะดึงคนเข้ามาใกล้ชิดกัน ไว้วางใจ และร่วมมือกันที่จะทำสิ่งสร้างสรรค์ อย่างแรกที่น่าทำคือการสร้างความไว้วางใจและร่วมมือระหว่าง</a:t>
            </a:r>
            <a:r>
              <a:rPr lang="th-TH" sz="2400" dirty="0" smtClean="0">
                <a:solidFill>
                  <a:srgbClr val="FFFFCC"/>
                </a:solidFill>
              </a:rPr>
              <a:t>ศาสนา</a:t>
            </a:r>
          </a:p>
          <a:p>
            <a:pPr marL="0" indent="0" algn="thaiDist">
              <a:buNone/>
            </a:pPr>
            <a:r>
              <a:rPr lang="th-TH" sz="2400" dirty="0">
                <a:solidFill>
                  <a:srgbClr val="CCFF33"/>
                </a:solidFill>
              </a:rPr>
              <a:t>2. ส่งเสริมการศึกษาเพื่อสันติภาพ</a:t>
            </a:r>
          </a:p>
          <a:p>
            <a:pPr marL="0" indent="0" algn="thaiDist">
              <a:buNone/>
            </a:pPr>
            <a:r>
              <a:rPr lang="th-TH" sz="2400" dirty="0" smtClean="0">
                <a:solidFill>
                  <a:srgbClr val="FFFFCC"/>
                </a:solidFill>
              </a:rPr>
              <a:t>	การศึกษา</a:t>
            </a:r>
            <a:r>
              <a:rPr lang="th-TH" sz="2400" dirty="0">
                <a:solidFill>
                  <a:srgbClr val="FFFFCC"/>
                </a:solidFill>
              </a:rPr>
              <a:t>เพื่อ</a:t>
            </a:r>
            <a:r>
              <a:rPr lang="th-TH" sz="2400" dirty="0" smtClean="0">
                <a:solidFill>
                  <a:srgbClr val="FFFFCC"/>
                </a:solidFill>
              </a:rPr>
              <a:t>สันติภาพ  คือ</a:t>
            </a:r>
            <a:r>
              <a:rPr lang="th-TH" sz="2400" dirty="0">
                <a:solidFill>
                  <a:srgbClr val="FFFFCC"/>
                </a:solidFill>
              </a:rPr>
              <a:t>บทบาท</a:t>
            </a:r>
            <a:r>
              <a:rPr lang="th-TH" sz="2400" dirty="0" smtClean="0">
                <a:solidFill>
                  <a:srgbClr val="FFFFCC"/>
                </a:solidFill>
              </a:rPr>
              <a:t>ที่สามารถ</a:t>
            </a:r>
            <a:r>
              <a:rPr lang="th-TH" sz="2400" dirty="0">
                <a:solidFill>
                  <a:srgbClr val="FFFFCC"/>
                </a:solidFill>
              </a:rPr>
              <a:t>เข้าไปมีส่วนร่วมได้มาก ทั้งโดยการนำเสนอในโรงเรียน</a:t>
            </a:r>
            <a:r>
              <a:rPr lang="th-TH" sz="2400" dirty="0" smtClean="0">
                <a:solidFill>
                  <a:srgbClr val="FFFFCC"/>
                </a:solidFill>
              </a:rPr>
              <a:t>ต่างๆ </a:t>
            </a:r>
            <a:r>
              <a:rPr lang="th-TH" sz="2400" dirty="0">
                <a:solidFill>
                  <a:srgbClr val="FFFFCC"/>
                </a:solidFill>
              </a:rPr>
              <a:t>และการฝึกฝนอบรมนอก</a:t>
            </a:r>
            <a:r>
              <a:rPr lang="th-TH" sz="2400" dirty="0" smtClean="0">
                <a:solidFill>
                  <a:srgbClr val="FFFFCC"/>
                </a:solidFill>
              </a:rPr>
              <a:t>โรงเรียน และควร</a:t>
            </a:r>
            <a:r>
              <a:rPr lang="th-TH" sz="2400" dirty="0">
                <a:solidFill>
                  <a:srgbClr val="FFFFCC"/>
                </a:solidFill>
              </a:rPr>
              <a:t>ส่งเสริมให้เกิดทัศนคติ</a:t>
            </a:r>
            <a:r>
              <a:rPr lang="th-TH" sz="2400" dirty="0" smtClean="0">
                <a:solidFill>
                  <a:srgbClr val="FFFFCC"/>
                </a:solidFill>
              </a:rPr>
              <a:t>ที่เอื้อ</a:t>
            </a:r>
            <a:r>
              <a:rPr lang="th-TH" sz="2400" dirty="0">
                <a:solidFill>
                  <a:srgbClr val="FFFFCC"/>
                </a:solidFill>
              </a:rPr>
              <a:t>ต่อสันติภาพ เช่น ความใจกว้าง การเคารพและยอมรับความหลากหลาย การรู้จักให้</a:t>
            </a:r>
            <a:r>
              <a:rPr lang="th-TH" sz="2400" dirty="0" smtClean="0">
                <a:solidFill>
                  <a:srgbClr val="FFFFCC"/>
                </a:solidFill>
              </a:rPr>
              <a:t>อภัย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FF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5202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เนื้อหา 6"/>
          <p:cNvSpPr>
            <a:spLocks noGrp="1"/>
          </p:cNvSpPr>
          <p:nvPr>
            <p:ph sz="quarter" idx="13"/>
          </p:nvPr>
        </p:nvSpPr>
        <p:spPr>
          <a:xfrm>
            <a:off x="3275856" y="1124744"/>
            <a:ext cx="5575238" cy="403244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rgbClr val="CCFF33"/>
                </a:solidFill>
              </a:rPr>
              <a:t>3.</a:t>
            </a:r>
            <a:r>
              <a:rPr lang="th-TH" sz="2800" dirty="0">
                <a:solidFill>
                  <a:srgbClr val="CCFF33"/>
                </a:solidFill>
              </a:rPr>
              <a:t>จัดทำสื่อเพื่อสันติภาพ</a:t>
            </a:r>
          </a:p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2400" dirty="0" smtClean="0">
                <a:solidFill>
                  <a:srgbClr val="FFFFCC"/>
                </a:solidFill>
              </a:rPr>
              <a:t>สื่อมวลชน</a:t>
            </a:r>
            <a:r>
              <a:rPr lang="th-TH" sz="2400" dirty="0">
                <a:solidFill>
                  <a:srgbClr val="FFFFCC"/>
                </a:solidFill>
              </a:rPr>
              <a:t>นั้นมีอิทธิพลอย่างมากต่อทัศนคติของผู้คน ปัจจุบันสื่อมีบทบาทไม่น้อยในการสร้างความเกลียดชังและความระแวงต่อกันและ</a:t>
            </a:r>
            <a:r>
              <a:rPr lang="th-TH" sz="2400" dirty="0" smtClean="0">
                <a:solidFill>
                  <a:srgbClr val="FFFFCC"/>
                </a:solidFill>
              </a:rPr>
              <a:t>กัน ผู้คน</a:t>
            </a:r>
            <a:r>
              <a:rPr lang="th-TH" sz="2400" dirty="0">
                <a:solidFill>
                  <a:srgbClr val="FFFFCC"/>
                </a:solidFill>
              </a:rPr>
              <a:t>ทั่วโลกควรให้ความสำคัญกับการพัฒนาสื่อเพื่อสันติภาพ เพื่อสร้างทัศนคติที่ใฝ่</a:t>
            </a:r>
            <a:r>
              <a:rPr lang="th-TH" sz="2400" dirty="0" smtClean="0">
                <a:solidFill>
                  <a:srgbClr val="FFFFCC"/>
                </a:solidFill>
              </a:rPr>
              <a:t>สันติภาพ</a:t>
            </a:r>
            <a:r>
              <a:rPr lang="th-TH" sz="2400" dirty="0">
                <a:solidFill>
                  <a:srgbClr val="FFFFCC"/>
                </a:solidFill>
              </a:rPr>
              <a:t>และสันติ</a:t>
            </a:r>
            <a:r>
              <a:rPr lang="th-TH" sz="2400" dirty="0" smtClean="0">
                <a:solidFill>
                  <a:srgbClr val="FFFFCC"/>
                </a:solidFill>
              </a:rPr>
              <a:t>วิธี</a:t>
            </a:r>
          </a:p>
          <a:p>
            <a:pPr marL="0" indent="0" algn="thaiDist">
              <a:buNone/>
            </a:pPr>
            <a:endParaRPr lang="th-TH" sz="4000" dirty="0">
              <a:solidFill>
                <a:srgbClr val="FFFF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4" y="1772816"/>
            <a:ext cx="25202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ขอบฟ้า">
  <a:themeElements>
    <a:clrScheme name="ขอบฟ้า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ขอบฟ้า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ขอบฟ้า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310</TotalTime>
  <Words>62</Words>
  <Application>Microsoft Office PowerPoint</Application>
  <PresentationFormat>นำเสนอทางหน้าจอ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ขอบฟ้า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การสร้างวัฒนธรรมแห่งสันติ</vt:lpstr>
      <vt:lpstr>งานนำเสนอ PowerPoint</vt:lpstr>
      <vt:lpstr>สรุป</vt:lpstr>
    </vt:vector>
  </TitlesOfParts>
  <Company>IC Shop and IC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แนวคิดทางการเมืองของโสเครติส</dc:title>
  <dc:creator>NEXT Speed</dc:creator>
  <cp:lastModifiedBy>HP</cp:lastModifiedBy>
  <cp:revision>65</cp:revision>
  <dcterms:created xsi:type="dcterms:W3CDTF">2016-10-11T05:45:45Z</dcterms:created>
  <dcterms:modified xsi:type="dcterms:W3CDTF">2017-11-16T08:07:35Z</dcterms:modified>
</cp:coreProperties>
</file>