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A3C4-341D-4EE5-81DB-4CCBA627F517}" type="datetimeFigureOut">
              <a:rPr lang="th-TH" smtClean="0"/>
              <a:t>24/09/57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371D-DE1D-49D0-B71D-F77D5A14A14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A3C4-341D-4EE5-81DB-4CCBA627F517}" type="datetimeFigureOut">
              <a:rPr lang="th-TH" smtClean="0"/>
              <a:t>24/09/57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371D-DE1D-49D0-B71D-F77D5A14A14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A3C4-341D-4EE5-81DB-4CCBA627F517}" type="datetimeFigureOut">
              <a:rPr lang="th-TH" smtClean="0"/>
              <a:t>24/09/57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371D-DE1D-49D0-B71D-F77D5A14A147}" type="slidenum">
              <a:rPr lang="th-TH" smtClean="0"/>
              <a:t>‹#›</a:t>
            </a:fld>
            <a:endParaRPr lang="th-TH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A3C4-341D-4EE5-81DB-4CCBA627F517}" type="datetimeFigureOut">
              <a:rPr lang="th-TH" smtClean="0"/>
              <a:t>24/09/57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371D-DE1D-49D0-B71D-F77D5A14A147}" type="slidenum">
              <a:rPr lang="th-TH" smtClean="0"/>
              <a:t>‹#›</a:t>
            </a:fld>
            <a:endParaRPr lang="th-T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A3C4-341D-4EE5-81DB-4CCBA627F517}" type="datetimeFigureOut">
              <a:rPr lang="th-TH" smtClean="0"/>
              <a:t>24/09/57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371D-DE1D-49D0-B71D-F77D5A14A14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A3C4-341D-4EE5-81DB-4CCBA627F517}" type="datetimeFigureOut">
              <a:rPr lang="th-TH" smtClean="0"/>
              <a:t>24/09/57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371D-DE1D-49D0-B71D-F77D5A14A147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A3C4-341D-4EE5-81DB-4CCBA627F517}" type="datetimeFigureOut">
              <a:rPr lang="th-TH" smtClean="0"/>
              <a:t>24/09/57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371D-DE1D-49D0-B71D-F77D5A14A14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A3C4-341D-4EE5-81DB-4CCBA627F517}" type="datetimeFigureOut">
              <a:rPr lang="th-TH" smtClean="0"/>
              <a:t>24/09/57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371D-DE1D-49D0-B71D-F77D5A14A14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A3C4-341D-4EE5-81DB-4CCBA627F517}" type="datetimeFigureOut">
              <a:rPr lang="th-TH" smtClean="0"/>
              <a:t>24/09/57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371D-DE1D-49D0-B71D-F77D5A14A14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A3C4-341D-4EE5-81DB-4CCBA627F517}" type="datetimeFigureOut">
              <a:rPr lang="th-TH" smtClean="0"/>
              <a:t>24/09/57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371D-DE1D-49D0-B71D-F77D5A14A147}" type="slidenum">
              <a:rPr lang="th-TH" smtClean="0"/>
              <a:t>‹#›</a:t>
            </a:fld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CA3C4-341D-4EE5-81DB-4CCBA627F517}" type="datetimeFigureOut">
              <a:rPr lang="th-TH" smtClean="0"/>
              <a:t>24/09/57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371D-DE1D-49D0-B71D-F77D5A14A147}" type="slidenum">
              <a:rPr lang="th-TH" smtClean="0"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EFCA3C4-341D-4EE5-81DB-4CCBA627F517}" type="datetimeFigureOut">
              <a:rPr lang="th-TH" smtClean="0"/>
              <a:t>24/09/57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D3A371D-DE1D-49D0-B71D-F77D5A14A147}" type="slidenum">
              <a:rPr lang="th-TH" smtClean="0"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431419" y="410227"/>
            <a:ext cx="52565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KodchiangUPC" pitchFamily="18" charset="-34"/>
                <a:cs typeface="KodchiangUPC" pitchFamily="18" charset="-34"/>
              </a:rPr>
              <a:t>มาตรฐานครูสอนภาษาอังกฤษในประเทศไทย</a:t>
            </a:r>
            <a:endParaRPr lang="th-TH" sz="3600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KodchiangUPC" pitchFamily="18" charset="-34"/>
              <a:cs typeface="KodchiangUPC" pitchFamily="18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39552" y="1071900"/>
            <a:ext cx="7992888" cy="490903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indent="914400" algn="thaiDist">
              <a:spcBef>
                <a:spcPts val="600"/>
              </a:spcBef>
              <a:spcAft>
                <a:spcPts val="0"/>
              </a:spcAft>
            </a:pPr>
            <a:r>
              <a:rPr lang="th-TH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ea typeface="Times New Roman"/>
                <a:cs typeface="TH Charm of AU" pitchFamily="34" charset="-34"/>
              </a:rPr>
              <a:t>ในช่วงเวลาที่ผ่านมา ประเทศไทยได้มีความพยายามที่จะเพิ่มขีดความสามารถ  ในการใช้ภาษาอังกฤษ  ที่สำคัญได้แก่</a:t>
            </a:r>
            <a:endParaRPr lang="en-US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Charm of AU" pitchFamily="34" charset="-34"/>
              <a:ea typeface="Times New Roman"/>
              <a:cs typeface="TH Charm of AU" pitchFamily="34" charset="-34"/>
            </a:endParaRPr>
          </a:p>
          <a:p>
            <a:pPr indent="914400" algn="thaiDist">
              <a:spcAft>
                <a:spcPts val="0"/>
              </a:spcAft>
            </a:pPr>
            <a:r>
              <a:rPr lang="th-TH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ea typeface="Times New Roman"/>
                <a:cs typeface="TH Charm of AU" pitchFamily="34" charset="-34"/>
              </a:rPr>
              <a:t>พ.ศ. 2538 มีการประกาศนโยบายให้นักเรียนเรียนภาษาอังกฤษ                      เป็นภาษาต่างประเทศที่ 1โดยกำหนดให้มีการสอนตั้งแต่ชั้นประถมศึกษาเป็นต้นไป </a:t>
            </a:r>
            <a:endParaRPr lang="en-US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Charm of AU" pitchFamily="34" charset="-34"/>
              <a:ea typeface="Times New Roman"/>
              <a:cs typeface="TH Charm of AU" pitchFamily="34" charset="-34"/>
            </a:endParaRPr>
          </a:p>
          <a:p>
            <a:pPr indent="914400" algn="thaiDist">
              <a:spcBef>
                <a:spcPts val="600"/>
              </a:spcBef>
              <a:spcAft>
                <a:spcPts val="0"/>
              </a:spcAft>
            </a:pPr>
            <a:r>
              <a:rPr lang="th-TH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ea typeface="Times New Roman"/>
                <a:cs typeface="TH Charm of AU" pitchFamily="34" charset="-34"/>
              </a:rPr>
              <a:t>พ.ศ. 2539  ได้ประกาศใช้หลักสูตรภาษาอังกฤษ พ.ศ. 2539 โดยมีการอบรม            ครูสอนชั้นประถมศึกษาปีที่ 1 การส่งเสริมการผลิตสื่อเสริม และการคัดกรองหนังสือเรียน                  แต่ไม่มีการพัฒนาที่ต่อเนื่อง รวมทั้งการส่งเสริมให้มีการเปิดโรงเรียนนานาชาติมากขึ้น และอนุญาตให้นักเรียนไทยเข้าเรียนได้ไม่เกินร้อยละ 50 ของจำนวนนักเรียนทั้งหมดในโรงเรียน ต่อมาได้ส่งเสริมโรงเรียน </a:t>
            </a:r>
            <a:r>
              <a:rPr lang="en-US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ea typeface="Times New Roman"/>
                <a:cs typeface="TH Charm of AU" pitchFamily="34" charset="-34"/>
              </a:rPr>
              <a:t>English Program </a:t>
            </a:r>
            <a:r>
              <a:rPr lang="th-TH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ea typeface="Times New Roman"/>
                <a:cs typeface="TH Charm of AU" pitchFamily="34" charset="-34"/>
              </a:rPr>
              <a:t>(โรงเรียน </a:t>
            </a:r>
            <a:r>
              <a:rPr lang="en-US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ea typeface="Times New Roman"/>
                <a:cs typeface="TH Charm of AU" pitchFamily="34" charset="-34"/>
              </a:rPr>
              <a:t>EP</a:t>
            </a:r>
            <a:r>
              <a:rPr lang="th-TH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ea typeface="Times New Roman"/>
                <a:cs typeface="TH Charm of AU" pitchFamily="34" charset="-34"/>
              </a:rPr>
              <a:t>) ซึ่งเป็นโรงเรียนที่จัดการเรียนการสอนตามหลักสูตรกระทรวงศึกษาธิการ โดยใช้ภาษาอังกฤษเป็นสื่อในการจัดการเรียนการสอน</a:t>
            </a:r>
            <a:endParaRPr lang="en-US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Charm of AU" pitchFamily="34" charset="-34"/>
              <a:ea typeface="Times New Roman"/>
              <a:cs typeface="TH Charm of AU" pitchFamily="34" charset="-34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3707904" y="6381328"/>
            <a:ext cx="5280613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ข้อมูล</a:t>
            </a:r>
            <a:r>
              <a:rPr lang="th-TH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จาก</a:t>
            </a:r>
            <a:r>
              <a:rPr lang="en-GB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 :</a:t>
            </a:r>
            <a:r>
              <a:rPr lang="th-TH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 </a:t>
            </a:r>
            <a:r>
              <a:rPr lang="th-TH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แผนยุทธศาสตร์ปฏิรูปการเรียนการสอน</a:t>
            </a:r>
            <a:r>
              <a:rPr lang="th-TH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ภาษาอังกฤษ </a:t>
            </a:r>
            <a:r>
              <a:rPr lang="th-TH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(พ.ศ.2549 </a:t>
            </a:r>
            <a:r>
              <a:rPr lang="en-U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</a:t>
            </a:r>
            <a:r>
              <a:rPr lang="th-TH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2553)</a:t>
            </a:r>
            <a:endParaRPr lang="en-US" sz="1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th-TH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556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431419" y="410227"/>
            <a:ext cx="52565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KodchiangUPC" pitchFamily="18" charset="-34"/>
                <a:cs typeface="KodchiangUPC" pitchFamily="18" charset="-34"/>
              </a:rPr>
              <a:t>มาตรฐานครูสอนภาษาอังกฤษในประเทศไทย</a:t>
            </a:r>
            <a:endParaRPr lang="th-TH" sz="3600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KodchiangUPC" pitchFamily="18" charset="-34"/>
              <a:cs typeface="KodchiangUPC" pitchFamily="18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39552" y="1071900"/>
            <a:ext cx="7992888" cy="483209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	</a:t>
            </a:r>
            <a:r>
              <a:rPr lang="th-TH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พ.ศ.</a:t>
            </a:r>
            <a:r>
              <a:rPr lang="th-TH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2546 ด้วยความห่วงใยในสภาพปัญหาดังกล่าว รัฐบาลจึงได้ให้ความสำคัญต่อการพัฒนาการเรียนการสอนภาษาอังกฤษ โดยคณะรัฐมนตรีมีมติเมื่อวันที่ 20 ธันวาคม 2546 ให้กระทรวงศึกษาธิการดำเนินงานโครงการพัฒนาทักษะการใช้ภาษาอังกฤษและเพิ่มประสิทธิภาพการเรียนการสอนของครู เป็นโครงการนำร่อใน 30 จังหวัดท่องเที่ยว โดยกำหนดยุทธศาสตร์            ที่สำคัญคือ</a:t>
            </a:r>
            <a:endParaRPr lang="en-US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Charm of AU" pitchFamily="34" charset="-34"/>
              <a:cs typeface="TH Charm of AU" pitchFamily="34" charset="-34"/>
            </a:endParaRPr>
          </a:p>
          <a:p>
            <a:r>
              <a:rPr lang="th-TH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	1</a:t>
            </a:r>
            <a:r>
              <a:rPr lang="th-TH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. กำหนดให้โรงเรียนทุกโรงใช้ภาษาอังกฤษเป็นสื่อหลักในการสอนภาษาอังกฤษ</a:t>
            </a:r>
            <a:endParaRPr lang="en-US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Charm of AU" pitchFamily="34" charset="-34"/>
              <a:cs typeface="TH Charm of AU" pitchFamily="34" charset="-34"/>
            </a:endParaRPr>
          </a:p>
          <a:p>
            <a:r>
              <a:rPr lang="th-TH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ตลอดชั่วโมงภาษาอังกฤษ</a:t>
            </a:r>
            <a:endParaRPr lang="en-US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Charm of AU" pitchFamily="34" charset="-34"/>
              <a:cs typeface="TH Charm of AU" pitchFamily="34" charset="-34"/>
            </a:endParaRPr>
          </a:p>
          <a:p>
            <a:r>
              <a:rPr lang="th-TH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	2</a:t>
            </a:r>
            <a:r>
              <a:rPr lang="th-TH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. ขยายและสนับสนุนการดำเนินงานของโรงเรียน </a:t>
            </a:r>
            <a:r>
              <a:rPr lang="en-US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English Program </a:t>
            </a:r>
            <a:r>
              <a:rPr lang="th-TH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และโรงเรียน </a:t>
            </a:r>
            <a:r>
              <a:rPr lang="en-US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Mini English Program</a:t>
            </a:r>
            <a:r>
              <a:rPr lang="th-TH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 โดยเน้นการสนับสนุนเฉพาะโรงเรียนที่รองรับนักเรียนยากจน  </a:t>
            </a:r>
            <a:r>
              <a:rPr lang="th-TH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 </a:t>
            </a:r>
            <a:r>
              <a:rPr lang="th-TH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ที่ไม่สามารถจ่ายเงินสนับสนุนการดำเนินงานได้ประมาณร้อยละ  20 ของโรงเรียนที่เข้าร่วมโครงการทั้งหมด</a:t>
            </a:r>
            <a:endParaRPr lang="en-US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Charm of AU" pitchFamily="34" charset="-34"/>
              <a:cs typeface="TH Charm of AU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707904" y="6381328"/>
            <a:ext cx="5280613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ข้อมูล</a:t>
            </a:r>
            <a:r>
              <a:rPr lang="th-TH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จาก</a:t>
            </a:r>
            <a:r>
              <a:rPr lang="en-GB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 :</a:t>
            </a:r>
            <a:r>
              <a:rPr lang="th-TH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 </a:t>
            </a:r>
            <a:r>
              <a:rPr lang="th-TH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แผนยุทธศาสตร์ปฏิรูปการเรียนการสอน</a:t>
            </a:r>
            <a:r>
              <a:rPr lang="th-TH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ภาษาอังกฤษ </a:t>
            </a:r>
            <a:r>
              <a:rPr lang="th-TH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(พ.ศ.2549 </a:t>
            </a:r>
            <a:r>
              <a:rPr lang="en-U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</a:t>
            </a:r>
            <a:r>
              <a:rPr lang="th-TH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2553)</a:t>
            </a:r>
            <a:endParaRPr lang="en-US" sz="1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th-TH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338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431419" y="410227"/>
            <a:ext cx="52565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KodchiangUPC" pitchFamily="18" charset="-34"/>
                <a:cs typeface="KodchiangUPC" pitchFamily="18" charset="-34"/>
              </a:rPr>
              <a:t>มาตรฐานครูสอนภาษาอังกฤษในประเทศไทย</a:t>
            </a:r>
            <a:endParaRPr lang="th-TH" sz="3600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KodchiangUPC" pitchFamily="18" charset="-34"/>
              <a:cs typeface="KodchiangUPC" pitchFamily="18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23528" y="1124744"/>
            <a:ext cx="8424936" cy="501675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2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3. กำหนดให้ทุกโรงเรียนจัดค่ายภาษาอังกฤษ </a:t>
            </a:r>
            <a:r>
              <a:rPr lang="en-US" sz="2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(English Camp) </a:t>
            </a:r>
            <a:r>
              <a:rPr lang="th-TH" sz="2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เป็นกิจกรรมทุกปี</a:t>
            </a:r>
            <a:endParaRPr lang="en-US" sz="2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Charm of AU" pitchFamily="34" charset="-34"/>
              <a:cs typeface="TH Charm of AU" pitchFamily="34" charset="-34"/>
            </a:endParaRPr>
          </a:p>
          <a:p>
            <a:r>
              <a:rPr lang="th-TH" sz="2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4. พัฒนาครูสอนภาษาอังกฤษระดับประถมศึกษา มัธยมศึกษา และอาชีวศึกษา ให้มีความรู้ความสามารถ และทักษะตามเกณฑ์ที่กำหนด</a:t>
            </a:r>
            <a:endParaRPr lang="en-US" sz="2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Charm of AU" pitchFamily="34" charset="-34"/>
              <a:cs typeface="TH Charm of AU" pitchFamily="34" charset="-34"/>
            </a:endParaRPr>
          </a:p>
          <a:p>
            <a:r>
              <a:rPr lang="th-TH" sz="2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5. จัดตั้งและพัฒนาศูนย์</a:t>
            </a:r>
            <a:r>
              <a:rPr lang="en-US" sz="2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 ERIC (English Resource and Instruction Center) </a:t>
            </a:r>
            <a:r>
              <a:rPr lang="th-TH" sz="2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ซึ่งมีอยู่แล้ว 88 ศูนย์ ให้ครบ 175 เขตพื้นที่การศึกษา และพัฒนาศูนย์เรียนรู้ภาษาอังกฤษแบบพึ่งตนเอง  </a:t>
            </a:r>
            <a:r>
              <a:rPr lang="en-US" sz="2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(Self Access Learning Center) </a:t>
            </a:r>
            <a:r>
              <a:rPr lang="th-TH" sz="2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ซึ่งมีอยู่แล้ว 76 ศูนย์ และชมรมครู ให้เป็นเครือข่าย  </a:t>
            </a:r>
            <a:r>
              <a:rPr lang="th-TH" sz="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กับ</a:t>
            </a:r>
            <a:r>
              <a:rPr lang="th-TH" sz="2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ศูนย์ </a:t>
            </a:r>
            <a:r>
              <a:rPr lang="en-US" sz="2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ERIC</a:t>
            </a:r>
          </a:p>
          <a:p>
            <a:r>
              <a:rPr lang="th-TH" sz="2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6. การสนับสนุนเพิ่มเติมโดย</a:t>
            </a:r>
            <a:endParaRPr lang="en-US" sz="2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Charm of AU" pitchFamily="34" charset="-34"/>
              <a:cs typeface="TH Charm of AU" pitchFamily="34" charset="-34"/>
            </a:endParaRPr>
          </a:p>
          <a:p>
            <a:r>
              <a:rPr lang="th-TH" sz="2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6.1 สนับสนุนและประสานงานกับสถาบันการศึกษา/หน่วยงานต่าง ๆ </a:t>
            </a:r>
            <a:r>
              <a:rPr lang="th-TH" sz="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 ทั้ง</a:t>
            </a:r>
            <a:r>
              <a:rPr lang="th-TH" sz="2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ในและต่างประเทศ เพื่อให้ครูสอนภาษาอังกฤษไปศึกษาและดูงานเพิ่มเติม โดยทุนส่วนตัว หรือการสนับสนุน ของทางราชการเป็นบางส่วน</a:t>
            </a:r>
            <a:endParaRPr lang="en-US" sz="2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Charm of AU" pitchFamily="34" charset="-34"/>
              <a:cs typeface="TH Charm of AU" pitchFamily="34" charset="-34"/>
            </a:endParaRPr>
          </a:p>
          <a:p>
            <a:r>
              <a:rPr lang="th-TH" sz="2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6.2 จัดค่าตอบแทนพิเศษแก่ครูสอนภาษาอังกฤษที่มีความสามารถทางภาษาดีเด่นและสามารถจัดการเรียนการสอนได้อย่างมีประสิทธิภาพ</a:t>
            </a:r>
            <a:endParaRPr lang="en-US" sz="2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Charm of AU" pitchFamily="34" charset="-34"/>
              <a:cs typeface="TH Charm of AU" pitchFamily="34" charset="-34"/>
            </a:endParaRPr>
          </a:p>
          <a:p>
            <a:r>
              <a:rPr lang="th-TH" sz="2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6.3 จัดทำหนังสืออิเล็กทรอนิกส์ </a:t>
            </a:r>
            <a:r>
              <a:rPr lang="en-US" sz="2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(e-book)</a:t>
            </a:r>
            <a:r>
              <a:rPr lang="th-TH" sz="2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 เป็นภาษาอังกฤษ</a:t>
            </a:r>
            <a:endParaRPr lang="en-US" sz="2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Charm of AU" pitchFamily="34" charset="-34"/>
              <a:cs typeface="TH Charm of AU" pitchFamily="34" charset="-34"/>
            </a:endParaRPr>
          </a:p>
          <a:p>
            <a:r>
              <a:rPr lang="th-TH" sz="2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6.4 จัดรายการภาษาอังกฤษทางโทรทัศน์เพื่อการศึกษา </a:t>
            </a:r>
            <a:r>
              <a:rPr lang="en-US" sz="2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(ETV) </a:t>
            </a:r>
            <a:r>
              <a:rPr lang="th-TH" sz="2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และโทรทัศน์เพื่อการศึกษาทางไกลผ่านดาวเทียม</a:t>
            </a:r>
            <a:endParaRPr lang="en-US" sz="2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Charm of AU" pitchFamily="34" charset="-34"/>
              <a:cs typeface="TH Charm of AU" pitchFamily="34" charset="-34"/>
            </a:endParaRPr>
          </a:p>
          <a:p>
            <a:r>
              <a:rPr lang="th-TH" sz="2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6.5 สนับสนุนการเรียนการสอนด้วย</a:t>
            </a:r>
            <a:r>
              <a:rPr lang="en-US" sz="2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 e-learning</a:t>
            </a:r>
          </a:p>
          <a:p>
            <a:r>
              <a:rPr lang="th-TH" sz="2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6.6 สนับสนุนการใช้ </a:t>
            </a:r>
            <a:r>
              <a:rPr lang="en-US" sz="2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Internet</a:t>
            </a:r>
          </a:p>
          <a:p>
            <a:r>
              <a:rPr lang="th-TH" sz="2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6.7 สนับสนุนให้ครูสามารถผลิตสื่อด้วยตนเอง</a:t>
            </a:r>
            <a:endParaRPr lang="en-US" sz="2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Charm of AU" pitchFamily="34" charset="-34"/>
              <a:cs typeface="TH Charm of AU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707904" y="6381328"/>
            <a:ext cx="5280613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ข้อมูล</a:t>
            </a:r>
            <a:r>
              <a:rPr lang="th-TH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จาก</a:t>
            </a:r>
            <a:r>
              <a:rPr lang="en-GB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 :</a:t>
            </a:r>
            <a:r>
              <a:rPr lang="th-TH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 </a:t>
            </a:r>
            <a:r>
              <a:rPr lang="th-TH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แผนยุทธศาสตร์ปฏิรูปการเรียนการสอน</a:t>
            </a:r>
            <a:r>
              <a:rPr lang="th-TH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ภาษาอังกฤษ </a:t>
            </a:r>
            <a:r>
              <a:rPr lang="th-TH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(พ.ศ.2549 </a:t>
            </a:r>
            <a:r>
              <a:rPr lang="en-U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</a:t>
            </a:r>
            <a:r>
              <a:rPr lang="th-TH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2553)</a:t>
            </a:r>
            <a:endParaRPr lang="en-US" sz="1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th-TH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338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395536" y="407163"/>
            <a:ext cx="52565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KodchiangUPC" pitchFamily="18" charset="-34"/>
                <a:cs typeface="KodchiangUPC" pitchFamily="18" charset="-34"/>
              </a:rPr>
              <a:t>มาตรฐานครูสอนภาษาอังกฤษในประเทศไทย</a:t>
            </a:r>
            <a:endParaRPr lang="th-TH" sz="3600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KodchiangUPC" pitchFamily="18" charset="-34"/>
              <a:cs typeface="KodchiangUPC" pitchFamily="18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23528" y="1124744"/>
            <a:ext cx="8424936" cy="526297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	7</a:t>
            </a:r>
            <a:r>
              <a:rPr lang="en-US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.</a:t>
            </a:r>
            <a:r>
              <a:rPr lang="th-TH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 จัดตั้งสถาบันส่งเสริมการสอนภาษาอังกฤษ โดยใช้บุคลากรและงบประมาณที่มีอยู่เดิมของกระทรวงศึกษาธิการ</a:t>
            </a:r>
            <a:endParaRPr lang="en-US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Charm of AU" pitchFamily="34" charset="-34"/>
              <a:cs typeface="TH Charm of AU" pitchFamily="34" charset="-34"/>
            </a:endParaRPr>
          </a:p>
          <a:p>
            <a:r>
              <a:rPr lang="th-TH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 </a:t>
            </a:r>
            <a:r>
              <a:rPr lang="th-TH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	แม้</a:t>
            </a:r>
            <a:r>
              <a:rPr lang="th-TH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จะมีมาตรการดังกล่าว แต่ยังไม่ส่งผลต่อความสามารถในการใช้ภาษาอังกฤษเท่าที่ควร ดังจะเห็นได้จากข้อมูลของสำนักทดสอบกลาง สำนักงานคณะกรรมการการอุดมศึกษา พบว่า ค่าเฉลี่ยคะแนนสอบภาษาอังกฤษจากการสอบคัดเลือกเข้ามหาวิทยาลัย ตั้งแต่การสอบ           ในเดือนมีนาคม 2545 </a:t>
            </a:r>
            <a:r>
              <a:rPr lang="en-US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–</a:t>
            </a:r>
            <a:r>
              <a:rPr lang="th-TH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 มีนาคม 2548 ไม่มีปีใดที่ผู้เข้าสอบทำคะแนนเฉลี่ยได้เกินร้อยละ 50           โดยล่าสุด  มีคะแนนเฉลี่ยเพียงร้อยละ 40.14 ซึ่งต่ำกว่าเกณฑ์กลาง</a:t>
            </a:r>
            <a:endParaRPr lang="en-US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Charm of AU" pitchFamily="34" charset="-34"/>
              <a:cs typeface="TH Charm of AU" pitchFamily="34" charset="-34"/>
            </a:endParaRPr>
          </a:p>
          <a:p>
            <a:r>
              <a:rPr lang="th-TH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	พ.ศ. </a:t>
            </a:r>
            <a:r>
              <a:rPr lang="th-TH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2549 กระทรวงศึกษาธิการมีนโยบายที่จะปฏิรูปการเรียนการสอนภาษาอังกฤษทั้งระบบ โดยให้วิธีการปรับเปลี่ยนกระบวนทัศน์การเรียนการสอนภาษาอังกฤษ  </a:t>
            </a:r>
            <a:r>
              <a:rPr lang="th-TH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แบบ</a:t>
            </a:r>
            <a:r>
              <a:rPr lang="th-TH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สื่อสารและสร้างความเสมอภาคในโอกาสการเรียนภาษาอังกฤษ และได้เสนอ </a:t>
            </a:r>
            <a:r>
              <a:rPr lang="en-US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“</a:t>
            </a:r>
            <a:r>
              <a:rPr lang="th-TH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แผนยุทธศาสตร์ปฏิรูปการเรียนการสอนภาษาอังกฤษ เพื่อเพิ่มขีดความสามารถในการแข่งขันของประเทศ (พ.ศ. 2549-2553)</a:t>
            </a:r>
            <a:r>
              <a:rPr lang="en-US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”</a:t>
            </a:r>
            <a:r>
              <a:rPr lang="th-TH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 </a:t>
            </a:r>
            <a:endParaRPr lang="en-US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Charm of AU" pitchFamily="34" charset="-34"/>
              <a:cs typeface="TH Charm of AU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707904" y="6381328"/>
            <a:ext cx="5280613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ข้อมูล</a:t>
            </a:r>
            <a:r>
              <a:rPr lang="th-TH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จาก</a:t>
            </a:r>
            <a:r>
              <a:rPr lang="en-GB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 :</a:t>
            </a:r>
            <a:r>
              <a:rPr lang="th-TH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 </a:t>
            </a:r>
            <a:r>
              <a:rPr lang="th-TH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แผนยุทธศาสตร์ปฏิรูปการเรียนการสอน</a:t>
            </a:r>
            <a:r>
              <a:rPr lang="th-TH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ภาษาอังกฤษ </a:t>
            </a:r>
            <a:r>
              <a:rPr lang="th-TH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(พ.ศ.2549 </a:t>
            </a:r>
            <a:r>
              <a:rPr lang="en-U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</a:t>
            </a:r>
            <a:r>
              <a:rPr lang="th-TH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2553)</a:t>
            </a:r>
            <a:endParaRPr lang="en-US" sz="1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th-TH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499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รูปคลื่น">
  <a:themeElements>
    <a:clrScheme name="รูปคลื่น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รูปคลื่น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รูปคลื่น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</TotalTime>
  <Words>449</Words>
  <Application>Microsoft Office PowerPoint</Application>
  <PresentationFormat>นำเสนอทางหน้าจอ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รูปคลื่น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Anupap  Bangthong</dc:creator>
  <cp:lastModifiedBy>Anupap  Bangthong</cp:lastModifiedBy>
  <cp:revision>4</cp:revision>
  <dcterms:created xsi:type="dcterms:W3CDTF">2014-09-14T15:44:38Z</dcterms:created>
  <dcterms:modified xsi:type="dcterms:W3CDTF">2014-09-24T14:58:41Z</dcterms:modified>
</cp:coreProperties>
</file>