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7" r:id="rId9"/>
    <p:sldId id="260" r:id="rId10"/>
    <p:sldId id="268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50546-56AB-4313-AF88-79CF39D979FF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E8F66-BA8E-44A0-BFF3-89136B20E5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442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E8F66-BA8E-44A0-BFF3-89136B20E5D3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8987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B7D5-5962-44CC-8B88-30DC0A01A090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0F8D-22CA-4445-9186-106AB6F71B2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B7D5-5962-44CC-8B88-30DC0A01A090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0F8D-22CA-4445-9186-106AB6F71B2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B7D5-5962-44CC-8B88-30DC0A01A090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0F8D-22CA-4445-9186-106AB6F71B27}" type="slidenum">
              <a:rPr lang="th-TH" smtClean="0"/>
              <a:t>‹#›</a:t>
            </a:fld>
            <a:endParaRPr lang="th-T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B7D5-5962-44CC-8B88-30DC0A01A090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0F8D-22CA-4445-9186-106AB6F71B27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B7D5-5962-44CC-8B88-30DC0A01A090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0F8D-22CA-4445-9186-106AB6F71B2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B7D5-5962-44CC-8B88-30DC0A01A090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0F8D-22CA-4445-9186-106AB6F71B27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B7D5-5962-44CC-8B88-30DC0A01A090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0F8D-22CA-4445-9186-106AB6F71B2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B7D5-5962-44CC-8B88-30DC0A01A090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0F8D-22CA-4445-9186-106AB6F71B2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B7D5-5962-44CC-8B88-30DC0A01A090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0F8D-22CA-4445-9186-106AB6F71B2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B7D5-5962-44CC-8B88-30DC0A01A090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0F8D-22CA-4445-9186-106AB6F71B27}" type="slidenum">
              <a:rPr lang="th-TH" smtClean="0"/>
              <a:t>‹#›</a:t>
            </a:fld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B7D5-5962-44CC-8B88-30DC0A01A090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0F8D-22CA-4445-9186-106AB6F71B27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F10B7D5-5962-44CC-8B88-30DC0A01A090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8180F8D-22CA-4445-9186-106AB6F71B27}" type="slidenum">
              <a:rPr lang="th-TH" smtClean="0"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108016" y="548680"/>
            <a:ext cx="7128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Classroom  Instructions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86511" y="1641210"/>
            <a:ext cx="462831" cy="36004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260414" y="1534938"/>
            <a:ext cx="20922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GB" sz="3600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Attention</a:t>
            </a:r>
            <a:endParaRPr lang="th-TH" sz="3600" b="1" dirty="0">
              <a:ln w="12700">
                <a:solidFill>
                  <a:srgbClr val="073E87">
                    <a:satMod val="155000"/>
                  </a:srgbClr>
                </a:solidFill>
                <a:prstDash val="solid"/>
              </a:ln>
              <a:solidFill>
                <a:srgbClr val="C6E7FC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ลูกศรขวา 8"/>
          <p:cNvSpPr/>
          <p:nvPr/>
        </p:nvSpPr>
        <p:spPr>
          <a:xfrm>
            <a:off x="1108012" y="2248114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94827" y="2180167"/>
            <a:ext cx="299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GB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Attention, please !</a:t>
            </a:r>
            <a:endParaRPr lang="th-TH" b="1" dirty="0">
              <a:ln w="12700">
                <a:solidFill>
                  <a:srgbClr val="073E87">
                    <a:satMod val="155000"/>
                  </a:srgbClr>
                </a:solidFill>
                <a:prstDash val="solid"/>
              </a:ln>
              <a:solidFill>
                <a:srgbClr val="C6E7FC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ลูกศรขวา 10"/>
          <p:cNvSpPr/>
          <p:nvPr/>
        </p:nvSpPr>
        <p:spPr>
          <a:xfrm>
            <a:off x="1097293" y="2703387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602624" y="2657801"/>
            <a:ext cx="37208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Please   pay  attention !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ลูกศรขวา 12"/>
          <p:cNvSpPr/>
          <p:nvPr/>
        </p:nvSpPr>
        <p:spPr>
          <a:xfrm>
            <a:off x="1108014" y="3181021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518105" y="3135435"/>
            <a:ext cx="67402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  should  pay  attention  to  your  work .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645181" y="3801800"/>
            <a:ext cx="462831" cy="36004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248657" y="3658655"/>
            <a:ext cx="13211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Begin</a:t>
            </a:r>
            <a:endParaRPr lang="th-TH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ลูกศรขวา 16"/>
          <p:cNvSpPr/>
          <p:nvPr/>
        </p:nvSpPr>
        <p:spPr>
          <a:xfrm>
            <a:off x="1108011" y="4509456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1524556" y="4391526"/>
            <a:ext cx="61786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Turn  to  page  20 and begin  exercise 5.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594827" y="4910853"/>
            <a:ext cx="6737742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fontAlgn="base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</a:t>
            </a:r>
            <a:r>
              <a:rPr lang="th-TH" b="1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/>
              </a:rPr>
              <a:t>' </a:t>
            </a:r>
            <a:r>
              <a:rPr lang="en-GB" b="1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/>
              </a:rPr>
              <a:t>t  begin  to  answer  the   questions  </a:t>
            </a:r>
          </a:p>
          <a:p>
            <a:pPr fontAlgn="base"/>
            <a:r>
              <a:rPr lang="en-GB" b="1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/>
              </a:rPr>
              <a:t>until  I tell  you.</a:t>
            </a:r>
            <a:endParaRPr lang="th-TH" b="1" i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Open Sans"/>
            </a:endParaRPr>
          </a:p>
          <a:p>
            <a:pPr algn="ctr"/>
            <a:endParaRPr lang="th-TH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ลูกศรขวา 19"/>
          <p:cNvSpPr/>
          <p:nvPr/>
        </p:nvSpPr>
        <p:spPr>
          <a:xfrm>
            <a:off x="1094729" y="5022758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ลูกศรขวา 20"/>
          <p:cNvSpPr/>
          <p:nvPr/>
        </p:nvSpPr>
        <p:spPr>
          <a:xfrm>
            <a:off x="1094728" y="5861649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072929" y="5755407"/>
            <a:ext cx="48570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This  book  is  for  beginner.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สี่เหลี่ยมผืนผ้า 23"/>
          <p:cNvSpPr/>
          <p:nvPr/>
        </p:nvSpPr>
        <p:spPr>
          <a:xfrm>
            <a:off x="5116270" y="6230263"/>
            <a:ext cx="386425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ข้อมูลจากเอกสารประกอบการสอน อ. สมนึก  จันทร์โสดา</a:t>
            </a:r>
            <a:endParaRPr lang="th-TH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042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1043416" y="1088740"/>
            <a:ext cx="7408333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Grammar:  a  set  of  rules  for  making  sentences</a:t>
            </a:r>
            <a:r>
              <a:rPr lang="en-GB" sz="3200" dirty="0"/>
              <a:t>.</a:t>
            </a:r>
            <a:endParaRPr lang="th-TH" sz="3200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368691" y="69613"/>
            <a:ext cx="8229600" cy="1252728"/>
          </a:xfrm>
        </p:spPr>
        <p:txBody>
          <a:bodyPr/>
          <a:lstStyle/>
          <a:p>
            <a:r>
              <a:rPr lang="en-GB" dirty="0" smtClean="0"/>
              <a:t>The  English  Lesson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09442" y="1159899"/>
            <a:ext cx="398285" cy="324885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645201" y="2098862"/>
            <a:ext cx="40494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</a:t>
            </a:r>
            <a:r>
              <a:rPr lang="th-TH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th-TH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/>
              </a:rPr>
              <a:t>'</a:t>
            </a:r>
            <a:r>
              <a:rPr lang="th-TH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  learning  English  grammar.</a:t>
            </a:r>
            <a:endParaRPr lang="th-TH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645201" y="2542312"/>
            <a:ext cx="69213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  like  your   essay  but  you  need  to  improve  your grammar.</a:t>
            </a:r>
            <a:endParaRPr lang="th-TH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19667" y="3509480"/>
            <a:ext cx="388060" cy="35156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216433" y="3509480"/>
            <a:ext cx="792756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Language : She  speaks  three  different languages:</a:t>
            </a:r>
          </a:p>
          <a:p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English, German  and  French.</a:t>
            </a:r>
            <a:endParaRPr lang="th-TH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264957" y="4549243"/>
            <a:ext cx="47436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Letter: 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 </a:t>
            </a:r>
            <a:r>
              <a:rPr lang="th-TH" sz="2400" b="1" dirty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/>
              </a:rPr>
              <a:t>'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  wring a letter  to  my  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friend.</a:t>
            </a:r>
            <a:endParaRPr lang="th-TH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374198" y="5002931"/>
            <a:ext cx="49279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 many  </a:t>
            </a:r>
            <a:r>
              <a:rPr lang="en-GB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etters  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  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there  in  </a:t>
            </a:r>
            <a:r>
              <a:rPr lang="th-TH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"</a:t>
            </a:r>
            <a:r>
              <a:rPr lang="th-TH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 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laugh </a:t>
            </a:r>
            <a:r>
              <a:rPr lang="th-TH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"</a:t>
            </a:r>
            <a:r>
              <a:rPr lang="th-TH" sz="2000" dirty="0">
                <a:solidFill>
                  <a:srgbClr val="000000"/>
                </a:solidFill>
                <a:latin typeface="Arial"/>
              </a:rPr>
              <a:t> 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th-TH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637623" y="4605614"/>
            <a:ext cx="370104" cy="30454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1454902" y="5417909"/>
            <a:ext cx="540083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 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second  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letter  of  the  word </a:t>
            </a:r>
            <a:r>
              <a:rPr lang="th-TH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th-TH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"</a:t>
            </a:r>
            <a:r>
              <a:rPr lang="th-TH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small </a:t>
            </a:r>
            <a:r>
              <a:rPr lang="th-TH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" 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  m.</a:t>
            </a:r>
            <a:endParaRPr lang="th-TH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ลูกศรขวา 4"/>
          <p:cNvSpPr/>
          <p:nvPr/>
        </p:nvSpPr>
        <p:spPr>
          <a:xfrm>
            <a:off x="1007727" y="2151863"/>
            <a:ext cx="452954" cy="294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ลูกศรขวา 18"/>
          <p:cNvSpPr/>
          <p:nvPr/>
        </p:nvSpPr>
        <p:spPr>
          <a:xfrm>
            <a:off x="1007727" y="2595313"/>
            <a:ext cx="452954" cy="294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ลูกศรขวา 14"/>
          <p:cNvSpPr/>
          <p:nvPr/>
        </p:nvSpPr>
        <p:spPr>
          <a:xfrm>
            <a:off x="1066532" y="5495714"/>
            <a:ext cx="452954" cy="294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ลูกศรขวา 19"/>
          <p:cNvSpPr/>
          <p:nvPr/>
        </p:nvSpPr>
        <p:spPr>
          <a:xfrm>
            <a:off x="1051301" y="5055932"/>
            <a:ext cx="452954" cy="294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5116270" y="6230263"/>
            <a:ext cx="386425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ข้อมูลจากเอกสารประกอบการสอน อ. สมนึก  จันทร์โสดา</a:t>
            </a:r>
            <a:endParaRPr lang="th-TH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191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097293" y="548680"/>
            <a:ext cx="7128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Classroom  Instructions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86511" y="1641210"/>
            <a:ext cx="462831" cy="36004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301167" y="1509188"/>
            <a:ext cx="16161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GB" sz="3600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Careful</a:t>
            </a:r>
            <a:endParaRPr lang="th-TH" sz="3600" b="1" dirty="0">
              <a:ln w="12700">
                <a:solidFill>
                  <a:srgbClr val="073E87">
                    <a:satMod val="155000"/>
                  </a:srgbClr>
                </a:solidFill>
                <a:prstDash val="solid"/>
              </a:ln>
              <a:solidFill>
                <a:srgbClr val="C6E7FC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ลูกศรขวา 8"/>
          <p:cNvSpPr/>
          <p:nvPr/>
        </p:nvSpPr>
        <p:spPr>
          <a:xfrm>
            <a:off x="1108012" y="2248114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479672" y="2148952"/>
            <a:ext cx="71994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GB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Please  be  careful  with  those  sharp scissors.</a:t>
            </a:r>
            <a:endParaRPr lang="th-TH" b="1" dirty="0">
              <a:ln w="12700">
                <a:solidFill>
                  <a:srgbClr val="073E87">
                    <a:satMod val="155000"/>
                  </a:srgbClr>
                </a:solidFill>
                <a:prstDash val="solid"/>
              </a:ln>
              <a:solidFill>
                <a:srgbClr val="C6E7FC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ลูกศรขวา 10"/>
          <p:cNvSpPr/>
          <p:nvPr/>
        </p:nvSpPr>
        <p:spPr>
          <a:xfrm>
            <a:off x="1097293" y="2703387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446010" y="2629366"/>
            <a:ext cx="73340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  extra  careful  when  you  do  this  exercise.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ลูกศรขวา 12"/>
          <p:cNvSpPr/>
          <p:nvPr/>
        </p:nvSpPr>
        <p:spPr>
          <a:xfrm>
            <a:off x="1108014" y="3181021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351170" y="3135435"/>
            <a:ext cx="72250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Stop  talking, everyone, and  listen  carefully</a:t>
            </a:r>
            <a:r>
              <a:rPr lang="en-GB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645181" y="3801800"/>
            <a:ext cx="462831" cy="36004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309572" y="3658655"/>
            <a:ext cx="11993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Clear</a:t>
            </a:r>
            <a:endParaRPr lang="th-TH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ลูกศรขวา 16"/>
          <p:cNvSpPr/>
          <p:nvPr/>
        </p:nvSpPr>
        <p:spPr>
          <a:xfrm>
            <a:off x="1108011" y="4509456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1479672" y="4391526"/>
            <a:ext cx="41104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Clear  your  desks, please.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ลูกศรขวา 19"/>
          <p:cNvSpPr/>
          <p:nvPr/>
        </p:nvSpPr>
        <p:spPr>
          <a:xfrm>
            <a:off x="1085265" y="5747409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687761" y="4898569"/>
            <a:ext cx="17187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Close</a:t>
            </a:r>
            <a:endParaRPr lang="th-TH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584340" y="4972151"/>
            <a:ext cx="462831" cy="36004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308389" y="5593811"/>
            <a:ext cx="67248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Close  your  books  and  put  them  away.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5116270" y="6230263"/>
            <a:ext cx="386425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ข้อมูลจากเอกสารประกอบการสอน อ. สมนึก  จันทร์โสดา</a:t>
            </a:r>
            <a:endParaRPr lang="th-TH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874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108016" y="548680"/>
            <a:ext cx="7128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Classroom  Instructions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86511" y="1641210"/>
            <a:ext cx="462831" cy="36004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247007" y="1472010"/>
            <a:ext cx="10791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GB" sz="3600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Face</a:t>
            </a:r>
            <a:endParaRPr lang="th-TH" sz="3600" b="1" dirty="0">
              <a:ln w="12700">
                <a:solidFill>
                  <a:srgbClr val="073E87">
                    <a:satMod val="155000"/>
                  </a:srgbClr>
                </a:solidFill>
                <a:prstDash val="solid"/>
              </a:ln>
              <a:solidFill>
                <a:srgbClr val="C6E7FC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ลูกศรขวา 8"/>
          <p:cNvSpPr/>
          <p:nvPr/>
        </p:nvSpPr>
        <p:spPr>
          <a:xfrm>
            <a:off x="1108012" y="2248114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462369" y="2094516"/>
            <a:ext cx="73292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GB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Stop  talking</a:t>
            </a:r>
            <a:r>
              <a:rPr lang="th-TH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en-US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everyone</a:t>
            </a:r>
            <a:r>
              <a:rPr lang="en-GB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, and  face  the  board.  </a:t>
            </a:r>
            <a:endParaRPr lang="th-TH" b="1" dirty="0">
              <a:ln w="12700">
                <a:solidFill>
                  <a:srgbClr val="073E87">
                    <a:satMod val="155000"/>
                  </a:srgbClr>
                </a:solidFill>
                <a:prstDash val="solid"/>
              </a:ln>
              <a:solidFill>
                <a:srgbClr val="C6E7FC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610098" y="3068960"/>
            <a:ext cx="462831" cy="36004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226424" y="3105834"/>
            <a:ext cx="13211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Begin</a:t>
            </a:r>
            <a:endParaRPr lang="th-TH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ลูกศรขวา 16"/>
          <p:cNvSpPr/>
          <p:nvPr/>
        </p:nvSpPr>
        <p:spPr>
          <a:xfrm>
            <a:off x="1149342" y="4077072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1524556" y="3923474"/>
            <a:ext cx="61786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Turn  to  page  20 and begin  exercise 5.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639250" y="4493523"/>
            <a:ext cx="6737742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fontAlgn="base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</a:t>
            </a:r>
            <a:r>
              <a:rPr lang="th-TH" b="1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/>
              </a:rPr>
              <a:t>' </a:t>
            </a:r>
            <a:r>
              <a:rPr lang="en-GB" b="1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/>
              </a:rPr>
              <a:t>t  begin  to  answer  the   questions  </a:t>
            </a:r>
          </a:p>
          <a:p>
            <a:pPr fontAlgn="base"/>
            <a:r>
              <a:rPr lang="en-GB" b="1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/>
              </a:rPr>
              <a:t>until  I tell  you.</a:t>
            </a:r>
            <a:endParaRPr lang="th-TH" b="1" i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Open Sans"/>
            </a:endParaRPr>
          </a:p>
          <a:p>
            <a:pPr algn="ctr"/>
            <a:endParaRPr lang="th-TH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ลูกศรขวา 19"/>
          <p:cNvSpPr/>
          <p:nvPr/>
        </p:nvSpPr>
        <p:spPr>
          <a:xfrm>
            <a:off x="1156915" y="4694829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ลูกศรขวา 20"/>
          <p:cNvSpPr/>
          <p:nvPr/>
        </p:nvSpPr>
        <p:spPr>
          <a:xfrm>
            <a:off x="1156914" y="5621218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122345" y="5467620"/>
            <a:ext cx="48570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This  book  is  for  beginner.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5116270" y="6230263"/>
            <a:ext cx="386425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ข้อมูลจากเอกสารประกอบการสอน อ. สมนึก  จันทร์โสดา</a:t>
            </a:r>
            <a:endParaRPr lang="th-TH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874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108016" y="548680"/>
            <a:ext cx="7128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Classroom  Instructions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86511" y="1641210"/>
            <a:ext cx="462831" cy="36004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298730" y="1498064"/>
            <a:ext cx="14157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GB" sz="3600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Group</a:t>
            </a:r>
            <a:endParaRPr lang="th-TH" sz="3600" b="1" dirty="0">
              <a:ln w="12700">
                <a:solidFill>
                  <a:srgbClr val="073E87">
                    <a:satMod val="155000"/>
                  </a:srgbClr>
                </a:solidFill>
                <a:prstDash val="solid"/>
              </a:ln>
              <a:solidFill>
                <a:srgbClr val="C6E7FC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ลูกศรขวา 8"/>
          <p:cNvSpPr/>
          <p:nvPr/>
        </p:nvSpPr>
        <p:spPr>
          <a:xfrm>
            <a:off x="1108012" y="2248114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20928" y="1943597"/>
            <a:ext cx="71096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'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d  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like  you  to  work  in  group  of  three.</a:t>
            </a:r>
            <a:endParaRPr lang="th-TH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ลูกศรขวา 10"/>
          <p:cNvSpPr/>
          <p:nvPr/>
        </p:nvSpPr>
        <p:spPr>
          <a:xfrm>
            <a:off x="1097293" y="2703387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460573" y="2581218"/>
            <a:ext cx="45432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Please  group  yourself  in  5.</a:t>
            </a:r>
            <a:endParaRPr lang="th-TH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ลูกศรขวา 12"/>
          <p:cNvSpPr/>
          <p:nvPr/>
        </p:nvSpPr>
        <p:spPr>
          <a:xfrm>
            <a:off x="1156915" y="3927646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501444" y="3719249"/>
            <a:ext cx="68547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Why  is  English  so  important ?  Hands  up ?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630216" y="3181021"/>
            <a:ext cx="462831" cy="36004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271848" y="3092976"/>
            <a:ext cx="21194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Hands  up</a:t>
            </a:r>
            <a:endParaRPr lang="th-TH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ลูกศรขวา 20"/>
          <p:cNvSpPr/>
          <p:nvPr/>
        </p:nvSpPr>
        <p:spPr>
          <a:xfrm>
            <a:off x="1133572" y="5083095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45180" y="4365440"/>
            <a:ext cx="46283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298730" y="4242469"/>
            <a:ext cx="18261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Hold  on</a:t>
            </a:r>
            <a:endParaRPr lang="th-TH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485823" y="4929496"/>
            <a:ext cx="712406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Hold  on , some  of  our  classmates  have  not</a:t>
            </a:r>
          </a:p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Finished  yet.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5116270" y="6230263"/>
            <a:ext cx="386425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ข้อมูลจากเอกสารประกอบการสอน อ. สมนึก  จันทร์โสดา</a:t>
            </a:r>
            <a:endParaRPr lang="th-TH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874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108016" y="548680"/>
            <a:ext cx="7128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Classroom  Instructions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86511" y="1641210"/>
            <a:ext cx="462831" cy="36004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248657" y="1534938"/>
            <a:ext cx="25474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GB" sz="3600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Instructions</a:t>
            </a:r>
            <a:endParaRPr lang="th-TH" sz="3600" b="1" dirty="0">
              <a:ln w="12700">
                <a:solidFill>
                  <a:srgbClr val="073E87">
                    <a:satMod val="155000"/>
                  </a:srgbClr>
                </a:solidFill>
                <a:prstDash val="solid"/>
              </a:ln>
              <a:solidFill>
                <a:srgbClr val="C6E7FC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ลูกศรขวา 8"/>
          <p:cNvSpPr/>
          <p:nvPr/>
        </p:nvSpPr>
        <p:spPr>
          <a:xfrm>
            <a:off x="1108012" y="2248114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476898" y="2094516"/>
            <a:ext cx="63911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GB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Please  follow the instructions carefully.</a:t>
            </a:r>
            <a:endParaRPr lang="th-TH" b="1" dirty="0">
              <a:ln w="12700">
                <a:solidFill>
                  <a:srgbClr val="073E87">
                    <a:satMod val="155000"/>
                  </a:srgbClr>
                </a:solidFill>
                <a:prstDash val="solid"/>
              </a:ln>
              <a:solidFill>
                <a:srgbClr val="C6E7FC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666834" y="2676862"/>
            <a:ext cx="462831" cy="36004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497306" y="2643757"/>
            <a:ext cx="13756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Listen</a:t>
            </a:r>
            <a:endParaRPr lang="th-TH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499149" y="3501008"/>
            <a:ext cx="6320576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fontAlgn="base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Stop  writing  now  and  listen  carefully.</a:t>
            </a:r>
            <a:endParaRPr lang="th-TH" b="1" i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Open Sans"/>
            </a:endParaRPr>
          </a:p>
          <a:p>
            <a:pPr algn="ctr"/>
            <a:endParaRPr lang="th-TH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ลูกศรขวา 19"/>
          <p:cNvSpPr/>
          <p:nvPr/>
        </p:nvSpPr>
        <p:spPr>
          <a:xfrm>
            <a:off x="1129665" y="3789040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ลูกศรขวา 1"/>
          <p:cNvSpPr/>
          <p:nvPr/>
        </p:nvSpPr>
        <p:spPr>
          <a:xfrm>
            <a:off x="1109257" y="4293096"/>
            <a:ext cx="367641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499149" y="4068070"/>
            <a:ext cx="7280775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Listen  to  me,  everybody.  I  want  you  to  put</a:t>
            </a:r>
          </a:p>
          <a:p>
            <a:r>
              <a:rPr lang="en-GB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Your  books  and  pens  away  and  leave  the</a:t>
            </a:r>
          </a:p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Classroom  quietly.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5116270" y="6230263"/>
            <a:ext cx="386425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ข้อมูลจากเอกสารประกอบการสอน อ. สมนึก  จันทร์โสดา</a:t>
            </a:r>
            <a:endParaRPr lang="th-TH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892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108016" y="548680"/>
            <a:ext cx="7128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Classroom  Instructions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86511" y="1641210"/>
            <a:ext cx="462831" cy="36004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24556" y="1472010"/>
            <a:ext cx="15937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GB" sz="3600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Silence</a:t>
            </a:r>
            <a:endParaRPr lang="th-TH" sz="3600" b="1" dirty="0">
              <a:ln w="12700">
                <a:solidFill>
                  <a:srgbClr val="073E87">
                    <a:satMod val="155000"/>
                  </a:srgbClr>
                </a:solidFill>
                <a:prstDash val="solid"/>
              </a:ln>
              <a:solidFill>
                <a:srgbClr val="C6E7FC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ลูกศรขวา 8"/>
          <p:cNvSpPr/>
          <p:nvPr/>
        </p:nvSpPr>
        <p:spPr>
          <a:xfrm>
            <a:off x="1108012" y="2248114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69441" y="2080555"/>
            <a:ext cx="298671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GB" sz="2400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Please  sit  in  silence.</a:t>
            </a:r>
            <a:endParaRPr lang="th-TH" sz="2400" b="1" dirty="0">
              <a:ln w="12700">
                <a:solidFill>
                  <a:srgbClr val="073E87">
                    <a:satMod val="155000"/>
                  </a:srgbClr>
                </a:solidFill>
                <a:prstDash val="solid"/>
              </a:ln>
              <a:solidFill>
                <a:srgbClr val="C6E7FC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511497" y="3567831"/>
            <a:ext cx="7088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Sit</a:t>
            </a:r>
            <a:endParaRPr lang="th-TH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ลูกศรขวา 12"/>
          <p:cNvSpPr/>
          <p:nvPr/>
        </p:nvSpPr>
        <p:spPr>
          <a:xfrm>
            <a:off x="1108014" y="3181021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548593" y="3135434"/>
            <a:ext cx="24320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Please  be  silent.</a:t>
            </a:r>
            <a:endParaRPr lang="th-TH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645181" y="2617736"/>
            <a:ext cx="462831" cy="36004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526159" y="2534690"/>
            <a:ext cx="13179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Silent</a:t>
            </a:r>
            <a:endParaRPr lang="th-TH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ลูกศรขวา 16"/>
          <p:cNvSpPr/>
          <p:nvPr/>
        </p:nvSpPr>
        <p:spPr>
          <a:xfrm>
            <a:off x="1112216" y="4249954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462369" y="4490057"/>
            <a:ext cx="20329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Stand  up</a:t>
            </a:r>
            <a:endParaRPr lang="th-TH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ลูกศรขวา 19"/>
          <p:cNvSpPr/>
          <p:nvPr/>
        </p:nvSpPr>
        <p:spPr>
          <a:xfrm>
            <a:off x="1066470" y="5155897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ลูกศรขวา 20"/>
          <p:cNvSpPr/>
          <p:nvPr/>
        </p:nvSpPr>
        <p:spPr>
          <a:xfrm>
            <a:off x="1065705" y="5633230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439887" y="5529978"/>
            <a:ext cx="687079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</a:t>
            </a:r>
            <a:r>
              <a:rPr lang="th-TH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/>
              </a:rPr>
              <a:t>'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/>
              </a:rPr>
              <a:t> 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  forget  to  stand  up  when  to  the  principal</a:t>
            </a:r>
          </a:p>
          <a:p>
            <a:r>
              <a:rPr lang="en-GB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Comes  to  classroom.</a:t>
            </a:r>
            <a:endParaRPr lang="th-TH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610094" y="3710977"/>
            <a:ext cx="462835" cy="36004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526159" y="4109983"/>
            <a:ext cx="42066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Sit  down  and  face  the  front.</a:t>
            </a:r>
            <a:endParaRPr lang="th-TH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03635" y="4633203"/>
            <a:ext cx="462835" cy="36004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433346" y="5006759"/>
            <a:ext cx="28216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Please  stand  up.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5116270" y="6230263"/>
            <a:ext cx="386425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ข้อมูลจากเอกสารประกอบการสอน อ. สมนึก  จันทร์โสดา</a:t>
            </a:r>
            <a:endParaRPr lang="th-TH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892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049457" y="548680"/>
            <a:ext cx="7128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Classroom  Instructions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86511" y="1641210"/>
            <a:ext cx="462831" cy="36004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418109" y="1564295"/>
            <a:ext cx="11641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GB" sz="3600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Start</a:t>
            </a:r>
            <a:endParaRPr lang="th-TH" sz="3600" b="1" dirty="0">
              <a:ln w="12700">
                <a:solidFill>
                  <a:srgbClr val="073E87">
                    <a:satMod val="155000"/>
                  </a:srgbClr>
                </a:solidFill>
                <a:prstDash val="solid"/>
              </a:ln>
              <a:solidFill>
                <a:srgbClr val="C6E7FC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ลูกศรขวา 8"/>
          <p:cNvSpPr/>
          <p:nvPr/>
        </p:nvSpPr>
        <p:spPr>
          <a:xfrm>
            <a:off x="1108012" y="2248114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462369" y="2134581"/>
            <a:ext cx="660789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GB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If  you  finish  exercise  1, start  exercise  2.</a:t>
            </a:r>
            <a:endParaRPr lang="th-TH" b="1" dirty="0">
              <a:ln w="12700">
                <a:solidFill>
                  <a:srgbClr val="073E87">
                    <a:satMod val="155000"/>
                  </a:srgbClr>
                </a:solidFill>
                <a:prstDash val="solid"/>
              </a:ln>
              <a:solidFill>
                <a:srgbClr val="C6E7FC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ลูกศรขวา 10"/>
          <p:cNvSpPr/>
          <p:nvPr/>
        </p:nvSpPr>
        <p:spPr>
          <a:xfrm>
            <a:off x="1097293" y="2703387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494892" y="2603728"/>
            <a:ext cx="55803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400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</a:t>
            </a:r>
            <a:r>
              <a:rPr lang="th-TH" sz="2400" b="1" dirty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/>
              </a:rPr>
              <a:t>'</a:t>
            </a:r>
            <a:r>
              <a:rPr lang="en-GB" sz="2400" b="1" dirty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/>
              </a:rPr>
              <a:t> </a:t>
            </a:r>
            <a:r>
              <a:rPr lang="en-GB" sz="2400" b="1" dirty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start  writing  until I tell  you.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439375" y="3012324"/>
            <a:ext cx="11095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Stop</a:t>
            </a:r>
            <a:endParaRPr lang="th-TH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587308" y="3143461"/>
            <a:ext cx="462831" cy="36004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116818" y="4293966"/>
            <a:ext cx="19812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Take  out</a:t>
            </a:r>
            <a:endParaRPr lang="th-TH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ลูกศรขวา 16"/>
          <p:cNvSpPr/>
          <p:nvPr/>
        </p:nvSpPr>
        <p:spPr>
          <a:xfrm>
            <a:off x="1048964" y="3789040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ลูกศรขวา 20"/>
          <p:cNvSpPr/>
          <p:nvPr/>
        </p:nvSpPr>
        <p:spPr>
          <a:xfrm>
            <a:off x="1071734" y="5085184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019393" y="3635442"/>
            <a:ext cx="69429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Stop  writing  and  put  down  your  pens.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586133" y="4437112"/>
            <a:ext cx="46283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509528" y="4931586"/>
            <a:ext cx="64527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Take  out  your  workbooks  and  turn  to </a:t>
            </a:r>
          </a:p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page 70.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5116270" y="6230263"/>
            <a:ext cx="386425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ข้อมูลจากเอกสารประกอบการสอน อ. สมนึก  จันทร์โสดา</a:t>
            </a:r>
            <a:endParaRPr lang="th-TH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892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043608" y="545525"/>
            <a:ext cx="7128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Classroom  Instructions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86511" y="1641210"/>
            <a:ext cx="462831" cy="36004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299847" y="1472010"/>
            <a:ext cx="10899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GB" sz="3600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Turn</a:t>
            </a:r>
            <a:endParaRPr lang="th-TH" sz="3600" b="1" dirty="0">
              <a:ln w="12700">
                <a:solidFill>
                  <a:srgbClr val="073E87">
                    <a:satMod val="155000"/>
                  </a:srgbClr>
                </a:solidFill>
                <a:prstDash val="solid"/>
              </a:ln>
              <a:solidFill>
                <a:srgbClr val="C6E7FC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ลูกศรขวา 8"/>
          <p:cNvSpPr/>
          <p:nvPr/>
        </p:nvSpPr>
        <p:spPr>
          <a:xfrm>
            <a:off x="1108012" y="2248114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24556" y="2040265"/>
            <a:ext cx="705994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en-GB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Bring  our  your  science  books  and  turn  to </a:t>
            </a:r>
          </a:p>
          <a:p>
            <a:pPr lvl="0"/>
            <a:r>
              <a:rPr lang="en-GB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C6E7FC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page 20.</a:t>
            </a:r>
            <a:endParaRPr lang="th-TH" b="1" dirty="0">
              <a:ln w="12700">
                <a:solidFill>
                  <a:srgbClr val="073E87">
                    <a:satMod val="155000"/>
                  </a:srgbClr>
                </a:solidFill>
                <a:prstDash val="solid"/>
              </a:ln>
              <a:solidFill>
                <a:srgbClr val="C6E7FC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ลูกศรขวา 12"/>
          <p:cNvSpPr/>
          <p:nvPr/>
        </p:nvSpPr>
        <p:spPr>
          <a:xfrm>
            <a:off x="1108014" y="3181021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349604" y="3027423"/>
            <a:ext cx="77624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Turn  over  the  page  and  you</a:t>
            </a:r>
            <a:r>
              <a:rPr lang="th-T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/>
              </a:rPr>
              <a:t> '</a:t>
            </a:r>
            <a:r>
              <a:rPr lang="en-GB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ll</a:t>
            </a:r>
            <a:r>
              <a:rPr lang="en-GB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see the answers.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645181" y="3801800"/>
            <a:ext cx="462831" cy="36004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260167" y="3658655"/>
            <a:ext cx="12981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Write</a:t>
            </a:r>
            <a:endParaRPr lang="th-TH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ลูกศรขวา 16"/>
          <p:cNvSpPr/>
          <p:nvPr/>
        </p:nvSpPr>
        <p:spPr>
          <a:xfrm>
            <a:off x="1108011" y="4509456"/>
            <a:ext cx="36764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1405753" y="4355858"/>
            <a:ext cx="687015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GB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Write  your  name  and  today </a:t>
            </a:r>
            <a:r>
              <a:rPr lang="th-T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/>
              </a:rPr>
              <a:t>' </a:t>
            </a:r>
            <a:r>
              <a:rPr lang="en-GB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 date  at the</a:t>
            </a:r>
          </a:p>
          <a:p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 of  the  page.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5116270" y="6230263"/>
            <a:ext cx="386425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ข้อมูลจากเอกสารประกอบการสอน อ. สมนึก  จันทร์โสดา</a:t>
            </a:r>
            <a:endParaRPr lang="th-TH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892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331640" y="692696"/>
            <a:ext cx="6077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 English  Lesson</a:t>
            </a:r>
            <a:endParaRPr lang="th-TH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424416" y="2204864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54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832739" y="2053614"/>
            <a:ext cx="8275022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Dictionary: a  book  containing,   alphabetically</a:t>
            </a:r>
          </a:p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arranged, the  words of a language,  their meanings,</a:t>
            </a:r>
          </a:p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its origins,  its  word-forms  and pronunciation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20679" y="3861048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สี่เหลี่ยมผืนผ้า 34"/>
          <p:cNvSpPr/>
          <p:nvPr/>
        </p:nvSpPr>
        <p:spPr>
          <a:xfrm>
            <a:off x="1004334" y="3708098"/>
            <a:ext cx="868023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Encyclopedia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The whole field of human Knowledge</a:t>
            </a:r>
          </a:p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alphabetical order.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6" name="สี่เหลี่ยมผืนผ้า 35"/>
          <p:cNvSpPr/>
          <p:nvPr/>
        </p:nvSpPr>
        <p:spPr>
          <a:xfrm>
            <a:off x="431109" y="4803476"/>
            <a:ext cx="448525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7" name="สี่เหลี่ยมผืนผ้า 36"/>
          <p:cNvSpPr/>
          <p:nvPr/>
        </p:nvSpPr>
        <p:spPr>
          <a:xfrm>
            <a:off x="1060085" y="4660330"/>
            <a:ext cx="648607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Explain: Can  you  explain  the  difference</a:t>
            </a:r>
          </a:p>
          <a:p>
            <a:r>
              <a:rPr lang="en-GB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Between  square  and  triangle?</a:t>
            </a:r>
            <a:endParaRPr lang="th-TH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116270" y="6230263"/>
            <a:ext cx="386425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ข้อมูลจากเอกสารประกอบการสอน อ. สมนึก  จันทร์โสดา</a:t>
            </a:r>
            <a:endParaRPr lang="th-TH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874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ูปคลื่น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รูปคลื่น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691</TotalTime>
  <Words>575</Words>
  <Application>Microsoft Office PowerPoint</Application>
  <PresentationFormat>นำเสนอทางหน้าจอ (4:3)</PresentationFormat>
  <Paragraphs>100</Paragraphs>
  <Slides>10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รูปคลื่น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The  English  Lesson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Anupap  Bangthong</dc:creator>
  <cp:lastModifiedBy>Anupap  Bangthong</cp:lastModifiedBy>
  <cp:revision>65</cp:revision>
  <dcterms:created xsi:type="dcterms:W3CDTF">2014-09-13T14:33:30Z</dcterms:created>
  <dcterms:modified xsi:type="dcterms:W3CDTF">2014-09-24T14:49:27Z</dcterms:modified>
</cp:coreProperties>
</file>