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2D169-DCAB-4A42-AC87-7FA56439020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97B-1E4F-4914-8168-B5A9086CF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มาตรฐานครูสอนภาษาอังกฤษในไทยและต่างประเทศ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581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สัมภาษณ์โดย </a:t>
            </a:r>
          </a:p>
          <a:p>
            <a:r>
              <a:rPr lang="th-TH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gsana New" pitchFamily="18" charset="-34"/>
                <a:cs typeface="Angsana New" pitchFamily="18" charset="-34"/>
              </a:rPr>
              <a:t>พระปิยะณัฐ</a:t>
            </a:r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gsana New" pitchFamily="18" charset="-34"/>
                <a:cs typeface="Angsana New" pitchFamily="18" charset="-34"/>
              </a:rPr>
              <a:t>  คุณ</a:t>
            </a:r>
            <a:r>
              <a:rPr lang="th-TH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gsana New" pitchFamily="18" charset="-34"/>
                <a:cs typeface="Angsana New" pitchFamily="18" charset="-34"/>
              </a:rPr>
              <a:t>วโร</a:t>
            </a:r>
            <a:endParaRPr lang="th-TH" sz="4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ngsana New" pitchFamily="18" charset="-34"/>
              <a:cs typeface="Angsana New" pitchFamily="18" charset="-34"/>
            </a:endParaRPr>
          </a:p>
          <a:p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gsana New" pitchFamily="18" charset="-34"/>
                <a:cs typeface="Angsana New" pitchFamily="18" charset="-34"/>
              </a:rPr>
              <a:t>คณะครุศาสตร์ ชั้นปีที่ ๔ </a:t>
            </a:r>
          </a:p>
          <a:p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gsana New" pitchFamily="18" charset="-34"/>
                <a:cs typeface="Angsana New" pitchFamily="18" charset="-34"/>
              </a:rPr>
              <a:t>เอกการสอนภาษาอังกฤษ</a:t>
            </a:r>
            <a:endParaRPr lang="th-TH" sz="48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en-US" sz="48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b="1" dirty="0" smtClean="0"/>
              <a:t>มาตรฐานครูสอนภาษาอังกฤษในประเทศไทย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thaiDist">
              <a:buNone/>
            </a:pPr>
            <a:r>
              <a:rPr lang="en-US" dirty="0" smtClean="0"/>
              <a:t>		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ประเทศไทยกำลังเร่งเสริมสร้างศักยภาพในการยกระดับทักษะของครูผู้สอนภาษาอังกฤษชาวไทย เพื่อให้บรรลุมาตรฐานของอาเซียน หลังคาดการณ์ว่า ครูสอนภาษาอังกฤษจะมีปริมาณเพิ่มมากขึ้น เมื่อมีการเปิดประชาคมอาเซียนอย่างเต็มรูปแบบในปี 2558</a:t>
            </a:r>
            <a:endParaRPr lang="en-US" sz="4000" dirty="0" smtClean="0">
              <a:latin typeface="Angsana New" pitchFamily="18" charset="-34"/>
              <a:cs typeface="Angsana New" pitchFamily="18" charset="-34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thaiDist">
              <a:buNone/>
            </a:pPr>
            <a:r>
              <a:rPr lang="en-US" dirty="0" smtClean="0"/>
              <a:t>		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จากการมีส่วนร่วมในการจัดระเบียบของการฝึกอบรม สำหรับครูผู้สอนภาษาอังกฤษในอาเซียนพบว่า ประเทศมาเลเซียและฟิลิปปินส์ ซึ่งมีความรู้ภาษาอังกฤษดีกว่าประเทศอาเซียนอื่น ๆ ได้จัดให้มีการฝึกอบรมครูผู้สอนภาษาอังกฤษอย่างต่อเนื่อง ทำให้ประเทศไทยตัดสินใจสนับสนุนการอบรบในหลักสูตรการสอนภาษาอังกฤษสำหรับผู้ที่ไม่ได้ใช่ภาษาอังกฤษเป็นภาษาแรก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thaiDist">
              <a:buNone/>
            </a:pPr>
            <a:r>
              <a:rPr lang="en-US" dirty="0" smtClean="0"/>
              <a:t>		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สิ่งนี้ชี้ให้เห็นว่าครูผู้สอนภาษาอังกฤษมีความสำคัญมากขึ้น โดยเฉพาะครูผู้สอนในโรงเรียนประถมศึกษา เนื่องจากเด็กนักเรียนในระดับประถมศึกษาจำเป็นจะต้องมีความรู้ในพื้นฐานภาษาอังกฤษที่ดีของ เพื่อการศึกษาต่อในระดับอื่น ๆ โดยครูผู้สอนภาษาอังกฤษที่จบหลักสูตรนี้จะได้รับใบรับรองในการเรียนการสอนภาษาอังกฤษที่มีมาตรฐาน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b="1" dirty="0" smtClean="0"/>
              <a:t>มาตรฐานครูสอนภาษาอังกฤษในต่างประเทศ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thaiDist">
              <a:buNone/>
            </a:pPr>
            <a:r>
              <a:rPr lang="en-US" dirty="0" smtClean="0"/>
              <a:t>		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ครูผู้สอนต้องมีการพัฒนาทั้งด้านความรู้ ความสามารถ หรือที่เรียกว่า พัฒนาตนเอง ครูผู้สอนทุกคนมีภารกิจในการสอนให้ความรู้ให้แก่ผู้เรียน</a:t>
            </a:r>
            <a:r>
              <a:rPr lang="en-US" sz="35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ให้รู้จักคิด วิเคราะห์เขียน</a:t>
            </a:r>
            <a:r>
              <a:rPr lang="en-US" sz="35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มีประสบการณ์ มีกระบวนการในการทำงาน</a:t>
            </a:r>
            <a:r>
              <a:rPr lang="en-US" sz="35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ตลอดจนมีคุณธรรมและคุณลักษณะอันพึงประสงค์</a:t>
            </a:r>
            <a:r>
              <a:rPr lang="en-US" sz="35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สามารถอยู่ในสังคมอย่างมีความสุขนอกจากนี้ครูผู้สอนต้องมีการพัฒนาทั้งด้านความรู้</a:t>
            </a:r>
            <a:r>
              <a:rPr lang="en-US" sz="35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ความสามารถ</a:t>
            </a:r>
            <a:r>
              <a:rPr lang="en-US" sz="35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หรือที่เรียกว่า</a:t>
            </a:r>
            <a:r>
              <a:rPr lang="en-US" sz="35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พัฒนาตนเอง ครูผู้สอนภาษาอังกฤษ</a:t>
            </a:r>
            <a:r>
              <a:rPr lang="en-US" sz="35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มีขอบข่ายและมาตรฐานครูผู้สอนภาษาอังกฤษ</a:t>
            </a:r>
            <a:r>
              <a:rPr lang="en-US" sz="35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500" dirty="0" smtClean="0">
                <a:latin typeface="Angsana New" pitchFamily="18" charset="-34"/>
                <a:cs typeface="Angsana New" pitchFamily="18" charset="-34"/>
              </a:rPr>
              <a:t>ดังนี้</a:t>
            </a:r>
            <a:endParaRPr lang="en-US" sz="35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thaiDist">
              <a:buNone/>
            </a:pPr>
            <a:r>
              <a:rPr lang="th-TH" sz="3900" b="1" dirty="0" smtClean="0">
                <a:latin typeface="Angsana New" pitchFamily="18" charset="-34"/>
                <a:cs typeface="Angsana New" pitchFamily="18" charset="-34"/>
              </a:rPr>
              <a:t>ขอบข่ายสาระที่ </a:t>
            </a:r>
            <a:r>
              <a:rPr lang="en-US" sz="3900" b="1" dirty="0" smtClean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3900" b="1" dirty="0" smtClean="0">
                <a:latin typeface="Angsana New" pitchFamily="18" charset="-34"/>
                <a:cs typeface="Angsana New" pitchFamily="18" charset="-34"/>
              </a:rPr>
              <a:t>ความรู้ความสามารถทางภาษาอังกฤษ</a:t>
            </a:r>
            <a:endParaRPr lang="en-US" sz="3900" dirty="0" smtClean="0">
              <a:latin typeface="Angsana New" pitchFamily="18" charset="-34"/>
              <a:cs typeface="Angsana New" pitchFamily="18" charset="-34"/>
            </a:endParaRPr>
          </a:p>
          <a:p>
            <a:pPr algn="thaiDist">
              <a:buNone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มาตรฐานที่ 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1 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มีความเข้าใจธรรมชาติและองค์ประกอบทางภาษา</a:t>
            </a:r>
            <a:endParaRPr lang="en-US" sz="36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มาตรฐานที่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  2 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มีความสามารถในการสื่อสาร </a:t>
            </a:r>
            <a:endParaRPr lang="en-US" sz="3600" dirty="0" smtClean="0">
              <a:latin typeface="Angsana New" pitchFamily="18" charset="-34"/>
              <a:cs typeface="Angsana New" pitchFamily="18" charset="-34"/>
            </a:endParaRPr>
          </a:p>
          <a:p>
            <a:pPr algn="thaiDist">
              <a:buNone/>
            </a:pPr>
            <a:r>
              <a:rPr lang="th-TH" sz="3900" b="1" dirty="0" smtClean="0">
                <a:latin typeface="Angsana New" pitchFamily="18" charset="-34"/>
                <a:cs typeface="Angsana New" pitchFamily="18" charset="-34"/>
              </a:rPr>
              <a:t>ขอบข่ายสาระที่ </a:t>
            </a:r>
            <a:r>
              <a:rPr lang="en-US" sz="3900" b="1" dirty="0" smtClean="0">
                <a:latin typeface="Angsana New" pitchFamily="18" charset="-34"/>
                <a:cs typeface="Angsana New" pitchFamily="18" charset="-34"/>
              </a:rPr>
              <a:t>2  </a:t>
            </a:r>
            <a:r>
              <a:rPr lang="th-TH" sz="3900" b="1" dirty="0" smtClean="0">
                <a:latin typeface="Angsana New" pitchFamily="18" charset="-34"/>
                <a:cs typeface="Angsana New" pitchFamily="18" charset="-34"/>
              </a:rPr>
              <a:t>ความสามารถในการจัดกระบวนการเรียนรู้</a:t>
            </a:r>
            <a:endParaRPr lang="en-US" sz="3900" dirty="0" smtClean="0">
              <a:latin typeface="Angsana New" pitchFamily="18" charset="-34"/>
              <a:cs typeface="Angsana New" pitchFamily="18" charset="-34"/>
            </a:endParaRPr>
          </a:p>
          <a:p>
            <a:pPr algn="thaiDist">
              <a:buNone/>
            </a:pPr>
            <a:r>
              <a:rPr lang="en-US" sz="39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900" dirty="0" smtClean="0">
                <a:latin typeface="Angsana New" pitchFamily="18" charset="-34"/>
                <a:cs typeface="Angsana New" pitchFamily="18" charset="-34"/>
              </a:rPr>
              <a:t>มาตรฐานที่ </a:t>
            </a:r>
            <a:r>
              <a:rPr lang="en-US" sz="3900" dirty="0" smtClean="0">
                <a:latin typeface="Angsana New" pitchFamily="18" charset="-34"/>
                <a:cs typeface="Angsana New" pitchFamily="18" charset="-34"/>
              </a:rPr>
              <a:t>3 </a:t>
            </a:r>
            <a:r>
              <a:rPr lang="th-TH" sz="3900" dirty="0" smtClean="0">
                <a:latin typeface="Angsana New" pitchFamily="18" charset="-34"/>
                <a:cs typeface="Angsana New" pitchFamily="18" charset="-34"/>
              </a:rPr>
              <a:t>มีความรู้ความเข้าใจเกี่ยวกับแนวคิด</a:t>
            </a:r>
            <a:r>
              <a:rPr lang="en-US" sz="39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900" dirty="0" smtClean="0">
                <a:latin typeface="Angsana New" pitchFamily="18" charset="-34"/>
                <a:cs typeface="Angsana New" pitchFamily="18" charset="-34"/>
              </a:rPr>
              <a:t>ทฤษฎี</a:t>
            </a:r>
            <a:r>
              <a:rPr lang="en-US" sz="39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900" dirty="0" smtClean="0">
                <a:latin typeface="Angsana New" pitchFamily="18" charset="-34"/>
                <a:cs typeface="Angsana New" pitchFamily="18" charset="-34"/>
              </a:rPr>
              <a:t>วิธีสอนภาษาต่างประเทศ</a:t>
            </a:r>
            <a:r>
              <a:rPr lang="en-US" sz="39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3900" dirty="0" smtClean="0">
                <a:latin typeface="Angsana New" pitchFamily="18" charset="-34"/>
                <a:cs typeface="Angsana New" pitchFamily="18" charset="-34"/>
              </a:rPr>
              <a:t>และกลยุทธ์การเรียนรู้</a:t>
            </a:r>
            <a:endParaRPr lang="en-US" sz="3900" dirty="0" smtClean="0">
              <a:latin typeface="Angsana New" pitchFamily="18" charset="-34"/>
              <a:cs typeface="Angsana New" pitchFamily="18" charset="-34"/>
            </a:endParaRPr>
          </a:p>
          <a:p>
            <a:pPr algn="thaiDist">
              <a:buNone/>
            </a:pPr>
            <a:r>
              <a:rPr lang="en-US" sz="39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900" dirty="0" smtClean="0">
                <a:latin typeface="Angsana New" pitchFamily="18" charset="-34"/>
                <a:cs typeface="Angsana New" pitchFamily="18" charset="-34"/>
              </a:rPr>
              <a:t>มาตรฐานที่ </a:t>
            </a:r>
            <a:r>
              <a:rPr lang="en-US" sz="3900" dirty="0" smtClean="0">
                <a:latin typeface="Angsana New" pitchFamily="18" charset="-34"/>
                <a:cs typeface="Angsana New" pitchFamily="18" charset="-34"/>
              </a:rPr>
              <a:t>4  </a:t>
            </a:r>
            <a:r>
              <a:rPr lang="th-TH" sz="3900" dirty="0" smtClean="0">
                <a:latin typeface="Angsana New" pitchFamily="18" charset="-34"/>
                <a:cs typeface="Angsana New" pitchFamily="18" charset="-34"/>
              </a:rPr>
              <a:t>มีความสามารถในการจัดกระบวนการเรียนรู้ที่สอดคล้องกับหลักสูตรสถานศึกษา</a:t>
            </a:r>
            <a:endParaRPr lang="en-US" sz="3900" dirty="0" smtClean="0">
              <a:latin typeface="Angsana New" pitchFamily="18" charset="-34"/>
              <a:cs typeface="Angsana New" pitchFamily="18" charset="-34"/>
            </a:endParaRPr>
          </a:p>
          <a:p>
            <a:pPr algn="thaiDi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thaiDist">
              <a:buNone/>
            </a:pP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ขอบข่ายสาระที่ 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3  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การพัฒนาตนเองด้านวิชาชีพ</a:t>
            </a:r>
            <a:endParaRPr lang="en-US" sz="4000" dirty="0" smtClean="0">
              <a:latin typeface="Angsana New" pitchFamily="18" charset="-34"/>
              <a:cs typeface="Angsana New" pitchFamily="18" charset="-34"/>
            </a:endParaRPr>
          </a:p>
          <a:p>
            <a:pPr algn="thaiDist">
              <a:buNone/>
            </a:pP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มาตรฐานที่ 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5  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พัฒนาตนเองอย่างต่อเนื่อง</a:t>
            </a:r>
            <a:endParaRPr lang="en-US" sz="4000" dirty="0" smtClean="0">
              <a:latin typeface="Angsana New" pitchFamily="18" charset="-34"/>
              <a:cs typeface="Angsana New" pitchFamily="18" charset="-34"/>
            </a:endParaRPr>
          </a:p>
          <a:p>
            <a:pPr algn="thaiDist">
              <a:buNone/>
            </a:pP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ครูผู้สอนภาษาอังกฤษจึงมีมาตรฐานเหล่านี้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ซึ่งในคราวต่อไปจะบันทึกเกี่ยวกับรายละเอียดในแต่ละมาตรฐาน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 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ซึ่งขณะนี้มีการเตรียมการกันบ้างแล้ว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นอกจากการจัดการเรียนรู้ที่เป็นมาตรฐานแล้ว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  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ยังเป็นการพัฒนาตนเองของเพื่อนครูไปด้วย</a:t>
            </a:r>
            <a:endParaRPr lang="en-US" sz="40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934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4267200" y="2057400"/>
            <a:ext cx="5410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500" b="1" dirty="0" smtClean="0">
                <a:latin typeface="Angsana New" pitchFamily="18" charset="-34"/>
                <a:cs typeface="Angsana New" pitchFamily="18" charset="-34"/>
              </a:rPr>
              <a:t>สวัสดีครับ</a:t>
            </a:r>
            <a:endParaRPr lang="en-US" sz="115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52</Words>
  <Application>Microsoft Office PowerPoint</Application>
  <PresentationFormat>นำเสนอทางหน้าจอ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Office Theme</vt:lpstr>
      <vt:lpstr>มาตรฐานครูสอนภาษาอังกฤษในไทยและต่างประเทศ</vt:lpstr>
      <vt:lpstr>มาตรฐานครูสอนภาษาอังกฤษในประเทศไทย</vt:lpstr>
      <vt:lpstr>ภาพนิ่ง 3</vt:lpstr>
      <vt:lpstr>ภาพนิ่ง 4</vt:lpstr>
      <vt:lpstr>มาตรฐานครูสอนภาษาอังกฤษในต่างประเทศ</vt:lpstr>
      <vt:lpstr>ภาพนิ่ง 6</vt:lpstr>
      <vt:lpstr>ภาพนิ่ง 7</vt:lpstr>
      <vt:lpstr>ภาพนิ่ง 8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บันทึกสัมภาษณ์นักเรียน มัธยมศึกษาต้น</dc:title>
  <dc:creator>Windows User</dc:creator>
  <cp:lastModifiedBy>Safety</cp:lastModifiedBy>
  <cp:revision>15</cp:revision>
  <dcterms:created xsi:type="dcterms:W3CDTF">2014-06-23T03:02:22Z</dcterms:created>
  <dcterms:modified xsi:type="dcterms:W3CDTF">2014-08-29T03:31:33Z</dcterms:modified>
</cp:coreProperties>
</file>