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7E5C4-254C-45E5-AC42-DF4B6AA00BDC}" type="datetimeFigureOut">
              <a:rPr lang="th-TH" smtClean="0"/>
              <a:t>04/08/57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6A9DC-E19E-4919-879D-479A948E9441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7E5C4-254C-45E5-AC42-DF4B6AA00BDC}" type="datetimeFigureOut">
              <a:rPr lang="th-TH" smtClean="0"/>
              <a:t>04/08/57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6A9DC-E19E-4919-879D-479A948E9441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7E5C4-254C-45E5-AC42-DF4B6AA00BDC}" type="datetimeFigureOut">
              <a:rPr lang="th-TH" smtClean="0"/>
              <a:t>04/08/57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6A9DC-E19E-4919-879D-479A948E9441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7E5C4-254C-45E5-AC42-DF4B6AA00BDC}" type="datetimeFigureOut">
              <a:rPr lang="th-TH" smtClean="0"/>
              <a:t>04/08/57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6A9DC-E19E-4919-879D-479A948E9441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7E5C4-254C-45E5-AC42-DF4B6AA00BDC}" type="datetimeFigureOut">
              <a:rPr lang="th-TH" smtClean="0"/>
              <a:t>04/08/57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6A9DC-E19E-4919-879D-479A948E9441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7E5C4-254C-45E5-AC42-DF4B6AA00BDC}" type="datetimeFigureOut">
              <a:rPr lang="th-TH" smtClean="0"/>
              <a:t>04/08/57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6A9DC-E19E-4919-879D-479A948E9441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7E5C4-254C-45E5-AC42-DF4B6AA00BDC}" type="datetimeFigureOut">
              <a:rPr lang="th-TH" smtClean="0"/>
              <a:t>04/08/57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6A9DC-E19E-4919-879D-479A948E9441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7E5C4-254C-45E5-AC42-DF4B6AA00BDC}" type="datetimeFigureOut">
              <a:rPr lang="th-TH" smtClean="0"/>
              <a:t>04/08/57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6A9DC-E19E-4919-879D-479A948E9441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7E5C4-254C-45E5-AC42-DF4B6AA00BDC}" type="datetimeFigureOut">
              <a:rPr lang="th-TH" smtClean="0"/>
              <a:t>04/08/57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6A9DC-E19E-4919-879D-479A948E9441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7E5C4-254C-45E5-AC42-DF4B6AA00BDC}" type="datetimeFigureOut">
              <a:rPr lang="th-TH" smtClean="0"/>
              <a:t>04/08/57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6A9DC-E19E-4919-879D-479A948E9441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7E5C4-254C-45E5-AC42-DF4B6AA00BDC}" type="datetimeFigureOut">
              <a:rPr lang="th-TH" smtClean="0"/>
              <a:t>04/08/57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6A9DC-E19E-4919-879D-479A948E9441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7E5C4-254C-45E5-AC42-DF4B6AA00BDC}" type="datetimeFigureOut">
              <a:rPr lang="th-TH" smtClean="0"/>
              <a:t>04/08/57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86A9DC-E19E-4919-879D-479A948E9441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500034" y="428604"/>
            <a:ext cx="7929618" cy="6000792"/>
          </a:xfrm>
        </p:spPr>
        <p:txBody>
          <a:bodyPr>
            <a:normAutofit/>
          </a:bodyPr>
          <a:lstStyle/>
          <a:p>
            <a:r>
              <a:rPr lang="th-TH" sz="4400" b="1" dirty="0">
                <a:solidFill>
                  <a:srgbClr val="002060"/>
                </a:solidFill>
                <a:latin typeface="_Layiji MaHaNiYom V 1.2" pitchFamily="2" charset="0"/>
                <a:cs typeface="_Layiji MaHaNiYom V 1.2" pitchFamily="2" charset="0"/>
              </a:rPr>
              <a:t>บันทึกสัมภาษณ์นักเรียน</a:t>
            </a:r>
            <a:endParaRPr lang="en-US" sz="4400" dirty="0">
              <a:solidFill>
                <a:srgbClr val="002060"/>
              </a:solidFill>
              <a:latin typeface="_Layiji MaHaNiYom V 1.2" pitchFamily="2" charset="0"/>
              <a:cs typeface="_Layiji MaHaNiYom V 1.2" pitchFamily="2" charset="0"/>
            </a:endParaRPr>
          </a:p>
          <a:p>
            <a:r>
              <a:rPr lang="th-TH" sz="4400" dirty="0">
                <a:solidFill>
                  <a:srgbClr val="002060"/>
                </a:solidFill>
                <a:latin typeface="_Layiji MaHaNiYom V 1.2" pitchFamily="2" charset="0"/>
                <a:cs typeface="_Layiji MaHaNiYom V 1.2" pitchFamily="2" charset="0"/>
              </a:rPr>
              <a:t>ที่โรงเรียนเทศบาลวารินวิชาชาติ เทศบาลเมืองวารินชำราบ จ.อุบลราชธานี</a:t>
            </a:r>
            <a:endParaRPr lang="en-US" sz="4400" dirty="0">
              <a:solidFill>
                <a:srgbClr val="002060"/>
              </a:solidFill>
              <a:latin typeface="_Layiji MaHaNiYom V 1.2" pitchFamily="2" charset="0"/>
              <a:cs typeface="_Layiji MaHaNiYom V 1.2" pitchFamily="2" charset="0"/>
            </a:endParaRPr>
          </a:p>
          <a:p>
            <a:r>
              <a:rPr lang="th-TH" sz="4400" dirty="0">
                <a:solidFill>
                  <a:srgbClr val="002060"/>
                </a:solidFill>
                <a:latin typeface="_Layiji MaHaNiYom V 1.2" pitchFamily="2" charset="0"/>
                <a:cs typeface="_Layiji MaHaNiYom V 1.2" pitchFamily="2" charset="0"/>
              </a:rPr>
              <a:t>ผู้สัมภาษณ์</a:t>
            </a:r>
            <a:endParaRPr lang="en-US" sz="4400" dirty="0">
              <a:solidFill>
                <a:srgbClr val="002060"/>
              </a:solidFill>
              <a:latin typeface="_Layiji MaHaNiYom V 1.2" pitchFamily="2" charset="0"/>
              <a:cs typeface="_Layiji MaHaNiYom V 1.2" pitchFamily="2" charset="0"/>
            </a:endParaRPr>
          </a:p>
          <a:p>
            <a:r>
              <a:rPr lang="th-TH" sz="4400" dirty="0">
                <a:solidFill>
                  <a:srgbClr val="002060"/>
                </a:solidFill>
                <a:latin typeface="_Layiji MaHaNiYom V 1.2" pitchFamily="2" charset="0"/>
                <a:cs typeface="_Layiji MaHaNiYom V 1.2" pitchFamily="2" charset="0"/>
              </a:rPr>
              <a:t>พระภา</a:t>
            </a:r>
            <a:r>
              <a:rPr lang="th-TH" sz="4400" dirty="0" err="1">
                <a:solidFill>
                  <a:srgbClr val="002060"/>
                </a:solidFill>
                <a:latin typeface="_Layiji MaHaNiYom V 1.2" pitchFamily="2" charset="0"/>
                <a:cs typeface="_Layiji MaHaNiYom V 1.2" pitchFamily="2" charset="0"/>
              </a:rPr>
              <a:t>นุวัฒน์</a:t>
            </a:r>
            <a:r>
              <a:rPr lang="th-TH" sz="4400" dirty="0">
                <a:solidFill>
                  <a:srgbClr val="002060"/>
                </a:solidFill>
                <a:latin typeface="_Layiji MaHaNiYom V 1.2" pitchFamily="2" charset="0"/>
                <a:cs typeface="_Layiji MaHaNiYom V 1.2" pitchFamily="2" charset="0"/>
              </a:rPr>
              <a:t> </a:t>
            </a:r>
            <a:r>
              <a:rPr lang="th-TH" sz="4400" dirty="0" err="1">
                <a:solidFill>
                  <a:srgbClr val="002060"/>
                </a:solidFill>
                <a:latin typeface="_Layiji MaHaNiYom V 1.2" pitchFamily="2" charset="0"/>
                <a:cs typeface="_Layiji MaHaNiYom V 1.2" pitchFamily="2" charset="0"/>
              </a:rPr>
              <a:t>อํ</a:t>
            </a:r>
            <a:r>
              <a:rPr lang="th-TH" sz="4400" dirty="0">
                <a:solidFill>
                  <a:srgbClr val="002060"/>
                </a:solidFill>
                <a:latin typeface="_Layiji MaHaNiYom V 1.2" pitchFamily="2" charset="0"/>
                <a:cs typeface="_Layiji MaHaNiYom V 1.2" pitchFamily="2" charset="0"/>
              </a:rPr>
              <a:t>สุกาโม (พันนาศรี)</a:t>
            </a:r>
            <a:endParaRPr lang="en-US" sz="4400" dirty="0">
              <a:solidFill>
                <a:srgbClr val="002060"/>
              </a:solidFill>
              <a:latin typeface="_Layiji MaHaNiYom V 1.2" pitchFamily="2" charset="0"/>
              <a:cs typeface="_Layiji MaHaNiYom V 1.2" pitchFamily="2" charset="0"/>
            </a:endParaRPr>
          </a:p>
          <a:p>
            <a:r>
              <a:rPr lang="th-TH" sz="4400" dirty="0">
                <a:solidFill>
                  <a:srgbClr val="002060"/>
                </a:solidFill>
                <a:latin typeface="_Layiji MaHaNiYom V 1.2" pitchFamily="2" charset="0"/>
                <a:cs typeface="_Layiji MaHaNiYom V 1.2" pitchFamily="2" charset="0"/>
              </a:rPr>
              <a:t>พระนิสิตครุศาสตร์ ชั้นปี่ที่ </a:t>
            </a:r>
            <a:r>
              <a:rPr lang="th-TH" sz="4400" dirty="0" smtClean="0">
                <a:solidFill>
                  <a:srgbClr val="002060"/>
                </a:solidFill>
                <a:latin typeface="_Layiji MaHaNiYom V 1.2" pitchFamily="2" charset="0"/>
                <a:cs typeface="_Layiji MaHaNiYom V 1.2" pitchFamily="2" charset="0"/>
              </a:rPr>
              <a:t>4</a:t>
            </a:r>
          </a:p>
          <a:p>
            <a:r>
              <a:rPr lang="th-TH" sz="4400" dirty="0" smtClean="0">
                <a:solidFill>
                  <a:srgbClr val="002060"/>
                </a:solidFill>
                <a:latin typeface="_Layiji MaHaNiYom V 1.2" pitchFamily="2" charset="0"/>
                <a:cs typeface="_Layiji MaHaNiYom V 1.2" pitchFamily="2" charset="0"/>
              </a:rPr>
              <a:t>สัมภาษณ์</a:t>
            </a:r>
            <a:r>
              <a:rPr lang="th-TH" sz="4400" dirty="0">
                <a:solidFill>
                  <a:srgbClr val="002060"/>
                </a:solidFill>
                <a:latin typeface="_Layiji MaHaNiYom V 1.2" pitchFamily="2" charset="0"/>
                <a:cs typeface="_Layiji MaHaNiYom V 1.2" pitchFamily="2" charset="0"/>
              </a:rPr>
              <a:t>เมื่อ วันที่ 19 มิถุนายน พ.ศ. 2557</a:t>
            </a:r>
            <a:endParaRPr lang="en-US" sz="4400" dirty="0">
              <a:solidFill>
                <a:srgbClr val="002060"/>
              </a:solidFill>
              <a:latin typeface="_Layiji MaHaNiYom V 1.2" pitchFamily="2" charset="0"/>
              <a:cs typeface="_Layiji MaHaNiYom V 1.2" pitchFamily="2" charset="0"/>
            </a:endParaRPr>
          </a:p>
          <a:p>
            <a:endParaRPr lang="th-TH" sz="4400" dirty="0" smtClean="0">
              <a:solidFill>
                <a:srgbClr val="002060"/>
              </a:solidFill>
              <a:latin typeface="_Layiji MaHaNiYom V 1.2" pitchFamily="2" charset="0"/>
              <a:cs typeface="_Layiji MaHaNiYom V 1.2" pitchFamily="2" charset="0"/>
            </a:endParaRPr>
          </a:p>
          <a:p>
            <a:endParaRPr lang="th-TH" sz="4400" dirty="0" smtClean="0">
              <a:solidFill>
                <a:srgbClr val="002060"/>
              </a:solidFill>
              <a:latin typeface="_Layiji MaHaNiYom V 1.2" pitchFamily="2" charset="0"/>
              <a:cs typeface="_Layiji MaHaNiYom V 1.2" pitchFamily="2" charset="0"/>
            </a:endParaRPr>
          </a:p>
          <a:p>
            <a:endParaRPr lang="en-US" sz="4400" dirty="0">
              <a:solidFill>
                <a:srgbClr val="002060"/>
              </a:solidFill>
              <a:latin typeface="_Layiji MaHaNiYom V 1.2" pitchFamily="2" charset="0"/>
              <a:cs typeface="_Layiji MaHaNiYom V 1.2" pitchFamily="2" charset="0"/>
            </a:endParaRPr>
          </a:p>
          <a:p>
            <a:endParaRPr lang="th-TH" sz="4400" dirty="0">
              <a:solidFill>
                <a:srgbClr val="002060"/>
              </a:solidFill>
              <a:latin typeface="_Layiji MaHaNiYom V 1.2" pitchFamily="2" charset="0"/>
              <a:cs typeface="_Layiji MaHaNiYom V 1.2" pitchFamily="2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รูปภาพ 4" descr="D:\รป\Camera\New folder\20140619_13165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14290"/>
            <a:ext cx="4714908" cy="392909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6" name="รูปภาพ 5" descr="D:\รป\Camera\New folder\20140619_131553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3214686"/>
            <a:ext cx="4929222" cy="3429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4" name="รูปภาพ 3" descr="D:\รป\Camera\New folder\20140619_131637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4876" y="428604"/>
            <a:ext cx="4071966" cy="392909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ransition>
    <p:pull dir="r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h-TH" sz="4800" b="1" dirty="0">
                <a:latin typeface="_Layiji MaHaNiYom V 1.2" pitchFamily="2" charset="0"/>
                <a:cs typeface="_Layiji MaHaNiYom V 1.2" pitchFamily="2" charset="0"/>
              </a:rPr>
              <a:t>ผู้ให้สัมภาษณ์</a:t>
            </a:r>
            <a:endParaRPr lang="en-US" sz="4800" dirty="0">
              <a:latin typeface="_Layiji MaHaNiYom V 1.2" pitchFamily="2" charset="0"/>
              <a:cs typeface="_Layiji MaHaNiYom V 1.2" pitchFamily="2" charset="0"/>
            </a:endParaRPr>
          </a:p>
          <a:p>
            <a:pPr>
              <a:buNone/>
            </a:pPr>
            <a:r>
              <a:rPr lang="th-TH" sz="4800" b="1" dirty="0" smtClean="0">
                <a:latin typeface="_Layiji MaHaNiYom V 1.2" pitchFamily="2" charset="0"/>
                <a:cs typeface="_Layiji MaHaNiYom V 1.2" pitchFamily="2" charset="0"/>
              </a:rPr>
              <a:t>	เด็กชาย</a:t>
            </a:r>
            <a:r>
              <a:rPr lang="th-TH" sz="4800" b="1" dirty="0">
                <a:latin typeface="_Layiji MaHaNiYom V 1.2" pitchFamily="2" charset="0"/>
                <a:cs typeface="_Layiji MaHaNiYom V 1.2" pitchFamily="2" charset="0"/>
              </a:rPr>
              <a:t>คำสัญญา แก้วอนันต์ ชั้น ม.3/3      </a:t>
            </a:r>
            <a:r>
              <a:rPr lang="th-TH" sz="4800" b="1" dirty="0" smtClean="0">
                <a:latin typeface="_Layiji MaHaNiYom V 1.2" pitchFamily="2" charset="0"/>
                <a:cs typeface="_Layiji MaHaNiYom V 1.2" pitchFamily="2" charset="0"/>
              </a:rPr>
              <a:t>เด็กหญิง</a:t>
            </a:r>
            <a:r>
              <a:rPr lang="th-TH" sz="4800" b="1" dirty="0">
                <a:latin typeface="_Layiji MaHaNiYom V 1.2" pitchFamily="2" charset="0"/>
                <a:cs typeface="_Layiji MaHaNiYom V 1.2" pitchFamily="2" charset="0"/>
              </a:rPr>
              <a:t>อารียา  ขันขาว ชั้น ม.3/2</a:t>
            </a:r>
            <a:endParaRPr lang="en-US" sz="4800" dirty="0">
              <a:latin typeface="_Layiji MaHaNiYom V 1.2" pitchFamily="2" charset="0"/>
              <a:cs typeface="_Layiji MaHaNiYom V 1.2" pitchFamily="2" charset="0"/>
            </a:endParaRPr>
          </a:p>
          <a:p>
            <a:pPr>
              <a:buNone/>
            </a:pPr>
            <a:r>
              <a:rPr lang="th-TH" sz="4800" b="1" dirty="0" smtClean="0">
                <a:latin typeface="_Layiji MaHaNiYom V 1.2" pitchFamily="2" charset="0"/>
                <a:cs typeface="_Layiji MaHaNiYom V 1.2" pitchFamily="2" charset="0"/>
              </a:rPr>
              <a:t>	</a:t>
            </a:r>
            <a:r>
              <a:rPr lang="th-TH" sz="4800" b="1" dirty="0" err="1" smtClean="0">
                <a:latin typeface="_Layiji MaHaNiYom V 1.2" pitchFamily="2" charset="0"/>
                <a:cs typeface="_Layiji MaHaNiYom V 1.2" pitchFamily="2" charset="0"/>
              </a:rPr>
              <a:t>เด็กหญิงศิ</a:t>
            </a:r>
            <a:r>
              <a:rPr lang="th-TH" sz="4800" b="1" dirty="0">
                <a:latin typeface="_Layiji MaHaNiYom V 1.2" pitchFamily="2" charset="0"/>
                <a:cs typeface="_Layiji MaHaNiYom V 1.2" pitchFamily="2" charset="0"/>
              </a:rPr>
              <a:t>ริ</a:t>
            </a:r>
            <a:r>
              <a:rPr lang="th-TH" sz="4800" b="1" dirty="0" err="1">
                <a:latin typeface="_Layiji MaHaNiYom V 1.2" pitchFamily="2" charset="0"/>
                <a:cs typeface="_Layiji MaHaNiYom V 1.2" pitchFamily="2" charset="0"/>
              </a:rPr>
              <a:t>ภาพร</a:t>
            </a:r>
            <a:r>
              <a:rPr lang="th-TH" sz="4800" b="1" dirty="0">
                <a:latin typeface="_Layiji MaHaNiYom V 1.2" pitchFamily="2" charset="0"/>
                <a:cs typeface="_Layiji MaHaNiYom V 1.2" pitchFamily="2" charset="0"/>
              </a:rPr>
              <a:t> </a:t>
            </a:r>
            <a:r>
              <a:rPr lang="th-TH" sz="4800" b="1" dirty="0" err="1">
                <a:latin typeface="_Layiji MaHaNiYom V 1.2" pitchFamily="2" charset="0"/>
                <a:cs typeface="_Layiji MaHaNiYom V 1.2" pitchFamily="2" charset="0"/>
              </a:rPr>
              <a:t>เถาร์</a:t>
            </a:r>
            <a:r>
              <a:rPr lang="th-TH" sz="4800" b="1" dirty="0">
                <a:latin typeface="_Layiji MaHaNiYom V 1.2" pitchFamily="2" charset="0"/>
                <a:cs typeface="_Layiji MaHaNiYom V 1.2" pitchFamily="2" charset="0"/>
              </a:rPr>
              <a:t>โมลา  ชั้น ม.3/3</a:t>
            </a:r>
            <a:endParaRPr lang="en-US" sz="4800" dirty="0">
              <a:latin typeface="_Layiji MaHaNiYom V 1.2" pitchFamily="2" charset="0"/>
              <a:cs typeface="_Layiji MaHaNiYom V 1.2" pitchFamily="2" charset="0"/>
            </a:endParaRPr>
          </a:p>
          <a:p>
            <a:endParaRPr lang="th-TH" sz="4800" dirty="0">
              <a:latin typeface="_Layiji MaHaNiYom V 1.2" pitchFamily="2" charset="0"/>
              <a:cs typeface="_Layiji MaHaNiYom V 1.2" pitchFamily="2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28596" y="642918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h-TH" sz="5400" b="1" dirty="0">
                <a:latin typeface="_Layiji MaHaNiYom V 1.2" pitchFamily="2" charset="0"/>
                <a:cs typeface="_Layiji MaHaNiYom V 1.2" pitchFamily="2" charset="0"/>
              </a:rPr>
              <a:t>ความรู้สึกต่อการเรียน ภาษาอังกฤษ</a:t>
            </a:r>
            <a:endParaRPr lang="en-US" sz="5400" dirty="0">
              <a:latin typeface="_Layiji MaHaNiYom V 1.2" pitchFamily="2" charset="0"/>
              <a:cs typeface="_Layiji MaHaNiYom V 1.2" pitchFamily="2" charset="0"/>
            </a:endParaRPr>
          </a:p>
          <a:p>
            <a:pPr>
              <a:buNone/>
            </a:pPr>
            <a:r>
              <a:rPr lang="th-TH" sz="5400" dirty="0" smtClean="0">
                <a:latin typeface="_Layiji MaHaNiYom V 1.2" pitchFamily="2" charset="0"/>
                <a:cs typeface="_Layiji MaHaNiYom V 1.2" pitchFamily="2" charset="0"/>
              </a:rPr>
              <a:t>		ภาษาอังกฤษ </a:t>
            </a:r>
            <a:r>
              <a:rPr lang="th-TH" sz="5400" dirty="0">
                <a:latin typeface="_Layiji MaHaNiYom V 1.2" pitchFamily="2" charset="0"/>
                <a:cs typeface="_Layiji MaHaNiYom V 1.2" pitchFamily="2" charset="0"/>
              </a:rPr>
              <a:t>เป็นภาษาที่คนส่วนใหญ่ไม่ชอบ แต่พวกเขา ชอบที่จะเรียน เพราะว่า ท้าทาย ดี ชวนให้สนุก ถึงแม้จะไม่ใช้ภาษาบ้านเราก็ตาม</a:t>
            </a:r>
            <a:endParaRPr lang="en-US" sz="5400" dirty="0">
              <a:latin typeface="_Layiji MaHaNiYom V 1.2" pitchFamily="2" charset="0"/>
              <a:cs typeface="_Layiji MaHaNiYom V 1.2" pitchFamily="2" charset="0"/>
            </a:endParaRPr>
          </a:p>
          <a:p>
            <a:endParaRPr lang="th-TH" sz="5400" dirty="0">
              <a:latin typeface="_Layiji MaHaNiYom V 1.2" pitchFamily="2" charset="0"/>
              <a:cs typeface="_Layiji MaHaNiYom V 1.2" pitchFamily="2" charset="0"/>
            </a:endParaRPr>
          </a:p>
        </p:txBody>
      </p:sp>
    </p:spTree>
  </p:cSld>
  <p:clrMapOvr>
    <a:masterClrMapping/>
  </p:clrMapOvr>
  <p:transition>
    <p:newsfla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571472" y="571480"/>
            <a:ext cx="8215370" cy="564360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h-TH" sz="3600" b="1" dirty="0">
                <a:latin typeface="_Layiji MaHaNiYom V 1.2" pitchFamily="2" charset="0"/>
                <a:cs typeface="_Layiji MaHaNiYom V 1.2" pitchFamily="2" charset="0"/>
              </a:rPr>
              <a:t>ความรู้สึกต่อครูผู้สอน</a:t>
            </a:r>
            <a:endParaRPr lang="en-US" sz="3600" dirty="0">
              <a:latin typeface="_Layiji MaHaNiYom V 1.2" pitchFamily="2" charset="0"/>
              <a:cs typeface="_Layiji MaHaNiYom V 1.2" pitchFamily="2" charset="0"/>
            </a:endParaRPr>
          </a:p>
          <a:p>
            <a:pPr>
              <a:buNone/>
            </a:pPr>
            <a:r>
              <a:rPr lang="th-TH" sz="3600" dirty="0" smtClean="0">
                <a:latin typeface="_Layiji MaHaNiYom V 1.2" pitchFamily="2" charset="0"/>
                <a:cs typeface="_Layiji MaHaNiYom V 1.2" pitchFamily="2" charset="0"/>
              </a:rPr>
              <a:t>		พวก</a:t>
            </a:r>
            <a:r>
              <a:rPr lang="th-TH" sz="3600" dirty="0">
                <a:latin typeface="_Layiji MaHaNiYom V 1.2" pitchFamily="2" charset="0"/>
                <a:cs typeface="_Layiji MaHaNiYom V 1.2" pitchFamily="2" charset="0"/>
              </a:rPr>
              <a:t>เขารัก และภูมิใจที่ได้เรียนกับอาจารย์ประจำวิชา เพราะเหตุว่า อาจารย์เป็นครูผู้มีความตั้งใจ และจริงจังมากกับการสอน เอาใจใส่นักเรียนทุกคน ด้วยว่าประสบการณ์และความเป็นแม่แบบ ท่านมีเทคนิคในการสอนที่ดี ชวนให้มีความสนใจ และสนุกกับการเรียนภาษาอังกฤษ  พวกเขาบอกว่า แต่ก่อนขึ้น ม .ต้น ไม่เคยชอบที่จะเรียนภาษาอังกฤษมากๆ  พอได้มาเรียนกับอาจารย์ประจำวิชาอังกฤษของพวกเขา พวกเขารัก และชอบที่จะเรียน</a:t>
            </a:r>
            <a:endParaRPr lang="en-US" sz="3600" dirty="0">
              <a:latin typeface="_Layiji MaHaNiYom V 1.2" pitchFamily="2" charset="0"/>
              <a:cs typeface="_Layiji MaHaNiYom V 1.2" pitchFamily="2" charset="0"/>
            </a:endParaRPr>
          </a:p>
          <a:p>
            <a:endParaRPr lang="th-TH" sz="3600" dirty="0">
              <a:latin typeface="_Layiji MaHaNiYom V 1.2" pitchFamily="2" charset="0"/>
              <a:cs typeface="_Layiji MaHaNiYom V 1.2" pitchFamily="2" charset="0"/>
            </a:endParaRPr>
          </a:p>
        </p:txBody>
      </p:sp>
    </p:spTree>
  </p:cSld>
  <p:clrMapOvr>
    <a:masterClrMapping/>
  </p:clrMapOvr>
  <p:transition>
    <p:comb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28596" y="500042"/>
            <a:ext cx="8258204" cy="5626121"/>
          </a:xfrm>
        </p:spPr>
        <p:txBody>
          <a:bodyPr>
            <a:noAutofit/>
          </a:bodyPr>
          <a:lstStyle/>
          <a:p>
            <a:r>
              <a:rPr lang="th-TH" sz="4000" b="1" dirty="0">
                <a:latin typeface="_Layiji MaHaNiYom V 1.2" pitchFamily="2" charset="0"/>
                <a:cs typeface="_Layiji MaHaNiYom V 1.2" pitchFamily="2" charset="0"/>
              </a:rPr>
              <a:t>คุณลักษณะของครูภาษาอังกฤษที่นักเรียนพึ่งประสงค์</a:t>
            </a:r>
            <a:endParaRPr lang="en-US" sz="4000" dirty="0">
              <a:latin typeface="_Layiji MaHaNiYom V 1.2" pitchFamily="2" charset="0"/>
              <a:cs typeface="_Layiji MaHaNiYom V 1.2" pitchFamily="2" charset="0"/>
            </a:endParaRPr>
          </a:p>
          <a:p>
            <a:r>
              <a:rPr lang="th-TH" sz="4000" b="1" dirty="0">
                <a:latin typeface="_Layiji MaHaNiYom V 1.2" pitchFamily="2" charset="0"/>
                <a:cs typeface="_Layiji MaHaNiYom V 1.2" pitchFamily="2" charset="0"/>
              </a:rPr>
              <a:t>ตอบพร้อมกันว่า แบบนี้เลย </a:t>
            </a:r>
            <a:r>
              <a:rPr lang="en-US" sz="4000" b="1" dirty="0">
                <a:latin typeface="_Layiji MaHaNiYom V 1.2" pitchFamily="2" charset="0"/>
                <a:cs typeface="_Layiji MaHaNiYom V 1.2" pitchFamily="2" charset="0"/>
              </a:rPr>
              <a:t>!!!!!!!!!!!</a:t>
            </a:r>
            <a:r>
              <a:rPr lang="th-TH" sz="4000" b="1" dirty="0">
                <a:latin typeface="_Layiji MaHaNiYom V 1.2" pitchFamily="2" charset="0"/>
                <a:cs typeface="_Layiji MaHaNiYom V 1.2" pitchFamily="2" charset="0"/>
              </a:rPr>
              <a:t>ถามว่าแบบไหน</a:t>
            </a:r>
            <a:r>
              <a:rPr lang="th-TH" sz="4000" dirty="0">
                <a:latin typeface="_Layiji MaHaNiYom V 1.2" pitchFamily="2" charset="0"/>
                <a:cs typeface="_Layiji MaHaNiYom V 1.2" pitchFamily="2" charset="0"/>
              </a:rPr>
              <a:t> คุณครูศรีลัดดา บุญ</a:t>
            </a:r>
            <a:r>
              <a:rPr lang="th-TH" sz="4000" dirty="0" err="1">
                <a:latin typeface="_Layiji MaHaNiYom V 1.2" pitchFamily="2" charset="0"/>
                <a:cs typeface="_Layiji MaHaNiYom V 1.2" pitchFamily="2" charset="0"/>
              </a:rPr>
              <a:t>กาญจน์</a:t>
            </a:r>
            <a:r>
              <a:rPr lang="th-TH" sz="4000" dirty="0">
                <a:latin typeface="_Layiji MaHaNiYom V 1.2" pitchFamily="2" charset="0"/>
                <a:cs typeface="_Layiji MaHaNiYom V 1.2" pitchFamily="2" charset="0"/>
              </a:rPr>
              <a:t>    ครูผู้มีความตั้งใจ และจริงจังมากกับการสอน ถามต่อว่าพวกหนู ไม่เครียด ไปกับการที่อาจารย์ จริงจัง และเน้นกันการสอนแบบนี้เหรอ???????? ไม่ค่ะ เพราะ ตรงไหน ที่พวกหนูไม่เขาใจ หรือ อ่านไม่ได้ แปลไม่ออก อาจารย์จะสอน และเน้นย่ำ  ทำให้พวกหนู มีความ</a:t>
            </a:r>
            <a:r>
              <a:rPr lang="th-TH" sz="4000" dirty="0" err="1">
                <a:latin typeface="_Layiji MaHaNiYom V 1.2" pitchFamily="2" charset="0"/>
                <a:cs typeface="_Layiji MaHaNiYom V 1.2" pitchFamily="2" charset="0"/>
              </a:rPr>
              <a:t>กระตื่อรือรน</a:t>
            </a:r>
            <a:r>
              <a:rPr lang="th-TH" sz="4000" dirty="0">
                <a:latin typeface="_Layiji MaHaNiYom V 1.2" pitchFamily="2" charset="0"/>
                <a:cs typeface="_Layiji MaHaNiYom V 1.2" pitchFamily="2" charset="0"/>
              </a:rPr>
              <a:t>ที่จะเรียน และสนใจในภาษามากขึ้น </a:t>
            </a:r>
            <a:endParaRPr lang="en-US" sz="4000" dirty="0">
              <a:latin typeface="_Layiji MaHaNiYom V 1.2" pitchFamily="2" charset="0"/>
              <a:cs typeface="_Layiji MaHaNiYom V 1.2" pitchFamily="2" charset="0"/>
            </a:endParaRPr>
          </a:p>
          <a:p>
            <a:endParaRPr lang="th-TH" sz="4000" dirty="0">
              <a:latin typeface="_Layiji MaHaNiYom V 1.2" pitchFamily="2" charset="0"/>
              <a:cs typeface="_Layiji MaHaNiYom V 1.2" pitchFamily="2" charset="0"/>
            </a:endParaRPr>
          </a:p>
        </p:txBody>
      </p:sp>
    </p:spTree>
  </p:cSld>
  <p:clrMapOvr>
    <a:masterClrMapping/>
  </p:clrMapOvr>
  <p:transition>
    <p:comb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28596" y="642918"/>
            <a:ext cx="8229600" cy="4525963"/>
          </a:xfrm>
        </p:spPr>
        <p:txBody>
          <a:bodyPr>
            <a:noAutofit/>
          </a:bodyPr>
          <a:lstStyle/>
          <a:p>
            <a:pPr algn="thaiDist">
              <a:buNone/>
            </a:pPr>
            <a:r>
              <a:rPr lang="th-TH" sz="4800" b="1" dirty="0">
                <a:latin typeface="_Layiji MaHaNiYom V 1.2" pitchFamily="2" charset="0"/>
                <a:cs typeface="_Layiji MaHaNiYom V 1.2" pitchFamily="2" charset="0"/>
              </a:rPr>
              <a:t>มาตรฐานครูสอนภาษาอังกฤษในประเทศไทย</a:t>
            </a:r>
            <a:endParaRPr lang="en-US" sz="4800" dirty="0">
              <a:latin typeface="_Layiji MaHaNiYom V 1.2" pitchFamily="2" charset="0"/>
              <a:cs typeface="_Layiji MaHaNiYom V 1.2" pitchFamily="2" charset="0"/>
            </a:endParaRPr>
          </a:p>
          <a:p>
            <a:pPr algn="thaiDist">
              <a:buNone/>
            </a:pPr>
            <a:r>
              <a:rPr lang="th-TH" sz="4800" dirty="0" smtClean="0">
                <a:latin typeface="_Layiji MaHaNiYom V 1.2" pitchFamily="2" charset="0"/>
                <a:cs typeface="_Layiji MaHaNiYom V 1.2" pitchFamily="2" charset="0"/>
              </a:rPr>
              <a:t>		สิ่ง</a:t>
            </a:r>
            <a:r>
              <a:rPr lang="th-TH" sz="4800" dirty="0">
                <a:latin typeface="_Layiji MaHaNiYom V 1.2" pitchFamily="2" charset="0"/>
                <a:cs typeface="_Layiji MaHaNiYom V 1.2" pitchFamily="2" charset="0"/>
              </a:rPr>
              <a:t>แรกที่ควรมี คือความรู้ และประสบการณ์ เพราะในการทำการเรียนการสอนนั้น เด็กไทยเรา มีระดับความเข้าใจในการเรียนรู้ที่แตกต่างกัน ครูผู้สอนต้องมีเทคนิค เพื่อชักนำพวกเขาให้มีใจรักในภาษา </a:t>
            </a:r>
            <a:endParaRPr lang="en-US" sz="4800" dirty="0">
              <a:latin typeface="_Layiji MaHaNiYom V 1.2" pitchFamily="2" charset="0"/>
              <a:cs typeface="_Layiji MaHaNiYom V 1.2" pitchFamily="2" charset="0"/>
            </a:endParaRPr>
          </a:p>
          <a:p>
            <a:pPr algn="thaiDist"/>
            <a:endParaRPr lang="th-TH" sz="4800" dirty="0">
              <a:latin typeface="_Layiji MaHaNiYom V 1.2" pitchFamily="2" charset="0"/>
              <a:cs typeface="_Layiji MaHaNiYom V 1.2" pitchFamily="2" charset="0"/>
            </a:endParaRPr>
          </a:p>
        </p:txBody>
      </p:sp>
    </p:spTree>
  </p:cSld>
  <p:clrMapOvr>
    <a:masterClrMapping/>
  </p:clrMapOvr>
  <p:transition>
    <p:checker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158" y="571480"/>
            <a:ext cx="8329642" cy="55546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h-TH" sz="4000" b="1" dirty="0">
                <a:latin typeface="_Layiji MaHaNiYom V 1.2" pitchFamily="2" charset="0"/>
                <a:cs typeface="_Layiji MaHaNiYom V 1.2" pitchFamily="2" charset="0"/>
              </a:rPr>
              <a:t>มาตรฐานครูสอนภาษาอังกฤษนอกประเทศไทย</a:t>
            </a:r>
            <a:endParaRPr lang="en-US" sz="4000" dirty="0">
              <a:latin typeface="_Layiji MaHaNiYom V 1.2" pitchFamily="2" charset="0"/>
              <a:cs typeface="_Layiji MaHaNiYom V 1.2" pitchFamily="2" charset="0"/>
            </a:endParaRPr>
          </a:p>
          <a:p>
            <a:pPr>
              <a:buNone/>
            </a:pPr>
            <a:r>
              <a:rPr lang="th-TH" sz="4000" dirty="0" smtClean="0">
                <a:latin typeface="_Layiji MaHaNiYom V 1.2" pitchFamily="2" charset="0"/>
                <a:cs typeface="_Layiji MaHaNiYom V 1.2" pitchFamily="2" charset="0"/>
              </a:rPr>
              <a:t>		แน่นอน</a:t>
            </a:r>
            <a:r>
              <a:rPr lang="th-TH" sz="4000" dirty="0">
                <a:latin typeface="_Layiji MaHaNiYom V 1.2" pitchFamily="2" charset="0"/>
                <a:cs typeface="_Layiji MaHaNiYom V 1.2" pitchFamily="2" charset="0"/>
              </a:rPr>
              <a:t>ว่า เขาใช้ภาษาที่เป็นภาษาประจำชาติอยู่แล้วหรือเป็นภาษาที่ใช้ในการติดต่อสื่อสารเป็นประจำ ครูจึงไม่ต้องเน้นมาก เพียงแค่เสนอแนะแนวทาง  หรือเปิดโอกาสให้กับเด็กนักเรียนได้ศึกษาค้นคว้าด้วยตัวเอง ไม่ใช้ว่าครูปล่อย หรือไม่มีประสบการณ์ในการสอน แต่เค้ามีเทคนิคหรือกระบวนการสอนที่ ง่าย ต่อการศึกษา นักเรียนจึงมีพัฒนาการเรียนรู้เร็ว</a:t>
            </a:r>
          </a:p>
        </p:txBody>
      </p:sp>
    </p:spTree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h-TH" sz="23900" dirty="0" smtClean="0">
                <a:latin typeface="_Layiji MaHaNiYom V 1.2" pitchFamily="2" charset="0"/>
                <a:cs typeface="_Layiji MaHaNiYom V 1.2" pitchFamily="2" charset="0"/>
              </a:rPr>
              <a:t>		สวัสดี</a:t>
            </a:r>
            <a:endParaRPr lang="th-TH" sz="23900" dirty="0">
              <a:latin typeface="_Layiji MaHaNiYom V 1.2" pitchFamily="2" charset="0"/>
              <a:cs typeface="_Layiji MaHaNiYom V 1.2" pitchFamily="2" charset="0"/>
            </a:endParaRPr>
          </a:p>
        </p:txBody>
      </p:sp>
    </p:spTree>
  </p:cSld>
  <p:clrMapOvr>
    <a:masterClrMapping/>
  </p:clrMapOvr>
  <p:transition>
    <p:plus/>
  </p:transition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169</Words>
  <Application>Microsoft Office PowerPoint</Application>
  <PresentationFormat>นำเสนอทางหน้าจอ (4:3)</PresentationFormat>
  <Paragraphs>22</Paragraphs>
  <Slides>9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9</vt:i4>
      </vt:variant>
    </vt:vector>
  </HeadingPairs>
  <TitlesOfParts>
    <vt:vector size="10" baseType="lpstr">
      <vt:lpstr>ชุดรูปแบบของ Office</vt:lpstr>
      <vt:lpstr>ภาพนิ่ง 1</vt:lpstr>
      <vt:lpstr>ภาพนิ่ง 2</vt:lpstr>
      <vt:lpstr>ภาพนิ่ง 3</vt:lpstr>
      <vt:lpstr>ภาพนิ่ง 4</vt:lpstr>
      <vt:lpstr>ภาพนิ่ง 5</vt:lpstr>
      <vt:lpstr>ภาพนิ่ง 6</vt:lpstr>
      <vt:lpstr>ภาพนิ่ง 7</vt:lpstr>
      <vt:lpstr>ภาพนิ่ง 8</vt:lpstr>
      <vt:lpstr>ภาพนิ่ง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ภาพนิ่ง 1</dc:title>
  <dc:creator>WIN-7</dc:creator>
  <cp:lastModifiedBy>WIN-7</cp:lastModifiedBy>
  <cp:revision>3</cp:revision>
  <dcterms:created xsi:type="dcterms:W3CDTF">2014-08-04T15:01:01Z</dcterms:created>
  <dcterms:modified xsi:type="dcterms:W3CDTF">2014-08-04T15:22:22Z</dcterms:modified>
</cp:coreProperties>
</file>