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FF"/>
    <a:srgbClr val="6600CC"/>
    <a:srgbClr val="008000"/>
    <a:srgbClr val="33CC33"/>
    <a:srgbClr val="F03030"/>
    <a:srgbClr val="FF0066"/>
    <a:srgbClr val="0066FF"/>
    <a:srgbClr val="CC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9BBD-57F3-4FCF-A981-70127C9B3C6F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0DA9-C3B2-4BBB-A96C-5BCB92161ED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jpeg"/><Relationship Id="rId7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hyperlink" Target="https://www.facebook.com/runschool.boonwung/about" TargetMode="External"/><Relationship Id="rId4" Type="http://schemas.openxmlformats.org/officeDocument/2006/relationships/hyperlink" Target="http://www.gotoknow.org/user/misscallzz/prof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375535553-1374936938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214290"/>
            <a:ext cx="7215206" cy="1874656"/>
          </a:xfrm>
          <a:prstGeom prst="rect">
            <a:avLst/>
          </a:prstGeom>
        </p:spPr>
      </p:pic>
      <p:sp>
        <p:nvSpPr>
          <p:cNvPr id="6" name="ลูกศรขวา 5"/>
          <p:cNvSpPr/>
          <p:nvPr/>
        </p:nvSpPr>
        <p:spPr>
          <a:xfrm>
            <a:off x="6715140" y="5929330"/>
            <a:ext cx="2000264" cy="928670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4" action="ppaction://hlinksldjump"/>
              </a:rPr>
              <a:t>Next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ชื่อเรื่อง 6"/>
          <p:cNvSpPr>
            <a:spLocks noGrp="1"/>
          </p:cNvSpPr>
          <p:nvPr>
            <p:ph type="subTitle" idx="1"/>
          </p:nvPr>
        </p:nvSpPr>
        <p:spPr>
          <a:xfrm>
            <a:off x="1371600" y="1000109"/>
            <a:ext cx="6415110" cy="4643470"/>
          </a:xfrm>
          <a:ln>
            <a:solidFill>
              <a:schemeClr val="bg1">
                <a:alpha val="0"/>
              </a:schemeClr>
            </a:solidFill>
          </a:ln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0066"/>
                </a:solidFill>
                <a:cs typeface="+mj-cs"/>
              </a:rPr>
              <a:t>อินเตอร์เน็ตกับครูภาษาอังกฤษ </a:t>
            </a:r>
          </a:p>
          <a:p>
            <a:r>
              <a:rPr lang="th-TH" sz="4000" b="1" dirty="0" smtClean="0">
                <a:solidFill>
                  <a:srgbClr val="FF0066"/>
                </a:solidFill>
                <a:cs typeface="+mj-cs"/>
              </a:rPr>
              <a:t>บทสัมภาษณ์ครูสอนภาษาอังกฤษ</a:t>
            </a:r>
          </a:p>
          <a:p>
            <a:r>
              <a:rPr lang="th-TH" sz="4000" b="1" dirty="0" smtClean="0">
                <a:solidFill>
                  <a:srgbClr val="FF0066"/>
                </a:solidFill>
                <a:cs typeface="+mj-cs"/>
              </a:rPr>
              <a:t>จัดทำโดย</a:t>
            </a:r>
          </a:p>
          <a:p>
            <a:r>
              <a:rPr lang="th-TH" sz="4000" b="1" dirty="0" smtClean="0">
                <a:solidFill>
                  <a:srgbClr val="FF0066"/>
                </a:solidFill>
                <a:cs typeface="+mj-cs"/>
              </a:rPr>
              <a:t>พระมหาวีระชัย   </a:t>
            </a:r>
            <a:r>
              <a:rPr lang="th-TH" sz="4000" b="1" dirty="0" err="1" smtClean="0">
                <a:solidFill>
                  <a:srgbClr val="FF0066"/>
                </a:solidFill>
                <a:cs typeface="+mj-cs"/>
              </a:rPr>
              <a:t>จิรกิตฺ</a:t>
            </a:r>
            <a:r>
              <a:rPr lang="th-TH" sz="4000" b="1" dirty="0" smtClean="0">
                <a:solidFill>
                  <a:srgbClr val="FF0066"/>
                </a:solidFill>
                <a:cs typeface="+mj-cs"/>
              </a:rPr>
              <a:t>ติ</a:t>
            </a:r>
            <a:r>
              <a:rPr lang="th-TH" sz="4000" b="1" dirty="0" err="1" smtClean="0">
                <a:solidFill>
                  <a:srgbClr val="FF0066"/>
                </a:solidFill>
                <a:cs typeface="+mj-cs"/>
              </a:rPr>
              <a:t>โสภโณ</a:t>
            </a:r>
            <a:endParaRPr lang="th-TH" sz="4000" b="1" dirty="0" smtClean="0">
              <a:solidFill>
                <a:srgbClr val="FF0066"/>
              </a:solidFill>
              <a:cs typeface="+mj-cs"/>
            </a:endParaRPr>
          </a:p>
          <a:p>
            <a:r>
              <a:rPr lang="th-TH" sz="4000" b="1" dirty="0" smtClean="0">
                <a:solidFill>
                  <a:srgbClr val="FF0066"/>
                </a:solidFill>
                <a:cs typeface="+mj-cs"/>
              </a:rPr>
              <a:t>ครุศาสตร์ ชั้นปีที่ 4</a:t>
            </a:r>
          </a:p>
          <a:p>
            <a:r>
              <a:rPr lang="th-TH" sz="4000" b="1" dirty="0" err="1" smtClean="0">
                <a:solidFill>
                  <a:srgbClr val="FF0066"/>
                </a:solidFill>
                <a:cs typeface="+mj-cs"/>
              </a:rPr>
              <a:t>มจร.</a:t>
            </a:r>
            <a:r>
              <a:rPr lang="th-TH" sz="4000" b="1" dirty="0" smtClean="0">
                <a:solidFill>
                  <a:srgbClr val="FF0066"/>
                </a:solidFill>
                <a:cs typeface="+mj-cs"/>
              </a:rPr>
              <a:t>วิทยาเขตอุบลราชธานี</a:t>
            </a:r>
          </a:p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dirty="0"/>
          </a:p>
        </p:txBody>
      </p:sp>
      <p:sp>
        <p:nvSpPr>
          <p:cNvPr id="5" name="วงรี 4"/>
          <p:cNvSpPr/>
          <p:nvPr/>
        </p:nvSpPr>
        <p:spPr>
          <a:xfrm>
            <a:off x="714348" y="5786454"/>
            <a:ext cx="1571636" cy="785818"/>
          </a:xfrm>
          <a:prstGeom prst="ellipse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  <a:hlinkClick r:id="rId5" action="ppaction://hlinksldjump"/>
              </a:rPr>
              <a:t>Last</a:t>
            </a:r>
            <a:endParaRPr lang="th-T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6600CC"/>
                </a:solidFill>
              </a:rPr>
              <a:t>เก็บตกภาพสวย ๆ(หรือเปล่าอ๊ะ)</a:t>
            </a:r>
            <a:endParaRPr lang="th-TH" sz="4000" b="1" dirty="0">
              <a:solidFill>
                <a:srgbClr val="6600CC"/>
              </a:solidFill>
            </a:endParaRPr>
          </a:p>
        </p:txBody>
      </p:sp>
      <p:pic>
        <p:nvPicPr>
          <p:cNvPr id="4" name="รูปภาพ 0" descr="20140619_143715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3929090" cy="2214578"/>
          </a:xfrm>
          <a:prstGeom prst="rect">
            <a:avLst/>
          </a:prstGeom>
        </p:spPr>
      </p:pic>
      <p:pic>
        <p:nvPicPr>
          <p:cNvPr id="5" name="รูปภาพ 1" descr="20140619_14505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2" y="4071942"/>
            <a:ext cx="3784510" cy="2286016"/>
          </a:xfrm>
          <a:prstGeom prst="rect">
            <a:avLst/>
          </a:prstGeom>
        </p:spPr>
      </p:pic>
      <p:pic>
        <p:nvPicPr>
          <p:cNvPr id="6" name="รูปภาพ 5" descr="F:\รูปหวาน\20140619_145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3786214" cy="218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F:\รูปหวาน\20140619_1438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3929090" cy="23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ลูกศรขวา 7"/>
          <p:cNvSpPr/>
          <p:nvPr/>
        </p:nvSpPr>
        <p:spPr>
          <a:xfrm>
            <a:off x="6858016" y="285728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 action="ppaction://hlinksldjump"/>
              </a:rPr>
              <a:t>Next</a:t>
            </a:r>
            <a:endParaRPr lang="th-TH" dirty="0"/>
          </a:p>
        </p:txBody>
      </p:sp>
      <p:sp>
        <p:nvSpPr>
          <p:cNvPr id="9" name="ลูกศรซ้าย 8"/>
          <p:cNvSpPr/>
          <p:nvPr/>
        </p:nvSpPr>
        <p:spPr>
          <a:xfrm>
            <a:off x="357158" y="357166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8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7686" y="5214926"/>
            <a:ext cx="3000396" cy="142878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</a:rPr>
              <a:t>Good Bye.</a:t>
            </a:r>
            <a:endParaRPr lang="th-TH" sz="4000" b="1" dirty="0">
              <a:solidFill>
                <a:srgbClr val="FF0066"/>
              </a:solidFill>
            </a:endParaRPr>
          </a:p>
        </p:txBody>
      </p:sp>
      <p:pic>
        <p:nvPicPr>
          <p:cNvPr id="4" name="รูปภาพ 3" descr="12193065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571984"/>
            <a:ext cx="2286016" cy="2286016"/>
          </a:xfrm>
          <a:prstGeom prst="rect">
            <a:avLst/>
          </a:prstGeom>
        </p:spPr>
      </p:pic>
      <p:sp>
        <p:nvSpPr>
          <p:cNvPr id="8" name="คำบรรยายภาพแบบวงรี 7"/>
          <p:cNvSpPr/>
          <p:nvPr/>
        </p:nvSpPr>
        <p:spPr>
          <a:xfrm>
            <a:off x="3500430" y="1857364"/>
            <a:ext cx="4500594" cy="2714644"/>
          </a:xfrm>
          <a:prstGeom prst="wedgeEllipseCallout">
            <a:avLst>
              <a:gd name="adj1" fmla="val -52411"/>
              <a:gd name="adj2" fmla="val 60551"/>
            </a:avLst>
          </a:prstGeom>
          <a:solidFill>
            <a:srgbClr val="008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th-TH" sz="1800" b="1" dirty="0" smtClean="0">
                <a:solidFill>
                  <a:srgbClr val="0000FF"/>
                </a:solidFill>
                <a:latin typeface="Bauhaus 93" pitchFamily="82" charset="0"/>
              </a:rPr>
              <a:t>คลิก</a:t>
            </a:r>
            <a:r>
              <a:rPr lang="th-TH" sz="1800" b="1" dirty="0" smtClean="0">
                <a:solidFill>
                  <a:srgbClr val="0000FF"/>
                </a:solidFill>
                <a:latin typeface="Bauhaus 93" pitchFamily="82" charset="0"/>
              </a:rPr>
              <a:t>ติดตาม</a:t>
            </a:r>
            <a:r>
              <a:rPr lang="th-TH" sz="1800" b="1" dirty="0" smtClean="0">
                <a:solidFill>
                  <a:srgbClr val="0000FF"/>
                </a:solidFill>
                <a:latin typeface="Bauhaus 93" pitchFamily="82" charset="0"/>
              </a:rPr>
              <a:t>ฉันได้ที่</a:t>
            </a:r>
          </a:p>
          <a:p>
            <a:pPr algn="ctr"/>
            <a:r>
              <a:rPr lang="en-US" sz="1800" b="1" dirty="0" err="1" smtClean="0">
                <a:solidFill>
                  <a:srgbClr val="0000FF"/>
                </a:solidFill>
                <a:latin typeface="Bauhaus 93" pitchFamily="82" charset="0"/>
              </a:rPr>
              <a:t>GoTo</a:t>
            </a:r>
            <a:r>
              <a:rPr lang="en-US" sz="1800" b="1" dirty="0" smtClean="0">
                <a:solidFill>
                  <a:srgbClr val="0000FF"/>
                </a:solidFill>
                <a:latin typeface="Bauhaus 93" pitchFamily="82" charset="0"/>
              </a:rPr>
              <a:t> Know ID:   </a:t>
            </a:r>
            <a:r>
              <a:rPr lang="en-US" sz="1800" b="1" dirty="0" smtClean="0">
                <a:solidFill>
                  <a:srgbClr val="0000FF"/>
                </a:solidFill>
                <a:latin typeface="Bauhaus 93" pitchFamily="82" charset="0"/>
                <a:hlinkClick r:id="rId4"/>
              </a:rPr>
              <a:t>misscallzz</a:t>
            </a:r>
            <a:endParaRPr lang="en-US" sz="1800" b="1" dirty="0" smtClean="0">
              <a:solidFill>
                <a:srgbClr val="0000FF"/>
              </a:solidFill>
              <a:latin typeface="Bauhaus 93" pitchFamily="82" charset="0"/>
            </a:endParaRPr>
          </a:p>
          <a:p>
            <a:pPr algn="ctr"/>
            <a:endParaRPr lang="en-US" sz="1800" b="1" dirty="0" smtClean="0">
              <a:solidFill>
                <a:srgbClr val="0000FF"/>
              </a:solidFill>
              <a:latin typeface="Bauhaus 93" pitchFamily="82" charset="0"/>
            </a:endParaRPr>
          </a:p>
          <a:p>
            <a:pPr algn="ctr"/>
            <a:r>
              <a:rPr lang="en-US" sz="1800" b="1" dirty="0" smtClean="0">
                <a:solidFill>
                  <a:srgbClr val="0000FF"/>
                </a:solidFill>
                <a:latin typeface="Bauhaus 93" pitchFamily="82" charset="0"/>
              </a:rPr>
              <a:t>Or  </a:t>
            </a:r>
            <a:r>
              <a:rPr lang="en-US" sz="1800" b="1" dirty="0" err="1" smtClean="0">
                <a:solidFill>
                  <a:srgbClr val="0000FF"/>
                </a:solidFill>
                <a:latin typeface="Bauhaus 93" pitchFamily="82" charset="0"/>
              </a:rPr>
              <a:t>Facebook</a:t>
            </a:r>
            <a:endParaRPr lang="en-US" sz="1800" b="1" dirty="0" smtClean="0">
              <a:solidFill>
                <a:srgbClr val="0000FF"/>
              </a:solidFill>
              <a:latin typeface="Bauhaus 93" pitchFamily="82" charset="0"/>
            </a:endParaRPr>
          </a:p>
          <a:p>
            <a:pPr algn="ctr"/>
            <a:endParaRPr lang="en-US" sz="1800" b="1" dirty="0" smtClean="0">
              <a:solidFill>
                <a:srgbClr val="0000FF"/>
              </a:solidFill>
              <a:latin typeface="Bauhaus 93" pitchFamily="82" charset="0"/>
            </a:endParaRPr>
          </a:p>
          <a:p>
            <a:pPr algn="ctr"/>
            <a:r>
              <a:rPr lang="en-US" sz="1800" b="1" dirty="0" smtClean="0">
                <a:solidFill>
                  <a:srgbClr val="0000FF"/>
                </a:solidFill>
                <a:latin typeface="Bauhaus 93" pitchFamily="82" charset="0"/>
                <a:hlinkClick r:id="rId5"/>
              </a:rPr>
              <a:t>https://www.facebook.com/runschool.boonwung/about</a:t>
            </a:r>
            <a:r>
              <a:rPr lang="en-US" sz="1600" dirty="0" smtClean="0">
                <a:solidFill>
                  <a:srgbClr val="00FFCC"/>
                </a:solidFill>
              </a:rPr>
              <a:t>	</a:t>
            </a:r>
          </a:p>
          <a:p>
            <a:pPr algn="ctr"/>
            <a:endParaRPr lang="en-US" sz="1600" dirty="0">
              <a:solidFill>
                <a:srgbClr val="00FFCC"/>
              </a:solidFill>
            </a:endParaRPr>
          </a:p>
          <a:p>
            <a:pPr algn="ctr"/>
            <a:endParaRPr lang="th-TH" sz="1600" dirty="0" smtClean="0">
              <a:solidFill>
                <a:srgbClr val="00FFCC"/>
              </a:solidFill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285852" y="2357430"/>
            <a:ext cx="1857388" cy="128588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  <a:cs typeface="+mj-cs"/>
                <a:hlinkClick r:id="rId6" action="ppaction://hlinksldjump"/>
              </a:rPr>
              <a:t>Home</a:t>
            </a:r>
            <a:endParaRPr lang="th-TH" sz="3200" u="sng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งานที่  ๑  บันทึกสัมภาษณ์ครูภาษาอังกฤษ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38290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sz="3900" b="1" dirty="0">
                <a:solidFill>
                  <a:srgbClr val="7030A0"/>
                </a:solidFill>
                <a:cs typeface="+mj-cs"/>
              </a:rPr>
              <a:t>โรงเรียน อุบลวิทยากร</a:t>
            </a:r>
            <a:endParaRPr lang="en-US" sz="3900" b="1" dirty="0">
              <a:solidFill>
                <a:srgbClr val="7030A0"/>
              </a:solidFill>
              <a:cs typeface="+mj-cs"/>
            </a:endParaRPr>
          </a:p>
          <a:p>
            <a:pPr algn="ctr">
              <a:buNone/>
            </a:pPr>
            <a:r>
              <a:rPr lang="th-TH" sz="3900" b="1" dirty="0">
                <a:solidFill>
                  <a:srgbClr val="7030A0"/>
                </a:solidFill>
                <a:cs typeface="+mj-cs"/>
              </a:rPr>
              <a:t>อาจารย์ที่สัมภาษณ์ คือ อาจารทิพย์สุดา  </a:t>
            </a:r>
            <a:r>
              <a:rPr lang="th-TH" sz="3900" b="1" dirty="0" err="1" smtClean="0">
                <a:solidFill>
                  <a:srgbClr val="7030A0"/>
                </a:solidFill>
                <a:cs typeface="+mj-cs"/>
              </a:rPr>
              <a:t>อุทธา</a:t>
            </a:r>
            <a:endParaRPr lang="th-TH" sz="3900" b="1" dirty="0" smtClean="0">
              <a:solidFill>
                <a:srgbClr val="7030A0"/>
              </a:solidFill>
              <a:cs typeface="+mj-cs"/>
            </a:endParaRPr>
          </a:p>
          <a:p>
            <a:r>
              <a:rPr lang="th-TH" sz="3900" b="1" dirty="0">
                <a:cs typeface="+mj-cs"/>
              </a:rPr>
              <a:t>แนวคิด</a:t>
            </a:r>
            <a:endParaRPr lang="en-US" sz="3900" b="1" dirty="0">
              <a:cs typeface="+mj-cs"/>
            </a:endParaRPr>
          </a:p>
          <a:p>
            <a:pPr algn="thaiDist">
              <a:buNone/>
            </a:pPr>
            <a:r>
              <a:rPr lang="th-TH" sz="3900" b="1" dirty="0" smtClean="0">
                <a:cs typeface="+mj-cs"/>
              </a:rPr>
              <a:t>	ใน</a:t>
            </a:r>
            <a:r>
              <a:rPr lang="th-TH" sz="3900" b="1" dirty="0">
                <a:cs typeface="+mj-cs"/>
              </a:rPr>
              <a:t>ส่วนตัว เป็นคนชอบภาษาอยู่แล้ว  และคิดว่าภาษาอังกฤษมีความสำคัญในชีวิตประจำวัน ในโลกสมัยใหม่  รวมทั้งการเข้าร่วมสมาคมอาเซียน  และภาษาอังกฤษยังสามารถใช้เป็นสื่อของคนทั่วโลกได้ เช่น ฟัง  พูด อ่าน  เขียน  เป็นต้น </a:t>
            </a:r>
            <a:endParaRPr lang="en-US" sz="3900" b="1" dirty="0">
              <a:cs typeface="+mj-cs"/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Next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ลูกศรซ้าย 6">
            <a:hlinkClick r:id="rId4" action="ppaction://hlinksldjump"/>
          </p:cNvPr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rgbClr val="00B050"/>
                </a:solidFill>
              </a:rPr>
              <a:t>ประสบการณ์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th-TH" sz="3600" b="1" dirty="0" smtClean="0"/>
              <a:t>	เป็นครูสอนภาษาอังกฤษ</a:t>
            </a:r>
            <a:r>
              <a:rPr lang="th-TH" sz="3600" b="1" dirty="0"/>
              <a:t>มาเป็นระยะเวลา 6 ปี  เนื้อหาและการสอนก็ไม่ยากเท่าไหร่ รวมทั้งการใช้สื่อต่าง ๆ และไม่ใช่แค่เนื้อหาในหนังสือต้องเอาส่วนอื่น ๆ มาเสริมด้วย</a:t>
            </a: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571743"/>
            <a:ext cx="8229600" cy="34290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000" b="1" dirty="0">
                <a:solidFill>
                  <a:srgbClr val="00B050"/>
                </a:solidFill>
                <a:cs typeface="+mj-cs"/>
              </a:rPr>
              <a:t>ปัญหาการ</a:t>
            </a:r>
            <a:r>
              <a:rPr lang="th-TH" sz="4000" b="1" dirty="0" smtClean="0">
                <a:solidFill>
                  <a:srgbClr val="00B050"/>
                </a:solidFill>
                <a:cs typeface="+mj-cs"/>
              </a:rPr>
              <a:t>สอน</a:t>
            </a:r>
          </a:p>
          <a:p>
            <a:pPr>
              <a:buNone/>
            </a:pPr>
            <a:r>
              <a:rPr lang="th-TH" b="1" dirty="0" smtClean="0"/>
              <a:t>		</a:t>
            </a:r>
            <a:r>
              <a:rPr lang="th-TH" b="1" dirty="0" smtClean="0">
                <a:cs typeface="+mj-cs"/>
              </a:rPr>
              <a:t>พื้นฐาน</a:t>
            </a:r>
            <a:r>
              <a:rPr lang="th-TH" b="1" dirty="0">
                <a:cs typeface="+mj-cs"/>
              </a:rPr>
              <a:t>นักเรียนไม่เท่ากัน</a:t>
            </a:r>
            <a:endParaRPr lang="en-US" b="1" dirty="0">
              <a:cs typeface="+mj-cs"/>
            </a:endParaRPr>
          </a:p>
          <a:p>
            <a:pPr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ส่วนมาก</a:t>
            </a:r>
            <a:r>
              <a:rPr lang="th-TH" b="1" dirty="0">
                <a:cs typeface="+mj-cs"/>
              </a:rPr>
              <a:t>เขียนไม่ค่อยได้ เขียนผิด ๆ ถูก ๆ </a:t>
            </a:r>
            <a:endParaRPr lang="en-US" b="1" dirty="0">
              <a:cs typeface="+mj-cs"/>
            </a:endParaRPr>
          </a:p>
          <a:p>
            <a:pPr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อ่าน</a:t>
            </a:r>
            <a:r>
              <a:rPr lang="th-TH" b="1" dirty="0">
                <a:cs typeface="+mj-cs"/>
              </a:rPr>
              <a:t>ไม่ได้</a:t>
            </a:r>
            <a:r>
              <a:rPr lang="en-US" b="1" dirty="0">
                <a:cs typeface="+mj-cs"/>
              </a:rPr>
              <a:t>  IQ,EQ</a:t>
            </a:r>
            <a:r>
              <a:rPr lang="th-TH" b="1" dirty="0">
                <a:cs typeface="+mj-cs"/>
              </a:rPr>
              <a:t> ของเด็กแต่ละคนไม่</a:t>
            </a:r>
            <a:r>
              <a:rPr lang="th-TH" b="1" dirty="0" smtClean="0">
                <a:cs typeface="+mj-cs"/>
              </a:rPr>
              <a:t>เหมือนกัน</a:t>
            </a:r>
            <a:r>
              <a:rPr lang="th-TH" b="1" dirty="0">
                <a:cs typeface="+mj-cs"/>
              </a:rPr>
              <a:t>	</a:t>
            </a:r>
            <a:endParaRPr lang="th-TH" b="1" dirty="0" smtClean="0">
              <a:cs typeface="+mj-cs"/>
            </a:endParaRPr>
          </a:p>
          <a:p>
            <a:pPr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ไม่</a:t>
            </a:r>
            <a:r>
              <a:rPr lang="th-TH" b="1" dirty="0">
                <a:cs typeface="+mj-cs"/>
              </a:rPr>
              <a:t>ค่อยมีสื่อในการสอน ขาดอุปกรณ์</a:t>
            </a:r>
            <a:endParaRPr lang="en-US" b="1" dirty="0">
              <a:cs typeface="+mj-cs"/>
            </a:endParaRPr>
          </a:p>
          <a:p>
            <a:pPr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เด็ก</a:t>
            </a:r>
            <a:r>
              <a:rPr lang="th-TH" b="1" dirty="0">
                <a:cs typeface="+mj-cs"/>
              </a:rPr>
              <a:t>ไม่ค่อยสนใจในการเรียน</a:t>
            </a:r>
            <a:endParaRPr lang="en-US" b="1" dirty="0">
              <a:cs typeface="+mj-cs"/>
            </a:endParaRPr>
          </a:p>
          <a:p>
            <a:pPr lvl="1"/>
            <a:endParaRPr lang="th-TH" b="1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Next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ลูกศรซ้าย 5"/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Autofit/>
          </a:bodyPr>
          <a:lstStyle/>
          <a:p>
            <a:pPr algn="l"/>
            <a:r>
              <a:rPr lang="th-TH" sz="4000" b="1" dirty="0" smtClean="0"/>
              <a:t>การพัฒนารูปแบบการสอน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th-TH" sz="3200" dirty="0" smtClean="0"/>
              <a:t>	</a:t>
            </a:r>
            <a:br>
              <a:rPr lang="th-TH" sz="3200" dirty="0" smtClean="0"/>
            </a:br>
            <a:r>
              <a:rPr lang="th-TH" sz="3200" dirty="0"/>
              <a:t>	</a:t>
            </a:r>
            <a:r>
              <a:rPr lang="th-TH" sz="3200" b="1" dirty="0" smtClean="0">
                <a:solidFill>
                  <a:srgbClr val="7030A0"/>
                </a:solidFill>
              </a:rPr>
              <a:t>เน้นความสนุกสนาน  ไม่ทำให้เด็กเครียด   ใช้สถานที่อื่น ๆ นอกจากห้องเรียน เพื่อช่วยให้เด็กเกิดการสนใจในการเรียน มากกกว่านั่งเรียนอยู่ในห้อง  ซึ่งจะทำให้เด็กเกิดอาการเบื่อ ไม่อยากเรียน 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Next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ลูกศรซ้าย 5"/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66"/>
                </a:solidFill>
              </a:rPr>
              <a:t>การแก้ปัญหาการสอน</a:t>
            </a:r>
            <a:r>
              <a:rPr lang="th-TH" sz="4000" b="1" dirty="0"/>
              <a:t>	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428869"/>
            <a:ext cx="8229600" cy="2928957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b="1" dirty="0" smtClean="0">
                <a:cs typeface="+mj-cs"/>
              </a:rPr>
              <a:t> - ใช้</a:t>
            </a:r>
            <a:r>
              <a:rPr lang="th-TH" b="1" dirty="0">
                <a:cs typeface="+mj-cs"/>
              </a:rPr>
              <a:t>สื่อที่หลากหลาย  เพื่อดึงดูดความสนใจของเด็ก</a:t>
            </a:r>
            <a:endParaRPr lang="en-US" b="1" dirty="0">
              <a:cs typeface="+mj-cs"/>
            </a:endParaRPr>
          </a:p>
          <a:p>
            <a:pPr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 - จับคู่</a:t>
            </a:r>
            <a:r>
              <a:rPr lang="th-TH" b="1" dirty="0">
                <a:cs typeface="+mj-cs"/>
              </a:rPr>
              <a:t>เล่นเกม  และสนทนา</a:t>
            </a:r>
            <a:endParaRPr lang="en-US" b="1" dirty="0">
              <a:cs typeface="+mj-cs"/>
            </a:endParaRPr>
          </a:p>
          <a:p>
            <a:pPr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 - ใช้</a:t>
            </a:r>
            <a:r>
              <a:rPr lang="th-TH" b="1" dirty="0">
                <a:cs typeface="+mj-cs"/>
              </a:rPr>
              <a:t>กิจกรรมที่หลากหลาย</a:t>
            </a:r>
            <a:endParaRPr lang="en-US" b="1" dirty="0">
              <a:cs typeface="+mj-cs"/>
            </a:endParaRPr>
          </a:p>
          <a:p>
            <a:pPr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 - เน้น</a:t>
            </a:r>
            <a:r>
              <a:rPr lang="th-TH" b="1" dirty="0">
                <a:cs typeface="+mj-cs"/>
              </a:rPr>
              <a:t>สร้างบรรยากาศในห้องเรียนให้สนุกสนานกับเนื้อหา</a:t>
            </a:r>
            <a:endParaRPr lang="en-US" b="1" dirty="0"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th-TH" dirty="0"/>
          </a:p>
        </p:txBody>
      </p:sp>
      <p:sp>
        <p:nvSpPr>
          <p:cNvPr id="6" name="ลูกศรซ้าย 5"/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FFC000"/>
                </a:solidFill>
              </a:rPr>
              <a:t>งานที่  ๒  บันทึกสัมภาษณ์นักเรียน มัธยมปลาย  ม.ต้น  ม.ปลาย           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th-TH" sz="3600" b="1" dirty="0">
                <a:solidFill>
                  <a:srgbClr val="FFC000"/>
                </a:solidFill>
              </a:rPr>
              <a:t>โรงเรียน อุบลวิทยากร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th-TH" sz="3600" b="1" dirty="0">
                <a:solidFill>
                  <a:srgbClr val="FFC000"/>
                </a:solidFill>
              </a:rPr>
              <a:t>นักเรียนที่สัมภาษณ์ คือ ชั้นมัธยมศึกษาปีที่ 5</a:t>
            </a:r>
            <a:r>
              <a:rPr lang="en-US" sz="3600" dirty="0"/>
              <a:t/>
            </a:r>
            <a:br>
              <a:rPr lang="en-US" sz="3600" dirty="0"/>
            </a:b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pPr>
              <a:buNone/>
            </a:pPr>
            <a:r>
              <a:rPr lang="th-TH" sz="4000" b="1" dirty="0">
                <a:solidFill>
                  <a:srgbClr val="00FFCC"/>
                </a:solidFill>
                <a:cs typeface="+mj-cs"/>
              </a:rPr>
              <a:t>ความรู้สึกต่อการเรียนวิชา</a:t>
            </a:r>
            <a:r>
              <a:rPr lang="th-TH" sz="4000" b="1" dirty="0" smtClean="0">
                <a:solidFill>
                  <a:srgbClr val="00FFCC"/>
                </a:solidFill>
                <a:cs typeface="+mj-cs"/>
              </a:rPr>
              <a:t>ภาษาอังกฤษ</a:t>
            </a:r>
          </a:p>
          <a:p>
            <a:pPr algn="thaiDist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</a:t>
            </a:r>
            <a:r>
              <a:rPr lang="th-TH" b="1" dirty="0" smtClean="0">
                <a:solidFill>
                  <a:srgbClr val="CCFFFF"/>
                </a:solidFill>
                <a:cs typeface="+mj-cs"/>
              </a:rPr>
              <a:t>ชอบ</a:t>
            </a:r>
            <a:r>
              <a:rPr lang="th-TH" b="1" dirty="0">
                <a:solidFill>
                  <a:srgbClr val="CCFFFF"/>
                </a:solidFill>
                <a:cs typeface="+mj-cs"/>
              </a:rPr>
              <a:t>เป็นการส่วนตัว (เป็นบางคน)  และใช้ในชีวิตประจำวันเมื่อ</a:t>
            </a:r>
            <a:r>
              <a:rPr lang="th-TH" b="1" dirty="0" smtClean="0">
                <a:solidFill>
                  <a:srgbClr val="CCFFFF"/>
                </a:solidFill>
                <a:cs typeface="+mj-cs"/>
              </a:rPr>
              <a:t>เจอกับชาวต่างชาติ </a:t>
            </a:r>
            <a:r>
              <a:rPr lang="th-TH" b="1" dirty="0">
                <a:solidFill>
                  <a:srgbClr val="CCFFFF"/>
                </a:solidFill>
                <a:cs typeface="+mj-cs"/>
              </a:rPr>
              <a:t>และในการเรียนภาษาอังกฤษและในอนาคตที่จะมาถึง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th-TH" dirty="0"/>
          </a:p>
        </p:txBody>
      </p:sp>
      <p:sp>
        <p:nvSpPr>
          <p:cNvPr id="5" name="ลูกศรซ้าย 4"/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pPr algn="l"/>
            <a:r>
              <a:rPr lang="th-TH" sz="4000" b="1" dirty="0">
                <a:solidFill>
                  <a:srgbClr val="660066"/>
                </a:solidFill>
              </a:rPr>
              <a:t>ความรู้สึกต่อครูสอนวิชาภาษาอังกฤษ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th-TH" sz="3200" b="1" dirty="0" smtClean="0"/>
              <a:t>	เวลาเรียนคุณครูคอยอธิบายให้เข้าใจเมื่อไม่เข้าใจหรือสงสัยในส่วนอื่น ๆ รู้สึกดี   ครูสอนไม่นอกเรื่อง</a:t>
            </a:r>
            <a:r>
              <a:rPr lang="en-US" sz="3200" b="1" dirty="0" smtClean="0"/>
              <a:t>  </a:t>
            </a:r>
            <a:br>
              <a:rPr lang="en-US" sz="3200" b="1" dirty="0" smtClean="0"/>
            </a:br>
            <a:endParaRPr lang="th-TH" sz="32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0003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h-TH" sz="5200" b="1" dirty="0">
                <a:solidFill>
                  <a:srgbClr val="008000"/>
                </a:solidFill>
                <a:cs typeface="+mj-cs"/>
              </a:rPr>
              <a:t>คุณลักษณะของครูภาษาอังกฤษที่นักเรียน</a:t>
            </a:r>
            <a:r>
              <a:rPr lang="th-TH" sz="5200" b="1" dirty="0" smtClean="0">
                <a:solidFill>
                  <a:srgbClr val="008000"/>
                </a:solidFill>
                <a:cs typeface="+mj-cs"/>
              </a:rPr>
              <a:t>ต้องการ</a:t>
            </a:r>
          </a:p>
          <a:p>
            <a:pPr>
              <a:buNone/>
            </a:pPr>
            <a:endParaRPr lang="en-US" sz="3500" dirty="0"/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th-TH" sz="4600" b="1" dirty="0" smtClean="0">
                <a:cs typeface="+mj-cs"/>
              </a:rPr>
              <a:t>- สอน</a:t>
            </a:r>
            <a:r>
              <a:rPr lang="th-TH" sz="4600" b="1" dirty="0">
                <a:cs typeface="+mj-cs"/>
              </a:rPr>
              <a:t>ตรงต่อเนื้อหาและเข้าใจง่าย </a:t>
            </a:r>
            <a:endParaRPr lang="en-US" sz="4600" b="1" dirty="0">
              <a:cs typeface="+mj-cs"/>
            </a:endParaRPr>
          </a:p>
          <a:p>
            <a:pPr>
              <a:buNone/>
            </a:pPr>
            <a:r>
              <a:rPr lang="th-TH" sz="4600" b="1" dirty="0">
                <a:cs typeface="+mj-cs"/>
              </a:rPr>
              <a:t>	</a:t>
            </a:r>
            <a:r>
              <a:rPr lang="th-TH" sz="4600" b="1" dirty="0" smtClean="0">
                <a:cs typeface="+mj-cs"/>
              </a:rPr>
              <a:t>- สามารถ</a:t>
            </a:r>
            <a:r>
              <a:rPr lang="th-TH" sz="4600" b="1" dirty="0">
                <a:cs typeface="+mj-cs"/>
              </a:rPr>
              <a:t>ให้คำแนะนำเกี่ยวกับภาษาอังกฤษได้</a:t>
            </a:r>
            <a:endParaRPr lang="en-US" sz="4600" b="1" dirty="0">
              <a:cs typeface="+mj-cs"/>
            </a:endParaRPr>
          </a:p>
          <a:p>
            <a:pPr>
              <a:buNone/>
            </a:pPr>
            <a:r>
              <a:rPr lang="en-US" sz="4600" b="1" dirty="0">
                <a:cs typeface="+mj-cs"/>
              </a:rPr>
              <a:t>	</a:t>
            </a:r>
            <a:r>
              <a:rPr lang="th-TH" sz="4600" b="1" dirty="0" smtClean="0">
                <a:cs typeface="+mj-cs"/>
              </a:rPr>
              <a:t>- ใจ</a:t>
            </a:r>
            <a:r>
              <a:rPr lang="th-TH" sz="4600" b="1" dirty="0">
                <a:cs typeface="+mj-cs"/>
              </a:rPr>
              <a:t>ดี ไม่ดุและมีอารมณ์ขำขัน</a:t>
            </a:r>
            <a:endParaRPr lang="en-US" sz="4600" b="1" dirty="0">
              <a:cs typeface="+mj-cs"/>
            </a:endParaRP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th-TH" dirty="0"/>
          </a:p>
        </p:txBody>
      </p:sp>
      <p:sp>
        <p:nvSpPr>
          <p:cNvPr id="5" name="ลูกศรซ้าย 4"/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0066"/>
                </a:solidFill>
              </a:rPr>
              <a:t>งานที่ 3 </a:t>
            </a:r>
            <a:r>
              <a:rPr lang="en-US" b="1" dirty="0" smtClean="0">
                <a:solidFill>
                  <a:srgbClr val="FF0066"/>
                </a:solidFill>
              </a:rPr>
              <a:t/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th-TH" b="1" dirty="0" smtClean="0">
                <a:solidFill>
                  <a:srgbClr val="FF0066"/>
                </a:solidFill>
              </a:rPr>
              <a:t> บันทึกสัมภาษณ์</a:t>
            </a:r>
            <a:br>
              <a:rPr lang="th-TH" b="1" dirty="0" smtClean="0">
                <a:solidFill>
                  <a:srgbClr val="FF0066"/>
                </a:solidFill>
              </a:rPr>
            </a:br>
            <a:r>
              <a:rPr lang="th-TH" dirty="0">
                <a:solidFill>
                  <a:srgbClr val="FF0066"/>
                </a:solidFill>
              </a:rPr>
              <a:t> </a:t>
            </a:r>
            <a:r>
              <a:rPr lang="th-TH" b="1" dirty="0">
                <a:solidFill>
                  <a:srgbClr val="FF0066"/>
                </a:solidFill>
              </a:rPr>
              <a:t>มาตรฐานครูสอนภาษาอังกฤษในประเทศไทย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357561"/>
            <a:ext cx="8229600" cy="2428893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		</a:t>
            </a:r>
            <a:r>
              <a:rPr lang="th-TH" b="1" dirty="0" smtClean="0">
                <a:solidFill>
                  <a:srgbClr val="00FFCC"/>
                </a:solidFill>
                <a:cs typeface="+mj-cs"/>
              </a:rPr>
              <a:t>ถ้า</a:t>
            </a:r>
            <a:r>
              <a:rPr lang="th-TH" b="1" dirty="0">
                <a:solidFill>
                  <a:srgbClr val="00FFCC"/>
                </a:solidFill>
                <a:cs typeface="+mj-cs"/>
              </a:rPr>
              <a:t>สอนโดยทั่วไปแล้วเด็กบางคนอาจจะไม่กล้าพูด กล้าทำอะไรแต่ในฐานะที่เราเป็นคนไทย เด็กก็น่าจะถามเวลาไม่รู้ ไม่เข้าใจในรายวิชาที่</a:t>
            </a:r>
            <a:r>
              <a:rPr lang="th-TH" b="1" dirty="0" smtClean="0">
                <a:solidFill>
                  <a:srgbClr val="00FFCC"/>
                </a:solidFill>
                <a:cs typeface="+mj-cs"/>
              </a:rPr>
              <a:t>สอนมาตรฐาน</a:t>
            </a:r>
            <a:r>
              <a:rPr lang="th-TH" b="1" dirty="0">
                <a:solidFill>
                  <a:srgbClr val="00FFCC"/>
                </a:solidFill>
                <a:cs typeface="+mj-cs"/>
              </a:rPr>
              <a:t>ครูสอนภาษาอังกฤษในต่างประเทศ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th-TH" dirty="0"/>
          </a:p>
        </p:txBody>
      </p:sp>
      <p:sp>
        <p:nvSpPr>
          <p:cNvPr id="5" name="ลูกศรซ้าย 4"/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10800000" flipV="1">
            <a:off x="457200" y="714356"/>
            <a:ext cx="8229600" cy="1928826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มาตรฐานครูสอนภาษาอังกฤษ</a:t>
            </a:r>
            <a:r>
              <a:rPr lang="th-TH" sz="4000" b="1" dirty="0" smtClean="0">
                <a:solidFill>
                  <a:srgbClr val="FF0000"/>
                </a:solidFill>
              </a:rPr>
              <a:t>ในต่างประเทศ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314327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b="1" dirty="0" smtClean="0">
                <a:solidFill>
                  <a:srgbClr val="CCFFFF"/>
                </a:solidFill>
                <a:cs typeface="+mj-cs"/>
              </a:rPr>
              <a:t>		ส่วน</a:t>
            </a:r>
            <a:r>
              <a:rPr lang="th-TH" b="1" dirty="0">
                <a:solidFill>
                  <a:srgbClr val="CCFFFF"/>
                </a:solidFill>
                <a:cs typeface="+mj-cs"/>
              </a:rPr>
              <a:t>มาตรฐานของครูต่างประเทศคือเขาเป็นเจ้าของภาษา แต่ถ้าให้สอนเด็ก ๆ อาจจะกลัวเพราะความต่างที่สัญชาติ เพราะเวลาเรียนอาจจะพูดไม่เต็มที่  เวลาการใช้ศัพท์ประโยคกลัวเรียงประโยคไม่ถูก   เลยไม่กล้าที่จะถามเวลาครูต่างชาติที่สอน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6786578" y="5929330"/>
            <a:ext cx="2000264" cy="92867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th-TH" dirty="0"/>
          </a:p>
        </p:txBody>
      </p:sp>
      <p:sp>
        <p:nvSpPr>
          <p:cNvPr id="5" name="ลูกศรซ้าย 4"/>
          <p:cNvSpPr/>
          <p:nvPr/>
        </p:nvSpPr>
        <p:spPr>
          <a:xfrm>
            <a:off x="285720" y="6000744"/>
            <a:ext cx="1928826" cy="85725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153</Words>
  <Application>Microsoft Office PowerPoint</Application>
  <PresentationFormat>นำเสนอทางหน้าจอ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ภาพนิ่ง 1</vt:lpstr>
      <vt:lpstr>งานที่  ๑  บันทึกสัมภาษณ์ครูภาษาอังกฤษ </vt:lpstr>
      <vt:lpstr>ประสบการณ์  เป็นครูสอนภาษาอังกฤษมาเป็นระยะเวลา 6 ปี  เนื้อหาและการสอนก็ไม่ยากเท่าไหร่ รวมทั้งการใช้สื่อต่าง ๆ และไม่ใช่แค่เนื้อหาในหนังสือต้องเอาส่วนอื่น ๆ มาเสริมด้วย </vt:lpstr>
      <vt:lpstr>การพัฒนารูปแบบการสอน    เน้นความสนุกสนาน  ไม่ทำให้เด็กเครียด   ใช้สถานที่อื่น ๆ นอกจากห้องเรียน เพื่อช่วยให้เด็กเกิดการสนใจในการเรียน มากกกว่านั่งเรียนอยู่ในห้อง  ซึ่งจะทำให้เด็กเกิดอาการเบื่อ ไม่อยากเรียน   </vt:lpstr>
      <vt:lpstr>การแก้ปัญหาการสอน </vt:lpstr>
      <vt:lpstr>งานที่  ๒  บันทึกสัมภาษณ์นักเรียน มัธยมปลาย  ม.ต้น  ม.ปลาย            โรงเรียน อุบลวิทยากร นักเรียนที่สัมภาษณ์ คือ ชั้นมัธยมศึกษาปีที่ 5 </vt:lpstr>
      <vt:lpstr>ความรู้สึกต่อครูสอนวิชาภาษาอังกฤษ  เวลาเรียนคุณครูคอยอธิบายให้เข้าใจเมื่อไม่เข้าใจหรือสงสัยในส่วนอื่น ๆ รู้สึกดี   ครูสอนไม่นอกเรื่อง   </vt:lpstr>
      <vt:lpstr>งานที่ 3   บันทึกสัมภาษณ์  มาตรฐานครูสอนภาษาอังกฤษในประเทศไทย  </vt:lpstr>
      <vt:lpstr>มาตรฐานครูสอนภาษาอังกฤษในต่างประเทศ</vt:lpstr>
      <vt:lpstr>เก็บตกภาพสวย ๆ(หรือเปล่าอ๊ะ)</vt:lpstr>
      <vt:lpstr>Good Bye.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PCWan</dc:creator>
  <cp:lastModifiedBy>PCWan</cp:lastModifiedBy>
  <cp:revision>21</cp:revision>
  <dcterms:created xsi:type="dcterms:W3CDTF">2014-08-04T14:00:26Z</dcterms:created>
  <dcterms:modified xsi:type="dcterms:W3CDTF">2014-08-04T15:58:27Z</dcterms:modified>
</cp:coreProperties>
</file>