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9" r:id="rId2"/>
    <p:sldId id="257" r:id="rId3"/>
    <p:sldId id="259" r:id="rId4"/>
    <p:sldId id="261" r:id="rId5"/>
    <p:sldId id="282" r:id="rId6"/>
    <p:sldId id="260" r:id="rId7"/>
    <p:sldId id="263" r:id="rId8"/>
    <p:sldId id="269" r:id="rId9"/>
    <p:sldId id="262" r:id="rId10"/>
    <p:sldId id="264" r:id="rId11"/>
    <p:sldId id="267" r:id="rId12"/>
    <p:sldId id="268" r:id="rId13"/>
    <p:sldId id="288" r:id="rId14"/>
    <p:sldId id="265" r:id="rId15"/>
    <p:sldId id="270" r:id="rId16"/>
    <p:sldId id="272" r:id="rId17"/>
    <p:sldId id="273" r:id="rId18"/>
    <p:sldId id="266" r:id="rId19"/>
    <p:sldId id="274" r:id="rId20"/>
    <p:sldId id="275" r:id="rId21"/>
    <p:sldId id="277" r:id="rId22"/>
    <p:sldId id="279" r:id="rId23"/>
    <p:sldId id="280" r:id="rId24"/>
    <p:sldId id="281" r:id="rId25"/>
    <p:sldId id="271" r:id="rId26"/>
    <p:sldId id="276" r:id="rId27"/>
    <p:sldId id="278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BDB48-168A-1245-B7AF-5379C5D3571D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C73D-F65A-8644-A333-E4F8069F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0D3F4-BA1C-5E43-8765-C0EF8A9C68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5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6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4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8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9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F7C1-9FFB-D54C-92B8-EA6E73289DCF}" type="datetimeFigureOut">
              <a:rPr lang="en-US" smtClean="0"/>
              <a:t>6/16/14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FAF0-BC39-A542-BCF4-2232C1C35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toknow.org/posts/541268" TargetMode="Externa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toknow.org/posts/541268" TargetMode="Externa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toknow.org/posts/541268" TargetMode="Externa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82" y="2130425"/>
            <a:ext cx="8798974" cy="1470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วัฒนธรรมการเรียนรู้ในศตวรรษที่ ๒๑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1368"/>
            <a:ext cx="6400800" cy="1307431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</a:rPr>
              <a:t>วิจารณ์ พานิช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217" y="1316381"/>
            <a:ext cx="77597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00FF"/>
                </a:solidFill>
              </a:rPr>
              <a:t>ความท้าทายและการเปลี่ยนแปลง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83" y="6443573"/>
            <a:ext cx="895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 smtClean="0"/>
              <a:t>บรรยายในการอบรม</a:t>
            </a:r>
            <a:r>
              <a:rPr lang="en-US" sz="1400" dirty="0" smtClean="0"/>
              <a:t> “</a:t>
            </a:r>
            <a:r>
              <a:rPr lang="th-TH" sz="1400" dirty="0" smtClean="0"/>
              <a:t>ก้าวสู่อาจารย์มืออาชีพ</a:t>
            </a:r>
            <a:r>
              <a:rPr lang="en-US" sz="1400" dirty="0" smtClean="0"/>
              <a:t>”</a:t>
            </a:r>
            <a:r>
              <a:rPr lang="th-TH" sz="1400" dirty="0" smtClean="0"/>
              <a:t> จัดโดยสมาคมเครือข่ายพัฒนาวิชาชีพอาจารย ์</a:t>
            </a:r>
            <a:r>
              <a:rPr lang="en-US" sz="1400" dirty="0" smtClean="0"/>
              <a:t> (</a:t>
            </a:r>
            <a:r>
              <a:rPr lang="th-TH" sz="1400" dirty="0" smtClean="0"/>
              <a:t>ควอท.</a:t>
            </a:r>
            <a:r>
              <a:rPr lang="en-US" sz="1400" dirty="0" smtClean="0"/>
              <a:t>)</a:t>
            </a:r>
            <a:r>
              <a:rPr lang="th-TH" sz="1400" dirty="0" smtClean="0"/>
              <a:t>  ๒๓ มิถุนายน ๒๕๕๗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810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5" y="175668"/>
            <a:ext cx="74059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นักศึกษาแห่งศตวรรษที่ ๒๑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/>
              <a:t>เป็น </a:t>
            </a:r>
            <a:r>
              <a:rPr lang="en-US" sz="3600" dirty="0" smtClean="0"/>
              <a:t>The </a:t>
            </a:r>
            <a:r>
              <a:rPr lang="en-US" sz="3600" dirty="0" err="1" smtClean="0"/>
              <a:t>Millenials</a:t>
            </a:r>
            <a:r>
              <a:rPr lang="en-US" sz="3600" dirty="0"/>
              <a:t>  </a:t>
            </a:r>
            <a:r>
              <a:rPr lang="en-US" sz="1800" dirty="0">
                <a:hlinkClick r:id="rId2"/>
              </a:rPr>
              <a:t>http://www.gotoknow.org/posts/</a:t>
            </a:r>
            <a:r>
              <a:rPr lang="en-US" sz="1800" dirty="0" smtClean="0">
                <a:hlinkClick r:id="rId2"/>
              </a:rPr>
              <a:t>541268</a:t>
            </a:r>
            <a:endParaRPr lang="en-US" sz="1800" dirty="0" smtClean="0"/>
          </a:p>
          <a:p>
            <a:r>
              <a:rPr lang="th-TH" sz="3600" dirty="0" smtClean="0"/>
              <a:t>มีความรู้มาก  ทั้ง ค. ผิดๆ และที่ถูกต้อง</a:t>
            </a:r>
          </a:p>
          <a:p>
            <a:r>
              <a:rPr lang="th-TH" sz="3600" dirty="0" smtClean="0"/>
              <a:t>มี </a:t>
            </a:r>
            <a:r>
              <a:rPr lang="en-US" sz="3600" dirty="0" smtClean="0"/>
              <a:t>Epistemological</a:t>
            </a:r>
            <a:r>
              <a:rPr lang="th-TH" sz="3600" dirty="0" smtClean="0"/>
              <a:t>/</a:t>
            </a:r>
            <a:r>
              <a:rPr lang="en-US" sz="3600" dirty="0" smtClean="0"/>
              <a:t>Cognitive Immaturity </a:t>
            </a:r>
          </a:p>
          <a:p>
            <a:r>
              <a:rPr lang="th-TH" sz="3600" dirty="0" smtClean="0"/>
              <a:t>สไตล์การเรียนรู้ จาก </a:t>
            </a:r>
            <a:r>
              <a:rPr lang="en-US" sz="3600" dirty="0" smtClean="0"/>
              <a:t>multimedia </a:t>
            </a:r>
          </a:p>
          <a:p>
            <a:r>
              <a:rPr lang="th-TH" sz="3600" dirty="0" smtClean="0"/>
              <a:t>ความเป็นปัจเจก  ขาดแรงบันดาลใจ</a:t>
            </a:r>
            <a:r>
              <a:rPr lang="en-US" sz="1800" dirty="0" smtClean="0"/>
              <a:t> </a:t>
            </a:r>
            <a:endParaRPr lang="th-TH" sz="1800" dirty="0" smtClean="0"/>
          </a:p>
          <a:p>
            <a:r>
              <a:rPr lang="th-TH" sz="3600" dirty="0" smtClean="0"/>
              <a:t>พื้นฐานไม่แข็งแรง   </a:t>
            </a:r>
            <a:r>
              <a:rPr lang="th-TH" sz="2000" dirty="0" smtClean="0"/>
              <a:t>เพราะ กศ. พื้นฐานอ่อนแอ</a:t>
            </a:r>
          </a:p>
          <a:p>
            <a:r>
              <a:rPr lang="th-TH" sz="3600" dirty="0" smtClean="0"/>
              <a:t>เก่ง </a:t>
            </a:r>
            <a:r>
              <a:rPr lang="en-US" sz="3600" dirty="0" smtClean="0"/>
              <a:t>IT   </a:t>
            </a:r>
            <a:r>
              <a:rPr lang="th-TH" sz="2000" dirty="0" smtClean="0"/>
              <a:t>และ</a:t>
            </a:r>
            <a:r>
              <a:rPr lang="th-TH" sz="3600" dirty="0" smtClean="0"/>
              <a:t>เคารพข้อตกลง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273" y="4590742"/>
            <a:ext cx="1744725" cy="22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5" y="175668"/>
            <a:ext cx="74059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นักศึกษาแห่งศตวรรษที่ ๒๑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86515" cy="3241909"/>
          </a:xfrm>
        </p:spPr>
        <p:txBody>
          <a:bodyPr>
            <a:noAutofit/>
          </a:bodyPr>
          <a:lstStyle/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เป็น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Millenials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http://www.gotoknow.org/posts/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541268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มีความรู้มาก  ทั้ง ค. ผิดๆ และที่ถูกต้อง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มี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Epistemological Immaturity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สไตล์การเรียนรู้ จาก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multimedia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ขาดแรงบันดาลใจ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th-TH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พื้นฐานไม่แข็งแรง   </a:t>
            </a:r>
            <a:r>
              <a:rPr lang="th-TH" sz="1400" dirty="0" smtClean="0">
                <a:solidFill>
                  <a:schemeClr val="bg1">
                    <a:lumMod val="65000"/>
                  </a:schemeClr>
                </a:solidFill>
              </a:rPr>
              <a:t>เพราะ กศ. พื้นฐานอ่อนแอ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เก่ง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IT   </a:t>
            </a:r>
            <a:r>
              <a:rPr lang="th-TH" sz="1400" dirty="0" smtClean="0">
                <a:solidFill>
                  <a:schemeClr val="bg1">
                    <a:lumMod val="65000"/>
                  </a:schemeClr>
                </a:solidFill>
              </a:rPr>
              <a:t>และ</a:t>
            </a:r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เคารพข้อตกลง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53" y="2624974"/>
            <a:ext cx="3257445" cy="4233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636" y="4772725"/>
            <a:ext cx="40501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solidFill>
                  <a:srgbClr val="FF0000"/>
                </a:solidFill>
              </a:rPr>
              <a:t>อจ. ต้องทำความรู้จัก</a:t>
            </a:r>
          </a:p>
          <a:p>
            <a:r>
              <a:rPr lang="th-TH" sz="2000" dirty="0" smtClean="0">
                <a:solidFill>
                  <a:srgbClr val="FF0000"/>
                </a:solidFill>
              </a:rPr>
              <a:t>ศิษย์แห่งศตวรรษที่ ๒๑</a:t>
            </a:r>
            <a:endParaRPr lang="th-TH" sz="3600" dirty="0" smtClean="0">
              <a:solidFill>
                <a:srgbClr val="FF0000"/>
              </a:solidFill>
            </a:endParaRPr>
          </a:p>
          <a:p>
            <a:r>
              <a:rPr lang="th-TH" sz="3600" dirty="0" smtClean="0">
                <a:solidFill>
                  <a:srgbClr val="FF0000"/>
                </a:solidFill>
              </a:rPr>
              <a:t>และจับเส้นให้ถูก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3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05" y="175668"/>
            <a:ext cx="74059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นักศึกษาแห่งศตวรรษที่ ๒๑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54233" cy="3215449"/>
          </a:xfrm>
        </p:spPr>
        <p:txBody>
          <a:bodyPr>
            <a:noAutofit/>
          </a:bodyPr>
          <a:lstStyle/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เป็น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Millenials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http://www.gotoknow.org/posts/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541268</a:t>
            </a:r>
            <a:endParaRPr lang="en-US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มีความรู้มาก  ทั้ง ค. ผิดๆ และที่ถูกต้อง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มี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Epistemological Immaturity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สไตล์การเรียนรู้ จาก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multimedia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ขาดแรงบันดาลใจ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th-TH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พื้นฐานไม่แข็งแรง   </a:t>
            </a:r>
            <a:r>
              <a:rPr lang="th-TH" sz="1400" dirty="0" smtClean="0">
                <a:solidFill>
                  <a:schemeClr val="bg1">
                    <a:lumMod val="65000"/>
                  </a:schemeClr>
                </a:solidFill>
              </a:rPr>
              <a:t>เพราะ กศ. พื้นฐานอ่อนแอ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เก่ง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IT   </a:t>
            </a:r>
            <a:r>
              <a:rPr lang="th-TH" sz="1400" dirty="0" smtClean="0">
                <a:solidFill>
                  <a:schemeClr val="bg1">
                    <a:lumMod val="65000"/>
                  </a:schemeClr>
                </a:solidFill>
              </a:rPr>
              <a:t>และ</a:t>
            </a:r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เคารพข้อตกลง 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009" y="2646356"/>
            <a:ext cx="3240990" cy="421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794" y="5003485"/>
            <a:ext cx="4538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00FF"/>
                </a:solidFill>
              </a:rPr>
              <a:t>เคารพซึ่งกันและกัน</a:t>
            </a:r>
          </a:p>
        </p:txBody>
      </p:sp>
    </p:spTree>
    <p:extLst>
      <p:ext uri="{BB962C8B-B14F-4D97-AF65-F5344CB8AC3E}">
        <p14:creationId xmlns:p14="http://schemas.microsoft.com/office/powerpoint/2010/main" val="149293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61" y="2959509"/>
            <a:ext cx="2518075" cy="32722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128" y="192175"/>
            <a:ext cx="546308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วิธีช่วยศิษย์ยุคใหม่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629" y="1293972"/>
            <a:ext cx="4939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th-TH" sz="3200" dirty="0" smtClean="0"/>
              <a:t>๕๐ เทคนิค สำหรับครู</a:t>
            </a:r>
          </a:p>
          <a:p>
            <a:pPr marL="457200" indent="-457200">
              <a:buFont typeface="Arial"/>
              <a:buChar char="•"/>
            </a:pPr>
            <a:r>
              <a:rPr lang="th-TH" sz="3200" dirty="0" smtClean="0"/>
              <a:t>ใช้เป็นส่วนหนึ่งของการจัดการเรียนรู้</a:t>
            </a:r>
            <a:endParaRPr lang="en-US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439" y="1170420"/>
            <a:ext cx="3833004" cy="5061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490" y="6378817"/>
            <a:ext cx="865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www.scbfoundation.com</a:t>
            </a:r>
            <a:r>
              <a:rPr lang="en-US" dirty="0"/>
              <a:t>/</a:t>
            </a:r>
            <a:r>
              <a:rPr lang="en-US" dirty="0" err="1"/>
              <a:t>publishing.php?project_id</a:t>
            </a:r>
            <a:r>
              <a:rPr lang="en-US" dirty="0"/>
              <a:t>=292#publishing/292/5649%20</a:t>
            </a:r>
          </a:p>
        </p:txBody>
      </p:sp>
    </p:spTree>
    <p:extLst>
      <p:ext uri="{BB962C8B-B14F-4D97-AF65-F5344CB8AC3E}">
        <p14:creationId xmlns:p14="http://schemas.microsoft.com/office/powerpoint/2010/main" val="18958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70"/>
    </mc:Choice>
    <mc:Fallback xmlns="">
      <p:transition xmlns:p14="http://schemas.microsoft.com/office/powerpoint/2010/main" spd="slow" advTm="1103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362908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1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950" y="168798"/>
            <a:ext cx="7143233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การเรียนรู้แห่งศตวรรษที่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ไม่ใช่เพียงเพื่อความรู้   ต้องได้ทักษะ และได้นิสัย/เจตคติ</a:t>
            </a:r>
          </a:p>
          <a:p>
            <a:r>
              <a:rPr lang="th-TH" sz="3600" dirty="0" smtClean="0"/>
              <a:t>เรียนรู้ทั้งภายนอก และภายใน </a:t>
            </a:r>
            <a:r>
              <a:rPr lang="en-US" sz="2000" dirty="0" smtClean="0"/>
              <a:t>- </a:t>
            </a:r>
            <a:r>
              <a:rPr lang="th-TH" sz="2000" dirty="0" smtClean="0"/>
              <a:t>รู้จักตัวเอง  ควบคุม</a:t>
            </a:r>
            <a:endParaRPr lang="th-TH" sz="3600" dirty="0" smtClean="0"/>
          </a:p>
          <a:p>
            <a:r>
              <a:rPr lang="th-TH" sz="3600" dirty="0" smtClean="0"/>
              <a:t>เป้าหมายคือพัฒนาการของผู้เรียน  ไม่ใช่สอนครบ</a:t>
            </a:r>
          </a:p>
          <a:p>
            <a:r>
              <a:rPr lang="th-TH" sz="3600" dirty="0" smtClean="0"/>
              <a:t>พัฒนาการครบทุกด้าน  พหุปัญญา</a:t>
            </a:r>
          </a:p>
          <a:p>
            <a:r>
              <a:rPr lang="en-US" sz="3600" dirty="0" smtClean="0"/>
              <a:t>Transformative Learning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1019" y="396890"/>
            <a:ext cx="916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solidFill>
                  <a:srgbClr val="0000FF"/>
                </a:solidFill>
              </a:rPr>
              <a:t>เป้า</a:t>
            </a:r>
          </a:p>
          <a:p>
            <a:r>
              <a:rPr lang="th-TH" sz="2400" dirty="0" smtClean="0">
                <a:solidFill>
                  <a:srgbClr val="0000FF"/>
                </a:solidFill>
              </a:rPr>
              <a:t>หมาย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903291"/>
              </p:ext>
            </p:extLst>
          </p:nvPr>
        </p:nvGraphicFramePr>
        <p:xfrm>
          <a:off x="527050" y="1027113"/>
          <a:ext cx="8080375" cy="4200527"/>
        </p:xfrm>
        <a:graphic>
          <a:graphicData uri="http://schemas.openxmlformats.org/drawingml/2006/table">
            <a:tbl>
              <a:tblPr/>
              <a:tblGrid>
                <a:gridCol w="2608263"/>
                <a:gridCol w="2778125"/>
                <a:gridCol w="2693987"/>
              </a:tblGrid>
              <a:tr h="7000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Level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Objectives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Outcome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Information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Skills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Experts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Socialization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Values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Professionals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Transformative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Leadership attributes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Change agents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17"/>
                    </a:solidFill>
                  </a:tcPr>
                </a:tc>
              </a:tr>
            </a:tbl>
          </a:graphicData>
        </a:graphic>
      </p:graphicFrame>
      <p:sp>
        <p:nvSpPr>
          <p:cNvPr id="13334" name="Title 4"/>
          <p:cNvSpPr>
            <a:spLocks noGrp="1"/>
          </p:cNvSpPr>
          <p:nvPr>
            <p:ph type="title"/>
          </p:nvPr>
        </p:nvSpPr>
        <p:spPr>
          <a:xfrm>
            <a:off x="957263" y="5318285"/>
            <a:ext cx="7273925" cy="874712"/>
          </a:xfrm>
        </p:spPr>
        <p:txBody>
          <a:bodyPr/>
          <a:lstStyle/>
          <a:p>
            <a:pPr eaLnBrk="1" hangingPunct="1"/>
            <a:r>
              <a:rPr lang="en-US" sz="3600" b="1" i="1" dirty="0" smtClean="0"/>
              <a:t>Table III-1</a:t>
            </a:r>
            <a:r>
              <a:rPr lang="en-US" sz="4000" b="1" dirty="0" smtClean="0"/>
              <a:t>. Levels of learning</a:t>
            </a:r>
            <a:endParaRPr lang="en-US" sz="2400" b="1" dirty="0" smtClean="0"/>
          </a:p>
        </p:txBody>
      </p:sp>
      <p:pic>
        <p:nvPicPr>
          <p:cNvPr id="6" name="Picture 3" descr="Commission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213" y="6319838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57263" y="-98448"/>
            <a:ext cx="721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Transformative Learning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050" y="6032408"/>
            <a:ext cx="3639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2. </a:t>
            </a:r>
            <a:r>
              <a:rPr lang="th-TH" sz="2400" b="1" dirty="0" smtClean="0">
                <a:solidFill>
                  <a:srgbClr val="0000FF"/>
                </a:solidFill>
              </a:rPr>
              <a:t>เรียนรู้งอกงามจากภายใน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3. </a:t>
            </a:r>
            <a:r>
              <a:rPr lang="th-TH" sz="2400" b="1" dirty="0" smtClean="0">
                <a:solidFill>
                  <a:srgbClr val="0000FF"/>
                </a:solidFill>
              </a:rPr>
              <a:t>เปลี่ยนสมอง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7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3"/>
    </mc:Choice>
    <mc:Fallback xmlns="">
      <p:transition xmlns:p14="http://schemas.microsoft.com/office/powerpoint/2010/main" spd="slow" advTm="125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ทักษะในศตวรรษที่ 21_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84"/>
            <a:ext cx="9143999" cy="663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973" y="-91887"/>
            <a:ext cx="295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ทักษะแห่ง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5033" y="-207536"/>
            <a:ext cx="253146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ศตวรรษ</a:t>
            </a:r>
          </a:p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ที่ ๒๑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3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429555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2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rning pyrami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0" y="0"/>
            <a:ext cx="73205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4821" y="5393765"/>
            <a:ext cx="261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Constructionism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7726552" y="2369688"/>
            <a:ext cx="128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เสพ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4873" y="4446512"/>
            <a:ext cx="16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สร้าง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12"/>
    </mc:Choice>
    <mc:Fallback xmlns="">
      <p:transition xmlns:p14="http://schemas.microsoft.com/office/powerpoint/2010/main" spd="slow" advTm="1326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024179" y="502730"/>
            <a:ext cx="1645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/>
              <a:t>๖ เปลี่ยน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767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582706" y="1094004"/>
            <a:ext cx="2221161" cy="1043711"/>
          </a:xfrm>
          <a:prstGeom prst="hexag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เหตุการณ์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067077" y="1182029"/>
            <a:ext cx="2376372" cy="1165897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ความจำใช้งาน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960619" y="4352398"/>
            <a:ext cx="3482830" cy="1165897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 smtClean="0"/>
              <a:t>ความจำระยะยาว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67077" y="2313763"/>
            <a:ext cx="231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ตระหนักรู้ และคิด</a:t>
            </a:r>
            <a:endParaRPr lang="en-US" sz="2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80840" y="5514875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รู้ข้อเท็จจริงและกระบวนการ</a:t>
            </a:r>
            <a:endParaRPr lang="en-US" sz="2400" b="1" dirty="0" smtClean="0"/>
          </a:p>
        </p:txBody>
      </p:sp>
      <p:sp>
        <p:nvSpPr>
          <p:cNvPr id="9" name="Up Arrow 8"/>
          <p:cNvSpPr/>
          <p:nvPr/>
        </p:nvSpPr>
        <p:spPr>
          <a:xfrm>
            <a:off x="5318545" y="3370051"/>
            <a:ext cx="289188" cy="655397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08920" y="3445496"/>
            <a:ext cx="314321" cy="626312"/>
          </a:xfrm>
          <a:prstGeom prst="down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357111" y="1471249"/>
            <a:ext cx="978408" cy="31437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48187" y="3432922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เรียนรู้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35237" y="3420350"/>
            <a:ext cx="503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จำ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2538" y="1088948"/>
            <a:ext cx="1915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สังเกต เก็บข้อมูล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10961" y="4112597"/>
            <a:ext cx="807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ลืม</a:t>
            </a:r>
            <a:endParaRPr lang="en-US" sz="4000" dirty="0"/>
          </a:p>
        </p:txBody>
      </p:sp>
      <p:sp>
        <p:nvSpPr>
          <p:cNvPr id="17" name="Left Arrow 16"/>
          <p:cNvSpPr/>
          <p:nvPr/>
        </p:nvSpPr>
        <p:spPr>
          <a:xfrm rot="19031055">
            <a:off x="2481173" y="3306241"/>
            <a:ext cx="2308097" cy="339943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929611" y="4564657"/>
            <a:ext cx="978408" cy="301799"/>
          </a:xfrm>
          <a:prstGeom prst="lef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4041" y="6488614"/>
            <a:ext cx="637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Ref.: Daniel T. Willingham. Why Don’t Students Like School?, 2009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7437" y="-16198"/>
            <a:ext cx="5109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เรียนรู้แบบไม่รู้ตัว</a:t>
            </a:r>
            <a:endParaRPr lang="th-TH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0293"/>
            <a:ext cx="1757184" cy="2345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630" y="1471249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Working</a:t>
            </a:r>
          </a:p>
          <a:p>
            <a:r>
              <a:rPr lang="en-US" sz="2000" dirty="0" smtClean="0"/>
              <a:t>Memory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0390" y="4640247"/>
            <a:ext cx="1191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Longterm</a:t>
            </a:r>
            <a:endParaRPr lang="en-US" sz="2000" dirty="0" smtClean="0"/>
          </a:p>
          <a:p>
            <a:r>
              <a:rPr lang="en-US" sz="2000" dirty="0" smtClean="0"/>
              <a:t>Memory</a:t>
            </a:r>
            <a:endParaRPr lang="en-US" sz="2000" dirty="0"/>
          </a:p>
        </p:txBody>
      </p:sp>
      <p:sp>
        <p:nvSpPr>
          <p:cNvPr id="22" name="Left Arrow 21"/>
          <p:cNvSpPr/>
          <p:nvPr/>
        </p:nvSpPr>
        <p:spPr>
          <a:xfrm>
            <a:off x="3328569" y="1785621"/>
            <a:ext cx="978408" cy="126414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0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731" y="144768"/>
            <a:ext cx="509883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วิธีการที่แตกต่าง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3600" dirty="0" smtClean="0"/>
              <a:t>สอนน้อย  ศิษย์ได้เรียนรู้มาก </a:t>
            </a:r>
            <a:r>
              <a:rPr lang="en-US" sz="1800" dirty="0" smtClean="0"/>
              <a:t>(Teach Less, Learn More)</a:t>
            </a:r>
          </a:p>
          <a:p>
            <a:r>
              <a:rPr lang="th-TH" sz="3600" dirty="0" smtClean="0"/>
              <a:t>เรียนโดยลงมือทำ </a:t>
            </a:r>
            <a:r>
              <a:rPr lang="en-US" sz="2000" dirty="0" smtClean="0"/>
              <a:t>(Active/Authentic Learning)</a:t>
            </a:r>
            <a:r>
              <a:rPr lang="th-TH" sz="3600" dirty="0" smtClean="0"/>
              <a:t>   และทบทวนไตร่ตรอง</a:t>
            </a:r>
            <a:r>
              <a:rPr lang="en-US" sz="3600" dirty="0" smtClean="0"/>
              <a:t> </a:t>
            </a:r>
            <a:r>
              <a:rPr lang="en-US" sz="2000" dirty="0" smtClean="0"/>
              <a:t>(AAR / Reflection)    </a:t>
            </a:r>
            <a:r>
              <a:rPr lang="th-TH" sz="3600" dirty="0" smtClean="0"/>
              <a:t>เรียน </a:t>
            </a:r>
            <a:r>
              <a:rPr lang="en-US" sz="3600" dirty="0" smtClean="0"/>
              <a:t>=</a:t>
            </a:r>
            <a:r>
              <a:rPr lang="th-TH" sz="3600" dirty="0" smtClean="0"/>
              <a:t> ทำงาน</a:t>
            </a:r>
            <a:endParaRPr lang="en-US" sz="2000" dirty="0" smtClean="0"/>
          </a:p>
          <a:p>
            <a:r>
              <a:rPr lang="th-TH" sz="3600" dirty="0" smtClean="0"/>
              <a:t>เรียนเป็นทีม  ช่วยเหลือกัน  ไม่ทิ้งกัน</a:t>
            </a:r>
            <a:endParaRPr lang="en-US" sz="3600" dirty="0" smtClean="0"/>
          </a:p>
          <a:p>
            <a:r>
              <a:rPr lang="th-TH" sz="3600" dirty="0" smtClean="0"/>
              <a:t>นร. เป็นเจ้าของการเรียน</a:t>
            </a:r>
          </a:p>
          <a:p>
            <a:r>
              <a:rPr lang="th-TH" sz="3600" dirty="0" smtClean="0"/>
              <a:t>ครูเอาใจใส่เด็กเรียนอ่อน </a:t>
            </a:r>
          </a:p>
          <a:p>
            <a:r>
              <a:rPr lang="th-TH" sz="3600" dirty="0" smtClean="0"/>
              <a:t>เน้นสอบเพื่อแก้ไข พัฒนา </a:t>
            </a:r>
            <a:r>
              <a:rPr lang="en-US" sz="2000" dirty="0" smtClean="0"/>
              <a:t>(Formative Assessment) </a:t>
            </a:r>
            <a:r>
              <a:rPr lang="th-TH" sz="3600" dirty="0" smtClean="0"/>
              <a:t> </a:t>
            </a:r>
          </a:p>
          <a:p>
            <a:r>
              <a:rPr lang="th-TH" sz="3600" dirty="0" smtClean="0"/>
              <a:t>เรียนให้ใช้ ค.เป็น</a:t>
            </a:r>
            <a:r>
              <a:rPr lang="en-US" sz="3600" dirty="0" smtClean="0"/>
              <a:t>,</a:t>
            </a:r>
            <a:r>
              <a:rPr lang="th-TH" sz="3600" dirty="0" smtClean="0"/>
              <a:t> ฝึกใช้ ค.</a:t>
            </a:r>
            <a:r>
              <a:rPr lang="en-US" sz="3600" dirty="0" smtClean="0"/>
              <a:t>,</a:t>
            </a:r>
            <a:r>
              <a:rPr lang="th-TH" sz="3600" dirty="0" smtClean="0"/>
              <a:t> รู้จริง </a:t>
            </a:r>
            <a:r>
              <a:rPr lang="en-US" sz="2000" dirty="0" smtClean="0"/>
              <a:t>(mastery) </a:t>
            </a:r>
            <a:endParaRPr lang="th-TH" sz="2000" dirty="0" smtClean="0"/>
          </a:p>
          <a:p>
            <a:r>
              <a:rPr lang="th-TH" sz="3600" dirty="0" smtClean="0"/>
              <a:t>ใช้วิธีเรียนหลายแบบ ผสมผสานกัน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67757" y="350382"/>
            <a:ext cx="1870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ของการเรียนรู้</a:t>
            </a:r>
          </a:p>
          <a:p>
            <a:r>
              <a:rPr lang="th-TH" sz="2000" dirty="0" smtClean="0"/>
              <a:t>ในศตวรรษที่ ๒๑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165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178" y="145511"/>
            <a:ext cx="5423567" cy="1143000"/>
          </a:xfr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ห้องเรียนกลับทาง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44" y="1605347"/>
            <a:ext cx="4253467" cy="473553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ngsanaUPC"/>
                <a:cs typeface="AngsanaUPC"/>
              </a:rPr>
              <a:t>Flip the Classroom </a:t>
            </a:r>
            <a:r>
              <a:rPr lang="th-TH" sz="3600" dirty="0" smtClean="0">
                <a:latin typeface="AngsanaUPC"/>
                <a:cs typeface="AngsanaUPC"/>
              </a:rPr>
              <a:t>           กลับทางห้องเรียน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เรียนวิชาที่บ้าน  ทำ  </a:t>
            </a:r>
            <a:r>
              <a:rPr lang="en-US" sz="3600" dirty="0" smtClean="0">
                <a:latin typeface="AngsanaUPC"/>
                <a:cs typeface="AngsanaUPC"/>
              </a:rPr>
              <a:t>“</a:t>
            </a:r>
            <a:r>
              <a:rPr lang="th-TH" sz="3600" dirty="0" smtClean="0">
                <a:latin typeface="AngsanaUPC"/>
                <a:cs typeface="AngsanaUPC"/>
              </a:rPr>
              <a:t>การบ้าน</a:t>
            </a:r>
            <a:r>
              <a:rPr lang="en-US" sz="3600" dirty="0" smtClean="0">
                <a:latin typeface="AngsanaUPC"/>
                <a:cs typeface="AngsanaUPC"/>
              </a:rPr>
              <a:t>”</a:t>
            </a:r>
            <a:r>
              <a:rPr lang="th-TH" sz="3600" dirty="0" smtClean="0">
                <a:latin typeface="AngsanaUPC"/>
                <a:cs typeface="AngsanaUPC"/>
              </a:rPr>
              <a:t> ที่ห้องเรียน</a:t>
            </a:r>
            <a:endParaRPr lang="en-US" sz="3600" dirty="0" smtClean="0">
              <a:latin typeface="AngsanaUPC"/>
              <a:cs typeface="AngsanaUPC"/>
            </a:endParaRPr>
          </a:p>
          <a:p>
            <a:r>
              <a:rPr lang="th-TH" sz="3600" dirty="0" smtClean="0">
                <a:latin typeface="AngsanaUPC"/>
                <a:cs typeface="AngsanaUPC"/>
              </a:rPr>
              <a:t>ครูเครื่องสอนวิชา                 ครูคนสอนคน/ปัญญา</a:t>
            </a:r>
          </a:p>
          <a:p>
            <a:r>
              <a:rPr lang="th-TH" sz="3600" dirty="0" smtClean="0">
                <a:latin typeface="AngsanaUPC"/>
                <a:cs typeface="AngsanaUPC"/>
              </a:rPr>
              <a:t>ใช้ห้องเรียนเพื่อการเรียนแบบรู้จริง </a:t>
            </a:r>
            <a:r>
              <a:rPr lang="en-US" sz="3600" dirty="0" smtClean="0">
                <a:latin typeface="AngsanaUPC"/>
                <a:cs typeface="AngsanaUPC"/>
              </a:rPr>
              <a:t>(Mastery Learning)</a:t>
            </a:r>
            <a:endParaRPr lang="th-TH" sz="3600" dirty="0" smtClean="0">
              <a:latin typeface="AngsanaUPC"/>
              <a:cs typeface="AngsanaUPC"/>
            </a:endParaRPr>
          </a:p>
          <a:p>
            <a:endParaRPr lang="en-US" sz="3600" dirty="0">
              <a:latin typeface="AngsanaUPC"/>
              <a:cs typeface="AngsanaUP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05" y="1535901"/>
            <a:ext cx="3230468" cy="4571416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71711" y="6423973"/>
            <a:ext cx="8250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www.scbfoundation.com</a:t>
            </a:r>
            <a:r>
              <a:rPr lang="en-US" sz="1600" dirty="0"/>
              <a:t>/projects/</a:t>
            </a:r>
            <a:r>
              <a:rPr lang="en-US" sz="1600" dirty="0" err="1"/>
              <a:t>wcms</a:t>
            </a:r>
            <a:r>
              <a:rPr lang="en-US" sz="1600" dirty="0"/>
              <a:t>/docs/uploads/doc_13727357101058185889.pdf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736" y="1517932"/>
            <a:ext cx="1369007" cy="22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18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Flipped Classroom &amp; </a:t>
            </a:r>
            <a:r>
              <a:rPr lang="en-US" dirty="0"/>
              <a:t>e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MOOCs</a:t>
            </a:r>
          </a:p>
          <a:p>
            <a:r>
              <a:rPr lang="th-TH" sz="3600" dirty="0" smtClean="0"/>
              <a:t>นิสิต/นร. เข้าถึง </a:t>
            </a:r>
            <a:r>
              <a:rPr lang="en-US" sz="3600" dirty="0" smtClean="0"/>
              <a:t>content </a:t>
            </a:r>
            <a:r>
              <a:rPr lang="th-TH" sz="3600" dirty="0" smtClean="0"/>
              <a:t>เอง    ครู/อจ. โค้ชการฝึกใช้ ค. ในสถานการณ์จริง </a:t>
            </a:r>
            <a:r>
              <a:rPr lang="en-US" sz="3600" dirty="0" smtClean="0"/>
              <a:t>(Authentic) </a:t>
            </a:r>
            <a:r>
              <a:rPr lang="th-TH" sz="3600" dirty="0" smtClean="0"/>
              <a:t> เพื่อได้ทักษะเชิงซ้อน  และ รู้จริง </a:t>
            </a:r>
            <a:r>
              <a:rPr lang="en-US" sz="3600" dirty="0" smtClean="0"/>
              <a:t>(Mastery) </a:t>
            </a:r>
          </a:p>
          <a:p>
            <a:r>
              <a:rPr lang="th-TH" sz="3600" dirty="0" smtClean="0"/>
              <a:t>ต้องการ </a:t>
            </a:r>
            <a:r>
              <a:rPr lang="en-US" sz="3600" dirty="0" smtClean="0"/>
              <a:t>National eLearning Platform </a:t>
            </a:r>
            <a:r>
              <a:rPr lang="th-TH" sz="3600" dirty="0" smtClean="0"/>
              <a:t> </a:t>
            </a:r>
            <a:endParaRPr lang="en-US" sz="3600" dirty="0" smtClean="0"/>
          </a:p>
          <a:p>
            <a:r>
              <a:rPr lang="th-TH" sz="3600" dirty="0" smtClean="0"/>
              <a:t>ดร. จันทวรรณ ปิยะวัฒน์  </a:t>
            </a:r>
            <a:r>
              <a:rPr lang="en-US" sz="3600" dirty="0" smtClean="0"/>
              <a:t>&amp; EGA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799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68" y="187044"/>
            <a:ext cx="5372168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โค้ชด้วย </a:t>
            </a:r>
            <a:r>
              <a:rPr lang="en-US" sz="4800" dirty="0" smtClean="0"/>
              <a:t>EFA + FFB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60952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Embedded Formative Assessment</a:t>
            </a:r>
          </a:p>
          <a:p>
            <a:r>
              <a:rPr lang="en-US" sz="3600" dirty="0" smtClean="0"/>
              <a:t>Formative Feed Back  </a:t>
            </a:r>
            <a:r>
              <a:rPr lang="en-US" sz="3600" dirty="0" smtClean="0">
                <a:sym typeface="Wingdings"/>
              </a:rPr>
              <a:t> Forward Thinking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62" y="403082"/>
            <a:ext cx="2387600" cy="3403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2191" y="4146188"/>
            <a:ext cx="5313775" cy="2511072"/>
          </a:xfrm>
          <a:prstGeom prst="round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ครูมีทักษะ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Coaching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EFA &amp; FFB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Measure Annual Net Gain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5518153" y="4146188"/>
            <a:ext cx="3518186" cy="2511072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นศ. ก็ทำเป็น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Peer Coaching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Peer Assessment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Peer Feed Back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09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493059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6" y="183923"/>
            <a:ext cx="6582229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อุดมการณ์ของครู</a:t>
            </a:r>
            <a:r>
              <a:rPr lang="th-TH" sz="2000" dirty="0" smtClean="0"/>
              <a:t>ในศตวรรษที่ ๒๑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ไม่ทำตนเป็น </a:t>
            </a:r>
            <a:r>
              <a:rPr lang="en-US" sz="3600" dirty="0" smtClean="0"/>
              <a:t>“</a:t>
            </a:r>
            <a:r>
              <a:rPr lang="th-TH" sz="3600" dirty="0" smtClean="0"/>
              <a:t>ผู้รู้</a:t>
            </a:r>
            <a:r>
              <a:rPr lang="en-US" sz="3600" dirty="0" smtClean="0"/>
              <a:t>”</a:t>
            </a:r>
            <a:r>
              <a:rPr lang="th-TH" sz="3600" dirty="0" smtClean="0"/>
              <a:t>  ไม่ตอบคำถามศิษย์ ที่ถามเนื้อความรู้</a:t>
            </a:r>
          </a:p>
          <a:p>
            <a:r>
              <a:rPr lang="th-TH" sz="3600" dirty="0" smtClean="0"/>
              <a:t>ทำตนเป็น</a:t>
            </a:r>
            <a:r>
              <a:rPr lang="en-US" sz="3600" dirty="0" smtClean="0"/>
              <a:t> “</a:t>
            </a:r>
            <a:r>
              <a:rPr lang="th-TH" sz="3600" dirty="0" smtClean="0"/>
              <a:t>ผู้ไม่รู้</a:t>
            </a:r>
            <a:r>
              <a:rPr lang="en-US" sz="3600" dirty="0" smtClean="0"/>
              <a:t>”</a:t>
            </a:r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th-TH" sz="3600" dirty="0" smtClean="0"/>
              <a:t>เน้นตั้งคำถาม ให้ศิษย์ค้นคว้า หรือทดลองปฏิบัติเพื่อหาคำตอบเอง</a:t>
            </a:r>
          </a:p>
          <a:p>
            <a:r>
              <a:rPr lang="th-TH" sz="3600" dirty="0" smtClean="0"/>
              <a:t>ท้าทาย กระตุ้น ให้ศิษย์เกิดความใคร่รู้  และขวนขวายอดทนหาคำตอบ/ทักษะ เอง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3287" y="5710664"/>
            <a:ext cx="8828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Inquiry/Challenge-Based Learning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03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249" y="159198"/>
            <a:ext cx="5661649" cy="1143000"/>
          </a:xfr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คุณค่าของครู...สูงยิ่ง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3600" dirty="0" smtClean="0"/>
              <a:t>โดยใช้เวลา</a:t>
            </a:r>
            <a:r>
              <a:rPr lang="th-TH" sz="2000" dirty="0" smtClean="0"/>
              <a:t>ทำหน้าที่</a:t>
            </a:r>
            <a:r>
              <a:rPr lang="th-TH" sz="3600" dirty="0" smtClean="0"/>
              <a:t>โค้ช ให้ศิษย์มีทักษะสำคัญ สำหรับการดำรงชีวิตในสังคมยุคใหม่ </a:t>
            </a:r>
          </a:p>
          <a:p>
            <a:r>
              <a:rPr lang="th-TH" sz="3600" dirty="0" smtClean="0"/>
              <a:t>ไม่ใช่</a:t>
            </a:r>
            <a:r>
              <a:rPr lang="th-TH" sz="2000" dirty="0" smtClean="0"/>
              <a:t>เน้นทำหน้าที่่</a:t>
            </a:r>
            <a:r>
              <a:rPr lang="th-TH" sz="3600" dirty="0" smtClean="0"/>
              <a:t>ถ่ายทอดความรู้</a:t>
            </a:r>
          </a:p>
          <a:p>
            <a:r>
              <a:rPr lang="th-TH" sz="3600" dirty="0" smtClean="0"/>
              <a:t>เอาใจใส่ศิษย์ทุกคน เป็นรายคน </a:t>
            </a:r>
            <a:r>
              <a:rPr lang="th-TH" sz="2000" dirty="0" smtClean="0"/>
              <a:t>ไม่ใช่ </a:t>
            </a:r>
            <a:r>
              <a:rPr lang="th-TH" sz="3600" dirty="0" smtClean="0"/>
              <a:t>สนใจแต่เด็กเก่ง</a:t>
            </a:r>
          </a:p>
          <a:p>
            <a:r>
              <a:rPr lang="th-TH" sz="3600" dirty="0" smtClean="0"/>
              <a:t>รวมตัวกัน</a:t>
            </a:r>
            <a:r>
              <a:rPr lang="th-TH" sz="3600" b="1" dirty="0" smtClean="0">
                <a:solidFill>
                  <a:srgbClr val="0000FF"/>
                </a:solidFill>
              </a:rPr>
              <a:t>เรียนรู้</a:t>
            </a:r>
            <a:r>
              <a:rPr lang="th-TH" sz="3600" dirty="0" smtClean="0"/>
              <a:t>วิธีทำหน้าที่ โค้ช ศิษย์ ให้พัฒนาครบด้าน  เรียนรู้ตลอดชีวิต</a:t>
            </a:r>
            <a:r>
              <a:rPr lang="en-US" sz="3600" dirty="0" smtClean="0"/>
              <a:t> … </a:t>
            </a:r>
            <a:r>
              <a:rPr lang="th-TH" sz="3600" i="1" dirty="0" smtClean="0"/>
              <a:t>ชุมชนเรียนรู้ ครูเพื่อศิษย์</a:t>
            </a:r>
            <a:r>
              <a:rPr lang="en-US" sz="3600" dirty="0" smtClean="0"/>
              <a:t> </a:t>
            </a:r>
            <a:r>
              <a:rPr lang="en-US" sz="2000" dirty="0" smtClean="0"/>
              <a:t>(PLC – Professional Learning Community)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5182" y="379584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ในศตวรรษ</a:t>
            </a:r>
          </a:p>
          <a:p>
            <a:r>
              <a:rPr lang="th-TH" sz="2000" dirty="0" smtClean="0"/>
              <a:t>ที่ ๒๑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50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การเรียนรู้ในศตวรรษที่ </a:t>
            </a:r>
            <a:r>
              <a:rPr lang="en-US" dirty="0" smtClean="0"/>
              <a:t>20 &amp; 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595438"/>
            <a:ext cx="4013200" cy="4899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เป้าหมายที่เด็ก</a:t>
            </a:r>
          </a:p>
          <a:p>
            <a:r>
              <a:rPr lang="th-TH" dirty="0" smtClean="0"/>
              <a:t>ลปรร.</a:t>
            </a:r>
          </a:p>
          <a:p>
            <a:r>
              <a:rPr lang="th-TH" dirty="0" smtClean="0"/>
              <a:t>ทักษะ</a:t>
            </a:r>
          </a:p>
          <a:p>
            <a:r>
              <a:rPr lang="th-TH" dirty="0" smtClean="0"/>
              <a:t>กระบวนการ</a:t>
            </a:r>
          </a:p>
          <a:p>
            <a:r>
              <a:rPr lang="th-TH" dirty="0" smtClean="0"/>
              <a:t>ทักษะประยุกต์</a:t>
            </a:r>
          </a:p>
          <a:p>
            <a:r>
              <a:rPr lang="th-TH" dirty="0" smtClean="0"/>
              <a:t>คำถาม ปัญหา</a:t>
            </a:r>
          </a:p>
          <a:p>
            <a:r>
              <a:rPr lang="th-TH" dirty="0" smtClean="0"/>
              <a:t>ปฏิบัติ</a:t>
            </a:r>
          </a:p>
          <a:p>
            <a:r>
              <a:rPr lang="th-TH" dirty="0" smtClean="0"/>
              <a:t>โครงการ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700" y="1625600"/>
            <a:ext cx="4013200" cy="4894263"/>
          </a:xfrm>
          <a:prstGeom prst="rect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ครูเป็นตัวตั้ง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สอน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ความรู้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เนื้อหา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ทักษะพื้นฐาน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ความจริง หลักการ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ทฤษฎี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หลักสูตร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584" y="9099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3385" y="9099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7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7"/>
    </mc:Choice>
    <mc:Fallback xmlns="">
      <p:transition xmlns:p14="http://schemas.microsoft.com/office/powerpoint/2010/main" spd="slow" advTm="224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  <a:solidFill>
            <a:srgbClr val="66006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การเรียนรู้ในศตวรรษที่ </a:t>
            </a:r>
            <a:r>
              <a:rPr lang="en-US" dirty="0" smtClean="0"/>
              <a:t>20 &amp; 21</a:t>
            </a:r>
            <a:r>
              <a:rPr lang="th-TH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0" y="1328738"/>
            <a:ext cx="4013200" cy="4899025"/>
          </a:xfr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ตามความต้องการ</a:t>
            </a:r>
          </a:p>
          <a:p>
            <a:r>
              <a:rPr lang="th-TH" dirty="0" smtClean="0"/>
              <a:t>รายบุคคล</a:t>
            </a:r>
          </a:p>
          <a:p>
            <a:r>
              <a:rPr lang="th-TH" dirty="0" smtClean="0"/>
              <a:t>ร่วมมือ</a:t>
            </a:r>
          </a:p>
          <a:p>
            <a:r>
              <a:rPr lang="th-TH" dirty="0" smtClean="0"/>
              <a:t>ชุมชนทั่วโลก</a:t>
            </a:r>
          </a:p>
          <a:p>
            <a:r>
              <a:rPr lang="th-TH" dirty="0" smtClean="0"/>
              <a:t>ใช้เว็บ</a:t>
            </a:r>
          </a:p>
          <a:p>
            <a:r>
              <a:rPr lang="th-TH" dirty="0" smtClean="0"/>
              <a:t>ทดสอบการ รร.</a:t>
            </a:r>
          </a:p>
          <a:p>
            <a:r>
              <a:rPr lang="th-TH" dirty="0" smtClean="0"/>
              <a:t>เรียนเพื่อชีวิต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700" y="1333500"/>
            <a:ext cx="4013200" cy="4894263"/>
          </a:xfrm>
          <a:prstGeom prst="rect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chemeClr val="bg1"/>
                </a:solidFill>
              </a:rPr>
              <a:t>ช่วงเวลา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เหมือนกันทั้งห้อง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แข่งขัน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ห้องเรียน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ตามตำรา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ทดสอบ ค.</a:t>
            </a:r>
          </a:p>
          <a:p>
            <a:r>
              <a:rPr lang="th-TH" dirty="0" smtClean="0">
                <a:solidFill>
                  <a:schemeClr val="bg1"/>
                </a:solidFill>
              </a:rPr>
              <a:t>เรียนเพื่อโรงเรียน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282" y="5443835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4185" y="5469533"/>
            <a:ext cx="886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7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2"/>
    </mc:Choice>
    <mc:Fallback xmlns="">
      <p:transition xmlns:p14="http://schemas.microsoft.com/office/powerpoint/2010/main" spd="slow" advTm="1055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16661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6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22238"/>
            <a:ext cx="85165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เปลี่ยนแปลงการทำงานของครู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786" cy="4525963"/>
          </a:xfr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จากโดดเดี่ยว</a:t>
            </a:r>
          </a:p>
          <a:p>
            <a:r>
              <a:rPr lang="th-TH" dirty="0" smtClean="0"/>
              <a:t>ครูคิดคนเดียว</a:t>
            </a:r>
            <a:endParaRPr lang="en-US" dirty="0" smtClean="0"/>
          </a:p>
          <a:p>
            <a:r>
              <a:rPr lang="th-TH" dirty="0" smtClean="0"/>
              <a:t>แยกกันกำหนดมาตรฐานการเรียนรู้</a:t>
            </a:r>
          </a:p>
          <a:p>
            <a:r>
              <a:rPr lang="th-TH" dirty="0" smtClean="0"/>
              <a:t>แยกกันค้นหาวิธีพัฒนาผลสัมฤทธิ์</a:t>
            </a:r>
          </a:p>
          <a:p>
            <a:r>
              <a:rPr lang="th-TH" dirty="0" smtClean="0"/>
              <a:t>กิจกรรมของครูเป็นเรื่องส่วนตัว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5627" y="1612900"/>
            <a:ext cx="4033786" cy="452596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rgbClr val="FFFFFF"/>
                </a:solidFill>
              </a:rPr>
              <a:t>เป็นทีม มีเป้าร่วม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ร่วมกันคิดเป้า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ทีม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ร่วมกันกำหนด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ทีม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r>
              <a:rPr lang="th-TH" dirty="0" smtClean="0">
                <a:solidFill>
                  <a:srgbClr val="FFFFFF"/>
                </a:solidFill>
              </a:rPr>
              <a:t>ช่วยเหลือกัน และ ลปรร.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ครูเปิดเผยกิจกรรมของตนต่อ </a:t>
            </a:r>
            <a:r>
              <a:rPr lang="en-US" dirty="0" smtClean="0">
                <a:solidFill>
                  <a:srgbClr val="FFFFFF"/>
                </a:solidFill>
              </a:rPr>
              <a:t>PLC </a:t>
            </a:r>
            <a:endParaRPr lang="th-TH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3"/>
    </mc:Choice>
    <mc:Fallback xmlns="">
      <p:transition xmlns:p14="http://schemas.microsoft.com/office/powerpoint/2010/main" spd="slow" advTm="70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1" y="122238"/>
            <a:ext cx="85165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latin typeface="Arial Unicode MS"/>
                <a:cs typeface="Arial Unicode MS"/>
              </a:rPr>
              <a:t>เปลี่ยนแปลงการทำงานของครู (๒)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3786" cy="4525963"/>
          </a:xfr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/>
              <a:t>ร่วมมือแบบเปะปะ ไม่โฟกัสผลสัมฤทธิ์</a:t>
            </a:r>
          </a:p>
          <a:p>
            <a:r>
              <a:rPr lang="th-TH" dirty="0" smtClean="0"/>
              <a:t>ศิษย์ของฉัน ศิษย์ของคุณ</a:t>
            </a:r>
            <a:endParaRPr lang="en-US" dirty="0" smtClean="0"/>
          </a:p>
          <a:p>
            <a:r>
              <a:rPr lang="th-TH" dirty="0" smtClean="0"/>
              <a:t>เน้นให้คุณค่าเวลาบรรยาย การเป็นครูสอน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25627" y="1612900"/>
            <a:ext cx="4033786" cy="4525963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>
                <a:solidFill>
                  <a:srgbClr val="FFFFFF"/>
                </a:solidFill>
              </a:rPr>
              <a:t>เน้นร่วมมือในประเด็นยุทธศาสตร์</a:t>
            </a:r>
          </a:p>
          <a:p>
            <a:r>
              <a:rPr lang="th-TH" dirty="0" smtClean="0">
                <a:solidFill>
                  <a:srgbClr val="FFFFFF"/>
                </a:solidFill>
              </a:rPr>
              <a:t>ศิษย์ของเรา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th-TH" dirty="0" smtClean="0">
              <a:solidFill>
                <a:srgbClr val="FFFFFF"/>
              </a:solidFill>
            </a:endParaRPr>
          </a:p>
          <a:p>
            <a:r>
              <a:rPr lang="th-TH" dirty="0" smtClean="0">
                <a:solidFill>
                  <a:srgbClr val="FFFFFF"/>
                </a:solidFill>
              </a:rPr>
              <a:t>เน้นให้คุณค่าเวลาการเตรียมตัว  ทำงานร่วมกัน  เรียนรุู้ร่วมกัน ในการทำหน้าที่ครูฝึก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870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9"/>
    </mc:Choice>
    <mc:Fallback xmlns="">
      <p:transition xmlns:p14="http://schemas.microsoft.com/office/powerpoint/2010/main" spd="slow" advTm="213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78"/>
            <a:ext cx="8229600" cy="11430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dirty="0" smtClean="0"/>
              <a:t>สรุป </a:t>
            </a:r>
            <a:r>
              <a:rPr lang="th-TH" dirty="0" smtClean="0"/>
              <a:t>การเรียนรู้ในศตวรรษที่ ๒๑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ครูพึงใช้จินตนาการ  หา/ศึกษา วิธีการ ริเริ่มสร้างสรรค์  </a:t>
            </a:r>
          </a:p>
          <a:p>
            <a:r>
              <a:rPr lang="th-TH" sz="3600" dirty="0" smtClean="0"/>
              <a:t>เพื่อให้ศิษย์ </a:t>
            </a:r>
            <a:r>
              <a:rPr lang="en-US" sz="2000" dirty="0"/>
              <a:t>(</a:t>
            </a:r>
            <a:r>
              <a:rPr lang="th-TH" sz="2000" dirty="0" smtClean="0"/>
              <a:t>และครู</a:t>
            </a:r>
            <a:r>
              <a:rPr lang="en-US" sz="2000" dirty="0" smtClean="0"/>
              <a:t>) </a:t>
            </a:r>
            <a:r>
              <a:rPr lang="th-TH" sz="3600" dirty="0" smtClean="0"/>
              <a:t>ได้เรียนแบบบูรณาการ  ลงมือทำ </a:t>
            </a:r>
            <a:r>
              <a:rPr lang="en-US" sz="3600" dirty="0" smtClean="0"/>
              <a:t>+ </a:t>
            </a:r>
            <a:r>
              <a:rPr lang="th-TH" sz="3600" dirty="0" smtClean="0"/>
              <a:t>คิดไตร่ตรอง </a:t>
            </a:r>
            <a:r>
              <a:rPr lang="th-TH" sz="2000" dirty="0" smtClean="0"/>
              <a:t>ทั้งส่วนบุคคล และเป็นทีม</a:t>
            </a:r>
            <a:endParaRPr lang="th-TH" sz="3600" dirty="0" smtClean="0"/>
          </a:p>
          <a:p>
            <a:r>
              <a:rPr lang="th-TH" sz="3600" dirty="0" smtClean="0"/>
              <a:t>เกิดทักษะแห่งศตวรรษที่ ๒๑   </a:t>
            </a:r>
            <a:r>
              <a:rPr lang="th-TH" sz="2000" dirty="0" smtClean="0"/>
              <a:t>ฝึกทักษะทั้ง</a:t>
            </a:r>
            <a:r>
              <a:rPr lang="th-TH" sz="3600" dirty="0" smtClean="0"/>
              <a:t>ด้านนอก และด้านใน </a:t>
            </a:r>
            <a:r>
              <a:rPr lang="th-TH" sz="3600" dirty="0"/>
              <a:t> </a:t>
            </a:r>
            <a:r>
              <a:rPr lang="th-TH" sz="3600" dirty="0" smtClean="0"/>
              <a:t> ทักษะผู้นำ</a:t>
            </a:r>
            <a:r>
              <a:rPr lang="th-TH" sz="2000" dirty="0" smtClean="0"/>
              <a:t>การเปลี่ยนแปลง</a:t>
            </a:r>
            <a:endParaRPr lang="th-TH" sz="3600" dirty="0" smtClean="0"/>
          </a:p>
          <a:p>
            <a:r>
              <a:rPr lang="th-TH" sz="3600" dirty="0" smtClean="0"/>
              <a:t>มีทักษะ </a:t>
            </a:r>
            <a:r>
              <a:rPr lang="th-TH" sz="2000" dirty="0" smtClean="0"/>
              <a:t>และ</a:t>
            </a:r>
            <a:r>
              <a:rPr lang="th-TH" sz="3600" dirty="0" smtClean="0"/>
              <a:t> ฉันทะ เพื่อการเรียนรู้ตลอดชีวิต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-4567" y="5811317"/>
            <a:ext cx="9153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จัดบรรยากาศให้สัปปายะ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SOLE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0495" y="1973317"/>
            <a:ext cx="476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owalliaUPC"/>
                <a:cs typeface="BrowalliaUPC"/>
              </a:rPr>
              <a:t>ไม่มีสูตรสำเร็จตายตัว</a:t>
            </a:r>
            <a:endParaRPr lang="th-TH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owalliaUPC"/>
              <a:cs typeface="BrowalliaUPC"/>
            </a:endParaRPr>
          </a:p>
        </p:txBody>
      </p:sp>
    </p:spTree>
    <p:extLst>
      <p:ext uri="{BB962C8B-B14F-4D97-AF65-F5344CB8AC3E}">
        <p14:creationId xmlns:p14="http://schemas.microsoft.com/office/powerpoint/2010/main" val="254812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6" y="175668"/>
            <a:ext cx="8686800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ศตวรรษแห่งการเปลี่ยนแปลง</a:t>
            </a:r>
            <a:r>
              <a:rPr lang="th-TH" sz="2400" dirty="0" smtClean="0"/>
              <a:t>และเปิดกว้าง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537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/>
              <a:t>เปลี่ยนแปลง เร็วขึ้นๆ </a:t>
            </a:r>
          </a:p>
          <a:p>
            <a:r>
              <a:rPr lang="th-TH" sz="3600" dirty="0" smtClean="0"/>
              <a:t>ไม่แน่นอน  คาดเดายาก พลิกผัน</a:t>
            </a:r>
            <a:r>
              <a:rPr lang="en-US" sz="3600" dirty="0" smtClean="0"/>
              <a:t>  </a:t>
            </a:r>
            <a:r>
              <a:rPr lang="th-TH" sz="3600" dirty="0" smtClean="0"/>
              <a:t>ซับซ้อน</a:t>
            </a:r>
          </a:p>
          <a:p>
            <a:r>
              <a:rPr lang="th-TH" sz="3600" dirty="0" smtClean="0"/>
              <a:t>สาระสนเทศ/ความรู้ หาง่าย มีอยู่ทั่วไป</a:t>
            </a:r>
          </a:p>
          <a:p>
            <a:r>
              <a:rPr lang="th-TH" sz="3600" dirty="0" smtClean="0"/>
              <a:t>ค. ผิดๆ ระบาด  มายา  หลอกลวง</a:t>
            </a:r>
            <a:endParaRPr lang="en-US" sz="3600" dirty="0" smtClean="0"/>
          </a:p>
          <a:p>
            <a:r>
              <a:rPr lang="th-TH" sz="3600" dirty="0" smtClean="0"/>
              <a:t>ค. ใหม่เพิ่มรวดเร็ว   ค. เดิมเก่า กร่อน ผิด</a:t>
            </a:r>
          </a:p>
          <a:p>
            <a:r>
              <a:rPr lang="th-TH" sz="3600" dirty="0" smtClean="0"/>
              <a:t>ความสะดวกสบาย</a:t>
            </a:r>
          </a:p>
          <a:p>
            <a:r>
              <a:rPr lang="th-TH" sz="3600" dirty="0" smtClean="0"/>
              <a:t>สังคมวัตถุนิยม  บริโภคนิยม  ทุนนิยม </a:t>
            </a:r>
          </a:p>
          <a:p>
            <a:r>
              <a:rPr lang="th-TH" sz="3600" dirty="0" smtClean="0"/>
              <a:t>ใครๆ ก็เข้ามหาวิทยาลัยได้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34122" y="1600200"/>
            <a:ext cx="404469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th-TH" sz="2800" dirty="0" smtClean="0">
                <a:solidFill>
                  <a:srgbClr val="0000FF"/>
                </a:solidFill>
              </a:rPr>
              <a:t>อนาคตจะเป็นอย่างไรก็ไม่รู้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6" y="175668"/>
            <a:ext cx="8686800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ศตวรรษแห่งการเปลี่ยนแปลง</a:t>
            </a:r>
            <a:r>
              <a:rPr lang="th-TH" sz="2400" dirty="0" smtClean="0"/>
              <a:t>และเปิดกว้าง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3287" cy="3744641"/>
          </a:xfrm>
        </p:spPr>
        <p:txBody>
          <a:bodyPr>
            <a:normAutofit/>
          </a:bodyPr>
          <a:lstStyle/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เปลี่ยนแปลง เร็วขึ้นๆ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ไม่แน่นอน  คาดเดายาก พลิกผัน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ซับซ้อน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สาระสนเทศ/ความรู้ หาง่าย มีอยู่ทั่วไป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ค. ผิดๆ ระบาด  มายา  หลอกลวง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ค. ใหม่เพิ่มรวดเร็ว   ค. เดิมเก่า กร่อน ผิด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ความสะดวกสบาย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สังคมวัตถุนิยม  บริโภคนิยม  ทุนนิยม </a:t>
            </a:r>
          </a:p>
          <a:p>
            <a:r>
              <a:rPr lang="th-TH" sz="2400" dirty="0" smtClean="0">
                <a:solidFill>
                  <a:schemeClr val="bg1">
                    <a:lumMod val="65000"/>
                  </a:schemeClr>
                </a:solidFill>
              </a:rPr>
              <a:t>ใครๆ ก็เข้ามหาวิทยาลัยได้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25768"/>
            <a:ext cx="7908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</a:rPr>
              <a:t>มนุษย์ในยุคนี้ต้องการ ค.</a:t>
            </a:r>
            <a:r>
              <a:rPr lang="en-US" sz="3600" b="1" dirty="0" smtClean="0">
                <a:solidFill>
                  <a:srgbClr val="0000FF"/>
                </a:solidFill>
              </a:rPr>
              <a:t>,</a:t>
            </a:r>
            <a:r>
              <a:rPr lang="th-TH" sz="3600" b="1" dirty="0" smtClean="0">
                <a:solidFill>
                  <a:srgbClr val="0000FF"/>
                </a:solidFill>
              </a:rPr>
              <a:t> ทักษะ</a:t>
            </a:r>
            <a:r>
              <a:rPr lang="en-US" sz="3600" b="1" dirty="0" smtClean="0">
                <a:solidFill>
                  <a:srgbClr val="0000FF"/>
                </a:solidFill>
              </a:rPr>
              <a:t>,</a:t>
            </a:r>
            <a:r>
              <a:rPr lang="th-TH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 smtClean="0">
                <a:solidFill>
                  <a:srgbClr val="0000FF"/>
                </a:solidFill>
              </a:rPr>
              <a:t>mindset</a:t>
            </a:r>
          </a:p>
          <a:p>
            <a:r>
              <a:rPr lang="th-TH" sz="3600" b="1" dirty="0" smtClean="0">
                <a:solidFill>
                  <a:srgbClr val="0000FF"/>
                </a:solidFill>
              </a:rPr>
              <a:t>คนละชุดกับในสมัยก่อน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4035" y="2394603"/>
            <a:ext cx="2674731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rgbClr val="000090"/>
                </a:solidFill>
              </a:rPr>
              <a:t>เพื่อชีวิตที่ดี</a:t>
            </a:r>
          </a:p>
          <a:p>
            <a:r>
              <a:rPr lang="th-TH" sz="3200" dirty="0" smtClean="0">
                <a:solidFill>
                  <a:srgbClr val="000090"/>
                </a:solidFill>
              </a:rPr>
              <a:t>ไม่หลงเข้าสู่</a:t>
            </a:r>
          </a:p>
          <a:p>
            <a:r>
              <a:rPr lang="th-TH" sz="3200" dirty="0" smtClean="0">
                <a:solidFill>
                  <a:srgbClr val="000090"/>
                </a:solidFill>
              </a:rPr>
              <a:t>ทางอบาย</a:t>
            </a:r>
          </a:p>
          <a:p>
            <a:r>
              <a:rPr lang="th-TH" sz="3200" dirty="0" smtClean="0">
                <a:solidFill>
                  <a:srgbClr val="000090"/>
                </a:solidFill>
              </a:rPr>
              <a:t>ไม่ตกเป็นเหยื่อ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5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23259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6" y="175668"/>
            <a:ext cx="783941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อุดมศึกษาแห่งศตวรรษที่ ๒๑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050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อศ. เพื่อทุกคน   </a:t>
            </a:r>
            <a:r>
              <a:rPr lang="th-TH" sz="2400" dirty="0" smtClean="0"/>
              <a:t>ไม่ใช่</a:t>
            </a:r>
            <a:r>
              <a:rPr lang="th-TH" sz="3600" dirty="0" smtClean="0"/>
              <a:t>เพื่อบางคน</a:t>
            </a:r>
            <a:r>
              <a:rPr lang="th-TH" sz="2400" dirty="0" smtClean="0"/>
              <a:t>อีกต่อไป</a:t>
            </a:r>
            <a:endParaRPr lang="en-US" sz="3600" dirty="0" smtClean="0"/>
          </a:p>
          <a:p>
            <a:r>
              <a:rPr lang="th-TH" sz="3600" dirty="0" smtClean="0"/>
              <a:t>เพื่อเตรียมชีวิต  </a:t>
            </a:r>
            <a:r>
              <a:rPr lang="th-TH" sz="2400" dirty="0" smtClean="0"/>
              <a:t>ไม่ใช่เพียง</a:t>
            </a:r>
            <a:r>
              <a:rPr lang="th-TH" sz="3600" dirty="0" smtClean="0"/>
              <a:t>เพื่อรู้วิชา</a:t>
            </a:r>
          </a:p>
          <a:p>
            <a:r>
              <a:rPr lang="th-TH" sz="3600" dirty="0" smtClean="0"/>
              <a:t>ถูกมองเป็น </a:t>
            </a:r>
            <a:r>
              <a:rPr lang="en-US" sz="3600" dirty="0" smtClean="0"/>
              <a:t>“</a:t>
            </a:r>
            <a:r>
              <a:rPr lang="th-TH" sz="3600" dirty="0" smtClean="0"/>
              <a:t>สินค้า</a:t>
            </a:r>
            <a:r>
              <a:rPr lang="en-US" sz="3600" dirty="0" smtClean="0"/>
              <a:t>”</a:t>
            </a:r>
            <a:r>
              <a:rPr lang="th-TH" sz="3600" dirty="0" smtClean="0"/>
              <a:t> </a:t>
            </a:r>
            <a:r>
              <a:rPr lang="th-TH" sz="2400" dirty="0" smtClean="0"/>
              <a:t>กับผู้</a:t>
            </a:r>
            <a:r>
              <a:rPr lang="th-TH" sz="3600" dirty="0" smtClean="0"/>
              <a:t> </a:t>
            </a:r>
            <a:r>
              <a:rPr lang="en-US" sz="3600" dirty="0" smtClean="0"/>
              <a:t>“</a:t>
            </a:r>
            <a:r>
              <a:rPr lang="th-TH" sz="3600" dirty="0" smtClean="0"/>
              <a:t>รับบริการ</a:t>
            </a:r>
            <a:r>
              <a:rPr lang="en-US" sz="3600" dirty="0" smtClean="0"/>
              <a:t>”</a:t>
            </a:r>
            <a:r>
              <a:rPr lang="th-TH" sz="3600" dirty="0" smtClean="0"/>
              <a:t> </a:t>
            </a:r>
          </a:p>
          <a:p>
            <a:r>
              <a:rPr lang="th-TH" sz="3600" dirty="0" smtClean="0"/>
              <a:t>เพื่อทุกคน   </a:t>
            </a:r>
            <a:r>
              <a:rPr lang="th-TH" sz="2000" dirty="0" smtClean="0"/>
              <a:t>ไม่ใช่เพียงเพื่อ</a:t>
            </a:r>
            <a:r>
              <a:rPr lang="th-TH" sz="3600" dirty="0" smtClean="0"/>
              <a:t>คนกลุ่มอายุ ๑๘ </a:t>
            </a:r>
            <a:r>
              <a:rPr lang="en-US" sz="3600" dirty="0" smtClean="0"/>
              <a:t>- </a:t>
            </a:r>
            <a:r>
              <a:rPr lang="th-TH" sz="3600" dirty="0" smtClean="0"/>
              <a:t>๒๔</a:t>
            </a:r>
          </a:p>
          <a:p>
            <a:r>
              <a:rPr lang="th-TH" sz="2000" dirty="0" smtClean="0"/>
              <a:t>เป็น</a:t>
            </a:r>
            <a:r>
              <a:rPr lang="th-TH" sz="3600" dirty="0" smtClean="0"/>
              <a:t>ภาคีพัฒนา  </a:t>
            </a:r>
            <a:r>
              <a:rPr lang="th-TH" sz="2000" dirty="0"/>
              <a:t>ไม่ใช่</a:t>
            </a:r>
            <a:r>
              <a:rPr lang="th-TH" sz="2000" dirty="0" smtClean="0"/>
              <a:t>เพียงเพื่อ</a:t>
            </a:r>
            <a:r>
              <a:rPr lang="th-TH" sz="3600" dirty="0" smtClean="0"/>
              <a:t>การสร้างคน</a:t>
            </a:r>
          </a:p>
          <a:p>
            <a:r>
              <a:rPr lang="th-TH" sz="2000" dirty="0" smtClean="0"/>
              <a:t>รับช่วงมาจาก</a:t>
            </a:r>
            <a:r>
              <a:rPr lang="th-TH" sz="3600" dirty="0" smtClean="0"/>
              <a:t>การศึกษาพื้นฐานที่อ่อนแอ</a:t>
            </a:r>
          </a:p>
          <a:p>
            <a:r>
              <a:rPr lang="th-TH" sz="3600" dirty="0" smtClean="0"/>
              <a:t>ตั้งรับอยู่ภายในรั้วต่อไปไม่ได้แล้ว</a:t>
            </a:r>
          </a:p>
          <a:p>
            <a:endParaRPr lang="th-TH" sz="3600" dirty="0" smtClean="0"/>
          </a:p>
          <a:p>
            <a:endParaRPr lang="th-TH" sz="3600" dirty="0" smtClean="0"/>
          </a:p>
          <a:p>
            <a:endParaRPr lang="th-TH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54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46" y="175668"/>
            <a:ext cx="783941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อุดมศึกษาแห่งศตวรรษที่ ๒๑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07146" cy="3255138"/>
          </a:xfrm>
        </p:spPr>
        <p:txBody>
          <a:bodyPr>
            <a:normAutofit/>
          </a:bodyPr>
          <a:lstStyle/>
          <a:p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อศ. เพื่อทุกคน   </a:t>
            </a:r>
            <a:r>
              <a:rPr lang="th-TH" sz="1600" dirty="0" smtClean="0">
                <a:solidFill>
                  <a:schemeClr val="bg1">
                    <a:lumMod val="75000"/>
                  </a:schemeClr>
                </a:solidFill>
              </a:rPr>
              <a:t>ไม่ใช่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เพื่อบางคน</a:t>
            </a:r>
            <a:r>
              <a:rPr lang="th-TH" sz="1600" dirty="0" smtClean="0">
                <a:solidFill>
                  <a:schemeClr val="bg1">
                    <a:lumMod val="75000"/>
                  </a:schemeClr>
                </a:solidFill>
              </a:rPr>
              <a:t>อีกต่อไป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เพื่อเตรียมชีวิต  </a:t>
            </a:r>
            <a:r>
              <a:rPr lang="th-TH" sz="1600" dirty="0" smtClean="0">
                <a:solidFill>
                  <a:schemeClr val="bg1">
                    <a:lumMod val="75000"/>
                  </a:schemeClr>
                </a:solidFill>
              </a:rPr>
              <a:t>ไม่ใช่เพียง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เพื่อรู้วิชา</a:t>
            </a:r>
          </a:p>
          <a:p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ถูกมองเป็น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สินค้า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h-TH" sz="1600" dirty="0" smtClean="0">
                <a:solidFill>
                  <a:schemeClr val="bg1">
                    <a:lumMod val="75000"/>
                  </a:schemeClr>
                </a:solidFill>
              </a:rPr>
              <a:t>กับผู้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รับบริการ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”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เพื่อทุกคน   </a:t>
            </a:r>
            <a:r>
              <a:rPr lang="th-TH" sz="1400" dirty="0" smtClean="0">
                <a:solidFill>
                  <a:schemeClr val="bg1">
                    <a:lumMod val="75000"/>
                  </a:schemeClr>
                </a:solidFill>
              </a:rPr>
              <a:t>ไม่ใช่เพียงเพื่อ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คนกลุ่มอายุ ๑๘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- 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๒๔</a:t>
            </a:r>
          </a:p>
          <a:p>
            <a:r>
              <a:rPr lang="th-TH" sz="1400" dirty="0" smtClean="0">
                <a:solidFill>
                  <a:schemeClr val="bg1">
                    <a:lumMod val="75000"/>
                  </a:schemeClr>
                </a:solidFill>
              </a:rPr>
              <a:t>เป็น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ภาคีพัฒนา  </a:t>
            </a:r>
            <a:r>
              <a:rPr lang="th-TH" sz="1400" dirty="0">
                <a:solidFill>
                  <a:schemeClr val="bg1">
                    <a:lumMod val="75000"/>
                  </a:schemeClr>
                </a:solidFill>
              </a:rPr>
              <a:t>ไม่ใช่</a:t>
            </a:r>
            <a:r>
              <a:rPr lang="th-TH" sz="1400" dirty="0" smtClean="0">
                <a:solidFill>
                  <a:schemeClr val="bg1">
                    <a:lumMod val="75000"/>
                  </a:schemeClr>
                </a:solidFill>
              </a:rPr>
              <a:t>เพียงเพื่อ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การสร้างคน</a:t>
            </a:r>
          </a:p>
          <a:p>
            <a:r>
              <a:rPr lang="th-TH" sz="1400" dirty="0" smtClean="0">
                <a:solidFill>
                  <a:schemeClr val="bg1">
                    <a:lumMod val="75000"/>
                  </a:schemeClr>
                </a:solidFill>
              </a:rPr>
              <a:t>รับช่วงมาจาก</a:t>
            </a:r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การศึกษาพื้นฐานที่อ่อนแอ</a:t>
            </a:r>
          </a:p>
          <a:p>
            <a:r>
              <a:rPr lang="th-TH" sz="2400" dirty="0" smtClean="0">
                <a:solidFill>
                  <a:schemeClr val="bg1">
                    <a:lumMod val="75000"/>
                  </a:schemeClr>
                </a:solidFill>
              </a:rPr>
              <a:t>ตั้งรับอยู่ภายในรั้วต่อไปไม่ได้แล้ว</a:t>
            </a:r>
          </a:p>
          <a:p>
            <a:endParaRPr lang="th-TH" b="1" dirty="0" smtClean="0">
              <a:solidFill>
                <a:srgbClr val="0000FF"/>
              </a:solidFill>
            </a:endParaRPr>
          </a:p>
          <a:p>
            <a:endParaRPr lang="th-TH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th-TH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344" y="4908249"/>
            <a:ext cx="7312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</a:rPr>
              <a:t>อศ. เพื่อรับใช้สังคมที่ซับซ้อน เลื่อนไหล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850" y="1772811"/>
            <a:ext cx="2874937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sz="3200" dirty="0" smtClean="0"/>
              <a:t>อศ. สร้างผู้นำ</a:t>
            </a:r>
          </a:p>
          <a:p>
            <a:r>
              <a:rPr lang="th-TH" sz="3200" dirty="0" smtClean="0"/>
              <a:t>แห่งอนาคต</a:t>
            </a:r>
          </a:p>
          <a:p>
            <a:endParaRPr lang="th-TH" sz="3200" dirty="0" smtClean="0"/>
          </a:p>
          <a:p>
            <a:r>
              <a:rPr lang="th-TH" sz="3200" dirty="0" smtClean="0"/>
              <a:t>ไม่ใช่สร้างผู้ตาม</a:t>
            </a:r>
          </a:p>
          <a:p>
            <a:r>
              <a:rPr lang="th-TH" sz="3200" dirty="0" smtClean="0"/>
              <a:t>แห่งอดีต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69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39" y="142678"/>
            <a:ext cx="4931781" cy="1143000"/>
          </a:xfrm>
          <a:solidFill>
            <a:srgbClr val="00009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800" dirty="0" smtClean="0"/>
              <a:t>ประเด็นนำเสนอ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838" y="1600200"/>
            <a:ext cx="6789961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สังคมเปลี่ยน</a:t>
            </a:r>
          </a:p>
          <a:p>
            <a:r>
              <a:rPr lang="th-TH" sz="3600" dirty="0" smtClean="0"/>
              <a:t>อุดมศึกษาเปลี่ยน</a:t>
            </a:r>
          </a:p>
          <a:p>
            <a:r>
              <a:rPr lang="th-TH" sz="3600" dirty="0" smtClean="0"/>
              <a:t>นักศึกษาเปลี่ยน</a:t>
            </a:r>
          </a:p>
          <a:p>
            <a:r>
              <a:rPr lang="th-TH" sz="3600" dirty="0" smtClean="0"/>
              <a:t>เป้าหมายการเรียนรู้เปลี่ยน</a:t>
            </a:r>
          </a:p>
          <a:p>
            <a:r>
              <a:rPr lang="th-TH" sz="3600" dirty="0" smtClean="0"/>
              <a:t>วิธีการเรียนรู้ต้องเปลี่ยน</a:t>
            </a:r>
          </a:p>
          <a:p>
            <a:r>
              <a:rPr lang="th-TH" sz="3600" dirty="0" smtClean="0"/>
              <a:t>อาจารย์เปลี่ยน</a:t>
            </a:r>
            <a:endParaRPr lang="en-US" sz="3600" dirty="0"/>
          </a:p>
        </p:txBody>
      </p:sp>
      <p:sp>
        <p:nvSpPr>
          <p:cNvPr id="4" name="Right Arrow 3"/>
          <p:cNvSpPr/>
          <p:nvPr/>
        </p:nvSpPr>
        <p:spPr>
          <a:xfrm>
            <a:off x="907179" y="298578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1626</Words>
  <Application>Microsoft Macintosh PowerPoint</Application>
  <PresentationFormat>On-screen Show (4:3)</PresentationFormat>
  <Paragraphs>291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วัฒนธรรมการเรียนรู้ในศตวรรษที่ ๒๑</vt:lpstr>
      <vt:lpstr>ประเด็นนำเสนอ</vt:lpstr>
      <vt:lpstr>ประเด็นนำเสนอ</vt:lpstr>
      <vt:lpstr>ศตวรรษแห่งการเปลี่ยนแปลงและเปิดกว้าง</vt:lpstr>
      <vt:lpstr>ศตวรรษแห่งการเปลี่ยนแปลงและเปิดกว้าง</vt:lpstr>
      <vt:lpstr>ประเด็นนำเสนอ</vt:lpstr>
      <vt:lpstr>อุดมศึกษาแห่งศตวรรษที่ ๒๑</vt:lpstr>
      <vt:lpstr>อุดมศึกษาแห่งศตวรรษที่ ๒๑</vt:lpstr>
      <vt:lpstr>ประเด็นนำเสนอ</vt:lpstr>
      <vt:lpstr>นักศึกษาแห่งศตวรรษที่ ๒๑</vt:lpstr>
      <vt:lpstr>นักศึกษาแห่งศตวรรษที่ ๒๑</vt:lpstr>
      <vt:lpstr>นักศึกษาแห่งศตวรรษที่ ๒๑</vt:lpstr>
      <vt:lpstr>PowerPoint Presentation</vt:lpstr>
      <vt:lpstr>ประเด็นนำเสนอ</vt:lpstr>
      <vt:lpstr>การเรียนรู้แห่งศตวรรษที่ ๒๑</vt:lpstr>
      <vt:lpstr>Table III-1. Levels of learning</vt:lpstr>
      <vt:lpstr>PowerPoint Presentation</vt:lpstr>
      <vt:lpstr>ประเด็นนำเสนอ</vt:lpstr>
      <vt:lpstr>PowerPoint Presentation</vt:lpstr>
      <vt:lpstr>PowerPoint Presentation</vt:lpstr>
      <vt:lpstr>วิธีการที่แตกต่าง</vt:lpstr>
      <vt:lpstr>ห้องเรียนกลับทาง</vt:lpstr>
      <vt:lpstr>Flipped Classroom &amp; eLearning</vt:lpstr>
      <vt:lpstr>โค้ชด้วย EFA + FFB</vt:lpstr>
      <vt:lpstr>ประเด็นนำเสนอ</vt:lpstr>
      <vt:lpstr>อุดมการณ์ของครูในศตวรรษที่ ๒๑</vt:lpstr>
      <vt:lpstr>คุณค่าของครู...สูงยิ่ง</vt:lpstr>
      <vt:lpstr>การเรียนรู้ในศตวรรษที่ 20 &amp; 21</vt:lpstr>
      <vt:lpstr>การเรียนรู้ในศตวรรษที่ 20 &amp; 21 (2)</vt:lpstr>
      <vt:lpstr>เปลี่ยนแปลงการทำงานของครู</vt:lpstr>
      <vt:lpstr>เปลี่ยนแปลงการทำงานของครู (๒)</vt:lpstr>
      <vt:lpstr>สรุป การเรียนรู้ในศตวรรษที่ ๒๑</vt:lpstr>
    </vt:vector>
  </TitlesOfParts>
  <Manager/>
  <Company>pvicharn@gmail.com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อุดมศึกษาในศตวรรษที่ ๒๑</dc:title>
  <dc:subject/>
  <dc:creator>Vicharn Panich</dc:creator>
  <cp:keywords/>
  <dc:description/>
  <cp:lastModifiedBy>Vicharn Panich</cp:lastModifiedBy>
  <cp:revision>45</cp:revision>
  <dcterms:created xsi:type="dcterms:W3CDTF">2014-04-18T22:07:59Z</dcterms:created>
  <dcterms:modified xsi:type="dcterms:W3CDTF">2014-06-16T13:58:42Z</dcterms:modified>
  <cp:category/>
</cp:coreProperties>
</file>