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2" r:id="rId2"/>
    <p:sldId id="256" r:id="rId3"/>
    <p:sldId id="257" r:id="rId4"/>
    <p:sldId id="261" r:id="rId5"/>
    <p:sldId id="322" r:id="rId6"/>
    <p:sldId id="258" r:id="rId7"/>
    <p:sldId id="321" r:id="rId8"/>
    <p:sldId id="309" r:id="rId9"/>
    <p:sldId id="291" r:id="rId10"/>
    <p:sldId id="307" r:id="rId11"/>
    <p:sldId id="306" r:id="rId12"/>
    <p:sldId id="308" r:id="rId13"/>
    <p:sldId id="312" r:id="rId14"/>
    <p:sldId id="313" r:id="rId15"/>
    <p:sldId id="314" r:id="rId16"/>
    <p:sldId id="316" r:id="rId17"/>
    <p:sldId id="320" r:id="rId18"/>
    <p:sldId id="324" r:id="rId19"/>
    <p:sldId id="317" r:id="rId20"/>
    <p:sldId id="325" r:id="rId21"/>
    <p:sldId id="326" r:id="rId22"/>
    <p:sldId id="328" r:id="rId23"/>
    <p:sldId id="329" r:id="rId24"/>
    <p:sldId id="300" r:id="rId25"/>
    <p:sldId id="332" r:id="rId26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90" autoAdjust="0"/>
    <p:restoredTop sz="94660"/>
  </p:normalViewPr>
  <p:slideViewPr>
    <p:cSldViewPr>
      <p:cViewPr>
        <p:scale>
          <a:sx n="77" d="100"/>
          <a:sy n="77" d="100"/>
        </p:scale>
        <p:origin x="-9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11ABD-B905-4C8F-916F-45A4AA93D509}" type="datetimeFigureOut">
              <a:rPr lang="th-TH" smtClean="0"/>
              <a:pPr/>
              <a:t>14/07/57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36501-6776-4375-9B20-D58BDB6BE21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9069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36501-6776-4375-9B20-D58BDB6BE219}" type="slidenum">
              <a:rPr lang="th-TH" smtClean="0"/>
              <a:pPr/>
              <a:t>2</a:t>
            </a:fld>
            <a:endParaRPr lang="th-T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599CD-E10C-4AD7-B692-82BF77ED96F7}" type="datetimeFigureOut">
              <a:rPr lang="th-TH" smtClean="0"/>
              <a:pPr/>
              <a:t>14/07/57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C4E6F-7C23-4A0B-A7A6-9339A707382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599CD-E10C-4AD7-B692-82BF77ED96F7}" type="datetimeFigureOut">
              <a:rPr lang="th-TH" smtClean="0"/>
              <a:pPr/>
              <a:t>14/07/57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C4E6F-7C23-4A0B-A7A6-9339A707382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599CD-E10C-4AD7-B692-82BF77ED96F7}" type="datetimeFigureOut">
              <a:rPr lang="th-TH" smtClean="0"/>
              <a:pPr/>
              <a:t>14/07/57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C4E6F-7C23-4A0B-A7A6-9339A707382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599CD-E10C-4AD7-B692-82BF77ED96F7}" type="datetimeFigureOut">
              <a:rPr lang="th-TH" smtClean="0"/>
              <a:pPr/>
              <a:t>14/07/57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C4E6F-7C23-4A0B-A7A6-9339A707382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599CD-E10C-4AD7-B692-82BF77ED96F7}" type="datetimeFigureOut">
              <a:rPr lang="th-TH" smtClean="0"/>
              <a:pPr/>
              <a:t>14/07/57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C4E6F-7C23-4A0B-A7A6-9339A707382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599CD-E10C-4AD7-B692-82BF77ED96F7}" type="datetimeFigureOut">
              <a:rPr lang="th-TH" smtClean="0"/>
              <a:pPr/>
              <a:t>14/07/57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C4E6F-7C23-4A0B-A7A6-9339A707382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599CD-E10C-4AD7-B692-82BF77ED96F7}" type="datetimeFigureOut">
              <a:rPr lang="th-TH" smtClean="0"/>
              <a:pPr/>
              <a:t>14/07/57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C4E6F-7C23-4A0B-A7A6-9339A707382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599CD-E10C-4AD7-B692-82BF77ED96F7}" type="datetimeFigureOut">
              <a:rPr lang="th-TH" smtClean="0"/>
              <a:pPr/>
              <a:t>14/07/57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C4E6F-7C23-4A0B-A7A6-9339A707382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599CD-E10C-4AD7-B692-82BF77ED96F7}" type="datetimeFigureOut">
              <a:rPr lang="th-TH" smtClean="0"/>
              <a:pPr/>
              <a:t>14/07/57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C4E6F-7C23-4A0B-A7A6-9339A707382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599CD-E10C-4AD7-B692-82BF77ED96F7}" type="datetimeFigureOut">
              <a:rPr lang="th-TH" smtClean="0"/>
              <a:pPr/>
              <a:t>14/07/57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C4E6F-7C23-4A0B-A7A6-9339A707382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599CD-E10C-4AD7-B692-82BF77ED96F7}" type="datetimeFigureOut">
              <a:rPr lang="th-TH" smtClean="0"/>
              <a:pPr/>
              <a:t>14/07/57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C4E6F-7C23-4A0B-A7A6-9339A707382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599CD-E10C-4AD7-B692-82BF77ED96F7}" type="datetimeFigureOut">
              <a:rPr lang="th-TH" smtClean="0"/>
              <a:pPr/>
              <a:t>14/07/57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C4E6F-7C23-4A0B-A7A6-9339A7073827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3672408"/>
          </a:xfrm>
        </p:spPr>
        <p:txBody>
          <a:bodyPr>
            <a:normAutofit fontScale="90000"/>
          </a:bodyPr>
          <a:lstStyle/>
          <a:p>
            <a:pPr algn="l"/>
            <a:r>
              <a:rPr lang="th-TH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i="1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ในการศึกษาปี </a:t>
            </a:r>
            <a:r>
              <a:rPr lang="th-TH" b="1" i="1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2555 โรงพยาบาลแกลงร่วมกับโรงเรียนมัธยมในพื้นที่  ดำเนิน </a:t>
            </a:r>
            <a:r>
              <a:rPr lang="th-TH" b="1" i="1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    </a:t>
            </a:r>
            <a:r>
              <a:rPr lang="th-TH" b="1" i="1" dirty="0" smtClean="0">
                <a:solidFill>
                  <a:srgbClr val="00B0F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5300" b="1" i="1" dirty="0" smtClean="0">
                <a:solidFill>
                  <a:srgbClr val="00B0F0"/>
                </a:solidFill>
                <a:latin typeface="TH SarabunIT๙" pitchFamily="34" charset="-34"/>
                <a:cs typeface="TH SarabunIT๙" pitchFamily="34" charset="-34"/>
              </a:rPr>
              <a:t>โครงการ </a:t>
            </a:r>
            <a:r>
              <a:rPr lang="th-TH" b="1" i="1" dirty="0" smtClean="0">
                <a:solidFill>
                  <a:srgbClr val="00B0F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b="1" i="1" dirty="0" smtClean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ความร่วม</a:t>
            </a:r>
            <a:r>
              <a:rPr lang="th-TH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ของ  </a:t>
            </a:r>
            <a:r>
              <a:rPr lang="th-TH" b="1" i="1" dirty="0" err="1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สห</a:t>
            </a:r>
            <a:r>
              <a:rPr lang="th-TH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วิชาชีพในพื้นที่อำเภอแกลง วังจันทร์  เขาชะเมา </a:t>
            </a:r>
            <a:br>
              <a:rPr lang="th-TH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 	</a:t>
            </a:r>
            <a:r>
              <a:rPr lang="th-TH" b="1" i="1" dirty="0" smtClean="0">
                <a:solidFill>
                  <a:srgbClr val="00B050"/>
                </a:solidFill>
                <a:latin typeface="TH SarabunIT๙" pitchFamily="34" charset="-34"/>
                <a:cs typeface="TH SarabunIT๙" pitchFamily="34" charset="-34"/>
              </a:rPr>
              <a:t>เพื่อสร้างความเข้มแข็งทางใจและทักษะชีวิตแก่นักเรียนประถมและมัธยมด้วยสื่อสำเร็จรูป</a:t>
            </a:r>
            <a:r>
              <a:rPr lang="th-TH" b="1" dirty="0" smtClean="0">
                <a:solidFill>
                  <a:srgbClr val="0070C0"/>
                </a:solidFill>
              </a:rPr>
              <a:t/>
            </a:r>
            <a:br>
              <a:rPr lang="th-TH" b="1" dirty="0" smtClean="0">
                <a:solidFill>
                  <a:srgbClr val="0070C0"/>
                </a:solidFill>
              </a:rPr>
            </a:br>
            <a:endParaRPr lang="th-TH" b="1" dirty="0">
              <a:solidFill>
                <a:srgbClr val="0070C0"/>
              </a:solidFill>
            </a:endParaRPr>
          </a:p>
        </p:txBody>
      </p:sp>
      <p:pic>
        <p:nvPicPr>
          <p:cNvPr id="22530" name="Picture 2" descr="http://cdn.gotoknow.org/assets/media/files/000/935/961/default_IMG_1512.JPG?13751564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293096"/>
            <a:ext cx="8532440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rmAutofit/>
          </a:bodyPr>
          <a:lstStyle/>
          <a:p>
            <a:pPr algn="l"/>
            <a:r>
              <a:rPr lang="th-TH" sz="5400" b="1" i="1" dirty="0" smtClean="0">
                <a:solidFill>
                  <a:srgbClr val="FFC000"/>
                </a:solidFill>
                <a:latin typeface="TH SarabunIT๙" pitchFamily="34" charset="-34"/>
                <a:cs typeface="TH SarabunIT๙" pitchFamily="34" charset="-34"/>
              </a:rPr>
              <a:t>การเตรียมครูผู้ใช้ การจัดหาสื่อ </a:t>
            </a:r>
            <a:br>
              <a:rPr lang="th-TH" sz="5400" b="1" i="1" dirty="0" smtClean="0">
                <a:solidFill>
                  <a:srgbClr val="FFC00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5400" b="1" i="1" dirty="0" smtClean="0">
                <a:solidFill>
                  <a:srgbClr val="FFC000"/>
                </a:solidFill>
                <a:latin typeface="TH SarabunIT๙" pitchFamily="34" charset="-34"/>
                <a:cs typeface="TH SarabunIT๙" pitchFamily="34" charset="-34"/>
              </a:rPr>
              <a:t>และกระจายสื่อให้พร้อม</a:t>
            </a:r>
            <a:endParaRPr lang="th-TH" b="1" i="1" dirty="0">
              <a:solidFill>
                <a:srgbClr val="FFC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36866" name="Picture 2" descr="http://cdn.gotoknow.org/assets/media/files/000/938/664/default_lect1.jpg?13758640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500305"/>
            <a:ext cx="7200800" cy="3624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797040"/>
          </a:xfrm>
        </p:spPr>
        <p:txBody>
          <a:bodyPr>
            <a:normAutofit/>
          </a:bodyPr>
          <a:lstStyle/>
          <a:p>
            <a:r>
              <a:rPr lang="th-TH" b="1" i="1" dirty="0" smtClean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การแลกเปลี่ยนเรียนรู้ระหว่างใช้งาน การติดตามผล</a:t>
            </a:r>
            <a:endParaRPr lang="th-TH" b="1" i="1" dirty="0">
              <a:solidFill>
                <a:srgbClr val="0070C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35842" name="Picture 2" descr="http://cdn.gotoknow.org/assets/media/files/000/935/938/default_DSC03737c.JPG?13751556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5926"/>
            <a:ext cx="360040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4" descr="http://cdn.gotoknow.org/assets/media/files/000/935/939/default_DSC03748c.JPG?13751556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3786190"/>
            <a:ext cx="3510152" cy="2811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6" name="Picture 6" descr="http://cdn.gotoknow.org/assets/media/files/000/935/944/default_DSC03955c.JPG?137515588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772816"/>
            <a:ext cx="331236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0346"/>
          </a:xfrm>
        </p:spPr>
        <p:txBody>
          <a:bodyPr>
            <a:normAutofit/>
          </a:bodyPr>
          <a:lstStyle/>
          <a:p>
            <a:pPr algn="l"/>
            <a:r>
              <a:rPr lang="th-TH" b="1" dirty="0" smtClean="0">
                <a:solidFill>
                  <a:srgbClr val="0070C0"/>
                </a:solidFill>
              </a:rPr>
              <a:t/>
            </a:r>
            <a:br>
              <a:rPr lang="th-TH" b="1" dirty="0" smtClean="0">
                <a:solidFill>
                  <a:srgbClr val="0070C0"/>
                </a:solidFill>
              </a:rPr>
            </a:br>
            <a:r>
              <a:rPr lang="th-TH" b="1" dirty="0" smtClean="0">
                <a:solidFill>
                  <a:srgbClr val="0070C0"/>
                </a:solidFill>
              </a:rPr>
              <a:t/>
            </a:r>
            <a:br>
              <a:rPr lang="th-TH" b="1" dirty="0" smtClean="0">
                <a:solidFill>
                  <a:srgbClr val="0070C0"/>
                </a:solidFill>
              </a:rPr>
            </a:br>
            <a:endParaRPr lang="th-TH" dirty="0"/>
          </a:p>
        </p:txBody>
      </p:sp>
      <p:pic>
        <p:nvPicPr>
          <p:cNvPr id="37890" name="Picture 2" descr="http://cdn.gotoknow.org/assets/media/files/000/835/906/large_fsc1kl2.jpg?13485841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046" y="2643182"/>
            <a:ext cx="6528529" cy="3666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สี่เหลี่ยมผืนผ้า 3"/>
          <p:cNvSpPr/>
          <p:nvPr/>
        </p:nvSpPr>
        <p:spPr>
          <a:xfrm>
            <a:off x="285720" y="357166"/>
            <a:ext cx="77867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800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ในปีแรกมีการวิจัยเพื่อประเมินการใช้สื่อโดย	อาจารย์  	จากสถาบันวิจัยประชากร			และสังคม มหาวิทยาลัยมหิดลด้วย</a:t>
            </a:r>
            <a:endParaRPr lang="th-TH" sz="4800" b="1" i="1" dirty="0">
              <a:solidFill>
                <a:srgbClr val="7030A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2500330"/>
          </a:xfrm>
        </p:spPr>
        <p:txBody>
          <a:bodyPr>
            <a:normAutofit/>
          </a:bodyPr>
          <a:lstStyle/>
          <a:p>
            <a:pPr algn="l"/>
            <a:r>
              <a:rPr lang="th-TH" sz="5400" b="1" i="1" dirty="0" smtClean="0">
                <a:solidFill>
                  <a:srgbClr val="00B050"/>
                </a:solidFill>
                <a:latin typeface="TH SarabunIT๙" pitchFamily="34" charset="-34"/>
                <a:cs typeface="TH SarabunIT๙" pitchFamily="34" charset="-34"/>
              </a:rPr>
              <a:t>และบริการอื่นๆ  </a:t>
            </a:r>
            <a:br>
              <a:rPr lang="th-TH" sz="5400" b="1" i="1" dirty="0" smtClean="0">
                <a:solidFill>
                  <a:srgbClr val="00B05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5400" b="1" i="1" dirty="0" smtClean="0">
                <a:solidFill>
                  <a:srgbClr val="00B050"/>
                </a:solidFill>
                <a:latin typeface="TH SarabunIT๙" pitchFamily="34" charset="-34"/>
                <a:cs typeface="TH SarabunIT๙" pitchFamily="34" charset="-34"/>
              </a:rPr>
              <a:t>             ตามที่โรงเรียนขอความร่วมมือ</a:t>
            </a:r>
            <a:r>
              <a:rPr lang="th-TH" b="1" i="1" dirty="0" smtClean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b="1" i="1" dirty="0" smtClean="0">
                <a:latin typeface="TH SarabunIT๙" pitchFamily="34" charset="-34"/>
                <a:cs typeface="TH SarabunIT๙" pitchFamily="34" charset="-34"/>
              </a:rPr>
            </a:br>
            <a:endParaRPr lang="th-TH" b="1" i="1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4" name="Picture 2" descr="http://cdn.gotoknow.org/assets/media/files/000/938/669/default_pres2.jpg?137586412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2357430"/>
            <a:ext cx="4643438" cy="4183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2940048"/>
          </a:xfrm>
        </p:spPr>
        <p:txBody>
          <a:bodyPr>
            <a:normAutofit/>
          </a:bodyPr>
          <a:lstStyle/>
          <a:p>
            <a:pPr algn="l"/>
            <a:r>
              <a:rPr lang="th-TH" b="1" i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ในปีการศึกษา ๒๕๕๖</a:t>
            </a:r>
            <a:br>
              <a:rPr lang="th-TH" b="1" i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i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	มีการใช้สื่อต่อเนื่องในห้องเรียน</a:t>
            </a:r>
            <a:br>
              <a:rPr lang="th-TH" b="1" i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i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		ที่ยังไม่ได้สัมผัสสื่อหรือนักเรียนเข้าใหม่</a:t>
            </a:r>
            <a:endParaRPr lang="th-TH" b="1" i="1" dirty="0">
              <a:solidFill>
                <a:srgbClr val="00206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4" name="Picture 2" descr="http://cdn.gotoknow.org/assets/media/files/000/938/670/default_group1.jpg?137586414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6184" y="3143248"/>
            <a:ext cx="6749220" cy="34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54230"/>
          </a:xfrm>
        </p:spPr>
        <p:txBody>
          <a:bodyPr>
            <a:normAutofit/>
          </a:bodyPr>
          <a:lstStyle/>
          <a:p>
            <a:pPr algn="l"/>
            <a:r>
              <a:rPr lang="th-TH" b="1" i="1" dirty="0" smtClean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รวมทั้งได้นำสื่อ การ์ตูน เสริมสร้างทักษะชีวิต </a:t>
            </a:r>
            <a:br>
              <a:rPr lang="th-TH" b="1" i="1" dirty="0" smtClean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i="1" dirty="0" smtClean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     มาใช้กับนักเรียนประถม ๘๑ โรงเรียนในเขตด้วย</a:t>
            </a:r>
            <a:endParaRPr lang="th-TH" b="1" i="1" dirty="0">
              <a:solidFill>
                <a:srgbClr val="0070C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6" name="Picture 2" descr="\\192.168.111.3\share\him\จัดเก็บข้อมูลตาม-แผนก\ฝ่ายเวช\ประเชิญ\รูปนักเรียน ธค56\DSC041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2214554"/>
            <a:ext cx="8046156" cy="3911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>
            <a:normAutofit/>
          </a:bodyPr>
          <a:lstStyle/>
          <a:p>
            <a:pPr algn="l"/>
            <a:r>
              <a:rPr lang="th-TH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ผลการใช้งาน</a:t>
            </a:r>
            <a:br>
              <a:rPr lang="th-TH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	แม้ไม่สามารถวัดผลต่างได้ชัดเจนนัก</a:t>
            </a:r>
            <a:endParaRPr lang="th-TH" b="1" i="1" dirty="0">
              <a:solidFill>
                <a:srgbClr val="7030A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5" name="Picture 2" descr="\\192.168.111.3\share\him\จัดเก็บข้อมูลตาม-แผนก\ฝ่ายเวช\ประเชิญ\รูปนักเรียน ธค56\DSC042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2857496"/>
            <a:ext cx="6007945" cy="4000504"/>
          </a:xfrm>
          <a:prstGeom prst="rect">
            <a:avLst/>
          </a:prstGeom>
          <a:noFill/>
        </p:spPr>
      </p:pic>
      <p:pic>
        <p:nvPicPr>
          <p:cNvPr id="4" name="Picture 2" descr="\\192.168.111.3\share\him\จัดเก็บข้อมูลตาม-แผนก\ฝ่ายเวช\ประเชิญ\รูปนักเรียน ธค56\DSC042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92600"/>
            <a:ext cx="2880320" cy="226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>
              <a:buNone/>
            </a:pPr>
            <a:r>
              <a:rPr lang="th-TH" sz="4000" b="1" i="1" dirty="0" smtClean="0">
                <a:solidFill>
                  <a:srgbClr val="00B0F0"/>
                </a:solidFill>
                <a:latin typeface="TH SarabunIT๙" pitchFamily="34" charset="-34"/>
                <a:cs typeface="TH SarabunIT๙" pitchFamily="34" charset="-34"/>
              </a:rPr>
              <a:t>ยังส่งผลให้การดูแลนักเรียนบางราย</a:t>
            </a:r>
          </a:p>
          <a:p>
            <a:pPr>
              <a:buNone/>
            </a:pPr>
            <a:r>
              <a:rPr lang="th-TH" sz="4000" b="1" i="1" dirty="0" smtClean="0">
                <a:solidFill>
                  <a:srgbClr val="00B0F0"/>
                </a:solidFill>
                <a:latin typeface="TH SarabunIT๙" pitchFamily="34" charset="-34"/>
                <a:cs typeface="TH SarabunIT๙" pitchFamily="34" charset="-34"/>
              </a:rPr>
              <a:t>		ที่ต้องการความช่วยเหลือเป็นพิเศษ</a:t>
            </a:r>
          </a:p>
          <a:p>
            <a:pPr>
              <a:buNone/>
            </a:pPr>
            <a:r>
              <a:rPr lang="th-TH" sz="4000" b="1" i="1" dirty="0" smtClean="0">
                <a:solidFill>
                  <a:srgbClr val="00B0F0"/>
                </a:solidFill>
                <a:latin typeface="TH SarabunIT๙" pitchFamily="34" charset="-34"/>
                <a:cs typeface="TH SarabunIT๙" pitchFamily="34" charset="-34"/>
              </a:rPr>
              <a:t>			มีความเชื่อมั่นได้ว่า</a:t>
            </a:r>
          </a:p>
          <a:p>
            <a:pPr>
              <a:buNone/>
            </a:pPr>
            <a:r>
              <a:rPr lang="th-TH" sz="4000" b="1" i="1" dirty="0" smtClean="0">
                <a:solidFill>
                  <a:srgbClr val="00B0F0"/>
                </a:solidFill>
                <a:latin typeface="TH SarabunIT๙" pitchFamily="34" charset="-34"/>
                <a:cs typeface="TH SarabunIT๙" pitchFamily="34" charset="-34"/>
              </a:rPr>
              <a:t>				ทีมจะสามารถดูแลได้ดีขึ้นอีกด้วย</a:t>
            </a:r>
            <a:r>
              <a:rPr lang="th-TH" b="1" dirty="0" smtClean="0">
                <a:solidFill>
                  <a:srgbClr val="0070C0"/>
                </a:solidFill>
              </a:rPr>
              <a:t/>
            </a:r>
            <a:br>
              <a:rPr lang="th-TH" b="1" dirty="0" smtClean="0">
                <a:solidFill>
                  <a:srgbClr val="0070C0"/>
                </a:solidFill>
              </a:rPr>
            </a:br>
            <a:r>
              <a:rPr lang="th-TH" b="1" dirty="0" smtClean="0">
                <a:solidFill>
                  <a:srgbClr val="0070C0"/>
                </a:solidFill>
              </a:rPr>
              <a:t>	</a:t>
            </a:r>
            <a:endParaRPr lang="th-TH" dirty="0" smtClean="0"/>
          </a:p>
          <a:p>
            <a:pPr>
              <a:buNone/>
            </a:pPr>
            <a:endParaRPr lang="th-TH" dirty="0"/>
          </a:p>
        </p:txBody>
      </p:sp>
      <p:pic>
        <p:nvPicPr>
          <p:cNvPr id="5" name="Picture 3" descr="\\192.168.111.3\share\him\จัดเก็บข้อมูลตาม-แผนก\ฝ่ายเวช\ประเชิญ\รูปนักเรียน ธค56\DSC042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643314"/>
            <a:ext cx="8749636" cy="2928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868478"/>
          </a:xfrm>
        </p:spPr>
        <p:txBody>
          <a:bodyPr>
            <a:normAutofit/>
          </a:bodyPr>
          <a:lstStyle/>
          <a:p>
            <a:pPr algn="l"/>
            <a:r>
              <a:rPr lang="th-TH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และพบความร่วมมือในการดูแลเด็กวัยเรียน</a:t>
            </a:r>
            <a:br>
              <a:rPr lang="th-TH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		                ของบุคลากรในพื้นที่ที่ดีขึ้น</a:t>
            </a:r>
            <a:endParaRPr lang="th-TH" b="1" i="1" dirty="0">
              <a:solidFill>
                <a:srgbClr val="7030A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7" name="Picture 2" descr="\\192.168.111.3\share\him\จัดเก็บข้อมูลตาม-แผนก\ฝ่ายเวช\ประเชิญ\รูปนักเรียน ธค56\DSC043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17" y="1700808"/>
            <a:ext cx="3544017" cy="2090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192.168.111.3\share\him\จัดเก็บข้อมูลตาม-แผนก\ฝ่ายเวช\ประเชิญ\รูปนักเรียน ธค56\DSC043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26836"/>
            <a:ext cx="5850910" cy="3096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3154362"/>
          </a:xfrm>
        </p:spPr>
        <p:txBody>
          <a:bodyPr>
            <a:normAutofit/>
          </a:bodyPr>
          <a:lstStyle/>
          <a:p>
            <a:pPr algn="l"/>
            <a:r>
              <a:rPr lang="th-TH" b="1" i="1" dirty="0" smtClean="0">
                <a:solidFill>
                  <a:srgbClr val="00B050"/>
                </a:solidFill>
                <a:latin typeface="TH SarabunIT๙" pitchFamily="34" charset="-34"/>
                <a:cs typeface="TH SarabunIT๙" pitchFamily="34" charset="-34"/>
              </a:rPr>
              <a:t>ครูผู้ใช้ยังมีความรู้สึกที่ดี</a:t>
            </a:r>
            <a:br>
              <a:rPr lang="th-TH" b="1" i="1" dirty="0" smtClean="0">
                <a:solidFill>
                  <a:srgbClr val="00B05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i="1" dirty="0" smtClean="0">
                <a:solidFill>
                  <a:srgbClr val="00B050"/>
                </a:solidFill>
                <a:latin typeface="TH SarabunIT๙" pitchFamily="34" charset="-34"/>
                <a:cs typeface="TH SarabunIT๙" pitchFamily="34" charset="-34"/>
              </a:rPr>
              <a:t>	ต่อการใช้สื่อและมีแผนดำเนินการต่อไป</a:t>
            </a:r>
            <a:br>
              <a:rPr lang="th-TH" b="1" i="1" dirty="0" smtClean="0">
                <a:solidFill>
                  <a:srgbClr val="00B05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i="1" dirty="0" smtClean="0">
                <a:solidFill>
                  <a:srgbClr val="00B050"/>
                </a:solidFill>
                <a:latin typeface="TH SarabunIT๙" pitchFamily="34" charset="-34"/>
                <a:cs typeface="TH SarabunIT๙" pitchFamily="34" charset="-34"/>
              </a:rPr>
              <a:t>		อีกอย่างน้อย ๒ปี</a:t>
            </a:r>
            <a:endParaRPr lang="th-TH" b="1" i="1" dirty="0">
              <a:solidFill>
                <a:srgbClr val="00B05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4" name="Picture 2" descr="http://ahph9thi.gotoknow.org/assets/media/files/000/820/715/large_wang1.jpg?134266731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857496"/>
            <a:ext cx="4631682" cy="3768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3339802"/>
          </a:xfrm>
        </p:spPr>
        <p:txBody>
          <a:bodyPr>
            <a:normAutofit/>
          </a:bodyPr>
          <a:lstStyle/>
          <a:p>
            <a:pPr algn="l"/>
            <a:r>
              <a:rPr lang="th-TH" sz="7200" b="1" i="1" dirty="0" smtClean="0">
                <a:solidFill>
                  <a:srgbClr val="00B050"/>
                </a:solidFill>
                <a:latin typeface="TH SarabunIT๙" pitchFamily="34" charset="-34"/>
                <a:cs typeface="TH SarabunIT๙" pitchFamily="34" charset="-34"/>
              </a:rPr>
              <a:t>เราพบว่า  </a:t>
            </a:r>
            <a:r>
              <a:rPr lang="th-TH" b="1" i="1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วัยรุ่นอำเภอแกลง</a:t>
            </a:r>
            <a:br>
              <a:rPr lang="th-TH" b="1" i="1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i="1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		</a:t>
            </a:r>
            <a:r>
              <a:rPr lang="th-TH" b="1" i="1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b="1" i="1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มีปัญหาความประพฤติกรรม</a:t>
            </a:r>
            <a:br>
              <a:rPr lang="th-TH" b="1" i="1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i="1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			   	 ไม่ต่างจากชุมชนอื่น </a:t>
            </a:r>
            <a:r>
              <a:rPr lang="th-TH" dirty="0" smtClean="0"/>
              <a:t/>
            </a:r>
            <a:br>
              <a:rPr lang="th-TH" dirty="0" smtClean="0"/>
            </a:br>
            <a:endParaRPr lang="th-TH" b="1" dirty="0">
              <a:solidFill>
                <a:srgbClr val="0070C0"/>
              </a:solidFill>
            </a:endParaRPr>
          </a:p>
        </p:txBody>
      </p:sp>
      <p:pic>
        <p:nvPicPr>
          <p:cNvPr id="21506" name="Picture 2" descr="http://cdn.gotoknow.org/assets/media/files/000/935/962/default_IMG_1518c.jpg?13751564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143248"/>
            <a:ext cx="8352928" cy="3276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th-TH" dirty="0" smtClean="0"/>
              <a:t/>
            </a:r>
            <a:br>
              <a:rPr lang="th-TH" dirty="0" smtClean="0"/>
            </a:br>
            <a:r>
              <a:rPr lang="th-TH" dirty="0"/>
              <a:t/>
            </a:r>
            <a:br>
              <a:rPr lang="th-TH" dirty="0"/>
            </a:br>
            <a:r>
              <a:rPr lang="th-TH" dirty="0" smtClean="0"/>
              <a:t/>
            </a:r>
            <a:br>
              <a:rPr lang="th-TH" dirty="0" smtClean="0"/>
            </a:br>
            <a:r>
              <a:rPr lang="th-TH" dirty="0"/>
              <a:t/>
            </a:r>
            <a:br>
              <a:rPr lang="th-TH" dirty="0"/>
            </a:br>
            <a:r>
              <a:rPr lang="th-TH" b="1" i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ประสบการณ์ทำงาน  เราพบวิธีการช่วยเหลือเด็กที่แตกต่าง  หลากหลาย</a:t>
            </a:r>
            <a:endParaRPr lang="th-TH" b="1" i="1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3509931" cy="26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315357"/>
            <a:ext cx="5238123" cy="39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658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pPr algn="l"/>
            <a:r>
              <a:rPr lang="th-TH" dirty="0" smtClean="0"/>
              <a:t/>
            </a:r>
            <a:br>
              <a:rPr lang="th-TH" dirty="0" smtClean="0"/>
            </a:br>
            <a:r>
              <a:rPr lang="th-TH" dirty="0"/>
              <a:t/>
            </a:r>
            <a:br>
              <a:rPr lang="th-TH" dirty="0"/>
            </a:br>
            <a:r>
              <a:rPr lang="th-TH" dirty="0" smtClean="0"/>
              <a:t/>
            </a:r>
            <a:br>
              <a:rPr lang="th-TH" dirty="0" smtClean="0"/>
            </a:br>
            <a:r>
              <a:rPr lang="th-TH" dirty="0"/>
              <a:t/>
            </a:r>
            <a:br>
              <a:rPr lang="th-TH" dirty="0"/>
            </a:br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>        </a:t>
            </a:r>
            <a:r>
              <a:rPr lang="th-TH" b="1" i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b="1" i="1" dirty="0" smtClean="0">
                <a:latin typeface="TH SarabunIT๙" pitchFamily="34" charset="-34"/>
                <a:cs typeface="TH SarabunIT๙" pitchFamily="34" charset="-34"/>
              </a:rPr>
              <a:t>  </a:t>
            </a:r>
            <a:r>
              <a:rPr lang="th-TH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ได้จัด</a:t>
            </a:r>
            <a:r>
              <a:rPr lang="th-TH" b="1" i="1" dirty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ให้มีการในการแลกเปลี่ยน</a:t>
            </a:r>
            <a:r>
              <a:rPr lang="th-TH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ประสบการณ์       ใน</a:t>
            </a:r>
            <a:r>
              <a:rPr lang="th-TH" b="1" i="1" dirty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การช่วยเด็กนักเรียนในกรณีศึกษาต่างๆ  ของครูฝ่ายปกครองร่วมกับครูแนะแนวและ</a:t>
            </a:r>
            <a:r>
              <a:rPr lang="th-TH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เจ้าหน้าที่สาธารณสุข</a:t>
            </a:r>
            <a:endParaRPr lang="th-TH" b="1" i="1" dirty="0">
              <a:solidFill>
                <a:srgbClr val="7030A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47024"/>
            <a:ext cx="5688631" cy="2846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320039"/>
            <a:ext cx="2497839" cy="1873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857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2314"/>
          </a:xfrm>
        </p:spPr>
        <p:txBody>
          <a:bodyPr>
            <a:normAutofit fontScale="90000"/>
          </a:bodyPr>
          <a:lstStyle/>
          <a:p>
            <a:pPr algn="l"/>
            <a:r>
              <a:rPr lang="th-TH" dirty="0" smtClean="0"/>
              <a:t>           </a:t>
            </a:r>
            <a:r>
              <a:rPr lang="th-TH" b="1" i="1" dirty="0" smtClean="0">
                <a:solidFill>
                  <a:schemeClr val="accent6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ทีมและคณะดำเนินงานได้รับ</a:t>
            </a:r>
            <a:r>
              <a:rPr lang="th-TH" b="1" i="1" dirty="0">
                <a:solidFill>
                  <a:schemeClr val="accent6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ประโยชน์เป็นอย่าง</a:t>
            </a:r>
            <a:r>
              <a:rPr lang="th-TH" b="1" i="1" dirty="0" smtClean="0">
                <a:solidFill>
                  <a:schemeClr val="accent6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มากจากเวทีแลกเปลี่ยนเรียนรู้  </a:t>
            </a:r>
            <a:r>
              <a:rPr lang="th-TH" b="1" i="1" dirty="0">
                <a:solidFill>
                  <a:schemeClr val="accent6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เพราะคุณครูฝ่ายปกครองจะมีวิธีการเข้าถึงและช่วยเหลือที่แตกต่างจากครูแนะแนว  และแต่ละโรงเรียนก็จะมีวิธีเข้าถึงและช่วยเหลือนักเรียน</a:t>
            </a:r>
            <a:r>
              <a:rPr lang="th-TH" b="1" i="1" dirty="0" smtClean="0">
                <a:solidFill>
                  <a:schemeClr val="accent6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ที่ต่างประสบการณ์กัน</a:t>
            </a:r>
            <a:r>
              <a:rPr lang="th-TH" b="1" i="1" dirty="0">
                <a:solidFill>
                  <a:schemeClr val="accent6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ด้วย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1" y="3717032"/>
            <a:ext cx="3384376" cy="26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995" y="2564904"/>
            <a:ext cx="4328997" cy="37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897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pPr algn="l"/>
            <a:r>
              <a:rPr lang="th-TH" dirty="0" smtClean="0"/>
              <a:t>          </a:t>
            </a:r>
            <a:r>
              <a:rPr lang="th-TH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อีกทั้ง  เจ้าหน้าที่สาธารณสุข  เข้าให้คำปรึกษาครูและนักเรียนที่ต้องการได้รับคำปรึกษา  ช่วยการส่งต่อนักเรียนที่พบปัญหาที่ต้องส่งต่อพบแพทย์  พร้อมติดตามเยี่ยมบ้าน</a:t>
            </a:r>
            <a:endParaRPr lang="th-TH" b="1" i="1" dirty="0">
              <a:solidFill>
                <a:schemeClr val="tx2">
                  <a:lumMod val="60000"/>
                  <a:lumOff val="40000"/>
                </a:scheme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2513312" cy="2677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51" y="2524744"/>
            <a:ext cx="5777675" cy="4333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941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81"/>
            <a:ext cx="8229600" cy="295232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th-TH" sz="4000" b="1" dirty="0" smtClean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						</a:t>
            </a:r>
          </a:p>
          <a:p>
            <a:pPr>
              <a:buNone/>
            </a:pPr>
            <a:r>
              <a:rPr lang="th-TH" sz="4000" b="1" dirty="0" smtClean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		 </a:t>
            </a:r>
            <a:r>
              <a:rPr lang="th-TH" sz="4000" b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4000" b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     </a:t>
            </a:r>
            <a:r>
              <a:rPr lang="th-TH" sz="4000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ทั้งนี้  </a:t>
            </a:r>
            <a:r>
              <a:rPr lang="th-TH" sz="4000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โรงเรียนมัธยมทั้ง </a:t>
            </a:r>
            <a:r>
              <a:rPr lang="th-TH" sz="4000" b="1" i="1" dirty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9 แห่งในอำเภอแกลง  </a:t>
            </a:r>
            <a:r>
              <a:rPr lang="th-TH" sz="4000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        วัง</a:t>
            </a:r>
            <a:r>
              <a:rPr lang="th-TH" sz="4000" b="1" i="1" dirty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จันทร์ </a:t>
            </a:r>
            <a:r>
              <a:rPr lang="th-TH" sz="4000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และเขา</a:t>
            </a:r>
            <a:r>
              <a:rPr lang="th-TH" sz="4000" b="1" i="1" dirty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ชะเมา  จังหวัดระยอง   </a:t>
            </a:r>
            <a:r>
              <a:rPr lang="th-TH" sz="4000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ยังคง</a:t>
            </a:r>
            <a:r>
              <a:rPr lang="th-TH" sz="4000" b="1" i="1" dirty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ดำเนินส่งเสริมให้นักเรียนมัธยมปีที่ 1 ที่เข้าใหม่ได้สัมผัส</a:t>
            </a:r>
            <a:r>
              <a:rPr lang="th-TH" sz="4000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สื่อ     </a:t>
            </a:r>
            <a:r>
              <a:rPr lang="th-TH" sz="4000" b="1" i="1" dirty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“เติมเต็มความเข้มแข็งทางใจ” ต่อเนื่อง </a:t>
            </a:r>
            <a:r>
              <a:rPr lang="th-TH" sz="4000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ใน</a:t>
            </a:r>
            <a:r>
              <a:rPr lang="th-TH" sz="4000" b="1" i="1" dirty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ปีการศึกษา  2557 </a:t>
            </a:r>
            <a:r>
              <a:rPr lang="th-TH" sz="4000" b="1" dirty="0" smtClean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				</a:t>
            </a:r>
            <a:endParaRPr lang="th-TH" dirty="0"/>
          </a:p>
        </p:txBody>
      </p:sp>
      <p:pic>
        <p:nvPicPr>
          <p:cNvPr id="5" name="Picture 1" descr="\\192.168.111.3\share\him\จัดเก็บข้อมูลตาม-แผนก\ฝ่ายเวช\ประเชิญ\รูปนักเรียน ธค56\DSC042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332302"/>
            <a:ext cx="3384376" cy="2523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\\192.168.111.3\share\him\จัดเก็บข้อมูลตาม-แผนก\ฝ่ายเวช\ประเชิญ\รูปนักเรียน ธค56\DSC04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078" y="3068960"/>
            <a:ext cx="5527402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 fontScale="90000"/>
          </a:bodyPr>
          <a:lstStyle/>
          <a:p>
            <a:pPr algn="l"/>
            <a:r>
              <a:rPr lang="th-TH" i="1" dirty="0" smtClean="0">
                <a:latin typeface="TH SarabunIT๙" pitchFamily="34" charset="-34"/>
                <a:cs typeface="TH SarabunIT๙" pitchFamily="34" charset="-34"/>
              </a:rPr>
              <a:t>            </a:t>
            </a:r>
            <a:r>
              <a:rPr lang="th-TH" b="1" i="1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 และมีแผนในการจัดเวทีแลกเปลี่ยนเรียนรู้ของครูผู้ใช้สื่อ “พัฒนาทักษะชีวิต ป.๑-๓”  ในโรงเรียนประถมศึกษา  ในความอนุเคราะห์ของสำนักงานเขตพื้นที่การศึกษาประถมศึกษาระยองเขต ๒ ต่อเนื่อง </a:t>
            </a:r>
            <a:endParaRPr lang="th-TH" b="1" i="1" dirty="0">
              <a:solidFill>
                <a:srgbClr val="C0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3443875" cy="2582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235" y="2559678"/>
            <a:ext cx="5112568" cy="3834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992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3082354"/>
          </a:xfrm>
        </p:spPr>
        <p:txBody>
          <a:bodyPr>
            <a:normAutofit/>
          </a:bodyPr>
          <a:lstStyle/>
          <a:p>
            <a:pPr algn="l"/>
            <a:r>
              <a:rPr lang="th-TH" b="1" dirty="0" smtClean="0">
                <a:solidFill>
                  <a:srgbClr val="00B050"/>
                </a:solidFill>
                <a:latin typeface="TH SarabunPSK" pitchFamily="34" charset="-34"/>
                <a:cs typeface="TH SarabunPSK" pitchFamily="34" charset="-34"/>
              </a:rPr>
              <a:t>       </a:t>
            </a:r>
            <a:r>
              <a:rPr lang="th-TH" b="1" i="1" dirty="0" smtClean="0">
                <a:solidFill>
                  <a:srgbClr val="00B050"/>
                </a:solidFill>
                <a:latin typeface="TH SarabunIT๙" pitchFamily="34" charset="-34"/>
                <a:cs typeface="TH SarabunIT๙" pitchFamily="34" charset="-34"/>
              </a:rPr>
              <a:t> คนทำงานที่เกี่ยวข้องกับเด็กในสายงานสาธารณสุขและศึกษาธิการ จับมือกันเพื่อลดปัญหาดังกล่าว</a:t>
            </a:r>
            <a:endParaRPr lang="th-TH" b="1" i="1" dirty="0">
              <a:solidFill>
                <a:srgbClr val="00B05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20481" name="Picture 1" descr="\\192.168.111.3\share\him\จัดเก็บข้อมูลตาม-แผนก\ฝ่ายเวช\ประเชิญ\รูปนักเรียน ธค56\DSC04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429000"/>
            <a:ext cx="7790833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</p:spPr>
        <p:txBody>
          <a:bodyPr>
            <a:normAutofit fontScale="90000"/>
          </a:bodyPr>
          <a:lstStyle/>
          <a:p>
            <a:pPr algn="l"/>
            <a:r>
              <a:rPr lang="th-TH" b="1" dirty="0" smtClean="0"/>
              <a:t/>
            </a:r>
            <a:br>
              <a:rPr lang="th-TH" b="1" dirty="0" smtClean="0"/>
            </a:br>
            <a:r>
              <a:rPr lang="th-TH" b="1" dirty="0" smtClean="0"/>
              <a:t>	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         </a:t>
            </a:r>
            <a:r>
              <a:rPr lang="th-TH" b="1" i="1" dirty="0" smtClean="0">
                <a:solidFill>
                  <a:srgbClr val="00B05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b="1" i="1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b="1" i="1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โดยการ</a:t>
            </a:r>
            <a:r>
              <a:rPr lang="th-TH" b="1" i="1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สร้างความเข้มแข็งทางใจ </a:t>
            </a:r>
            <a:br>
              <a:rPr lang="th-TH" b="1" i="1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i="1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          ในนักเรียนมัธยมศึกษา ๙ โรงเรียน</a:t>
            </a:r>
            <a:br>
              <a:rPr lang="th-TH" b="1" i="1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i="1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พื้นที่การศึกษาเขตระยอง ๒</a:t>
            </a:r>
            <a:endParaRPr lang="th-TH" b="1" i="1" dirty="0">
              <a:solidFill>
                <a:srgbClr val="C0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9458" name="Picture 2" descr="http://cdn.gotoknow.org/assets/media/files/000/935/947/default_DSC03966c.JPG?13751559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3895724"/>
            <a:ext cx="5544616" cy="2962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4" descr="http://co1la8ji.gotoknow.org/assets/media/files/000/797/116/large_supot.JPG?13330813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6"/>
            <a:ext cx="2419350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3500462"/>
          </a:xfrm>
        </p:spPr>
        <p:txBody>
          <a:bodyPr>
            <a:normAutofit/>
          </a:bodyPr>
          <a:lstStyle/>
          <a:p>
            <a:pPr algn="l"/>
            <a:r>
              <a:rPr lang="th-TH" sz="4800" b="1" i="1" dirty="0" smtClean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ด้วยสื่อสำเร็จรูป </a:t>
            </a:r>
            <a:br>
              <a:rPr lang="th-TH" sz="4800" b="1" i="1" dirty="0" smtClean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800" b="1" i="1" dirty="0" smtClean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ชุดเติมเต็ม</a:t>
            </a:r>
            <a:br>
              <a:rPr lang="th-TH" sz="4800" b="1" i="1" dirty="0" smtClean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800" b="1" i="1" dirty="0" smtClean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ความเข้มแข็งทางใจ  </a:t>
            </a:r>
            <a:r>
              <a:rPr lang="th-TH" sz="4800" b="1" dirty="0" smtClean="0">
                <a:solidFill>
                  <a:srgbClr val="7030A0"/>
                </a:solidFill>
              </a:rPr>
              <a:t/>
            </a:r>
            <a:br>
              <a:rPr lang="th-TH" sz="4800" b="1" dirty="0" smtClean="0">
                <a:solidFill>
                  <a:srgbClr val="7030A0"/>
                </a:solidFill>
              </a:rPr>
            </a:br>
            <a:endParaRPr lang="th-TH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86058"/>
            <a:ext cx="8229600" cy="334010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th-TH" sz="4800" b="1" i="1" dirty="0" smtClean="0">
              <a:solidFill>
                <a:srgbClr val="00B050"/>
              </a:solidFill>
              <a:latin typeface="TH SarabunIT๙" pitchFamily="34" charset="-34"/>
              <a:cs typeface="TH SarabunIT๙" pitchFamily="34" charset="-34"/>
            </a:endParaRPr>
          </a:p>
          <a:p>
            <a:pPr>
              <a:buNone/>
            </a:pPr>
            <a:r>
              <a:rPr lang="th-TH" sz="4800" b="1" i="1" dirty="0" smtClean="0">
                <a:solidFill>
                  <a:srgbClr val="00B050"/>
                </a:solidFill>
                <a:latin typeface="TH SarabunIT๙" pitchFamily="34" charset="-34"/>
                <a:cs typeface="TH SarabunIT๙" pitchFamily="34" charset="-34"/>
              </a:rPr>
              <a:t>ที่พัฒนาโดย</a:t>
            </a:r>
          </a:p>
          <a:p>
            <a:r>
              <a:rPr lang="th-TH" sz="3600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นายแพทย์ประเวช   ตัน</a:t>
            </a:r>
            <a:r>
              <a:rPr lang="th-TH" sz="3600" b="1" i="1" dirty="0" err="1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ติพิวัฒน</a:t>
            </a:r>
            <a:r>
              <a:rPr lang="th-TH" sz="3600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สกุล             </a:t>
            </a:r>
          </a:p>
          <a:p>
            <a:pPr>
              <a:buNone/>
            </a:pPr>
            <a:r>
              <a:rPr lang="th-TH" sz="3600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นายแพทย์ผู้ทรงคุณวุฒิ กรมสุขภาพจิต  </a:t>
            </a:r>
          </a:p>
          <a:p>
            <a:pPr>
              <a:buNone/>
            </a:pPr>
            <a:r>
              <a:rPr lang="th-TH" sz="3600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แผนงานสร้างเสริมสุขภาพจิต </a:t>
            </a:r>
            <a:r>
              <a:rPr lang="th-TH" sz="3600" b="1" i="1" dirty="0" err="1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สสส.</a:t>
            </a:r>
            <a:r>
              <a:rPr lang="th-TH" sz="3600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     </a:t>
            </a:r>
          </a:p>
        </p:txBody>
      </p:sp>
      <p:pic>
        <p:nvPicPr>
          <p:cNvPr id="18434" name="Picture 2" descr="http://co1la8ji.gotoknow.org/assets/media/files/000/797/127/large_sch1.jpg?13330825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428604"/>
            <a:ext cx="3848100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o1la8ji.gotoknow.org/assets/media/files/000/797/123/large_content.jpg?13330819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14356"/>
            <a:ext cx="7789056" cy="5598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5242594"/>
          </a:xfrm>
        </p:spPr>
        <p:txBody>
          <a:bodyPr>
            <a:normAutofit/>
          </a:bodyPr>
          <a:lstStyle/>
          <a:p>
            <a:r>
              <a:rPr lang="th-TH" b="1" i="1" dirty="0" smtClean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และได้รับการสนับสนุนงบประมาณ</a:t>
            </a:r>
            <a:br>
              <a:rPr lang="th-TH" b="1" i="1" dirty="0" smtClean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i="1" dirty="0" smtClean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ในการจัดหาสื่อจาก </a:t>
            </a:r>
            <a:br>
              <a:rPr lang="th-TH" b="1" i="1" dirty="0" smtClean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i="1" dirty="0" smtClean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b="1" i="1" dirty="0" smtClean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i="1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องค์การบริหารส่วนจังหวัดระยอง </a:t>
            </a:r>
            <a:r>
              <a:rPr lang="th-TH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solidFill>
                  <a:srgbClr val="0070C0"/>
                </a:solidFill>
              </a:rPr>
              <a:t/>
            </a:r>
            <a:br>
              <a:rPr lang="th-TH" b="1" dirty="0" smtClean="0">
                <a:solidFill>
                  <a:srgbClr val="0070C0"/>
                </a:solidFill>
              </a:rPr>
            </a:br>
            <a:endParaRPr lang="th-TH" dirty="0"/>
          </a:p>
        </p:txBody>
      </p:sp>
    </p:spTree>
  </p:cSld>
  <p:clrMapOvr>
    <a:masterClrMapping/>
  </p:clrMapOvr>
  <p:transition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000240"/>
          </a:xfrm>
        </p:spPr>
        <p:txBody>
          <a:bodyPr>
            <a:normAutofit/>
          </a:bodyPr>
          <a:lstStyle/>
          <a:p>
            <a:r>
              <a:rPr lang="th-TH" b="1" i="1" dirty="0" smtClean="0">
                <a:solidFill>
                  <a:srgbClr val="00B050"/>
                </a:solidFill>
                <a:latin typeface="TH SarabunIT๙" pitchFamily="34" charset="-34"/>
                <a:cs typeface="TH SarabunIT๙" pitchFamily="34" charset="-34"/>
              </a:rPr>
              <a:t>สื่อการเรียนรู้เรื่อง ความเข้มแข็งทางใจ มี 16  ตอน</a:t>
            </a:r>
            <a:r>
              <a:rPr lang="th-TH" dirty="0" smtClean="0"/>
              <a:t/>
            </a:r>
            <a:br>
              <a:rPr lang="th-TH" dirty="0" smtClean="0"/>
            </a:br>
            <a:endParaRPr lang="th-TH" dirty="0"/>
          </a:p>
        </p:txBody>
      </p:sp>
      <p:pic>
        <p:nvPicPr>
          <p:cNvPr id="38914" name="Picture 2" descr="สื่อการเรียนรู้ ชุดเติมเต็มความเข้มแข็งทางใ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93971"/>
            <a:ext cx="3998818" cy="2946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Picture 4" descr="http://jitdee.com/base/images/samples/tes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03537"/>
            <a:ext cx="4082235" cy="3673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h-TH" sz="6000" b="1" i="1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การดำเนินการประกอบด้วย</a:t>
            </a:r>
          </a:p>
          <a:p>
            <a:pPr>
              <a:buNone/>
            </a:pPr>
            <a:r>
              <a:rPr lang="th-TH" sz="4800" b="1" i="1" dirty="0" smtClean="0">
                <a:solidFill>
                  <a:srgbClr val="00B050"/>
                </a:solidFill>
                <a:latin typeface="TH SarabunIT๙" pitchFamily="34" charset="-34"/>
                <a:cs typeface="TH SarabunIT๙" pitchFamily="34" charset="-34"/>
              </a:rPr>
              <a:t>การทำความเข้าใจกับผู้บริหาร</a:t>
            </a:r>
            <a:endParaRPr lang="th-TH" b="1" i="1" dirty="0" smtClean="0">
              <a:solidFill>
                <a:srgbClr val="00B050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indent="0">
              <a:buNone/>
            </a:pPr>
            <a:endParaRPr lang="th-TH" dirty="0">
              <a:solidFill>
                <a:srgbClr val="7030A0"/>
              </a:solidFill>
            </a:endParaRPr>
          </a:p>
        </p:txBody>
      </p:sp>
      <p:pic>
        <p:nvPicPr>
          <p:cNvPr id="14338" name="Picture 2" descr="http://cdn.gotoknow.org/assets/media/files/000/935/932/default_DSC03984c.JPG?13751554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428868"/>
            <a:ext cx="2592288" cy="2640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340" name="Picture 4" descr="http://cdn.gotoknow.org/assets/media/files/000/935/934/default_GetAttachment_3_.jpg?13751554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643182"/>
            <a:ext cx="2664296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342" name="AutoShape 6" descr="http://cdn.gotoknow.org/assets/media/files/000/935/930/default_DSC03975c.JPG?1375155363"/>
          <p:cNvSpPr>
            <a:spLocks noChangeAspect="1" noChangeArrowheads="1"/>
          </p:cNvSpPr>
          <p:nvPr/>
        </p:nvSpPr>
        <p:spPr bwMode="auto">
          <a:xfrm>
            <a:off x="190500" y="-1554163"/>
            <a:ext cx="3457575" cy="2352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4344" name="Picture 8" descr="http://cdn.gotoknow.org/assets/media/files/000/935/930/default_DSC03975c.JPG?13751553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6425" y="3286124"/>
            <a:ext cx="3457575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263</Words>
  <Application>Microsoft Office PowerPoint</Application>
  <PresentationFormat>นำเสนอทางหน้าจอ (4:3)</PresentationFormat>
  <Paragraphs>36</Paragraphs>
  <Slides>25</Slides>
  <Notes>1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25</vt:i4>
      </vt:variant>
    </vt:vector>
  </HeadingPairs>
  <TitlesOfParts>
    <vt:vector size="26" baseType="lpstr">
      <vt:lpstr>Office Theme</vt:lpstr>
      <vt:lpstr>  ในการศึกษาปี 2555 โรงพยาบาลแกลงร่วมกับโรงเรียนมัธยมในพื้นที่  ดำเนิน      โครงการ   ความร่วมของ  สหวิชาชีพในพื้นที่อำเภอแกลง วังจันทร์  เขาชะเมา    เพื่อสร้างความเข้มแข็งทางใจและทักษะชีวิตแก่นักเรียนประถมและมัธยมด้วยสื่อสำเร็จรูป </vt:lpstr>
      <vt:lpstr>เราพบว่า  วัยรุ่นอำเภอแกลง    มีปัญหาความประพฤติกรรม         ไม่ต่างจากชุมชนอื่น  </vt:lpstr>
      <vt:lpstr>        คนทำงานที่เกี่ยวข้องกับเด็กในสายงานสาธารณสุขและศึกษาธิการ จับมือกันเพื่อลดปัญหาดังกล่าว</vt:lpstr>
      <vt:lpstr>               โดยการสร้างความเข้มแข็งทางใจ            ในนักเรียนมัธยมศึกษา ๙ โรงเรียน พื้นที่การศึกษาเขตระยอง ๒</vt:lpstr>
      <vt:lpstr>ด้วยสื่อสำเร็จรูป  ชุดเติมเต็ม ความเข้มแข็งทางใจ   </vt:lpstr>
      <vt:lpstr>งานนำเสนอ PowerPoint</vt:lpstr>
      <vt:lpstr>และได้รับการสนับสนุนงบประมาณ ในการจัดหาสื่อจาก   องค์การบริหารส่วนจังหวัดระยอง    </vt:lpstr>
      <vt:lpstr>สื่อการเรียนรู้เรื่อง ความเข้มแข็งทางใจ มี 16  ตอน </vt:lpstr>
      <vt:lpstr>งานนำเสนอ PowerPoint</vt:lpstr>
      <vt:lpstr>การเตรียมครูผู้ใช้ การจัดหาสื่อ  และกระจายสื่อให้พร้อม</vt:lpstr>
      <vt:lpstr>การแลกเปลี่ยนเรียนรู้ระหว่างใช้งาน การติดตามผล</vt:lpstr>
      <vt:lpstr>  </vt:lpstr>
      <vt:lpstr>และบริการอื่นๆ                ตามที่โรงเรียนขอความร่วมมือ </vt:lpstr>
      <vt:lpstr>ในปีการศึกษา ๒๕๕๖  มีการใช้สื่อต่อเนื่องในห้องเรียน   ที่ยังไม่ได้สัมผัสสื่อหรือนักเรียนเข้าใหม่</vt:lpstr>
      <vt:lpstr>รวมทั้งได้นำสื่อ การ์ตูน เสริมสร้างทักษะชีวิต       มาใช้กับนักเรียนประถม ๘๑ โรงเรียนในเขตด้วย</vt:lpstr>
      <vt:lpstr>ผลการใช้งาน  แม้ไม่สามารถวัดผลต่างได้ชัดเจนนัก</vt:lpstr>
      <vt:lpstr>งานนำเสนอ PowerPoint</vt:lpstr>
      <vt:lpstr>และพบความร่วมมือในการดูแลเด็กวัยเรียน                   ของบุคลากรในพื้นที่ที่ดีขึ้น</vt:lpstr>
      <vt:lpstr>ครูผู้ใช้ยังมีความรู้สึกที่ดี  ต่อการใช้สื่อและมีแผนดำเนินการต่อไป   อีกอย่างน้อย ๒ปี</vt:lpstr>
      <vt:lpstr>    ประสบการณ์ทำงาน  เราพบวิธีการช่วยเหลือเด็กที่แตกต่าง  หลากหลาย</vt:lpstr>
      <vt:lpstr>                ได้จัดให้มีการในการแลกเปลี่ยนประสบการณ์       ในการช่วยเด็กนักเรียนในกรณีศึกษาต่างๆ  ของครูฝ่ายปกครองร่วมกับครูแนะแนวและเจ้าหน้าที่สาธารณสุข</vt:lpstr>
      <vt:lpstr>           ทีมและคณะดำเนินงานได้รับประโยชน์เป็นอย่างมากจากเวทีแลกเปลี่ยนเรียนรู้  เพราะคุณครูฝ่ายปกครองจะมีวิธีการเข้าถึงและช่วยเหลือที่แตกต่างจากครูแนะแนว  และแต่ละโรงเรียนก็จะมีวิธีเข้าถึงและช่วยเหลือนักเรียนที่ต่างประสบการณ์กันด้วย</vt:lpstr>
      <vt:lpstr>          อีกทั้ง  เจ้าหน้าที่สาธารณสุข  เข้าให้คำปรึกษาครูและนักเรียนที่ต้องการได้รับคำปรึกษา  ช่วยการส่งต่อนักเรียนที่พบปัญหาที่ต้องส่งต่อพบแพทย์  พร้อมติดตามเยี่ยมบ้าน</vt:lpstr>
      <vt:lpstr>งานนำเสนอ PowerPoint</vt:lpstr>
      <vt:lpstr>             และมีแผนในการจัดเวทีแลกเปลี่ยนเรียนรู้ของครูผู้ใช้สื่อ “พัฒนาทักษะชีวิต ป.๑-๓”  ในโรงเรียนประถมศึกษา  ในความอนุเคราะห์ของสำนักงานเขตพื้นที่การศึกษาประถมศึกษาระยองเขต ๒ ต่อเนื่อง </vt:lpstr>
    </vt:vector>
  </TitlesOfParts>
  <Company>sKz Community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sKzXP</dc:creator>
  <cp:lastModifiedBy>Sky123.Org</cp:lastModifiedBy>
  <cp:revision>153</cp:revision>
  <dcterms:created xsi:type="dcterms:W3CDTF">2014-05-24T02:16:14Z</dcterms:created>
  <dcterms:modified xsi:type="dcterms:W3CDTF">2014-07-14T04:41:13Z</dcterms:modified>
</cp:coreProperties>
</file>