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sldIdLst>
    <p:sldId id="256" r:id="rId2"/>
    <p:sldId id="257" r:id="rId3"/>
    <p:sldId id="265" r:id="rId4"/>
    <p:sldId id="259" r:id="rId5"/>
    <p:sldId id="260" r:id="rId6"/>
    <p:sldId id="285" r:id="rId7"/>
    <p:sldId id="286" r:id="rId8"/>
    <p:sldId id="266" r:id="rId9"/>
    <p:sldId id="258" r:id="rId10"/>
    <p:sldId id="261" r:id="rId11"/>
    <p:sldId id="262" r:id="rId12"/>
    <p:sldId id="263" r:id="rId13"/>
    <p:sldId id="264" r:id="rId14"/>
    <p:sldId id="267" r:id="rId15"/>
    <p:sldId id="268" r:id="rId16"/>
    <p:sldId id="280" r:id="rId17"/>
    <p:sldId id="269" r:id="rId18"/>
    <p:sldId id="277" r:id="rId19"/>
    <p:sldId id="278" r:id="rId20"/>
    <p:sldId id="279" r:id="rId21"/>
    <p:sldId id="270" r:id="rId22"/>
    <p:sldId id="271" r:id="rId23"/>
    <p:sldId id="272" r:id="rId24"/>
    <p:sldId id="273" r:id="rId25"/>
    <p:sldId id="274" r:id="rId26"/>
    <p:sldId id="281" r:id="rId27"/>
    <p:sldId id="275" r:id="rId28"/>
    <p:sldId id="282" r:id="rId29"/>
    <p:sldId id="276" r:id="rId30"/>
    <p:sldId id="283" r:id="rId31"/>
    <p:sldId id="288" r:id="rId32"/>
    <p:sldId id="289" r:id="rId33"/>
    <p:sldId id="284" r:id="rId34"/>
    <p:sldId id="287" r:id="rId35"/>
    <p:sldId id="290" r:id="rId36"/>
    <p:sldId id="291" r:id="rId37"/>
    <p:sldId id="295" r:id="rId38"/>
    <p:sldId id="296" r:id="rId39"/>
    <p:sldId id="297" r:id="rId40"/>
    <p:sldId id="292" r:id="rId41"/>
    <p:sldId id="293" r:id="rId42"/>
    <p:sldId id="294" r:id="rId43"/>
    <p:sldId id="298" r:id="rId44"/>
    <p:sldId id="299" r:id="rId45"/>
    <p:sldId id="300" r:id="rId46"/>
    <p:sldId id="301" r:id="rId47"/>
    <p:sldId id="302" r:id="rId48"/>
    <p:sldId id="303" r:id="rId49"/>
    <p:sldId id="305" r:id="rId50"/>
    <p:sldId id="308" r:id="rId51"/>
    <p:sldId id="313" r:id="rId52"/>
    <p:sldId id="314" r:id="rId53"/>
    <p:sldId id="315" r:id="rId54"/>
    <p:sldId id="307" r:id="rId55"/>
    <p:sldId id="306" r:id="rId56"/>
    <p:sldId id="310" r:id="rId57"/>
    <p:sldId id="309" r:id="rId58"/>
    <p:sldId id="311" r:id="rId59"/>
    <p:sldId id="312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-15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C93421-75B0-B840-9AFA-B684AB6B1592}" type="doc">
      <dgm:prSet loTypeId="urn:microsoft.com/office/officeart/2005/8/layout/cycle8" loCatId="" qsTypeId="urn:microsoft.com/office/officeart/2005/8/quickstyle/simple4" qsCatId="simple" csTypeId="urn:microsoft.com/office/officeart/2005/8/colors/accent1_2" csCatId="accent1" phldr="1"/>
      <dgm:spPr/>
    </dgm:pt>
    <dgm:pt modelId="{B8DE0F51-3234-CE47-A97D-C68287650923}">
      <dgm:prSet phldrT="[Text]"/>
      <dgm:spPr>
        <a:solidFill>
          <a:srgbClr val="000090"/>
        </a:solidFill>
      </dgm:spPr>
      <dgm:t>
        <a:bodyPr/>
        <a:lstStyle/>
        <a:p>
          <a:r>
            <a:rPr lang="th-TH" dirty="0" smtClean="0"/>
            <a:t>เรียนประยุกต์ ค.</a:t>
          </a:r>
          <a:endParaRPr lang="en-US" dirty="0"/>
        </a:p>
      </dgm:t>
    </dgm:pt>
    <dgm:pt modelId="{E67BE7A3-DBCD-EB4E-B8EA-7C21BFA17165}" type="parTrans" cxnId="{9B4F77A6-EC5C-7941-ABC8-F621D9067B97}">
      <dgm:prSet/>
      <dgm:spPr/>
      <dgm:t>
        <a:bodyPr/>
        <a:lstStyle/>
        <a:p>
          <a:endParaRPr lang="en-US"/>
        </a:p>
      </dgm:t>
    </dgm:pt>
    <dgm:pt modelId="{DFFE18F0-E7D0-B148-9103-5F52DFCA7E38}" type="sibTrans" cxnId="{9B4F77A6-EC5C-7941-ABC8-F621D9067B97}">
      <dgm:prSet/>
      <dgm:spPr/>
      <dgm:t>
        <a:bodyPr/>
        <a:lstStyle/>
        <a:p>
          <a:endParaRPr lang="en-US"/>
        </a:p>
      </dgm:t>
    </dgm:pt>
    <dgm:pt modelId="{BA11C407-87A3-E347-B7BF-8311BB0D03C1}">
      <dgm:prSet phldrT="[Text]"/>
      <dgm:spPr>
        <a:solidFill>
          <a:srgbClr val="000090"/>
        </a:solidFill>
      </dgm:spPr>
      <dgm:t>
        <a:bodyPr/>
        <a:lstStyle/>
        <a:p>
          <a:r>
            <a:rPr lang="th-TH" dirty="0" smtClean="0"/>
            <a:t>วิจัย</a:t>
          </a:r>
          <a:endParaRPr lang="en-US" dirty="0"/>
        </a:p>
      </dgm:t>
    </dgm:pt>
    <dgm:pt modelId="{44F19F7C-B402-6D4F-A659-446ECA3DD0A8}" type="parTrans" cxnId="{E584953A-E0A1-D749-955B-58763B6C3E5B}">
      <dgm:prSet/>
      <dgm:spPr/>
      <dgm:t>
        <a:bodyPr/>
        <a:lstStyle/>
        <a:p>
          <a:endParaRPr lang="en-US"/>
        </a:p>
      </dgm:t>
    </dgm:pt>
    <dgm:pt modelId="{BD15034E-1FA3-3044-88B3-9ACD1BB13C29}" type="sibTrans" cxnId="{E584953A-E0A1-D749-955B-58763B6C3E5B}">
      <dgm:prSet/>
      <dgm:spPr/>
      <dgm:t>
        <a:bodyPr/>
        <a:lstStyle/>
        <a:p>
          <a:endParaRPr lang="en-US"/>
        </a:p>
      </dgm:t>
    </dgm:pt>
    <dgm:pt modelId="{308FED23-9CD8-7D42-B33E-1E1898750451}">
      <dgm:prSet phldrT="[Text]"/>
      <dgm:spPr>
        <a:solidFill>
          <a:srgbClr val="000090"/>
        </a:solidFill>
      </dgm:spPr>
      <dgm:t>
        <a:bodyPr/>
        <a:lstStyle/>
        <a:p>
          <a:r>
            <a:rPr lang="th-TH" dirty="0" smtClean="0"/>
            <a:t>บริการสังคม</a:t>
          </a:r>
          <a:endParaRPr lang="en-US" dirty="0"/>
        </a:p>
      </dgm:t>
    </dgm:pt>
    <dgm:pt modelId="{330D7779-BA77-7B44-90B0-5BB99910E9A6}" type="parTrans" cxnId="{5D300857-FC50-0E42-9C42-F29DCDAE81FA}">
      <dgm:prSet/>
      <dgm:spPr/>
      <dgm:t>
        <a:bodyPr/>
        <a:lstStyle/>
        <a:p>
          <a:endParaRPr lang="en-US"/>
        </a:p>
      </dgm:t>
    </dgm:pt>
    <dgm:pt modelId="{E3554070-FA15-E046-91AC-D8451D83649F}" type="sibTrans" cxnId="{5D300857-FC50-0E42-9C42-F29DCDAE81FA}">
      <dgm:prSet/>
      <dgm:spPr/>
      <dgm:t>
        <a:bodyPr/>
        <a:lstStyle/>
        <a:p>
          <a:endParaRPr lang="en-US"/>
        </a:p>
      </dgm:t>
    </dgm:pt>
    <dgm:pt modelId="{7336DA0A-0A06-BD47-8634-C1E80956F145}" type="pres">
      <dgm:prSet presAssocID="{12C93421-75B0-B840-9AFA-B684AB6B1592}" presName="compositeShape" presStyleCnt="0">
        <dgm:presLayoutVars>
          <dgm:chMax val="7"/>
          <dgm:dir/>
          <dgm:resizeHandles val="exact"/>
        </dgm:presLayoutVars>
      </dgm:prSet>
      <dgm:spPr/>
    </dgm:pt>
    <dgm:pt modelId="{2AB5C0BA-1DE8-324D-A901-AB92F31A9E06}" type="pres">
      <dgm:prSet presAssocID="{12C93421-75B0-B840-9AFA-B684AB6B1592}" presName="wedge1" presStyleLbl="node1" presStyleIdx="0" presStyleCnt="3"/>
      <dgm:spPr/>
      <dgm:t>
        <a:bodyPr/>
        <a:lstStyle/>
        <a:p>
          <a:endParaRPr lang="en-US"/>
        </a:p>
      </dgm:t>
    </dgm:pt>
    <dgm:pt modelId="{7DFAD2E6-845D-FB4D-93E8-8735B4707FCC}" type="pres">
      <dgm:prSet presAssocID="{12C93421-75B0-B840-9AFA-B684AB6B1592}" presName="dummy1a" presStyleCnt="0"/>
      <dgm:spPr/>
    </dgm:pt>
    <dgm:pt modelId="{BCFC32E6-9054-9A48-AB03-38CF528D59BA}" type="pres">
      <dgm:prSet presAssocID="{12C93421-75B0-B840-9AFA-B684AB6B1592}" presName="dummy1b" presStyleCnt="0"/>
      <dgm:spPr/>
    </dgm:pt>
    <dgm:pt modelId="{E6DBD56A-53D4-684D-B50C-2ACF7CD0AB5C}" type="pres">
      <dgm:prSet presAssocID="{12C93421-75B0-B840-9AFA-B684AB6B1592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586E5D-1284-2640-A9E6-764E241EDF08}" type="pres">
      <dgm:prSet presAssocID="{12C93421-75B0-B840-9AFA-B684AB6B1592}" presName="wedge2" presStyleLbl="node1" presStyleIdx="1" presStyleCnt="3"/>
      <dgm:spPr/>
      <dgm:t>
        <a:bodyPr/>
        <a:lstStyle/>
        <a:p>
          <a:endParaRPr lang="en-US"/>
        </a:p>
      </dgm:t>
    </dgm:pt>
    <dgm:pt modelId="{F352D77C-F62D-B148-8C65-CF81DB88C98F}" type="pres">
      <dgm:prSet presAssocID="{12C93421-75B0-B840-9AFA-B684AB6B1592}" presName="dummy2a" presStyleCnt="0"/>
      <dgm:spPr/>
    </dgm:pt>
    <dgm:pt modelId="{7F296A2B-8F2C-4248-842D-9D86D6D2413F}" type="pres">
      <dgm:prSet presAssocID="{12C93421-75B0-B840-9AFA-B684AB6B1592}" presName="dummy2b" presStyleCnt="0"/>
      <dgm:spPr/>
    </dgm:pt>
    <dgm:pt modelId="{27A0CFDC-DD22-894C-8F9C-6B6C13F93F12}" type="pres">
      <dgm:prSet presAssocID="{12C93421-75B0-B840-9AFA-B684AB6B1592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C09C9F-2CB4-3846-BB11-8585B6DFCBD2}" type="pres">
      <dgm:prSet presAssocID="{12C93421-75B0-B840-9AFA-B684AB6B1592}" presName="wedge3" presStyleLbl="node1" presStyleIdx="2" presStyleCnt="3"/>
      <dgm:spPr/>
      <dgm:t>
        <a:bodyPr/>
        <a:lstStyle/>
        <a:p>
          <a:endParaRPr lang="en-US"/>
        </a:p>
      </dgm:t>
    </dgm:pt>
    <dgm:pt modelId="{3BC35F14-28E1-0F48-8675-BD1794FA0465}" type="pres">
      <dgm:prSet presAssocID="{12C93421-75B0-B840-9AFA-B684AB6B1592}" presName="dummy3a" presStyleCnt="0"/>
      <dgm:spPr/>
    </dgm:pt>
    <dgm:pt modelId="{E79CE317-0916-8448-89BC-2E2E7EB7F018}" type="pres">
      <dgm:prSet presAssocID="{12C93421-75B0-B840-9AFA-B684AB6B1592}" presName="dummy3b" presStyleCnt="0"/>
      <dgm:spPr/>
    </dgm:pt>
    <dgm:pt modelId="{34CB5190-99C1-564C-8F3C-9FC3C475B76C}" type="pres">
      <dgm:prSet presAssocID="{12C93421-75B0-B840-9AFA-B684AB6B1592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00392C-9E3F-E744-A5ED-33A17E5FBBED}" type="pres">
      <dgm:prSet presAssocID="{DFFE18F0-E7D0-B148-9103-5F52DFCA7E38}" presName="arrowWedge1" presStyleLbl="fgSibTrans2D1" presStyleIdx="0" presStyleCnt="3"/>
      <dgm:spPr/>
    </dgm:pt>
    <dgm:pt modelId="{E8BC965D-A1B6-3E45-B596-E22ABE051047}" type="pres">
      <dgm:prSet presAssocID="{BD15034E-1FA3-3044-88B3-9ACD1BB13C29}" presName="arrowWedge2" presStyleLbl="fgSibTrans2D1" presStyleIdx="1" presStyleCnt="3"/>
      <dgm:spPr/>
    </dgm:pt>
    <dgm:pt modelId="{9130BF07-B9DA-2A4D-8151-682DAEDFC29A}" type="pres">
      <dgm:prSet presAssocID="{E3554070-FA15-E046-91AC-D8451D83649F}" presName="arrowWedge3" presStyleLbl="fgSibTrans2D1" presStyleIdx="2" presStyleCnt="3"/>
      <dgm:spPr/>
    </dgm:pt>
  </dgm:ptLst>
  <dgm:cxnLst>
    <dgm:cxn modelId="{E584953A-E0A1-D749-955B-58763B6C3E5B}" srcId="{12C93421-75B0-B840-9AFA-B684AB6B1592}" destId="{BA11C407-87A3-E347-B7BF-8311BB0D03C1}" srcOrd="1" destOrd="0" parTransId="{44F19F7C-B402-6D4F-A659-446ECA3DD0A8}" sibTransId="{BD15034E-1FA3-3044-88B3-9ACD1BB13C29}"/>
    <dgm:cxn modelId="{94E7FE59-65CF-2342-91C8-F8C3144BD794}" type="presOf" srcId="{308FED23-9CD8-7D42-B33E-1E1898750451}" destId="{01C09C9F-2CB4-3846-BB11-8585B6DFCBD2}" srcOrd="0" destOrd="0" presId="urn:microsoft.com/office/officeart/2005/8/layout/cycle8"/>
    <dgm:cxn modelId="{BA5295E2-DDBA-F74F-A4D3-3D2A3A2F4BD5}" type="presOf" srcId="{BA11C407-87A3-E347-B7BF-8311BB0D03C1}" destId="{27A0CFDC-DD22-894C-8F9C-6B6C13F93F12}" srcOrd="1" destOrd="0" presId="urn:microsoft.com/office/officeart/2005/8/layout/cycle8"/>
    <dgm:cxn modelId="{6B3DC97E-23B9-9E47-BDC1-0FF002054223}" type="presOf" srcId="{BA11C407-87A3-E347-B7BF-8311BB0D03C1}" destId="{4D586E5D-1284-2640-A9E6-764E241EDF08}" srcOrd="0" destOrd="0" presId="urn:microsoft.com/office/officeart/2005/8/layout/cycle8"/>
    <dgm:cxn modelId="{48E88DB0-2BA3-6248-AFCF-E463A1238149}" type="presOf" srcId="{B8DE0F51-3234-CE47-A97D-C68287650923}" destId="{E6DBD56A-53D4-684D-B50C-2ACF7CD0AB5C}" srcOrd="1" destOrd="0" presId="urn:microsoft.com/office/officeart/2005/8/layout/cycle8"/>
    <dgm:cxn modelId="{5D300857-FC50-0E42-9C42-F29DCDAE81FA}" srcId="{12C93421-75B0-B840-9AFA-B684AB6B1592}" destId="{308FED23-9CD8-7D42-B33E-1E1898750451}" srcOrd="2" destOrd="0" parTransId="{330D7779-BA77-7B44-90B0-5BB99910E9A6}" sibTransId="{E3554070-FA15-E046-91AC-D8451D83649F}"/>
    <dgm:cxn modelId="{9B4F77A6-EC5C-7941-ABC8-F621D9067B97}" srcId="{12C93421-75B0-B840-9AFA-B684AB6B1592}" destId="{B8DE0F51-3234-CE47-A97D-C68287650923}" srcOrd="0" destOrd="0" parTransId="{E67BE7A3-DBCD-EB4E-B8EA-7C21BFA17165}" sibTransId="{DFFE18F0-E7D0-B148-9103-5F52DFCA7E38}"/>
    <dgm:cxn modelId="{E02915A1-36A0-5642-A73E-9409DA4CAB64}" type="presOf" srcId="{B8DE0F51-3234-CE47-A97D-C68287650923}" destId="{2AB5C0BA-1DE8-324D-A901-AB92F31A9E06}" srcOrd="0" destOrd="0" presId="urn:microsoft.com/office/officeart/2005/8/layout/cycle8"/>
    <dgm:cxn modelId="{CCEB2AAB-BA2F-5C49-9CBD-8D01B62A97B8}" type="presOf" srcId="{308FED23-9CD8-7D42-B33E-1E1898750451}" destId="{34CB5190-99C1-564C-8F3C-9FC3C475B76C}" srcOrd="1" destOrd="0" presId="urn:microsoft.com/office/officeart/2005/8/layout/cycle8"/>
    <dgm:cxn modelId="{65629BA5-3EE4-5F49-8295-0138E334D61E}" type="presOf" srcId="{12C93421-75B0-B840-9AFA-B684AB6B1592}" destId="{7336DA0A-0A06-BD47-8634-C1E80956F145}" srcOrd="0" destOrd="0" presId="urn:microsoft.com/office/officeart/2005/8/layout/cycle8"/>
    <dgm:cxn modelId="{BEA492FC-3000-3345-BD31-CE9421287D72}" type="presParOf" srcId="{7336DA0A-0A06-BD47-8634-C1E80956F145}" destId="{2AB5C0BA-1DE8-324D-A901-AB92F31A9E06}" srcOrd="0" destOrd="0" presId="urn:microsoft.com/office/officeart/2005/8/layout/cycle8"/>
    <dgm:cxn modelId="{1F0BCFDF-9F70-9C4E-8FBD-798A6C9324ED}" type="presParOf" srcId="{7336DA0A-0A06-BD47-8634-C1E80956F145}" destId="{7DFAD2E6-845D-FB4D-93E8-8735B4707FCC}" srcOrd="1" destOrd="0" presId="urn:microsoft.com/office/officeart/2005/8/layout/cycle8"/>
    <dgm:cxn modelId="{728B62BE-22A1-B44D-B86D-A09A03D0C063}" type="presParOf" srcId="{7336DA0A-0A06-BD47-8634-C1E80956F145}" destId="{BCFC32E6-9054-9A48-AB03-38CF528D59BA}" srcOrd="2" destOrd="0" presId="urn:microsoft.com/office/officeart/2005/8/layout/cycle8"/>
    <dgm:cxn modelId="{E100DD23-F306-BE4B-9B4A-34C086047AAE}" type="presParOf" srcId="{7336DA0A-0A06-BD47-8634-C1E80956F145}" destId="{E6DBD56A-53D4-684D-B50C-2ACF7CD0AB5C}" srcOrd="3" destOrd="0" presId="urn:microsoft.com/office/officeart/2005/8/layout/cycle8"/>
    <dgm:cxn modelId="{911834C9-EAC0-7A4F-AC72-32635070B414}" type="presParOf" srcId="{7336DA0A-0A06-BD47-8634-C1E80956F145}" destId="{4D586E5D-1284-2640-A9E6-764E241EDF08}" srcOrd="4" destOrd="0" presId="urn:microsoft.com/office/officeart/2005/8/layout/cycle8"/>
    <dgm:cxn modelId="{36B49A79-0418-BD4E-9DD0-BB4D0F61C9EA}" type="presParOf" srcId="{7336DA0A-0A06-BD47-8634-C1E80956F145}" destId="{F352D77C-F62D-B148-8C65-CF81DB88C98F}" srcOrd="5" destOrd="0" presId="urn:microsoft.com/office/officeart/2005/8/layout/cycle8"/>
    <dgm:cxn modelId="{FE3BD54D-A74B-6445-AE1D-11F544B7EE9F}" type="presParOf" srcId="{7336DA0A-0A06-BD47-8634-C1E80956F145}" destId="{7F296A2B-8F2C-4248-842D-9D86D6D2413F}" srcOrd="6" destOrd="0" presId="urn:microsoft.com/office/officeart/2005/8/layout/cycle8"/>
    <dgm:cxn modelId="{4F52ED74-980E-A149-84F5-AAC61A54CC6E}" type="presParOf" srcId="{7336DA0A-0A06-BD47-8634-C1E80956F145}" destId="{27A0CFDC-DD22-894C-8F9C-6B6C13F93F12}" srcOrd="7" destOrd="0" presId="urn:microsoft.com/office/officeart/2005/8/layout/cycle8"/>
    <dgm:cxn modelId="{7A9574A3-8271-F241-BB85-5718A3E9DB4B}" type="presParOf" srcId="{7336DA0A-0A06-BD47-8634-C1E80956F145}" destId="{01C09C9F-2CB4-3846-BB11-8585B6DFCBD2}" srcOrd="8" destOrd="0" presId="urn:microsoft.com/office/officeart/2005/8/layout/cycle8"/>
    <dgm:cxn modelId="{3AD286C2-F74F-7D4D-99AD-659C10C7C811}" type="presParOf" srcId="{7336DA0A-0A06-BD47-8634-C1E80956F145}" destId="{3BC35F14-28E1-0F48-8675-BD1794FA0465}" srcOrd="9" destOrd="0" presId="urn:microsoft.com/office/officeart/2005/8/layout/cycle8"/>
    <dgm:cxn modelId="{55278AED-181D-0440-94CB-5C41CFED70FF}" type="presParOf" srcId="{7336DA0A-0A06-BD47-8634-C1E80956F145}" destId="{E79CE317-0916-8448-89BC-2E2E7EB7F018}" srcOrd="10" destOrd="0" presId="urn:microsoft.com/office/officeart/2005/8/layout/cycle8"/>
    <dgm:cxn modelId="{9B873149-783D-C54A-99C0-BFEA39582D3D}" type="presParOf" srcId="{7336DA0A-0A06-BD47-8634-C1E80956F145}" destId="{34CB5190-99C1-564C-8F3C-9FC3C475B76C}" srcOrd="11" destOrd="0" presId="urn:microsoft.com/office/officeart/2005/8/layout/cycle8"/>
    <dgm:cxn modelId="{11196342-4412-BC42-BE2E-23EE21595CA5}" type="presParOf" srcId="{7336DA0A-0A06-BD47-8634-C1E80956F145}" destId="{F000392C-9E3F-E744-A5ED-33A17E5FBBED}" srcOrd="12" destOrd="0" presId="urn:microsoft.com/office/officeart/2005/8/layout/cycle8"/>
    <dgm:cxn modelId="{CB70793D-07AB-574F-A9D5-5E2C7F147095}" type="presParOf" srcId="{7336DA0A-0A06-BD47-8634-C1E80956F145}" destId="{E8BC965D-A1B6-3E45-B596-E22ABE051047}" srcOrd="13" destOrd="0" presId="urn:microsoft.com/office/officeart/2005/8/layout/cycle8"/>
    <dgm:cxn modelId="{03103DBB-9ECF-EE41-A138-327A7C4984AD}" type="presParOf" srcId="{7336DA0A-0A06-BD47-8634-C1E80956F145}" destId="{9130BF07-B9DA-2A4D-8151-682DAEDFC29A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50B3CA-B915-E649-BBD4-9E2972E004AC}" type="doc">
      <dgm:prSet loTypeId="urn:microsoft.com/office/officeart/2005/8/layout/cycle8" loCatId="" qsTypeId="urn:microsoft.com/office/officeart/2005/8/quickstyle/simple4" qsCatId="simple" csTypeId="urn:microsoft.com/office/officeart/2005/8/colors/accent1_2" csCatId="accent1" phldr="1"/>
      <dgm:spPr/>
    </dgm:pt>
    <dgm:pt modelId="{BD9769C3-F60F-F843-893E-3F814BAC1E9B}">
      <dgm:prSet phldrT="[Text]"/>
      <dgm:spPr>
        <a:solidFill>
          <a:srgbClr val="800000"/>
        </a:solidFill>
      </dgm:spPr>
      <dgm:t>
        <a:bodyPr/>
        <a:lstStyle/>
        <a:p>
          <a:r>
            <a:rPr lang="th-TH" dirty="0" smtClean="0"/>
            <a:t>ปัญญา</a:t>
          </a:r>
          <a:endParaRPr lang="en-US" dirty="0"/>
        </a:p>
      </dgm:t>
    </dgm:pt>
    <dgm:pt modelId="{E6C2648F-89B8-A543-A91E-C49C57C38E90}" type="parTrans" cxnId="{2FC31021-7316-1F48-B92E-48A7BEDEE29A}">
      <dgm:prSet/>
      <dgm:spPr/>
      <dgm:t>
        <a:bodyPr/>
        <a:lstStyle/>
        <a:p>
          <a:endParaRPr lang="en-US"/>
        </a:p>
      </dgm:t>
    </dgm:pt>
    <dgm:pt modelId="{86F61548-9A0A-2E46-91F9-09ED8BA8EB21}" type="sibTrans" cxnId="{2FC31021-7316-1F48-B92E-48A7BEDEE29A}">
      <dgm:prSet/>
      <dgm:spPr/>
      <dgm:t>
        <a:bodyPr/>
        <a:lstStyle/>
        <a:p>
          <a:endParaRPr lang="en-US"/>
        </a:p>
      </dgm:t>
    </dgm:pt>
    <dgm:pt modelId="{275FD92D-3B54-EC4F-A6BE-134435D189D8}">
      <dgm:prSet phldrT="[Text]"/>
      <dgm:spPr>
        <a:solidFill>
          <a:srgbClr val="800000"/>
        </a:solidFill>
      </dgm:spPr>
      <dgm:t>
        <a:bodyPr/>
        <a:lstStyle/>
        <a:p>
          <a:r>
            <a:rPr lang="th-TH" dirty="0" smtClean="0"/>
            <a:t>อารมณ์</a:t>
          </a:r>
          <a:endParaRPr lang="en-US" dirty="0"/>
        </a:p>
      </dgm:t>
    </dgm:pt>
    <dgm:pt modelId="{BD9A74A5-9915-224B-ACAD-C6DAB537822E}" type="parTrans" cxnId="{38085F41-D443-CA43-BE9C-DCC9D7E65195}">
      <dgm:prSet/>
      <dgm:spPr/>
      <dgm:t>
        <a:bodyPr/>
        <a:lstStyle/>
        <a:p>
          <a:endParaRPr lang="en-US"/>
        </a:p>
      </dgm:t>
    </dgm:pt>
    <dgm:pt modelId="{A528D69F-216E-694C-B376-30B4AA4EB3BD}" type="sibTrans" cxnId="{38085F41-D443-CA43-BE9C-DCC9D7E65195}">
      <dgm:prSet/>
      <dgm:spPr/>
      <dgm:t>
        <a:bodyPr/>
        <a:lstStyle/>
        <a:p>
          <a:endParaRPr lang="en-US"/>
        </a:p>
      </dgm:t>
    </dgm:pt>
    <dgm:pt modelId="{89D0CF21-5056-1147-985B-F074553DF318}">
      <dgm:prSet phldrT="[Text]"/>
      <dgm:spPr>
        <a:solidFill>
          <a:srgbClr val="800000"/>
        </a:solidFill>
      </dgm:spPr>
      <dgm:t>
        <a:bodyPr/>
        <a:lstStyle/>
        <a:p>
          <a:r>
            <a:rPr lang="th-TH" dirty="0" smtClean="0"/>
            <a:t>สังคม</a:t>
          </a:r>
          <a:endParaRPr lang="en-US" dirty="0"/>
        </a:p>
      </dgm:t>
    </dgm:pt>
    <dgm:pt modelId="{1503C2AE-E770-B340-88E2-39A96AA7627B}" type="parTrans" cxnId="{C8EFC309-813C-B345-BC89-AFD9493CE3C8}">
      <dgm:prSet/>
      <dgm:spPr/>
      <dgm:t>
        <a:bodyPr/>
        <a:lstStyle/>
        <a:p>
          <a:endParaRPr lang="en-US"/>
        </a:p>
      </dgm:t>
    </dgm:pt>
    <dgm:pt modelId="{0C33827A-6F8A-274E-9308-902A8108F767}" type="sibTrans" cxnId="{C8EFC309-813C-B345-BC89-AFD9493CE3C8}">
      <dgm:prSet/>
      <dgm:spPr/>
      <dgm:t>
        <a:bodyPr/>
        <a:lstStyle/>
        <a:p>
          <a:endParaRPr lang="en-US"/>
        </a:p>
      </dgm:t>
    </dgm:pt>
    <dgm:pt modelId="{5009BBC3-1739-D74C-B778-2B6ECC60E6A1}">
      <dgm:prSet/>
      <dgm:spPr>
        <a:solidFill>
          <a:srgbClr val="800000"/>
        </a:solidFill>
      </dgm:spPr>
      <dgm:t>
        <a:bodyPr/>
        <a:lstStyle/>
        <a:p>
          <a:r>
            <a:rPr lang="th-TH" dirty="0" smtClean="0"/>
            <a:t>จิตวิญญาณ</a:t>
          </a:r>
          <a:endParaRPr lang="en-US" dirty="0"/>
        </a:p>
      </dgm:t>
    </dgm:pt>
    <dgm:pt modelId="{B99F8E71-B27C-B343-B083-21A1489D795C}" type="parTrans" cxnId="{78DFF738-243C-3240-BAEA-4CC6BDC47569}">
      <dgm:prSet/>
      <dgm:spPr/>
      <dgm:t>
        <a:bodyPr/>
        <a:lstStyle/>
        <a:p>
          <a:endParaRPr lang="en-US"/>
        </a:p>
      </dgm:t>
    </dgm:pt>
    <dgm:pt modelId="{156230C5-4E9A-864C-AD1B-2E3B8BFBD4F6}" type="sibTrans" cxnId="{78DFF738-243C-3240-BAEA-4CC6BDC47569}">
      <dgm:prSet/>
      <dgm:spPr/>
      <dgm:t>
        <a:bodyPr/>
        <a:lstStyle/>
        <a:p>
          <a:endParaRPr lang="en-US"/>
        </a:p>
      </dgm:t>
    </dgm:pt>
    <dgm:pt modelId="{B60CD00D-3FB2-B34B-9DC8-DB6916D2C90A}">
      <dgm:prSet/>
      <dgm:spPr>
        <a:solidFill>
          <a:srgbClr val="800000"/>
        </a:solidFill>
      </dgm:spPr>
      <dgm:t>
        <a:bodyPr/>
        <a:lstStyle/>
        <a:p>
          <a:r>
            <a:rPr lang="th-TH" dirty="0" smtClean="0"/>
            <a:t>กาย</a:t>
          </a:r>
          <a:endParaRPr lang="en-US" dirty="0"/>
        </a:p>
      </dgm:t>
    </dgm:pt>
    <dgm:pt modelId="{DE028BE3-8BA6-744C-A295-F3517891460B}" type="parTrans" cxnId="{77EC3ED9-7B84-A94B-AE8E-0802D49D2F55}">
      <dgm:prSet/>
      <dgm:spPr/>
      <dgm:t>
        <a:bodyPr/>
        <a:lstStyle/>
        <a:p>
          <a:endParaRPr lang="en-US"/>
        </a:p>
      </dgm:t>
    </dgm:pt>
    <dgm:pt modelId="{F7F84DAC-7847-694A-B12B-DE96D0180B14}" type="sibTrans" cxnId="{77EC3ED9-7B84-A94B-AE8E-0802D49D2F55}">
      <dgm:prSet/>
      <dgm:spPr/>
      <dgm:t>
        <a:bodyPr/>
        <a:lstStyle/>
        <a:p>
          <a:endParaRPr lang="en-US"/>
        </a:p>
      </dgm:t>
    </dgm:pt>
    <dgm:pt modelId="{77AD1143-18CD-8F41-AC2B-432C21AEAA61}" type="pres">
      <dgm:prSet presAssocID="{E250B3CA-B915-E649-BBD4-9E2972E004AC}" presName="compositeShape" presStyleCnt="0">
        <dgm:presLayoutVars>
          <dgm:chMax val="7"/>
          <dgm:dir/>
          <dgm:resizeHandles val="exact"/>
        </dgm:presLayoutVars>
      </dgm:prSet>
      <dgm:spPr/>
    </dgm:pt>
    <dgm:pt modelId="{44D2BEF0-626A-3A4C-B514-E6FC96BC8D55}" type="pres">
      <dgm:prSet presAssocID="{E250B3CA-B915-E649-BBD4-9E2972E004AC}" presName="wedge1" presStyleLbl="node1" presStyleIdx="0" presStyleCnt="5"/>
      <dgm:spPr/>
      <dgm:t>
        <a:bodyPr/>
        <a:lstStyle/>
        <a:p>
          <a:endParaRPr lang="en-US"/>
        </a:p>
      </dgm:t>
    </dgm:pt>
    <dgm:pt modelId="{180A947F-9E8B-D147-9266-9151668FB72B}" type="pres">
      <dgm:prSet presAssocID="{E250B3CA-B915-E649-BBD4-9E2972E004AC}" presName="dummy1a" presStyleCnt="0"/>
      <dgm:spPr/>
    </dgm:pt>
    <dgm:pt modelId="{02E8095F-479F-4D4E-9210-44FF99EE4740}" type="pres">
      <dgm:prSet presAssocID="{E250B3CA-B915-E649-BBD4-9E2972E004AC}" presName="dummy1b" presStyleCnt="0"/>
      <dgm:spPr/>
    </dgm:pt>
    <dgm:pt modelId="{6691BFBD-B38F-1341-88CB-DB5BA0A7B7AA}" type="pres">
      <dgm:prSet presAssocID="{E250B3CA-B915-E649-BBD4-9E2972E004AC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FF574C-857C-CB48-8DB7-DDBEA3277A32}" type="pres">
      <dgm:prSet presAssocID="{E250B3CA-B915-E649-BBD4-9E2972E004AC}" presName="wedge2" presStyleLbl="node1" presStyleIdx="1" presStyleCnt="5"/>
      <dgm:spPr/>
      <dgm:t>
        <a:bodyPr/>
        <a:lstStyle/>
        <a:p>
          <a:endParaRPr lang="en-US"/>
        </a:p>
      </dgm:t>
    </dgm:pt>
    <dgm:pt modelId="{D1B9D61F-AD56-B44E-9BF9-0FBE7188D2FF}" type="pres">
      <dgm:prSet presAssocID="{E250B3CA-B915-E649-BBD4-9E2972E004AC}" presName="dummy2a" presStyleCnt="0"/>
      <dgm:spPr/>
    </dgm:pt>
    <dgm:pt modelId="{D85A0E2F-E671-594E-8777-AB7D455F406B}" type="pres">
      <dgm:prSet presAssocID="{E250B3CA-B915-E649-BBD4-9E2972E004AC}" presName="dummy2b" presStyleCnt="0"/>
      <dgm:spPr/>
    </dgm:pt>
    <dgm:pt modelId="{5A078F57-2336-F843-B6C0-68629FBC53C7}" type="pres">
      <dgm:prSet presAssocID="{E250B3CA-B915-E649-BBD4-9E2972E004AC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0C9905-5B65-AF44-A18E-B8F332F36D96}" type="pres">
      <dgm:prSet presAssocID="{E250B3CA-B915-E649-BBD4-9E2972E004AC}" presName="wedge3" presStyleLbl="node1" presStyleIdx="2" presStyleCnt="5"/>
      <dgm:spPr/>
      <dgm:t>
        <a:bodyPr/>
        <a:lstStyle/>
        <a:p>
          <a:endParaRPr lang="en-US"/>
        </a:p>
      </dgm:t>
    </dgm:pt>
    <dgm:pt modelId="{DEF313B0-0076-6C4F-A7A0-B6C0C392B037}" type="pres">
      <dgm:prSet presAssocID="{E250B3CA-B915-E649-BBD4-9E2972E004AC}" presName="dummy3a" presStyleCnt="0"/>
      <dgm:spPr/>
    </dgm:pt>
    <dgm:pt modelId="{7224E9BC-9C33-9748-B8A0-1654B2C83394}" type="pres">
      <dgm:prSet presAssocID="{E250B3CA-B915-E649-BBD4-9E2972E004AC}" presName="dummy3b" presStyleCnt="0"/>
      <dgm:spPr/>
    </dgm:pt>
    <dgm:pt modelId="{7E474203-1F4F-414A-8EF3-4B328D4F074F}" type="pres">
      <dgm:prSet presAssocID="{E250B3CA-B915-E649-BBD4-9E2972E004AC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CFBAAE-F748-C84B-B9FD-50404F04243F}" type="pres">
      <dgm:prSet presAssocID="{E250B3CA-B915-E649-BBD4-9E2972E004AC}" presName="wedge4" presStyleLbl="node1" presStyleIdx="3" presStyleCnt="5"/>
      <dgm:spPr/>
      <dgm:t>
        <a:bodyPr/>
        <a:lstStyle/>
        <a:p>
          <a:endParaRPr lang="en-US"/>
        </a:p>
      </dgm:t>
    </dgm:pt>
    <dgm:pt modelId="{58A152AA-F32D-F94F-AB4A-5D7827E33CCD}" type="pres">
      <dgm:prSet presAssocID="{E250B3CA-B915-E649-BBD4-9E2972E004AC}" presName="dummy4a" presStyleCnt="0"/>
      <dgm:spPr/>
    </dgm:pt>
    <dgm:pt modelId="{24CF18B7-2F04-8249-9A95-5F59CE3A987A}" type="pres">
      <dgm:prSet presAssocID="{E250B3CA-B915-E649-BBD4-9E2972E004AC}" presName="dummy4b" presStyleCnt="0"/>
      <dgm:spPr/>
    </dgm:pt>
    <dgm:pt modelId="{C700EC84-D48A-5244-8587-79D36B4CE521}" type="pres">
      <dgm:prSet presAssocID="{E250B3CA-B915-E649-BBD4-9E2972E004AC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762B9D-E23C-E247-B807-D3519024005F}" type="pres">
      <dgm:prSet presAssocID="{E250B3CA-B915-E649-BBD4-9E2972E004AC}" presName="wedge5" presStyleLbl="node1" presStyleIdx="4" presStyleCnt="5"/>
      <dgm:spPr/>
      <dgm:t>
        <a:bodyPr/>
        <a:lstStyle/>
        <a:p>
          <a:endParaRPr lang="en-US"/>
        </a:p>
      </dgm:t>
    </dgm:pt>
    <dgm:pt modelId="{31317232-DD3D-4040-99D6-3A6B1086DDC0}" type="pres">
      <dgm:prSet presAssocID="{E250B3CA-B915-E649-BBD4-9E2972E004AC}" presName="dummy5a" presStyleCnt="0"/>
      <dgm:spPr/>
    </dgm:pt>
    <dgm:pt modelId="{7E10A82E-3D00-7F4D-AC52-7EC5C541C44E}" type="pres">
      <dgm:prSet presAssocID="{E250B3CA-B915-E649-BBD4-9E2972E004AC}" presName="dummy5b" presStyleCnt="0"/>
      <dgm:spPr/>
    </dgm:pt>
    <dgm:pt modelId="{4098D024-9C3B-5B4F-9B47-DBC024B586AB}" type="pres">
      <dgm:prSet presAssocID="{E250B3CA-B915-E649-BBD4-9E2972E004AC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763F73-E0E3-BA44-8787-41938CFEEF8D}" type="pres">
      <dgm:prSet presAssocID="{86F61548-9A0A-2E46-91F9-09ED8BA8EB21}" presName="arrowWedge1" presStyleLbl="fgSibTrans2D1" presStyleIdx="0" presStyleCnt="5"/>
      <dgm:spPr>
        <a:solidFill>
          <a:srgbClr val="008000"/>
        </a:solidFill>
      </dgm:spPr>
    </dgm:pt>
    <dgm:pt modelId="{44860577-DA85-AB46-8CF6-8B354153D2E3}" type="pres">
      <dgm:prSet presAssocID="{A528D69F-216E-694C-B376-30B4AA4EB3BD}" presName="arrowWedge2" presStyleLbl="fgSibTrans2D1" presStyleIdx="1" presStyleCnt="5"/>
      <dgm:spPr>
        <a:solidFill>
          <a:srgbClr val="008000"/>
        </a:solidFill>
      </dgm:spPr>
    </dgm:pt>
    <dgm:pt modelId="{217621F3-979C-E641-9ABA-6D715E6CD8F8}" type="pres">
      <dgm:prSet presAssocID="{0C33827A-6F8A-274E-9308-902A8108F767}" presName="arrowWedge3" presStyleLbl="fgSibTrans2D1" presStyleIdx="2" presStyleCnt="5"/>
      <dgm:spPr>
        <a:solidFill>
          <a:srgbClr val="008000"/>
        </a:solidFill>
      </dgm:spPr>
    </dgm:pt>
    <dgm:pt modelId="{A722C1C6-5641-C045-BAE9-96379CDDA0D9}" type="pres">
      <dgm:prSet presAssocID="{156230C5-4E9A-864C-AD1B-2E3B8BFBD4F6}" presName="arrowWedge4" presStyleLbl="fgSibTrans2D1" presStyleIdx="3" presStyleCnt="5"/>
      <dgm:spPr>
        <a:solidFill>
          <a:srgbClr val="008000"/>
        </a:solidFill>
      </dgm:spPr>
    </dgm:pt>
    <dgm:pt modelId="{C4BD7D34-50D0-6143-9361-6DD28A1E4CC1}" type="pres">
      <dgm:prSet presAssocID="{F7F84DAC-7847-694A-B12B-DE96D0180B14}" presName="arrowWedge5" presStyleLbl="fgSibTrans2D1" presStyleIdx="4" presStyleCnt="5"/>
      <dgm:spPr>
        <a:solidFill>
          <a:srgbClr val="008000"/>
        </a:solidFill>
      </dgm:spPr>
    </dgm:pt>
  </dgm:ptLst>
  <dgm:cxnLst>
    <dgm:cxn modelId="{79F36763-DB97-D744-8C60-04CA0A964A02}" type="presOf" srcId="{B60CD00D-3FB2-B34B-9DC8-DB6916D2C90A}" destId="{4098D024-9C3B-5B4F-9B47-DBC024B586AB}" srcOrd="1" destOrd="0" presId="urn:microsoft.com/office/officeart/2005/8/layout/cycle8"/>
    <dgm:cxn modelId="{77EC3ED9-7B84-A94B-AE8E-0802D49D2F55}" srcId="{E250B3CA-B915-E649-BBD4-9E2972E004AC}" destId="{B60CD00D-3FB2-B34B-9DC8-DB6916D2C90A}" srcOrd="4" destOrd="0" parTransId="{DE028BE3-8BA6-744C-A295-F3517891460B}" sibTransId="{F7F84DAC-7847-694A-B12B-DE96D0180B14}"/>
    <dgm:cxn modelId="{2FC31021-7316-1F48-B92E-48A7BEDEE29A}" srcId="{E250B3CA-B915-E649-BBD4-9E2972E004AC}" destId="{BD9769C3-F60F-F843-893E-3F814BAC1E9B}" srcOrd="0" destOrd="0" parTransId="{E6C2648F-89B8-A543-A91E-C49C57C38E90}" sibTransId="{86F61548-9A0A-2E46-91F9-09ED8BA8EB21}"/>
    <dgm:cxn modelId="{38085F41-D443-CA43-BE9C-DCC9D7E65195}" srcId="{E250B3CA-B915-E649-BBD4-9E2972E004AC}" destId="{275FD92D-3B54-EC4F-A6BE-134435D189D8}" srcOrd="1" destOrd="0" parTransId="{BD9A74A5-9915-224B-ACAD-C6DAB537822E}" sibTransId="{A528D69F-216E-694C-B376-30B4AA4EB3BD}"/>
    <dgm:cxn modelId="{CDFC3349-A36F-C04B-BBC2-1E44456A6972}" type="presOf" srcId="{89D0CF21-5056-1147-985B-F074553DF318}" destId="{7E474203-1F4F-414A-8EF3-4B328D4F074F}" srcOrd="1" destOrd="0" presId="urn:microsoft.com/office/officeart/2005/8/layout/cycle8"/>
    <dgm:cxn modelId="{87526610-3288-6542-B892-0C4BD2CCB1E0}" type="presOf" srcId="{B60CD00D-3FB2-B34B-9DC8-DB6916D2C90A}" destId="{12762B9D-E23C-E247-B807-D3519024005F}" srcOrd="0" destOrd="0" presId="urn:microsoft.com/office/officeart/2005/8/layout/cycle8"/>
    <dgm:cxn modelId="{B675BF60-FEE5-F54D-ABF9-B6319C229064}" type="presOf" srcId="{BD9769C3-F60F-F843-893E-3F814BAC1E9B}" destId="{6691BFBD-B38F-1341-88CB-DB5BA0A7B7AA}" srcOrd="1" destOrd="0" presId="urn:microsoft.com/office/officeart/2005/8/layout/cycle8"/>
    <dgm:cxn modelId="{F719DF2C-C7AB-254B-BE58-C1EB4CBA6664}" type="presOf" srcId="{BD9769C3-F60F-F843-893E-3F814BAC1E9B}" destId="{44D2BEF0-626A-3A4C-B514-E6FC96BC8D55}" srcOrd="0" destOrd="0" presId="urn:microsoft.com/office/officeart/2005/8/layout/cycle8"/>
    <dgm:cxn modelId="{C8EFC309-813C-B345-BC89-AFD9493CE3C8}" srcId="{E250B3CA-B915-E649-BBD4-9E2972E004AC}" destId="{89D0CF21-5056-1147-985B-F074553DF318}" srcOrd="2" destOrd="0" parTransId="{1503C2AE-E770-B340-88E2-39A96AA7627B}" sibTransId="{0C33827A-6F8A-274E-9308-902A8108F767}"/>
    <dgm:cxn modelId="{D5806028-B3BF-C447-8A6C-21E3C8C6632F}" type="presOf" srcId="{89D0CF21-5056-1147-985B-F074553DF318}" destId="{9B0C9905-5B65-AF44-A18E-B8F332F36D96}" srcOrd="0" destOrd="0" presId="urn:microsoft.com/office/officeart/2005/8/layout/cycle8"/>
    <dgm:cxn modelId="{9B9FA9A1-5C9E-A748-A945-F50513A9E5A2}" type="presOf" srcId="{275FD92D-3B54-EC4F-A6BE-134435D189D8}" destId="{5A078F57-2336-F843-B6C0-68629FBC53C7}" srcOrd="1" destOrd="0" presId="urn:microsoft.com/office/officeart/2005/8/layout/cycle8"/>
    <dgm:cxn modelId="{82A18698-12CB-8D43-B69B-7893916761AA}" type="presOf" srcId="{E250B3CA-B915-E649-BBD4-9E2972E004AC}" destId="{77AD1143-18CD-8F41-AC2B-432C21AEAA61}" srcOrd="0" destOrd="0" presId="urn:microsoft.com/office/officeart/2005/8/layout/cycle8"/>
    <dgm:cxn modelId="{7712DA64-E32A-B64F-87B2-312832105B82}" type="presOf" srcId="{275FD92D-3B54-EC4F-A6BE-134435D189D8}" destId="{EDFF574C-857C-CB48-8DB7-DDBEA3277A32}" srcOrd="0" destOrd="0" presId="urn:microsoft.com/office/officeart/2005/8/layout/cycle8"/>
    <dgm:cxn modelId="{78DFF738-243C-3240-BAEA-4CC6BDC47569}" srcId="{E250B3CA-B915-E649-BBD4-9E2972E004AC}" destId="{5009BBC3-1739-D74C-B778-2B6ECC60E6A1}" srcOrd="3" destOrd="0" parTransId="{B99F8E71-B27C-B343-B083-21A1489D795C}" sibTransId="{156230C5-4E9A-864C-AD1B-2E3B8BFBD4F6}"/>
    <dgm:cxn modelId="{ABA8EEB6-E6D1-9346-B357-9E4788664686}" type="presOf" srcId="{5009BBC3-1739-D74C-B778-2B6ECC60E6A1}" destId="{C700EC84-D48A-5244-8587-79D36B4CE521}" srcOrd="1" destOrd="0" presId="urn:microsoft.com/office/officeart/2005/8/layout/cycle8"/>
    <dgm:cxn modelId="{A04C689E-8221-8D41-ABD4-EF599CC589D3}" type="presOf" srcId="{5009BBC3-1739-D74C-B778-2B6ECC60E6A1}" destId="{34CFBAAE-F748-C84B-B9FD-50404F04243F}" srcOrd="0" destOrd="0" presId="urn:microsoft.com/office/officeart/2005/8/layout/cycle8"/>
    <dgm:cxn modelId="{6CE40F3D-A671-E740-81A8-F7B2FC07EBEB}" type="presParOf" srcId="{77AD1143-18CD-8F41-AC2B-432C21AEAA61}" destId="{44D2BEF0-626A-3A4C-B514-E6FC96BC8D55}" srcOrd="0" destOrd="0" presId="urn:microsoft.com/office/officeart/2005/8/layout/cycle8"/>
    <dgm:cxn modelId="{7A81FECF-7DE3-CF4C-B426-EA4B81B290AB}" type="presParOf" srcId="{77AD1143-18CD-8F41-AC2B-432C21AEAA61}" destId="{180A947F-9E8B-D147-9266-9151668FB72B}" srcOrd="1" destOrd="0" presId="urn:microsoft.com/office/officeart/2005/8/layout/cycle8"/>
    <dgm:cxn modelId="{7B4F1BAC-9535-A441-A2EA-F784EB3BD2B0}" type="presParOf" srcId="{77AD1143-18CD-8F41-AC2B-432C21AEAA61}" destId="{02E8095F-479F-4D4E-9210-44FF99EE4740}" srcOrd="2" destOrd="0" presId="urn:microsoft.com/office/officeart/2005/8/layout/cycle8"/>
    <dgm:cxn modelId="{DD4675C2-54BE-D648-B8BB-FF51953F420C}" type="presParOf" srcId="{77AD1143-18CD-8F41-AC2B-432C21AEAA61}" destId="{6691BFBD-B38F-1341-88CB-DB5BA0A7B7AA}" srcOrd="3" destOrd="0" presId="urn:microsoft.com/office/officeart/2005/8/layout/cycle8"/>
    <dgm:cxn modelId="{F8B56719-73F5-6348-AF16-3145F175D1A2}" type="presParOf" srcId="{77AD1143-18CD-8F41-AC2B-432C21AEAA61}" destId="{EDFF574C-857C-CB48-8DB7-DDBEA3277A32}" srcOrd="4" destOrd="0" presId="urn:microsoft.com/office/officeart/2005/8/layout/cycle8"/>
    <dgm:cxn modelId="{EA3FBBD2-127F-F746-931D-AE1513049F97}" type="presParOf" srcId="{77AD1143-18CD-8F41-AC2B-432C21AEAA61}" destId="{D1B9D61F-AD56-B44E-9BF9-0FBE7188D2FF}" srcOrd="5" destOrd="0" presId="urn:microsoft.com/office/officeart/2005/8/layout/cycle8"/>
    <dgm:cxn modelId="{58C0EB7B-DC54-CA41-941D-327725001E96}" type="presParOf" srcId="{77AD1143-18CD-8F41-AC2B-432C21AEAA61}" destId="{D85A0E2F-E671-594E-8777-AB7D455F406B}" srcOrd="6" destOrd="0" presId="urn:microsoft.com/office/officeart/2005/8/layout/cycle8"/>
    <dgm:cxn modelId="{C8847E98-AE36-8B45-9F41-30917C680B7C}" type="presParOf" srcId="{77AD1143-18CD-8F41-AC2B-432C21AEAA61}" destId="{5A078F57-2336-F843-B6C0-68629FBC53C7}" srcOrd="7" destOrd="0" presId="urn:microsoft.com/office/officeart/2005/8/layout/cycle8"/>
    <dgm:cxn modelId="{06A782EC-4B04-F74A-9CF8-E8B660F819B2}" type="presParOf" srcId="{77AD1143-18CD-8F41-AC2B-432C21AEAA61}" destId="{9B0C9905-5B65-AF44-A18E-B8F332F36D96}" srcOrd="8" destOrd="0" presId="urn:microsoft.com/office/officeart/2005/8/layout/cycle8"/>
    <dgm:cxn modelId="{D8FC62D5-4BE9-4049-8312-C4F4320F3DE4}" type="presParOf" srcId="{77AD1143-18CD-8F41-AC2B-432C21AEAA61}" destId="{DEF313B0-0076-6C4F-A7A0-B6C0C392B037}" srcOrd="9" destOrd="0" presId="urn:microsoft.com/office/officeart/2005/8/layout/cycle8"/>
    <dgm:cxn modelId="{1542CA65-C102-9C49-B7C6-C530AE8A5770}" type="presParOf" srcId="{77AD1143-18CD-8F41-AC2B-432C21AEAA61}" destId="{7224E9BC-9C33-9748-B8A0-1654B2C83394}" srcOrd="10" destOrd="0" presId="urn:microsoft.com/office/officeart/2005/8/layout/cycle8"/>
    <dgm:cxn modelId="{133EACFA-79C4-7840-83C8-4A0B392A65BC}" type="presParOf" srcId="{77AD1143-18CD-8F41-AC2B-432C21AEAA61}" destId="{7E474203-1F4F-414A-8EF3-4B328D4F074F}" srcOrd="11" destOrd="0" presId="urn:microsoft.com/office/officeart/2005/8/layout/cycle8"/>
    <dgm:cxn modelId="{46625B47-037C-D94C-AE8F-8228155C722C}" type="presParOf" srcId="{77AD1143-18CD-8F41-AC2B-432C21AEAA61}" destId="{34CFBAAE-F748-C84B-B9FD-50404F04243F}" srcOrd="12" destOrd="0" presId="urn:microsoft.com/office/officeart/2005/8/layout/cycle8"/>
    <dgm:cxn modelId="{5EEA7D3D-F9CE-5D4B-A12A-D41E31D2CFBF}" type="presParOf" srcId="{77AD1143-18CD-8F41-AC2B-432C21AEAA61}" destId="{58A152AA-F32D-F94F-AB4A-5D7827E33CCD}" srcOrd="13" destOrd="0" presId="urn:microsoft.com/office/officeart/2005/8/layout/cycle8"/>
    <dgm:cxn modelId="{AA314C97-0926-9648-A608-65AA64116B19}" type="presParOf" srcId="{77AD1143-18CD-8F41-AC2B-432C21AEAA61}" destId="{24CF18B7-2F04-8249-9A95-5F59CE3A987A}" srcOrd="14" destOrd="0" presId="urn:microsoft.com/office/officeart/2005/8/layout/cycle8"/>
    <dgm:cxn modelId="{7F2D1861-B591-9445-807A-8F5A5E605794}" type="presParOf" srcId="{77AD1143-18CD-8F41-AC2B-432C21AEAA61}" destId="{C700EC84-D48A-5244-8587-79D36B4CE521}" srcOrd="15" destOrd="0" presId="urn:microsoft.com/office/officeart/2005/8/layout/cycle8"/>
    <dgm:cxn modelId="{46906DBA-BFC8-E947-81B4-4FEC075E34EA}" type="presParOf" srcId="{77AD1143-18CD-8F41-AC2B-432C21AEAA61}" destId="{12762B9D-E23C-E247-B807-D3519024005F}" srcOrd="16" destOrd="0" presId="urn:microsoft.com/office/officeart/2005/8/layout/cycle8"/>
    <dgm:cxn modelId="{E1FE7F53-8F7C-8340-AE69-72C2ADFF8B5C}" type="presParOf" srcId="{77AD1143-18CD-8F41-AC2B-432C21AEAA61}" destId="{31317232-DD3D-4040-99D6-3A6B1086DDC0}" srcOrd="17" destOrd="0" presId="urn:microsoft.com/office/officeart/2005/8/layout/cycle8"/>
    <dgm:cxn modelId="{C7AE54A6-A7CD-634F-AE3E-31B0CDD30FFF}" type="presParOf" srcId="{77AD1143-18CD-8F41-AC2B-432C21AEAA61}" destId="{7E10A82E-3D00-7F4D-AC52-7EC5C541C44E}" srcOrd="18" destOrd="0" presId="urn:microsoft.com/office/officeart/2005/8/layout/cycle8"/>
    <dgm:cxn modelId="{AC2909BD-1D3B-E745-88D8-518AB412B2F2}" type="presParOf" srcId="{77AD1143-18CD-8F41-AC2B-432C21AEAA61}" destId="{4098D024-9C3B-5B4F-9B47-DBC024B586AB}" srcOrd="19" destOrd="0" presId="urn:microsoft.com/office/officeart/2005/8/layout/cycle8"/>
    <dgm:cxn modelId="{C7B70341-3EB6-2C47-B577-1BC5CC34B5C1}" type="presParOf" srcId="{77AD1143-18CD-8F41-AC2B-432C21AEAA61}" destId="{C7763F73-E0E3-BA44-8787-41938CFEEF8D}" srcOrd="20" destOrd="0" presId="urn:microsoft.com/office/officeart/2005/8/layout/cycle8"/>
    <dgm:cxn modelId="{F5B1FB8E-A660-3641-8780-878EFC885C81}" type="presParOf" srcId="{77AD1143-18CD-8F41-AC2B-432C21AEAA61}" destId="{44860577-DA85-AB46-8CF6-8B354153D2E3}" srcOrd="21" destOrd="0" presId="urn:microsoft.com/office/officeart/2005/8/layout/cycle8"/>
    <dgm:cxn modelId="{0BC88242-1E4C-144E-93D7-15B74B75C982}" type="presParOf" srcId="{77AD1143-18CD-8F41-AC2B-432C21AEAA61}" destId="{217621F3-979C-E641-9ABA-6D715E6CD8F8}" srcOrd="22" destOrd="0" presId="urn:microsoft.com/office/officeart/2005/8/layout/cycle8"/>
    <dgm:cxn modelId="{F2A19C29-4881-0D48-BBE9-C4A062F5AF1C}" type="presParOf" srcId="{77AD1143-18CD-8F41-AC2B-432C21AEAA61}" destId="{A722C1C6-5641-C045-BAE9-96379CDDA0D9}" srcOrd="23" destOrd="0" presId="urn:microsoft.com/office/officeart/2005/8/layout/cycle8"/>
    <dgm:cxn modelId="{80B299C3-07A0-C849-909C-88462BDCAB8B}" type="presParOf" srcId="{77AD1143-18CD-8F41-AC2B-432C21AEAA61}" destId="{C4BD7D34-50D0-6143-9361-6DD28A1E4CC1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E3AAD9C-23FF-4A43-AD21-22B73E347175}" type="doc">
      <dgm:prSet loTypeId="urn:microsoft.com/office/officeart/2005/8/layout/cycle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42B1F9C-3D4B-3345-A465-317ED5387092}">
      <dgm:prSet phldrT="[Text]"/>
      <dgm:spPr>
        <a:solidFill>
          <a:srgbClr val="000090"/>
        </a:solidFill>
      </dgm:spPr>
      <dgm:t>
        <a:bodyPr/>
        <a:lstStyle/>
        <a:p>
          <a:r>
            <a:rPr lang="th-TH" dirty="0" smtClean="0"/>
            <a:t>ประเมินชิ้นงาน</a:t>
          </a:r>
          <a:endParaRPr lang="en-US" dirty="0"/>
        </a:p>
      </dgm:t>
    </dgm:pt>
    <dgm:pt modelId="{8C9C38CA-036B-424C-A1D6-0E9E3B8AF453}" type="parTrans" cxnId="{00DA05C6-048D-0548-8A92-049F3AEFE492}">
      <dgm:prSet/>
      <dgm:spPr/>
      <dgm:t>
        <a:bodyPr/>
        <a:lstStyle/>
        <a:p>
          <a:endParaRPr lang="en-US"/>
        </a:p>
      </dgm:t>
    </dgm:pt>
    <dgm:pt modelId="{F0CFFE7F-9917-D241-8866-1702A1530B76}" type="sibTrans" cxnId="{00DA05C6-048D-0548-8A92-049F3AEFE492}">
      <dgm:prSet/>
      <dgm:spPr/>
      <dgm:t>
        <a:bodyPr/>
        <a:lstStyle/>
        <a:p>
          <a:endParaRPr lang="en-US"/>
        </a:p>
      </dgm:t>
    </dgm:pt>
    <dgm:pt modelId="{838E3B26-A7CE-9549-BD12-88ADC1DC0C0D}">
      <dgm:prSet phldrT="[Text]"/>
      <dgm:spPr>
        <a:solidFill>
          <a:srgbClr val="000090"/>
        </a:solidFill>
      </dgm:spPr>
      <dgm:t>
        <a:bodyPr/>
        <a:lstStyle/>
        <a:p>
          <a:r>
            <a:rPr lang="th-TH" dirty="0" smtClean="0"/>
            <a:t>ประเมินความสามารถ</a:t>
          </a:r>
          <a:endParaRPr lang="en-US" dirty="0"/>
        </a:p>
      </dgm:t>
    </dgm:pt>
    <dgm:pt modelId="{E872F5B7-7923-0B42-888F-BC98E1D35BEF}" type="parTrans" cxnId="{57E9E68D-EEFD-C840-8430-E311905CAF5B}">
      <dgm:prSet/>
      <dgm:spPr/>
      <dgm:t>
        <a:bodyPr/>
        <a:lstStyle/>
        <a:p>
          <a:endParaRPr lang="en-US"/>
        </a:p>
      </dgm:t>
    </dgm:pt>
    <dgm:pt modelId="{24596ACD-AA21-2A4F-A294-B5F0A7152B8B}" type="sibTrans" cxnId="{57E9E68D-EEFD-C840-8430-E311905CAF5B}">
      <dgm:prSet/>
      <dgm:spPr/>
      <dgm:t>
        <a:bodyPr/>
        <a:lstStyle/>
        <a:p>
          <a:endParaRPr lang="en-US"/>
        </a:p>
      </dgm:t>
    </dgm:pt>
    <dgm:pt modelId="{B0C2BD0E-3D23-864F-A21A-36AEA62C66CB}">
      <dgm:prSet phldrT="[Text]"/>
      <dgm:spPr>
        <a:solidFill>
          <a:srgbClr val="000090"/>
        </a:solidFill>
      </dgm:spPr>
      <dgm:t>
        <a:bodyPr/>
        <a:lstStyle/>
        <a:p>
          <a:r>
            <a:rPr lang="th-TH" dirty="0" smtClean="0"/>
            <a:t>วางแผน</a:t>
          </a:r>
          <a:endParaRPr lang="en-US" dirty="0"/>
        </a:p>
      </dgm:t>
    </dgm:pt>
    <dgm:pt modelId="{EF952589-9D8A-4043-9CC9-1C9C301CF52A}" type="parTrans" cxnId="{66AD8E50-3779-DE46-92C8-4730E32E8BD0}">
      <dgm:prSet/>
      <dgm:spPr/>
      <dgm:t>
        <a:bodyPr/>
        <a:lstStyle/>
        <a:p>
          <a:endParaRPr lang="en-US"/>
        </a:p>
      </dgm:t>
    </dgm:pt>
    <dgm:pt modelId="{B9B63E26-73E3-D648-93F7-758A7CBF541E}" type="sibTrans" cxnId="{66AD8E50-3779-DE46-92C8-4730E32E8BD0}">
      <dgm:prSet/>
      <dgm:spPr/>
      <dgm:t>
        <a:bodyPr/>
        <a:lstStyle/>
        <a:p>
          <a:endParaRPr lang="en-US"/>
        </a:p>
      </dgm:t>
    </dgm:pt>
    <dgm:pt modelId="{80CAF0FE-3CBD-314F-833D-D0048981C75A}">
      <dgm:prSet phldrT="[Text]"/>
      <dgm:spPr>
        <a:solidFill>
          <a:srgbClr val="000090"/>
        </a:solidFill>
      </dgm:spPr>
      <dgm:t>
        <a:bodyPr/>
        <a:lstStyle/>
        <a:p>
          <a:r>
            <a:rPr lang="th-TH" dirty="0" smtClean="0"/>
            <a:t>ลงมือทำ ประเมิน</a:t>
          </a:r>
          <a:endParaRPr lang="en-US" dirty="0"/>
        </a:p>
      </dgm:t>
    </dgm:pt>
    <dgm:pt modelId="{22B10FEF-2AD6-3748-B946-44E3C4108561}" type="parTrans" cxnId="{03A8378C-4543-0442-B233-FAFEC287104D}">
      <dgm:prSet/>
      <dgm:spPr/>
      <dgm:t>
        <a:bodyPr/>
        <a:lstStyle/>
        <a:p>
          <a:endParaRPr lang="en-US"/>
        </a:p>
      </dgm:t>
    </dgm:pt>
    <dgm:pt modelId="{38910C45-560F-8D47-942B-CC4E91CC36BB}" type="sibTrans" cxnId="{03A8378C-4543-0442-B233-FAFEC287104D}">
      <dgm:prSet/>
      <dgm:spPr/>
      <dgm:t>
        <a:bodyPr/>
        <a:lstStyle/>
        <a:p>
          <a:endParaRPr lang="en-US"/>
        </a:p>
      </dgm:t>
    </dgm:pt>
    <dgm:pt modelId="{D6933389-6F7C-2A45-BE44-5BBD39D1A311}">
      <dgm:prSet phldrT="[Text]"/>
      <dgm:spPr>
        <a:solidFill>
          <a:srgbClr val="000090"/>
        </a:solidFill>
      </dgm:spPr>
      <dgm:t>
        <a:bodyPr/>
        <a:lstStyle/>
        <a:p>
          <a:r>
            <a:rPr lang="th-TH" dirty="0" smtClean="0"/>
            <a:t>ตรวจสอบ ปรับปรุง</a:t>
          </a:r>
          <a:endParaRPr lang="en-US" dirty="0"/>
        </a:p>
      </dgm:t>
    </dgm:pt>
    <dgm:pt modelId="{055B1109-1C8D-C340-8AF5-C8217C59559D}" type="parTrans" cxnId="{9760B04A-5BF1-DA4B-8127-237A13FE6451}">
      <dgm:prSet/>
      <dgm:spPr/>
      <dgm:t>
        <a:bodyPr/>
        <a:lstStyle/>
        <a:p>
          <a:endParaRPr lang="en-US"/>
        </a:p>
      </dgm:t>
    </dgm:pt>
    <dgm:pt modelId="{5ABFC3E3-9A5E-0346-8ED4-F68255400445}" type="sibTrans" cxnId="{9760B04A-5BF1-DA4B-8127-237A13FE6451}">
      <dgm:prSet/>
      <dgm:spPr/>
      <dgm:t>
        <a:bodyPr/>
        <a:lstStyle/>
        <a:p>
          <a:endParaRPr lang="en-US"/>
        </a:p>
      </dgm:t>
    </dgm:pt>
    <dgm:pt modelId="{8403458A-6043-1D4F-A7FE-A5CC8A1D4C10}" type="pres">
      <dgm:prSet presAssocID="{9E3AAD9C-23FF-4A43-AD21-22B73E34717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BBD3459-93AA-0E42-99C9-B3F57C7975FA}" type="pres">
      <dgm:prSet presAssocID="{842B1F9C-3D4B-3345-A465-317ED538709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1FC727-05DC-CF48-996E-A2C505277749}" type="pres">
      <dgm:prSet presAssocID="{F0CFFE7F-9917-D241-8866-1702A1530B76}" presName="sibTrans" presStyleLbl="sibTrans2D1" presStyleIdx="0" presStyleCnt="5"/>
      <dgm:spPr/>
      <dgm:t>
        <a:bodyPr/>
        <a:lstStyle/>
        <a:p>
          <a:endParaRPr lang="en-US"/>
        </a:p>
      </dgm:t>
    </dgm:pt>
    <dgm:pt modelId="{ABAECA25-F5C3-D548-9406-E93E143B9B73}" type="pres">
      <dgm:prSet presAssocID="{F0CFFE7F-9917-D241-8866-1702A1530B76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664ACEAF-DD26-EC45-A5D0-40917C076095}" type="pres">
      <dgm:prSet presAssocID="{838E3B26-A7CE-9549-BD12-88ADC1DC0C0D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6B847F-3CA8-854A-BC22-8256D1D0845A}" type="pres">
      <dgm:prSet presAssocID="{24596ACD-AA21-2A4F-A294-B5F0A7152B8B}" presName="sibTrans" presStyleLbl="sibTrans2D1" presStyleIdx="1" presStyleCnt="5"/>
      <dgm:spPr/>
      <dgm:t>
        <a:bodyPr/>
        <a:lstStyle/>
        <a:p>
          <a:endParaRPr lang="en-US"/>
        </a:p>
      </dgm:t>
    </dgm:pt>
    <dgm:pt modelId="{93D76BBB-641E-4A47-9547-8A3C3D8682EB}" type="pres">
      <dgm:prSet presAssocID="{24596ACD-AA21-2A4F-A294-B5F0A7152B8B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B2FECBE6-C986-0748-9019-CAC2654CF4B9}" type="pres">
      <dgm:prSet presAssocID="{B0C2BD0E-3D23-864F-A21A-36AEA62C66C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E24D21-82EC-0944-8731-BF77E042715C}" type="pres">
      <dgm:prSet presAssocID="{B9B63E26-73E3-D648-93F7-758A7CBF541E}" presName="sibTrans" presStyleLbl="sibTrans2D1" presStyleIdx="2" presStyleCnt="5"/>
      <dgm:spPr/>
      <dgm:t>
        <a:bodyPr/>
        <a:lstStyle/>
        <a:p>
          <a:endParaRPr lang="en-US"/>
        </a:p>
      </dgm:t>
    </dgm:pt>
    <dgm:pt modelId="{FA2702AF-3CE7-D844-A747-30B9161F8F58}" type="pres">
      <dgm:prSet presAssocID="{B9B63E26-73E3-D648-93F7-758A7CBF541E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1810C8A5-02FB-2C40-8E43-65C131FC601D}" type="pres">
      <dgm:prSet presAssocID="{80CAF0FE-3CBD-314F-833D-D0048981C75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6B95A1-2768-6E40-A68F-D6A87933D1B8}" type="pres">
      <dgm:prSet presAssocID="{38910C45-560F-8D47-942B-CC4E91CC36BB}" presName="sibTrans" presStyleLbl="sibTrans2D1" presStyleIdx="3" presStyleCnt="5"/>
      <dgm:spPr/>
      <dgm:t>
        <a:bodyPr/>
        <a:lstStyle/>
        <a:p>
          <a:endParaRPr lang="en-US"/>
        </a:p>
      </dgm:t>
    </dgm:pt>
    <dgm:pt modelId="{8DDB314D-3052-EA49-988F-0B4DC705914A}" type="pres">
      <dgm:prSet presAssocID="{38910C45-560F-8D47-942B-CC4E91CC36BB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B81A0D19-F99D-154D-81AE-651252192199}" type="pres">
      <dgm:prSet presAssocID="{D6933389-6F7C-2A45-BE44-5BBD39D1A311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87283B-3F0F-1940-A387-61085F60C406}" type="pres">
      <dgm:prSet presAssocID="{5ABFC3E3-9A5E-0346-8ED4-F68255400445}" presName="sibTrans" presStyleLbl="sibTrans2D1" presStyleIdx="4" presStyleCnt="5" custFlipVert="0" custFlipHor="0" custScaleX="99799" custScaleY="42568" custLinFactNeighborX="-17853" custLinFactNeighborY="-22973"/>
      <dgm:spPr/>
      <dgm:t>
        <a:bodyPr/>
        <a:lstStyle/>
        <a:p>
          <a:endParaRPr lang="en-US"/>
        </a:p>
      </dgm:t>
    </dgm:pt>
    <dgm:pt modelId="{4EA6B4A6-D043-DE4C-BA78-64FCE5512519}" type="pres">
      <dgm:prSet presAssocID="{5ABFC3E3-9A5E-0346-8ED4-F68255400445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57E9E68D-EEFD-C840-8430-E311905CAF5B}" srcId="{9E3AAD9C-23FF-4A43-AD21-22B73E347175}" destId="{838E3B26-A7CE-9549-BD12-88ADC1DC0C0D}" srcOrd="1" destOrd="0" parTransId="{E872F5B7-7923-0B42-888F-BC98E1D35BEF}" sibTransId="{24596ACD-AA21-2A4F-A294-B5F0A7152B8B}"/>
    <dgm:cxn modelId="{674935FF-3C87-FC4A-BDEC-E3F12ECEB897}" type="presOf" srcId="{F0CFFE7F-9917-D241-8866-1702A1530B76}" destId="{3C1FC727-05DC-CF48-996E-A2C505277749}" srcOrd="0" destOrd="0" presId="urn:microsoft.com/office/officeart/2005/8/layout/cycle2"/>
    <dgm:cxn modelId="{A2BF23B2-277F-694B-9877-C1B109275277}" type="presOf" srcId="{38910C45-560F-8D47-942B-CC4E91CC36BB}" destId="{176B95A1-2768-6E40-A68F-D6A87933D1B8}" srcOrd="0" destOrd="0" presId="urn:microsoft.com/office/officeart/2005/8/layout/cycle2"/>
    <dgm:cxn modelId="{C5F7A6C5-5C46-2C4A-A41B-9603347C4973}" type="presOf" srcId="{24596ACD-AA21-2A4F-A294-B5F0A7152B8B}" destId="{93D76BBB-641E-4A47-9547-8A3C3D8682EB}" srcOrd="1" destOrd="0" presId="urn:microsoft.com/office/officeart/2005/8/layout/cycle2"/>
    <dgm:cxn modelId="{B38FE95B-586B-2B4F-BD24-D9D5F158A434}" type="presOf" srcId="{B9B63E26-73E3-D648-93F7-758A7CBF541E}" destId="{FA2702AF-3CE7-D844-A747-30B9161F8F58}" srcOrd="1" destOrd="0" presId="urn:microsoft.com/office/officeart/2005/8/layout/cycle2"/>
    <dgm:cxn modelId="{042A1C68-67CC-4E4A-9A1A-00F224D0E16A}" type="presOf" srcId="{5ABFC3E3-9A5E-0346-8ED4-F68255400445}" destId="{F387283B-3F0F-1940-A387-61085F60C406}" srcOrd="0" destOrd="0" presId="urn:microsoft.com/office/officeart/2005/8/layout/cycle2"/>
    <dgm:cxn modelId="{D3F886F7-5441-7346-A77C-0875CAFD1B90}" type="presOf" srcId="{B9B63E26-73E3-D648-93F7-758A7CBF541E}" destId="{E6E24D21-82EC-0944-8731-BF77E042715C}" srcOrd="0" destOrd="0" presId="urn:microsoft.com/office/officeart/2005/8/layout/cycle2"/>
    <dgm:cxn modelId="{AE5C92D5-47DD-E34E-A0F8-B454A1C42E25}" type="presOf" srcId="{F0CFFE7F-9917-D241-8866-1702A1530B76}" destId="{ABAECA25-F5C3-D548-9406-E93E143B9B73}" srcOrd="1" destOrd="0" presId="urn:microsoft.com/office/officeart/2005/8/layout/cycle2"/>
    <dgm:cxn modelId="{9760B04A-5BF1-DA4B-8127-237A13FE6451}" srcId="{9E3AAD9C-23FF-4A43-AD21-22B73E347175}" destId="{D6933389-6F7C-2A45-BE44-5BBD39D1A311}" srcOrd="4" destOrd="0" parTransId="{055B1109-1C8D-C340-8AF5-C8217C59559D}" sibTransId="{5ABFC3E3-9A5E-0346-8ED4-F68255400445}"/>
    <dgm:cxn modelId="{66AD8E50-3779-DE46-92C8-4730E32E8BD0}" srcId="{9E3AAD9C-23FF-4A43-AD21-22B73E347175}" destId="{B0C2BD0E-3D23-864F-A21A-36AEA62C66CB}" srcOrd="2" destOrd="0" parTransId="{EF952589-9D8A-4043-9CC9-1C9C301CF52A}" sibTransId="{B9B63E26-73E3-D648-93F7-758A7CBF541E}"/>
    <dgm:cxn modelId="{A5D7C998-68B0-D143-BE57-06615D79F9DA}" type="presOf" srcId="{D6933389-6F7C-2A45-BE44-5BBD39D1A311}" destId="{B81A0D19-F99D-154D-81AE-651252192199}" srcOrd="0" destOrd="0" presId="urn:microsoft.com/office/officeart/2005/8/layout/cycle2"/>
    <dgm:cxn modelId="{7D314CA1-579C-F542-BD9E-2D116EAB664E}" type="presOf" srcId="{80CAF0FE-3CBD-314F-833D-D0048981C75A}" destId="{1810C8A5-02FB-2C40-8E43-65C131FC601D}" srcOrd="0" destOrd="0" presId="urn:microsoft.com/office/officeart/2005/8/layout/cycle2"/>
    <dgm:cxn modelId="{B1692339-6482-AE4D-87FD-ADD31C5D4A11}" type="presOf" srcId="{B0C2BD0E-3D23-864F-A21A-36AEA62C66CB}" destId="{B2FECBE6-C986-0748-9019-CAC2654CF4B9}" srcOrd="0" destOrd="0" presId="urn:microsoft.com/office/officeart/2005/8/layout/cycle2"/>
    <dgm:cxn modelId="{CE8B1A0A-C47E-E242-8B3F-931ABF5CF096}" type="presOf" srcId="{842B1F9C-3D4B-3345-A465-317ED5387092}" destId="{5BBD3459-93AA-0E42-99C9-B3F57C7975FA}" srcOrd="0" destOrd="0" presId="urn:microsoft.com/office/officeart/2005/8/layout/cycle2"/>
    <dgm:cxn modelId="{00DA05C6-048D-0548-8A92-049F3AEFE492}" srcId="{9E3AAD9C-23FF-4A43-AD21-22B73E347175}" destId="{842B1F9C-3D4B-3345-A465-317ED5387092}" srcOrd="0" destOrd="0" parTransId="{8C9C38CA-036B-424C-A1D6-0E9E3B8AF453}" sibTransId="{F0CFFE7F-9917-D241-8866-1702A1530B76}"/>
    <dgm:cxn modelId="{AA4F9072-9791-CB42-AAC5-04F4B481CE17}" type="presOf" srcId="{38910C45-560F-8D47-942B-CC4E91CC36BB}" destId="{8DDB314D-3052-EA49-988F-0B4DC705914A}" srcOrd="1" destOrd="0" presId="urn:microsoft.com/office/officeart/2005/8/layout/cycle2"/>
    <dgm:cxn modelId="{60B5C72A-2BDC-E94B-A6A5-7058CCBE1D1E}" type="presOf" srcId="{838E3B26-A7CE-9549-BD12-88ADC1DC0C0D}" destId="{664ACEAF-DD26-EC45-A5D0-40917C076095}" srcOrd="0" destOrd="0" presId="urn:microsoft.com/office/officeart/2005/8/layout/cycle2"/>
    <dgm:cxn modelId="{03A8378C-4543-0442-B233-FAFEC287104D}" srcId="{9E3AAD9C-23FF-4A43-AD21-22B73E347175}" destId="{80CAF0FE-3CBD-314F-833D-D0048981C75A}" srcOrd="3" destOrd="0" parTransId="{22B10FEF-2AD6-3748-B946-44E3C4108561}" sibTransId="{38910C45-560F-8D47-942B-CC4E91CC36BB}"/>
    <dgm:cxn modelId="{C9D49D77-1C7E-584E-B322-456CC9053F34}" type="presOf" srcId="{24596ACD-AA21-2A4F-A294-B5F0A7152B8B}" destId="{496B847F-3CA8-854A-BC22-8256D1D0845A}" srcOrd="0" destOrd="0" presId="urn:microsoft.com/office/officeart/2005/8/layout/cycle2"/>
    <dgm:cxn modelId="{D681C09F-9865-9D49-9410-72A0B93B89E4}" type="presOf" srcId="{5ABFC3E3-9A5E-0346-8ED4-F68255400445}" destId="{4EA6B4A6-D043-DE4C-BA78-64FCE5512519}" srcOrd="1" destOrd="0" presId="urn:microsoft.com/office/officeart/2005/8/layout/cycle2"/>
    <dgm:cxn modelId="{3DF5DE50-430B-4C4E-A0F6-0910BF5F08A4}" type="presOf" srcId="{9E3AAD9C-23FF-4A43-AD21-22B73E347175}" destId="{8403458A-6043-1D4F-A7FE-A5CC8A1D4C10}" srcOrd="0" destOrd="0" presId="urn:microsoft.com/office/officeart/2005/8/layout/cycle2"/>
    <dgm:cxn modelId="{F576EBCD-67B7-074F-8A89-B17E1CACE668}" type="presParOf" srcId="{8403458A-6043-1D4F-A7FE-A5CC8A1D4C10}" destId="{5BBD3459-93AA-0E42-99C9-B3F57C7975FA}" srcOrd="0" destOrd="0" presId="urn:microsoft.com/office/officeart/2005/8/layout/cycle2"/>
    <dgm:cxn modelId="{66F12CCB-2664-0D4D-B762-2302AB4DFC1D}" type="presParOf" srcId="{8403458A-6043-1D4F-A7FE-A5CC8A1D4C10}" destId="{3C1FC727-05DC-CF48-996E-A2C505277749}" srcOrd="1" destOrd="0" presId="urn:microsoft.com/office/officeart/2005/8/layout/cycle2"/>
    <dgm:cxn modelId="{2FC84164-8022-D045-96B8-530E78B4C557}" type="presParOf" srcId="{3C1FC727-05DC-CF48-996E-A2C505277749}" destId="{ABAECA25-F5C3-D548-9406-E93E143B9B73}" srcOrd="0" destOrd="0" presId="urn:microsoft.com/office/officeart/2005/8/layout/cycle2"/>
    <dgm:cxn modelId="{25A74894-0438-5E41-9CF9-AC95D5466622}" type="presParOf" srcId="{8403458A-6043-1D4F-A7FE-A5CC8A1D4C10}" destId="{664ACEAF-DD26-EC45-A5D0-40917C076095}" srcOrd="2" destOrd="0" presId="urn:microsoft.com/office/officeart/2005/8/layout/cycle2"/>
    <dgm:cxn modelId="{47560D63-2DD9-D941-BBDB-CFBFA289B57F}" type="presParOf" srcId="{8403458A-6043-1D4F-A7FE-A5CC8A1D4C10}" destId="{496B847F-3CA8-854A-BC22-8256D1D0845A}" srcOrd="3" destOrd="0" presId="urn:microsoft.com/office/officeart/2005/8/layout/cycle2"/>
    <dgm:cxn modelId="{0B9F4A39-19E4-124C-B81D-BE475E0B7712}" type="presParOf" srcId="{496B847F-3CA8-854A-BC22-8256D1D0845A}" destId="{93D76BBB-641E-4A47-9547-8A3C3D8682EB}" srcOrd="0" destOrd="0" presId="urn:microsoft.com/office/officeart/2005/8/layout/cycle2"/>
    <dgm:cxn modelId="{6D6CD4DB-4F55-2841-9BD7-BEF4C9D07FD7}" type="presParOf" srcId="{8403458A-6043-1D4F-A7FE-A5CC8A1D4C10}" destId="{B2FECBE6-C986-0748-9019-CAC2654CF4B9}" srcOrd="4" destOrd="0" presId="urn:microsoft.com/office/officeart/2005/8/layout/cycle2"/>
    <dgm:cxn modelId="{2E16CD43-33C6-DC48-83AC-16E1801B8F7F}" type="presParOf" srcId="{8403458A-6043-1D4F-A7FE-A5CC8A1D4C10}" destId="{E6E24D21-82EC-0944-8731-BF77E042715C}" srcOrd="5" destOrd="0" presId="urn:microsoft.com/office/officeart/2005/8/layout/cycle2"/>
    <dgm:cxn modelId="{900C6F1F-F93A-AA49-B9FD-C60AD258F4EC}" type="presParOf" srcId="{E6E24D21-82EC-0944-8731-BF77E042715C}" destId="{FA2702AF-3CE7-D844-A747-30B9161F8F58}" srcOrd="0" destOrd="0" presId="urn:microsoft.com/office/officeart/2005/8/layout/cycle2"/>
    <dgm:cxn modelId="{B6012486-CE1C-C84B-ABA2-B4482F08E9F8}" type="presParOf" srcId="{8403458A-6043-1D4F-A7FE-A5CC8A1D4C10}" destId="{1810C8A5-02FB-2C40-8E43-65C131FC601D}" srcOrd="6" destOrd="0" presId="urn:microsoft.com/office/officeart/2005/8/layout/cycle2"/>
    <dgm:cxn modelId="{975433CB-3B53-0645-812D-8E17F30A4A37}" type="presParOf" srcId="{8403458A-6043-1D4F-A7FE-A5CC8A1D4C10}" destId="{176B95A1-2768-6E40-A68F-D6A87933D1B8}" srcOrd="7" destOrd="0" presId="urn:microsoft.com/office/officeart/2005/8/layout/cycle2"/>
    <dgm:cxn modelId="{9599BE1B-1516-F44E-A1BA-B50FE3AD2536}" type="presParOf" srcId="{176B95A1-2768-6E40-A68F-D6A87933D1B8}" destId="{8DDB314D-3052-EA49-988F-0B4DC705914A}" srcOrd="0" destOrd="0" presId="urn:microsoft.com/office/officeart/2005/8/layout/cycle2"/>
    <dgm:cxn modelId="{ABE5FFB3-2D04-6240-BCBE-1DF7B377DD1D}" type="presParOf" srcId="{8403458A-6043-1D4F-A7FE-A5CC8A1D4C10}" destId="{B81A0D19-F99D-154D-81AE-651252192199}" srcOrd="8" destOrd="0" presId="urn:microsoft.com/office/officeart/2005/8/layout/cycle2"/>
    <dgm:cxn modelId="{D18136FC-118D-2541-8245-D039B8608FFB}" type="presParOf" srcId="{8403458A-6043-1D4F-A7FE-A5CC8A1D4C10}" destId="{F387283B-3F0F-1940-A387-61085F60C406}" srcOrd="9" destOrd="0" presId="urn:microsoft.com/office/officeart/2005/8/layout/cycle2"/>
    <dgm:cxn modelId="{A5B6A431-1ED3-5542-BF87-2DCFBBFED8CF}" type="presParOf" srcId="{F387283B-3F0F-1940-A387-61085F60C406}" destId="{4EA6B4A6-D043-DE4C-BA78-64FCE551251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B5C0BA-1DE8-324D-A901-AB92F31A9E06}">
      <dsp:nvSpPr>
        <dsp:cNvPr id="0" name=""/>
        <dsp:cNvSpPr/>
      </dsp:nvSpPr>
      <dsp:spPr>
        <a:xfrm>
          <a:off x="1195847" y="202490"/>
          <a:ext cx="2616797" cy="2616797"/>
        </a:xfrm>
        <a:prstGeom prst="pie">
          <a:avLst>
            <a:gd name="adj1" fmla="val 16200000"/>
            <a:gd name="adj2" fmla="val 1800000"/>
          </a:avLst>
        </a:prstGeom>
        <a:solidFill>
          <a:srgbClr val="000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700" kern="1200" dirty="0" smtClean="0"/>
            <a:t>เรียนประยุกต์ ค.</a:t>
          </a:r>
          <a:endParaRPr lang="en-US" sz="1700" kern="1200" dirty="0"/>
        </a:p>
      </dsp:txBody>
      <dsp:txXfrm>
        <a:off x="2574962" y="757002"/>
        <a:ext cx="934570" cy="778808"/>
      </dsp:txXfrm>
    </dsp:sp>
    <dsp:sp modelId="{4D586E5D-1284-2640-A9E6-764E241EDF08}">
      <dsp:nvSpPr>
        <dsp:cNvPr id="0" name=""/>
        <dsp:cNvSpPr/>
      </dsp:nvSpPr>
      <dsp:spPr>
        <a:xfrm>
          <a:off x="1141954" y="295947"/>
          <a:ext cx="2616797" cy="2616797"/>
        </a:xfrm>
        <a:prstGeom prst="pie">
          <a:avLst>
            <a:gd name="adj1" fmla="val 1800000"/>
            <a:gd name="adj2" fmla="val 9000000"/>
          </a:avLst>
        </a:prstGeom>
        <a:solidFill>
          <a:srgbClr val="000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700" kern="1200" dirty="0" smtClean="0"/>
            <a:t>วิจัย</a:t>
          </a:r>
          <a:endParaRPr lang="en-US" sz="1700" kern="1200" dirty="0"/>
        </a:p>
      </dsp:txBody>
      <dsp:txXfrm>
        <a:off x="1765001" y="1993750"/>
        <a:ext cx="1401855" cy="685351"/>
      </dsp:txXfrm>
    </dsp:sp>
    <dsp:sp modelId="{01C09C9F-2CB4-3846-BB11-8585B6DFCBD2}">
      <dsp:nvSpPr>
        <dsp:cNvPr id="0" name=""/>
        <dsp:cNvSpPr/>
      </dsp:nvSpPr>
      <dsp:spPr>
        <a:xfrm>
          <a:off x="1088060" y="202490"/>
          <a:ext cx="2616797" cy="2616797"/>
        </a:xfrm>
        <a:prstGeom prst="pie">
          <a:avLst>
            <a:gd name="adj1" fmla="val 9000000"/>
            <a:gd name="adj2" fmla="val 16200000"/>
          </a:avLst>
        </a:prstGeom>
        <a:solidFill>
          <a:srgbClr val="000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700" kern="1200" dirty="0" smtClean="0"/>
            <a:t>บริการสังคม</a:t>
          </a:r>
          <a:endParaRPr lang="en-US" sz="1700" kern="1200" dirty="0"/>
        </a:p>
      </dsp:txBody>
      <dsp:txXfrm>
        <a:off x="1391173" y="757002"/>
        <a:ext cx="934570" cy="778808"/>
      </dsp:txXfrm>
    </dsp:sp>
    <dsp:sp modelId="{F000392C-9E3F-E744-A5ED-33A17E5FBBED}">
      <dsp:nvSpPr>
        <dsp:cNvPr id="0" name=""/>
        <dsp:cNvSpPr/>
      </dsp:nvSpPr>
      <dsp:spPr>
        <a:xfrm>
          <a:off x="1034071" y="40498"/>
          <a:ext cx="2940781" cy="2940781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BC965D-A1B6-3E45-B596-E22ABE051047}">
      <dsp:nvSpPr>
        <dsp:cNvPr id="0" name=""/>
        <dsp:cNvSpPr/>
      </dsp:nvSpPr>
      <dsp:spPr>
        <a:xfrm>
          <a:off x="979962" y="133789"/>
          <a:ext cx="2940781" cy="2940781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30BF07-B9DA-2A4D-8151-682DAEDFC29A}">
      <dsp:nvSpPr>
        <dsp:cNvPr id="0" name=""/>
        <dsp:cNvSpPr/>
      </dsp:nvSpPr>
      <dsp:spPr>
        <a:xfrm>
          <a:off x="925852" y="40498"/>
          <a:ext cx="2940781" cy="2940781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D2BEF0-626A-3A4C-B514-E6FC96BC8D55}">
      <dsp:nvSpPr>
        <dsp:cNvPr id="0" name=""/>
        <dsp:cNvSpPr/>
      </dsp:nvSpPr>
      <dsp:spPr>
        <a:xfrm>
          <a:off x="1306326" y="188208"/>
          <a:ext cx="2554046" cy="2554046"/>
        </a:xfrm>
        <a:prstGeom prst="pie">
          <a:avLst>
            <a:gd name="adj1" fmla="val 16200000"/>
            <a:gd name="adj2" fmla="val 20520000"/>
          </a:avLst>
        </a:prstGeom>
        <a:solidFill>
          <a:srgbClr val="8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kern="1200" dirty="0" smtClean="0"/>
            <a:t>ปัญญา</a:t>
          </a:r>
          <a:endParaRPr lang="en-US" sz="1600" kern="1200" dirty="0"/>
        </a:p>
      </dsp:txBody>
      <dsp:txXfrm>
        <a:off x="2638686" y="617531"/>
        <a:ext cx="820943" cy="547295"/>
      </dsp:txXfrm>
    </dsp:sp>
    <dsp:sp modelId="{EDFF574C-857C-CB48-8DB7-DDBEA3277A32}">
      <dsp:nvSpPr>
        <dsp:cNvPr id="0" name=""/>
        <dsp:cNvSpPr/>
      </dsp:nvSpPr>
      <dsp:spPr>
        <a:xfrm>
          <a:off x="1328218" y="256316"/>
          <a:ext cx="2554046" cy="2554046"/>
        </a:xfrm>
        <a:prstGeom prst="pie">
          <a:avLst>
            <a:gd name="adj1" fmla="val 20520000"/>
            <a:gd name="adj2" fmla="val 3240000"/>
          </a:avLst>
        </a:prstGeom>
        <a:solidFill>
          <a:srgbClr val="8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kern="1200" dirty="0" smtClean="0"/>
            <a:t>อารมณ์</a:t>
          </a:r>
          <a:endParaRPr lang="en-US" sz="1600" kern="1200" dirty="0"/>
        </a:p>
      </dsp:txBody>
      <dsp:txXfrm>
        <a:off x="2973145" y="1423272"/>
        <a:ext cx="760132" cy="608106"/>
      </dsp:txXfrm>
    </dsp:sp>
    <dsp:sp modelId="{9B0C9905-5B65-AF44-A18E-B8F332F36D96}">
      <dsp:nvSpPr>
        <dsp:cNvPr id="0" name=""/>
        <dsp:cNvSpPr/>
      </dsp:nvSpPr>
      <dsp:spPr>
        <a:xfrm>
          <a:off x="1270447" y="298276"/>
          <a:ext cx="2554046" cy="2554046"/>
        </a:xfrm>
        <a:prstGeom prst="pie">
          <a:avLst>
            <a:gd name="adj1" fmla="val 3240000"/>
            <a:gd name="adj2" fmla="val 7560000"/>
          </a:avLst>
        </a:prstGeom>
        <a:solidFill>
          <a:srgbClr val="8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kern="1200" dirty="0" smtClean="0"/>
            <a:t>สังคม</a:t>
          </a:r>
          <a:endParaRPr lang="en-US" sz="1600" kern="1200" dirty="0"/>
        </a:p>
      </dsp:txBody>
      <dsp:txXfrm>
        <a:off x="2182607" y="2092189"/>
        <a:ext cx="729727" cy="668916"/>
      </dsp:txXfrm>
    </dsp:sp>
    <dsp:sp modelId="{34CFBAAE-F748-C84B-B9FD-50404F04243F}">
      <dsp:nvSpPr>
        <dsp:cNvPr id="0" name=""/>
        <dsp:cNvSpPr/>
      </dsp:nvSpPr>
      <dsp:spPr>
        <a:xfrm>
          <a:off x="1212677" y="256316"/>
          <a:ext cx="2554046" cy="2554046"/>
        </a:xfrm>
        <a:prstGeom prst="pie">
          <a:avLst>
            <a:gd name="adj1" fmla="val 7560000"/>
            <a:gd name="adj2" fmla="val 11880000"/>
          </a:avLst>
        </a:prstGeom>
        <a:solidFill>
          <a:srgbClr val="8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kern="1200" dirty="0" smtClean="0"/>
            <a:t>จิตวิญญาณ</a:t>
          </a:r>
          <a:endParaRPr lang="en-US" sz="1600" kern="1200" dirty="0"/>
        </a:p>
      </dsp:txBody>
      <dsp:txXfrm>
        <a:off x="1361663" y="1423272"/>
        <a:ext cx="760132" cy="608106"/>
      </dsp:txXfrm>
    </dsp:sp>
    <dsp:sp modelId="{12762B9D-E23C-E247-B807-D3519024005F}">
      <dsp:nvSpPr>
        <dsp:cNvPr id="0" name=""/>
        <dsp:cNvSpPr/>
      </dsp:nvSpPr>
      <dsp:spPr>
        <a:xfrm>
          <a:off x="1234569" y="188208"/>
          <a:ext cx="2554046" cy="2554046"/>
        </a:xfrm>
        <a:prstGeom prst="pie">
          <a:avLst>
            <a:gd name="adj1" fmla="val 11880000"/>
            <a:gd name="adj2" fmla="val 16200000"/>
          </a:avLst>
        </a:prstGeom>
        <a:solidFill>
          <a:srgbClr val="8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kern="1200" dirty="0" smtClean="0"/>
            <a:t>กาย</a:t>
          </a:r>
          <a:endParaRPr lang="en-US" sz="1600" kern="1200" dirty="0"/>
        </a:p>
      </dsp:txBody>
      <dsp:txXfrm>
        <a:off x="1635311" y="617531"/>
        <a:ext cx="820943" cy="547295"/>
      </dsp:txXfrm>
    </dsp:sp>
    <dsp:sp modelId="{C7763F73-E0E3-BA44-8787-41938CFEEF8D}">
      <dsp:nvSpPr>
        <dsp:cNvPr id="0" name=""/>
        <dsp:cNvSpPr/>
      </dsp:nvSpPr>
      <dsp:spPr>
        <a:xfrm>
          <a:off x="1148098" y="30101"/>
          <a:ext cx="2870261" cy="2870261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860577-DA85-AB46-8CF6-8B354153D2E3}">
      <dsp:nvSpPr>
        <dsp:cNvPr id="0" name=""/>
        <dsp:cNvSpPr/>
      </dsp:nvSpPr>
      <dsp:spPr>
        <a:xfrm>
          <a:off x="1170286" y="98186"/>
          <a:ext cx="2870261" cy="2870261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7621F3-979C-E641-9ABA-6D715E6CD8F8}">
      <dsp:nvSpPr>
        <dsp:cNvPr id="0" name=""/>
        <dsp:cNvSpPr/>
      </dsp:nvSpPr>
      <dsp:spPr>
        <a:xfrm>
          <a:off x="1112340" y="140274"/>
          <a:ext cx="2870261" cy="2870261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22C1C6-5641-C045-BAE9-96379CDDA0D9}">
      <dsp:nvSpPr>
        <dsp:cNvPr id="0" name=""/>
        <dsp:cNvSpPr/>
      </dsp:nvSpPr>
      <dsp:spPr>
        <a:xfrm>
          <a:off x="1054393" y="98186"/>
          <a:ext cx="2870261" cy="2870261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BD7D34-50D0-6143-9361-6DD28A1E4CC1}">
      <dsp:nvSpPr>
        <dsp:cNvPr id="0" name=""/>
        <dsp:cNvSpPr/>
      </dsp:nvSpPr>
      <dsp:spPr>
        <a:xfrm>
          <a:off x="1076582" y="30101"/>
          <a:ext cx="2870261" cy="2870261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BD3459-93AA-0E42-99C9-B3F57C7975FA}">
      <dsp:nvSpPr>
        <dsp:cNvPr id="0" name=""/>
        <dsp:cNvSpPr/>
      </dsp:nvSpPr>
      <dsp:spPr>
        <a:xfrm>
          <a:off x="2434828" y="401"/>
          <a:ext cx="1226343" cy="1226343"/>
        </a:xfrm>
        <a:prstGeom prst="ellipse">
          <a:avLst/>
        </a:prstGeom>
        <a:solidFill>
          <a:srgbClr val="000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900" kern="1200" dirty="0" smtClean="0"/>
            <a:t>ประเมินชิ้นงาน</a:t>
          </a:r>
          <a:endParaRPr lang="en-US" sz="1900" kern="1200" dirty="0"/>
        </a:p>
      </dsp:txBody>
      <dsp:txXfrm>
        <a:off x="2614422" y="179995"/>
        <a:ext cx="867155" cy="867155"/>
      </dsp:txXfrm>
    </dsp:sp>
    <dsp:sp modelId="{3C1FC727-05DC-CF48-996E-A2C505277749}">
      <dsp:nvSpPr>
        <dsp:cNvPr id="0" name=""/>
        <dsp:cNvSpPr/>
      </dsp:nvSpPr>
      <dsp:spPr>
        <a:xfrm rot="2160000">
          <a:off x="3622675" y="942976"/>
          <a:ext cx="327092" cy="41389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3632045" y="996915"/>
        <a:ext cx="228964" cy="248335"/>
      </dsp:txXfrm>
    </dsp:sp>
    <dsp:sp modelId="{664ACEAF-DD26-EC45-A5D0-40917C076095}">
      <dsp:nvSpPr>
        <dsp:cNvPr id="0" name=""/>
        <dsp:cNvSpPr/>
      </dsp:nvSpPr>
      <dsp:spPr>
        <a:xfrm>
          <a:off x="3926250" y="1083982"/>
          <a:ext cx="1226343" cy="1226343"/>
        </a:xfrm>
        <a:prstGeom prst="ellipse">
          <a:avLst/>
        </a:prstGeom>
        <a:solidFill>
          <a:srgbClr val="000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900" kern="1200" dirty="0" smtClean="0"/>
            <a:t>ประเมินความสามารถ</a:t>
          </a:r>
          <a:endParaRPr lang="en-US" sz="1900" kern="1200" dirty="0"/>
        </a:p>
      </dsp:txBody>
      <dsp:txXfrm>
        <a:off x="4105844" y="1263576"/>
        <a:ext cx="867155" cy="867155"/>
      </dsp:txXfrm>
    </dsp:sp>
    <dsp:sp modelId="{496B847F-3CA8-854A-BC22-8256D1D0845A}">
      <dsp:nvSpPr>
        <dsp:cNvPr id="0" name=""/>
        <dsp:cNvSpPr/>
      </dsp:nvSpPr>
      <dsp:spPr>
        <a:xfrm rot="6480000">
          <a:off x="4093900" y="2358041"/>
          <a:ext cx="327092" cy="41389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 rot="10800000">
        <a:off x="4158126" y="2394156"/>
        <a:ext cx="228964" cy="248335"/>
      </dsp:txXfrm>
    </dsp:sp>
    <dsp:sp modelId="{B2FECBE6-C986-0748-9019-CAC2654CF4B9}">
      <dsp:nvSpPr>
        <dsp:cNvPr id="0" name=""/>
        <dsp:cNvSpPr/>
      </dsp:nvSpPr>
      <dsp:spPr>
        <a:xfrm>
          <a:off x="3356577" y="2837255"/>
          <a:ext cx="1226343" cy="1226343"/>
        </a:xfrm>
        <a:prstGeom prst="ellipse">
          <a:avLst/>
        </a:prstGeom>
        <a:solidFill>
          <a:srgbClr val="000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900" kern="1200" dirty="0" smtClean="0"/>
            <a:t>วางแผน</a:t>
          </a:r>
          <a:endParaRPr lang="en-US" sz="1900" kern="1200" dirty="0"/>
        </a:p>
      </dsp:txBody>
      <dsp:txXfrm>
        <a:off x="3536171" y="3016849"/>
        <a:ext cx="867155" cy="867155"/>
      </dsp:txXfrm>
    </dsp:sp>
    <dsp:sp modelId="{E6E24D21-82EC-0944-8731-BF77E042715C}">
      <dsp:nvSpPr>
        <dsp:cNvPr id="0" name=""/>
        <dsp:cNvSpPr/>
      </dsp:nvSpPr>
      <dsp:spPr>
        <a:xfrm rot="10800000">
          <a:off x="2893711" y="3243481"/>
          <a:ext cx="327092" cy="41389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 rot="10800000">
        <a:off x="2991839" y="3326259"/>
        <a:ext cx="228964" cy="248335"/>
      </dsp:txXfrm>
    </dsp:sp>
    <dsp:sp modelId="{1810C8A5-02FB-2C40-8E43-65C131FC601D}">
      <dsp:nvSpPr>
        <dsp:cNvPr id="0" name=""/>
        <dsp:cNvSpPr/>
      </dsp:nvSpPr>
      <dsp:spPr>
        <a:xfrm>
          <a:off x="1513078" y="2837255"/>
          <a:ext cx="1226343" cy="1226343"/>
        </a:xfrm>
        <a:prstGeom prst="ellipse">
          <a:avLst/>
        </a:prstGeom>
        <a:solidFill>
          <a:srgbClr val="000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900" kern="1200" dirty="0" smtClean="0"/>
            <a:t>ลงมือทำ ประเมิน</a:t>
          </a:r>
          <a:endParaRPr lang="en-US" sz="1900" kern="1200" dirty="0"/>
        </a:p>
      </dsp:txBody>
      <dsp:txXfrm>
        <a:off x="1692672" y="3016849"/>
        <a:ext cx="867155" cy="867155"/>
      </dsp:txXfrm>
    </dsp:sp>
    <dsp:sp modelId="{176B95A1-2768-6E40-A68F-D6A87933D1B8}">
      <dsp:nvSpPr>
        <dsp:cNvPr id="0" name=""/>
        <dsp:cNvSpPr/>
      </dsp:nvSpPr>
      <dsp:spPr>
        <a:xfrm rot="15120000">
          <a:off x="1680728" y="2375649"/>
          <a:ext cx="327092" cy="41389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 rot="10800000">
        <a:off x="1744954" y="2505090"/>
        <a:ext cx="228964" cy="248335"/>
      </dsp:txXfrm>
    </dsp:sp>
    <dsp:sp modelId="{B81A0D19-F99D-154D-81AE-651252192199}">
      <dsp:nvSpPr>
        <dsp:cNvPr id="0" name=""/>
        <dsp:cNvSpPr/>
      </dsp:nvSpPr>
      <dsp:spPr>
        <a:xfrm>
          <a:off x="943405" y="1083982"/>
          <a:ext cx="1226343" cy="1226343"/>
        </a:xfrm>
        <a:prstGeom prst="ellipse">
          <a:avLst/>
        </a:prstGeom>
        <a:solidFill>
          <a:srgbClr val="00009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900" kern="1200" dirty="0" smtClean="0"/>
            <a:t>ตรวจสอบ ปรับปรุง</a:t>
          </a:r>
          <a:endParaRPr lang="en-US" sz="1900" kern="1200" dirty="0"/>
        </a:p>
      </dsp:txBody>
      <dsp:txXfrm>
        <a:off x="1122999" y="1263576"/>
        <a:ext cx="867155" cy="867155"/>
      </dsp:txXfrm>
    </dsp:sp>
    <dsp:sp modelId="{F387283B-3F0F-1940-A387-61085F60C406}">
      <dsp:nvSpPr>
        <dsp:cNvPr id="0" name=""/>
        <dsp:cNvSpPr/>
      </dsp:nvSpPr>
      <dsp:spPr>
        <a:xfrm rot="19440000">
          <a:off x="2073185" y="977629"/>
          <a:ext cx="326435" cy="17618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2078232" y="1028400"/>
        <a:ext cx="273580" cy="1057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9AA6B4-7F6F-A141-B6BD-E4616A1DAAB4}" type="datetimeFigureOut">
              <a:rPr lang="en-US" smtClean="0"/>
              <a:t>7/8/14 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EC04D-82B1-264A-8822-72BA06483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829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0D3F4-BA1C-5E43-8765-C0EF8A9C68B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953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CFD06-E247-5B4B-A31D-6A762D4CB662}" type="datetimeFigureOut">
              <a:rPr lang="en-US" smtClean="0"/>
              <a:t>7/8/14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C42B3-D60E-6744-922F-7DD8DF917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62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CFD06-E247-5B4B-A31D-6A762D4CB662}" type="datetimeFigureOut">
              <a:rPr lang="en-US" smtClean="0"/>
              <a:t>7/8/14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C42B3-D60E-6744-922F-7DD8DF917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112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CFD06-E247-5B4B-A31D-6A762D4CB662}" type="datetimeFigureOut">
              <a:rPr lang="en-US" smtClean="0"/>
              <a:t>7/8/14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C42B3-D60E-6744-922F-7DD8DF917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611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CFD06-E247-5B4B-A31D-6A762D4CB662}" type="datetimeFigureOut">
              <a:rPr lang="en-US" smtClean="0"/>
              <a:t>7/8/14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C42B3-D60E-6744-922F-7DD8DF917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99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CFD06-E247-5B4B-A31D-6A762D4CB662}" type="datetimeFigureOut">
              <a:rPr lang="en-US" smtClean="0"/>
              <a:t>7/8/14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C42B3-D60E-6744-922F-7DD8DF917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6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CFD06-E247-5B4B-A31D-6A762D4CB662}" type="datetimeFigureOut">
              <a:rPr lang="en-US" smtClean="0"/>
              <a:t>7/8/14 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C42B3-D60E-6744-922F-7DD8DF917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225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CFD06-E247-5B4B-A31D-6A762D4CB662}" type="datetimeFigureOut">
              <a:rPr lang="en-US" smtClean="0"/>
              <a:t>7/8/14 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C42B3-D60E-6744-922F-7DD8DF917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388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CFD06-E247-5B4B-A31D-6A762D4CB662}" type="datetimeFigureOut">
              <a:rPr lang="en-US" smtClean="0"/>
              <a:t>7/8/14 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C42B3-D60E-6744-922F-7DD8DF917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207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CFD06-E247-5B4B-A31D-6A762D4CB662}" type="datetimeFigureOut">
              <a:rPr lang="en-US" smtClean="0"/>
              <a:t>7/8/14 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C42B3-D60E-6744-922F-7DD8DF917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393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CFD06-E247-5B4B-A31D-6A762D4CB662}" type="datetimeFigureOut">
              <a:rPr lang="en-US" smtClean="0"/>
              <a:t>7/8/14 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C42B3-D60E-6744-922F-7DD8DF917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572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CFD06-E247-5B4B-A31D-6A762D4CB662}" type="datetimeFigureOut">
              <a:rPr lang="en-US" smtClean="0"/>
              <a:t>7/8/14 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C42B3-D60E-6744-922F-7DD8DF917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50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CFD06-E247-5B4B-A31D-6A762D4CB662}" type="datetimeFigureOut">
              <a:rPr lang="en-US" smtClean="0"/>
              <a:t>7/8/14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C42B3-D60E-6744-922F-7DD8DF917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494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diagramData" Target="../diagrams/data2.xml"/><Relationship Id="rId8" Type="http://schemas.openxmlformats.org/officeDocument/2006/relationships/diagramLayout" Target="../diagrams/layout2.xml"/><Relationship Id="rId9" Type="http://schemas.openxmlformats.org/officeDocument/2006/relationships/diagramQuickStyle" Target="../diagrams/quickStyle2.xml"/><Relationship Id="rId10" Type="http://schemas.openxmlformats.org/officeDocument/2006/relationships/diagramColors" Target="../diagrams/colors2.xml"/><Relationship Id="rId11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447" y="1604853"/>
            <a:ext cx="8493023" cy="1470025"/>
          </a:xfrm>
          <a:solidFill>
            <a:srgbClr val="66006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th-TH" dirty="0" smtClean="0"/>
              <a:t>สู่คุณภาพเยาวชนในศตวรรษที่ ๒๑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29394"/>
            <a:ext cx="6400800" cy="846757"/>
          </a:xfrm>
        </p:spPr>
        <p:txBody>
          <a:bodyPr>
            <a:normAutofit fontScale="85000" lnSpcReduction="20000"/>
          </a:bodyPr>
          <a:lstStyle/>
          <a:p>
            <a:r>
              <a:rPr lang="th-TH" dirty="0" smtClean="0"/>
              <a:t>วิจารณ์ พานิช</a:t>
            </a:r>
          </a:p>
          <a:p>
            <a:r>
              <a:rPr lang="th-TH" smtClean="0">
                <a:solidFill>
                  <a:schemeClr val="tx1"/>
                </a:solidFill>
              </a:rPr>
              <a:t>ประธานมูลนิธิสยามกัมมาจล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594" y="6482069"/>
            <a:ext cx="8930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400" dirty="0" smtClean="0"/>
              <a:t>บรรยายในการประชุมวิชาการประจำปี  สตรี เยาวชน และครอบครัวศึกษา ครั้งที่ ๑๐  มหาวิทยาลัยธรรมศาสตร์</a:t>
            </a:r>
            <a:r>
              <a:rPr lang="en-US" sz="1400" dirty="0" smtClean="0"/>
              <a:t>  </a:t>
            </a:r>
            <a:r>
              <a:rPr lang="th-TH" sz="1400" dirty="0" smtClean="0"/>
              <a:t>๒๒ พ.ค. ๕๗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20090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ทักษะในศตวรรษที่ 21_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484"/>
            <a:ext cx="9143999" cy="66362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66973" y="-91887"/>
            <a:ext cx="29570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ทักษะแห่ง</a:t>
            </a:r>
            <a:endParaRPr lang="th-TH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75033" y="-207536"/>
            <a:ext cx="2531462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ศตวรรษ</a:t>
            </a:r>
          </a:p>
          <a:p>
            <a:pPr algn="ctr"/>
            <a:r>
              <a:rPr lang="th-TH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ที่ ๒๑</a:t>
            </a:r>
            <a:endParaRPr lang="th-TH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2693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8" y="116632"/>
            <a:ext cx="3466728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 smtClean="0"/>
              <a:t>3Rs + 7Cs</a:t>
            </a:r>
            <a:endParaRPr lang="th-T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184576"/>
          </a:xfrm>
        </p:spPr>
        <p:txBody>
          <a:bodyPr>
            <a:normAutofit fontScale="77500" lnSpcReduction="20000"/>
          </a:bodyPr>
          <a:lstStyle/>
          <a:p>
            <a:r>
              <a:rPr lang="en-US" sz="4000" b="1" dirty="0" smtClean="0">
                <a:solidFill>
                  <a:srgbClr val="3333FF"/>
                </a:solidFill>
              </a:rPr>
              <a:t>R</a:t>
            </a:r>
            <a:r>
              <a:rPr lang="en-US" sz="4000" b="1" dirty="0" smtClean="0"/>
              <a:t>eading, ‘</a:t>
            </a:r>
            <a:r>
              <a:rPr lang="en-US" sz="4000" b="1" dirty="0" err="1" smtClean="0">
                <a:solidFill>
                  <a:srgbClr val="3333FF"/>
                </a:solidFill>
              </a:rPr>
              <a:t>R</a:t>
            </a:r>
            <a:r>
              <a:rPr lang="en-US" sz="4000" b="1" dirty="0" err="1" smtClean="0"/>
              <a:t>iting</a:t>
            </a:r>
            <a:r>
              <a:rPr lang="en-US" sz="4000" b="1" dirty="0" smtClean="0"/>
              <a:t>, ‘</a:t>
            </a:r>
            <a:r>
              <a:rPr lang="en-US" sz="4000" b="1" dirty="0" err="1" smtClean="0">
                <a:solidFill>
                  <a:srgbClr val="3333FF"/>
                </a:solidFill>
              </a:rPr>
              <a:t>R</a:t>
            </a:r>
            <a:r>
              <a:rPr lang="en-US" sz="4000" b="1" dirty="0" err="1" smtClean="0"/>
              <a:t>ithmetics</a:t>
            </a:r>
            <a:r>
              <a:rPr lang="th-TH" sz="4000" b="1" dirty="0" smtClean="0"/>
              <a:t> </a:t>
            </a:r>
            <a:r>
              <a:rPr lang="en-US" sz="4000" b="1" dirty="0" smtClean="0"/>
              <a:t>                                + </a:t>
            </a:r>
            <a:r>
              <a:rPr lang="en-US" sz="4000" b="1" dirty="0" smtClean="0">
                <a:solidFill>
                  <a:srgbClr val="008000"/>
                </a:solidFill>
              </a:rPr>
              <a:t>21st Century Themes</a:t>
            </a:r>
          </a:p>
          <a:p>
            <a:r>
              <a:rPr lang="en-US" sz="4000" b="1" dirty="0" smtClean="0">
                <a:solidFill>
                  <a:srgbClr val="FF0000"/>
                </a:solidFill>
              </a:rPr>
              <a:t>C</a:t>
            </a:r>
            <a:r>
              <a:rPr lang="en-US" sz="4000" b="1" dirty="0" smtClean="0"/>
              <a:t>ritical thinking &amp; problem solving</a:t>
            </a:r>
          </a:p>
          <a:p>
            <a:r>
              <a:rPr lang="en-US" sz="4000" b="1" dirty="0" smtClean="0">
                <a:solidFill>
                  <a:srgbClr val="FF0000"/>
                </a:solidFill>
              </a:rPr>
              <a:t>C</a:t>
            </a:r>
            <a:r>
              <a:rPr lang="en-US" sz="4000" b="1" dirty="0" smtClean="0"/>
              <a:t>reativity &amp; innovation</a:t>
            </a:r>
          </a:p>
          <a:p>
            <a:r>
              <a:rPr lang="en-US" sz="4000" b="1" dirty="0" smtClean="0">
                <a:solidFill>
                  <a:srgbClr val="FF0000"/>
                </a:solidFill>
              </a:rPr>
              <a:t>C</a:t>
            </a:r>
            <a:r>
              <a:rPr lang="en-US" sz="4000" b="1" dirty="0" smtClean="0"/>
              <a:t>ollaboration, teamwork &amp; leadership</a:t>
            </a:r>
          </a:p>
          <a:p>
            <a:r>
              <a:rPr lang="en-US" sz="4000" b="1" dirty="0" smtClean="0">
                <a:solidFill>
                  <a:srgbClr val="FF0000"/>
                </a:solidFill>
              </a:rPr>
              <a:t>C</a:t>
            </a:r>
            <a:r>
              <a:rPr lang="en-US" sz="4000" b="1" dirty="0" smtClean="0"/>
              <a:t>ross-cultural understanding</a:t>
            </a:r>
          </a:p>
          <a:p>
            <a:r>
              <a:rPr lang="en-US" sz="4000" b="1" dirty="0" smtClean="0">
                <a:solidFill>
                  <a:srgbClr val="FF0000"/>
                </a:solidFill>
              </a:rPr>
              <a:t>C</a:t>
            </a:r>
            <a:r>
              <a:rPr lang="en-US" sz="4000" b="1" dirty="0" smtClean="0"/>
              <a:t>ommunication, information &amp; media literacy </a:t>
            </a:r>
            <a:r>
              <a:rPr lang="en-US" sz="4700" b="1" dirty="0"/>
              <a:t>(</a:t>
            </a:r>
            <a:r>
              <a:rPr lang="en-US" sz="4000" b="1" dirty="0" smtClean="0"/>
              <a:t>2 – 3 </a:t>
            </a:r>
            <a:r>
              <a:rPr lang="th-TH" sz="4700" b="1" dirty="0" smtClean="0"/>
              <a:t>ภาษา</a:t>
            </a:r>
            <a:r>
              <a:rPr lang="en-US" sz="4700" b="1" dirty="0" smtClean="0"/>
              <a:t>)</a:t>
            </a:r>
            <a:endParaRPr lang="en-US" sz="4000" b="1" dirty="0" smtClean="0"/>
          </a:p>
          <a:p>
            <a:r>
              <a:rPr lang="en-US" sz="4000" b="1" dirty="0" smtClean="0">
                <a:solidFill>
                  <a:srgbClr val="FF0000"/>
                </a:solidFill>
              </a:rPr>
              <a:t>C</a:t>
            </a:r>
            <a:r>
              <a:rPr lang="en-US" sz="4000" b="1" dirty="0" smtClean="0"/>
              <a:t>omputing &amp; media literacy</a:t>
            </a:r>
          </a:p>
          <a:p>
            <a:r>
              <a:rPr lang="en-US" sz="4000" b="1" dirty="0" smtClean="0">
                <a:solidFill>
                  <a:srgbClr val="FF0000"/>
                </a:solidFill>
              </a:rPr>
              <a:t>C</a:t>
            </a:r>
            <a:r>
              <a:rPr lang="en-US" sz="4000" b="1" dirty="0" smtClean="0"/>
              <a:t>areer &amp; learning self-reliance</a:t>
            </a:r>
          </a:p>
          <a:p>
            <a:r>
              <a:rPr lang="en-US" sz="4000" b="1" dirty="0" smtClean="0">
                <a:solidFill>
                  <a:srgbClr val="0000FF"/>
                </a:solidFill>
              </a:rPr>
              <a:t>C</a:t>
            </a:r>
            <a:r>
              <a:rPr lang="en-US" sz="4000" b="1" dirty="0" smtClean="0"/>
              <a:t>hange</a:t>
            </a:r>
            <a:endParaRPr lang="th-TH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660232" y="332656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+ 2L</a:t>
            </a:r>
            <a:endParaRPr lang="th-TH" sz="5400" b="1" dirty="0"/>
          </a:p>
        </p:txBody>
      </p:sp>
      <p:sp>
        <p:nvSpPr>
          <p:cNvPr id="5" name="Rectangle 4"/>
          <p:cNvSpPr/>
          <p:nvPr/>
        </p:nvSpPr>
        <p:spPr>
          <a:xfrm>
            <a:off x="6660232" y="4725144"/>
            <a:ext cx="2376264" cy="1656184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TextBox 5"/>
          <p:cNvSpPr txBox="1"/>
          <p:nvPr/>
        </p:nvSpPr>
        <p:spPr>
          <a:xfrm>
            <a:off x="6804248" y="4869160"/>
            <a:ext cx="2088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Learning</a:t>
            </a:r>
          </a:p>
          <a:p>
            <a:r>
              <a:rPr lang="en-US" sz="3200" b="1" dirty="0" smtClean="0"/>
              <a:t>Leadership</a:t>
            </a:r>
            <a:endParaRPr lang="th-TH" sz="3200" b="1" dirty="0"/>
          </a:p>
        </p:txBody>
      </p:sp>
    </p:spTree>
    <p:extLst>
      <p:ext uri="{BB962C8B-B14F-4D97-AF65-F5344CB8AC3E}">
        <p14:creationId xmlns:p14="http://schemas.microsoft.com/office/powerpoint/2010/main" val="2440012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3947" y="120502"/>
            <a:ext cx="7054242" cy="1143000"/>
          </a:xfrm>
          <a:solidFill>
            <a:srgbClr val="00009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th-TH" dirty="0" smtClean="0"/>
              <a:t>เรียน </a:t>
            </a:r>
            <a:r>
              <a:rPr lang="en-US" dirty="0" smtClean="0"/>
              <a:t>AL  </a:t>
            </a:r>
            <a:r>
              <a:rPr lang="th-TH" dirty="0" smtClean="0"/>
              <a:t>เพื่อพัฒนา </a:t>
            </a:r>
            <a:r>
              <a:rPr lang="en-US" dirty="0" smtClean="0"/>
              <a:t>5 </a:t>
            </a:r>
            <a:r>
              <a:rPr lang="th-TH" dirty="0" smtClean="0"/>
              <a:t>ด้าน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113212628"/>
              </p:ext>
            </p:extLst>
          </p:nvPr>
        </p:nvGraphicFramePr>
        <p:xfrm>
          <a:off x="224116" y="2450352"/>
          <a:ext cx="4900706" cy="3115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458668828"/>
              </p:ext>
            </p:extLst>
          </p:nvPr>
        </p:nvGraphicFramePr>
        <p:xfrm>
          <a:off x="4040088" y="2644585"/>
          <a:ext cx="5094942" cy="3040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9176" y="2988235"/>
            <a:ext cx="1099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Service</a:t>
            </a:r>
          </a:p>
          <a:p>
            <a:r>
              <a:rPr lang="en-US" sz="2000" b="1" dirty="0" smtClean="0"/>
              <a:t>Learning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361763" y="2420470"/>
            <a:ext cx="1432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Contributor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166467" y="5416177"/>
            <a:ext cx="9852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Creator</a:t>
            </a:r>
            <a:endParaRPr lang="en-US" sz="2000" b="1" dirty="0"/>
          </a:p>
        </p:txBody>
      </p:sp>
      <p:sp>
        <p:nvSpPr>
          <p:cNvPr id="9" name="Left Arrow 8"/>
          <p:cNvSpPr/>
          <p:nvPr/>
        </p:nvSpPr>
        <p:spPr>
          <a:xfrm>
            <a:off x="7754474" y="2883648"/>
            <a:ext cx="978408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21351" y="5685739"/>
            <a:ext cx="718422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ngsanaUPC"/>
                <a:cs typeface="AngsanaUPC"/>
              </a:rPr>
              <a:t>เรียนให้ได้</a:t>
            </a:r>
            <a:r>
              <a:rPr lang="th-TH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ngsanaUPC"/>
                <a:cs typeface="AngsanaUPC"/>
              </a:rPr>
              <a:t>ทักษะ </a:t>
            </a:r>
            <a:r>
              <a:rPr lang="th-TH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ngsanaUPC"/>
                <a:cs typeface="AngsanaUPC"/>
              </a:rPr>
              <a:t>โดย</a:t>
            </a:r>
            <a:r>
              <a:rPr lang="th-TH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ngsanaUPC"/>
                <a:cs typeface="AngsanaUPC"/>
              </a:rPr>
              <a:t>ลงมือทำ </a:t>
            </a:r>
            <a:r>
              <a:rPr lang="th-TH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ngsanaUPC"/>
                <a:cs typeface="AngsanaUPC"/>
              </a:rPr>
              <a:t>และ</a:t>
            </a:r>
            <a:r>
              <a:rPr lang="th-TH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ngsanaUPC"/>
                <a:cs typeface="AngsanaUPC"/>
              </a:rPr>
              <a:t>คิด</a:t>
            </a:r>
            <a:endParaRPr lang="en-US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ngsanaUPC"/>
              <a:cs typeface="AngsanaUPC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464" y="1237858"/>
            <a:ext cx="44093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solidFill>
                  <a:srgbClr val="0000FF"/>
                </a:solidFill>
                <a:latin typeface="AngsanaUPC"/>
                <a:cs typeface="AngsanaUPC"/>
              </a:rPr>
              <a:t>เรียนแบบ </a:t>
            </a:r>
            <a:r>
              <a:rPr lang="en-US" sz="3200" b="1" dirty="0" smtClean="0">
                <a:solidFill>
                  <a:srgbClr val="0000FF"/>
                </a:solidFill>
                <a:latin typeface="AngsanaUPC"/>
                <a:cs typeface="AngsanaUPC"/>
              </a:rPr>
              <a:t>Active/Engaged Learning</a:t>
            </a:r>
            <a:endParaRPr lang="th-TH" sz="3200" b="1" dirty="0" smtClean="0">
              <a:solidFill>
                <a:srgbClr val="0000FF"/>
              </a:solidFill>
              <a:latin typeface="AngsanaUPC"/>
              <a:cs typeface="AngsanaUPC"/>
            </a:endParaRPr>
          </a:p>
          <a:p>
            <a:r>
              <a:rPr lang="th-TH" sz="3200" b="1" dirty="0" smtClean="0">
                <a:solidFill>
                  <a:srgbClr val="0000FF"/>
                </a:solidFill>
                <a:latin typeface="AngsanaUPC"/>
                <a:cs typeface="AngsanaUPC"/>
              </a:rPr>
              <a:t>ซับซ้อนกว่านี้  โยงชีวิตจริงให้มากที่สุด</a:t>
            </a:r>
            <a:endParaRPr lang="en-US" sz="3200" b="1" dirty="0">
              <a:solidFill>
                <a:srgbClr val="0000FF"/>
              </a:solidFill>
              <a:latin typeface="AngsanaUPC"/>
              <a:cs typeface="AngsanaUPC"/>
            </a:endParaRPr>
          </a:p>
        </p:txBody>
      </p:sp>
    </p:spTree>
    <p:extLst>
      <p:ext uri="{BB962C8B-B14F-4D97-AF65-F5344CB8AC3E}">
        <p14:creationId xmlns:p14="http://schemas.microsoft.com/office/powerpoint/2010/main" val="899017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3475974"/>
              </p:ext>
            </p:extLst>
          </p:nvPr>
        </p:nvGraphicFramePr>
        <p:xfrm>
          <a:off x="527050" y="1027113"/>
          <a:ext cx="8080375" cy="4200527"/>
        </p:xfrm>
        <a:graphic>
          <a:graphicData uri="http://schemas.openxmlformats.org/drawingml/2006/table">
            <a:tbl>
              <a:tblPr/>
              <a:tblGrid>
                <a:gridCol w="2608263"/>
                <a:gridCol w="2778125"/>
                <a:gridCol w="2693987"/>
              </a:tblGrid>
              <a:tr h="7000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Level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760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Objectives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760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Outcome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76092"/>
                    </a:solidFill>
                  </a:tcPr>
                </a:tc>
              </a:tr>
              <a:tr h="11668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Informative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17"/>
                    </a:solidFill>
                  </a:tcPr>
                </a:tc>
                <a:tc>
                  <a:txBody>
                    <a:bodyPr/>
                    <a:lstStyle/>
                    <a:p>
                      <a:pPr marL="174625" marR="0" lvl="0" indent="-1746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Information</a:t>
                      </a:r>
                    </a:p>
                    <a:p>
                      <a:pPr marL="174625" marR="0" lvl="0" indent="-1746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Skills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1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Experts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17"/>
                    </a:solidFill>
                  </a:tcPr>
                </a:tc>
              </a:tr>
              <a:tr h="11668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Formative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17"/>
                    </a:solidFill>
                  </a:tcPr>
                </a:tc>
                <a:tc>
                  <a:txBody>
                    <a:bodyPr/>
                    <a:lstStyle/>
                    <a:p>
                      <a:pPr marL="174625" marR="0" lvl="0" indent="-1746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Socialization</a:t>
                      </a:r>
                    </a:p>
                    <a:p>
                      <a:pPr marL="174625" marR="0" lvl="0" indent="-1746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Values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1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Professionals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17"/>
                    </a:solidFill>
                  </a:tcPr>
                </a:tc>
              </a:tr>
              <a:tr h="11668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Transformative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17"/>
                    </a:solidFill>
                  </a:tcPr>
                </a:tc>
                <a:tc>
                  <a:txBody>
                    <a:bodyPr/>
                    <a:lstStyle/>
                    <a:p>
                      <a:pPr marL="174625" marR="0" lvl="0" indent="-17462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Leadership attributes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1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Change agents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E17"/>
                    </a:solidFill>
                  </a:tcPr>
                </a:tc>
              </a:tr>
            </a:tbl>
          </a:graphicData>
        </a:graphic>
      </p:graphicFrame>
      <p:sp>
        <p:nvSpPr>
          <p:cNvPr id="13334" name="Title 4"/>
          <p:cNvSpPr>
            <a:spLocks noGrp="1"/>
          </p:cNvSpPr>
          <p:nvPr>
            <p:ph type="title"/>
          </p:nvPr>
        </p:nvSpPr>
        <p:spPr>
          <a:xfrm>
            <a:off x="957263" y="5318285"/>
            <a:ext cx="7273925" cy="874712"/>
          </a:xfrm>
        </p:spPr>
        <p:txBody>
          <a:bodyPr/>
          <a:lstStyle/>
          <a:p>
            <a:pPr eaLnBrk="1" hangingPunct="1"/>
            <a:r>
              <a:rPr lang="en-US" sz="3600" b="1" i="1" dirty="0" smtClean="0"/>
              <a:t>Table III-1</a:t>
            </a:r>
            <a:r>
              <a:rPr lang="en-US" sz="4000" b="1" dirty="0" smtClean="0"/>
              <a:t>. Levels of learning</a:t>
            </a:r>
            <a:endParaRPr lang="en-US" sz="2400" b="1" dirty="0" smtClean="0"/>
          </a:p>
        </p:txBody>
      </p:sp>
      <p:pic>
        <p:nvPicPr>
          <p:cNvPr id="6" name="Picture 3" descr="Commission logo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7213" y="6319838"/>
            <a:ext cx="2209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957263" y="-98448"/>
            <a:ext cx="72154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Transformative Learning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7050" y="6032408"/>
            <a:ext cx="36397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2. </a:t>
            </a:r>
            <a:r>
              <a:rPr lang="th-TH" sz="2400" b="1" dirty="0" smtClean="0">
                <a:solidFill>
                  <a:srgbClr val="0000FF"/>
                </a:solidFill>
              </a:rPr>
              <a:t>เรียนรู้งอกงามจากภายใน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3. </a:t>
            </a:r>
            <a:r>
              <a:rPr lang="th-TH" sz="2400" b="1" dirty="0" smtClean="0">
                <a:solidFill>
                  <a:srgbClr val="0000FF"/>
                </a:solidFill>
              </a:rPr>
              <a:t>เปลี่ยนสมอง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76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93"/>
    </mc:Choice>
    <mc:Fallback xmlns="">
      <p:transition xmlns:p14="http://schemas.microsoft.com/office/powerpoint/2010/main" spd="slow" advTm="1259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958" y="173431"/>
            <a:ext cx="3086100" cy="4394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473" y="617441"/>
            <a:ext cx="578319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dirty="0" smtClean="0"/>
              <a:t>เพื่อให้เรียนแล้วรู้จริง</a:t>
            </a:r>
          </a:p>
          <a:p>
            <a:r>
              <a:rPr lang="en-US" sz="3600" dirty="0" smtClean="0"/>
              <a:t>(Mastery Learning)</a:t>
            </a:r>
          </a:p>
          <a:p>
            <a:endParaRPr lang="en-US" sz="3600" dirty="0"/>
          </a:p>
          <a:p>
            <a:r>
              <a:rPr lang="th-TH" sz="3600" dirty="0" smtClean="0"/>
              <a:t>นร. ต้องเรียนแบบลงมือทำจริง</a:t>
            </a:r>
          </a:p>
          <a:p>
            <a:r>
              <a:rPr lang="en-US" sz="3600" dirty="0" smtClean="0"/>
              <a:t>(Authentic Learning)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246956" y="4604339"/>
            <a:ext cx="56291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dirty="0" smtClean="0"/>
              <a:t>สมัยก่อน ช่วยพ่อแม่ทำฟาร์ม</a:t>
            </a:r>
          </a:p>
          <a:p>
            <a:r>
              <a:rPr lang="th-TH" sz="3600" dirty="0" smtClean="0"/>
              <a:t>สมัยนี้ เรียนแบบ </a:t>
            </a:r>
            <a:r>
              <a:rPr lang="en-US" sz="3600" b="1" dirty="0" smtClean="0">
                <a:solidFill>
                  <a:srgbClr val="000090"/>
                </a:solidFill>
              </a:rPr>
              <a:t>Digital Farm</a:t>
            </a:r>
            <a:endParaRPr lang="en-US" sz="3600" b="1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6956" y="6139123"/>
            <a:ext cx="72865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http://</a:t>
            </a:r>
            <a:r>
              <a:rPr lang="en-US" sz="2800" dirty="0" err="1"/>
              <a:t>www.gotoknow.org</a:t>
            </a:r>
            <a:r>
              <a:rPr lang="en-US" sz="2800" dirty="0"/>
              <a:t>/</a:t>
            </a:r>
            <a:r>
              <a:rPr lang="en-US" sz="2800" dirty="0" err="1"/>
              <a:t>posts?tag</a:t>
            </a:r>
            <a:r>
              <a:rPr lang="en-US" sz="2800" dirty="0"/>
              <a:t>=</a:t>
            </a:r>
            <a:r>
              <a:rPr lang="en-US" sz="2800" dirty="0" err="1"/>
              <a:t>november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23473" y="3369463"/>
            <a:ext cx="30272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Learn = Work</a:t>
            </a:r>
            <a:endParaRPr lang="en-US" sz="4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113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3789" y="1028014"/>
            <a:ext cx="3637548" cy="47269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5263" y="1590842"/>
            <a:ext cx="386969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Epistemological</a:t>
            </a:r>
          </a:p>
          <a:p>
            <a:r>
              <a:rPr lang="en-US" sz="4400" b="1" dirty="0" smtClean="0"/>
              <a:t>Maturity</a:t>
            </a:r>
            <a:endParaRPr lang="en-US" sz="4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96214" y="3168316"/>
            <a:ext cx="380599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dirty="0" smtClean="0"/>
              <a:t>คิดแบบ ขาว </a:t>
            </a:r>
            <a:r>
              <a:rPr lang="en-US" sz="3600" dirty="0" smtClean="0"/>
              <a:t>-</a:t>
            </a:r>
            <a:r>
              <a:rPr lang="th-TH" sz="3600" dirty="0" smtClean="0"/>
              <a:t> ดำ</a:t>
            </a:r>
            <a:endParaRPr lang="en-US" sz="3600" dirty="0" smtClean="0"/>
          </a:p>
          <a:p>
            <a:r>
              <a:rPr lang="th-TH" sz="3600" dirty="0" smtClean="0"/>
              <a:t>คิดเชื่อ </a:t>
            </a:r>
            <a:r>
              <a:rPr lang="en-US" sz="3600" dirty="0" smtClean="0"/>
              <a:t>-</a:t>
            </a:r>
            <a:r>
              <a:rPr lang="th-TH" sz="3600" dirty="0" smtClean="0"/>
              <a:t> คิดแย้ง</a:t>
            </a:r>
            <a:endParaRPr lang="en-US" sz="3600" dirty="0" smtClean="0"/>
          </a:p>
          <a:p>
            <a:r>
              <a:rPr lang="th-TH" sz="3600" dirty="0" smtClean="0"/>
              <a:t>คิดแบบหมวกหกใบ</a:t>
            </a:r>
          </a:p>
          <a:p>
            <a:r>
              <a:rPr lang="th-TH" sz="3600" dirty="0" smtClean="0"/>
              <a:t>ความรู้เป็นมายา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49351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1995" y="216918"/>
            <a:ext cx="5916812" cy="1143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h-TH" sz="4800" dirty="0" smtClean="0"/>
              <a:t>เป้าหมายเปลี่ยนไป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h-TH" sz="3600" dirty="0" smtClean="0"/>
              <a:t>สร้างผู้นำ  </a:t>
            </a:r>
            <a:r>
              <a:rPr lang="th-TH" sz="2400" dirty="0" smtClean="0"/>
              <a:t>ไม่ใช</a:t>
            </a:r>
            <a:r>
              <a:rPr lang="th-TH" sz="2000" dirty="0" smtClean="0"/>
              <a:t>่ </a:t>
            </a:r>
            <a:r>
              <a:rPr lang="th-TH" sz="3600" dirty="0" smtClean="0"/>
              <a:t>สร้างผู้ตาม</a:t>
            </a:r>
          </a:p>
          <a:p>
            <a:r>
              <a:rPr lang="en-US" sz="3600" dirty="0" smtClean="0"/>
              <a:t>Transformative Learning</a:t>
            </a:r>
          </a:p>
          <a:p>
            <a:r>
              <a:rPr lang="th-TH" sz="3600" dirty="0" smtClean="0"/>
              <a:t>เรียน/ฝึก ทักษะ  </a:t>
            </a:r>
            <a:r>
              <a:rPr lang="en-US" sz="3600" dirty="0" smtClean="0"/>
              <a:t> </a:t>
            </a:r>
            <a:r>
              <a:rPr lang="th-TH" sz="2400" dirty="0" smtClean="0"/>
              <a:t>ไม่ใช่ </a:t>
            </a:r>
            <a:r>
              <a:rPr lang="th-TH" sz="3600" dirty="0" smtClean="0"/>
              <a:t>จดจำความรู้</a:t>
            </a:r>
            <a:r>
              <a:rPr lang="en-US" sz="3600" dirty="0" smtClean="0"/>
              <a:t> </a:t>
            </a:r>
            <a:endParaRPr lang="th-TH" sz="3600" dirty="0" smtClean="0"/>
          </a:p>
          <a:p>
            <a:r>
              <a:rPr lang="th-TH" sz="3600" dirty="0" smtClean="0"/>
              <a:t>ทักษะแห่งศตวรรษที่ ๒๑</a:t>
            </a:r>
            <a:r>
              <a:rPr lang="en-US" sz="3600" dirty="0" smtClean="0"/>
              <a:t>   </a:t>
            </a:r>
            <a:r>
              <a:rPr lang="th-TH" sz="3600" dirty="0" smtClean="0"/>
              <a:t>รวมทั้ง </a:t>
            </a:r>
            <a:r>
              <a:rPr lang="en-US" sz="2400" dirty="0" smtClean="0"/>
              <a:t>Learning Maturity</a:t>
            </a:r>
            <a:r>
              <a:rPr lang="th-TH" sz="2400" dirty="0" smtClean="0"/>
              <a:t> / </a:t>
            </a:r>
            <a:r>
              <a:rPr lang="en-US" sz="2400" dirty="0" smtClean="0"/>
              <a:t>Learning Skills</a:t>
            </a:r>
            <a:endParaRPr lang="th-TH" sz="3600" dirty="0" smtClean="0"/>
          </a:p>
          <a:p>
            <a:r>
              <a:rPr lang="th-TH" sz="3600" dirty="0" smtClean="0"/>
              <a:t>พัฒนาครบด้าน ของพหุปัญญา   </a:t>
            </a:r>
            <a:r>
              <a:rPr lang="th-TH" sz="2400" dirty="0" smtClean="0"/>
              <a:t>ไม่ใช่ </a:t>
            </a:r>
            <a:r>
              <a:rPr lang="th-TH" sz="3600" dirty="0" smtClean="0"/>
              <a:t>แค่รู้วิชา</a:t>
            </a:r>
          </a:p>
          <a:p>
            <a:r>
              <a:rPr lang="th-TH" sz="3600" dirty="0" smtClean="0"/>
              <a:t>เรียนให้ </a:t>
            </a:r>
            <a:r>
              <a:rPr lang="en-US" sz="3600" dirty="0" smtClean="0"/>
              <a:t>“</a:t>
            </a:r>
            <a:r>
              <a:rPr lang="th-TH" sz="3600" dirty="0" smtClean="0"/>
              <a:t>รู้จริง</a:t>
            </a:r>
            <a:r>
              <a:rPr lang="en-US" sz="3600" dirty="0" smtClean="0"/>
              <a:t>” (Mastery Learning) 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58744" y="303498"/>
            <a:ext cx="12234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/>
              <a:t>การเรียนรู้</a:t>
            </a:r>
          </a:p>
          <a:p>
            <a:r>
              <a:rPr lang="th-TH" dirty="0" smtClean="0"/>
              <a:t>ในศตวรรษ</a:t>
            </a:r>
          </a:p>
          <a:p>
            <a:r>
              <a:rPr lang="th-TH" dirty="0" smtClean="0"/>
              <a:t>ที่ ๒๑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435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8939" y="187044"/>
            <a:ext cx="4642254" cy="1143000"/>
          </a:xfrm>
          <a:solidFill>
            <a:srgbClr val="660066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th-TH" dirty="0" smtClean="0"/>
              <a:t>ประเด็นนำเสนอ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7196" y="1600200"/>
            <a:ext cx="6949604" cy="4525963"/>
          </a:xfrm>
        </p:spPr>
        <p:txBody>
          <a:bodyPr>
            <a:normAutofit/>
          </a:bodyPr>
          <a:lstStyle/>
          <a:p>
            <a:r>
              <a:rPr lang="th-TH" sz="3600" dirty="0" smtClean="0"/>
              <a:t>ศตวรรษที่ ๒๑ พิเศษอย่างไร</a:t>
            </a:r>
          </a:p>
          <a:p>
            <a:r>
              <a:rPr lang="th-TH" sz="3600" dirty="0" smtClean="0"/>
              <a:t>คุณภาพเยาวชนในศตวรรษที่ ๒๑ เป็นอย่างไร</a:t>
            </a:r>
          </a:p>
          <a:p>
            <a:r>
              <a:rPr lang="th-TH" sz="3600" dirty="0" smtClean="0"/>
              <a:t>บรรลุได้อย่างไร</a:t>
            </a:r>
            <a:endParaRPr lang="en-US" sz="3600" dirty="0"/>
          </a:p>
        </p:txBody>
      </p:sp>
      <p:sp>
        <p:nvSpPr>
          <p:cNvPr id="4" name="Right Arrow 3"/>
          <p:cNvSpPr/>
          <p:nvPr/>
        </p:nvSpPr>
        <p:spPr>
          <a:xfrm>
            <a:off x="656922" y="3547588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83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32" y="1339708"/>
            <a:ext cx="2328110" cy="33258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074" y="1339708"/>
            <a:ext cx="2724202" cy="33592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2521" y="1324726"/>
            <a:ext cx="2740527" cy="337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17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55"/>
    </mc:Choice>
    <mc:Fallback xmlns="">
      <p:transition xmlns:p14="http://schemas.microsoft.com/office/powerpoint/2010/main" spd="slow" advTm="7955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68" y="1666956"/>
            <a:ext cx="2397389" cy="35823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986" y="1667402"/>
            <a:ext cx="2830463" cy="35823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5084" y="1667402"/>
            <a:ext cx="2568161" cy="36540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0152" y="5410989"/>
            <a:ext cx="825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www.scbfoundation.com</a:t>
            </a:r>
            <a:r>
              <a:rPr lang="en-US" dirty="0" smtClean="0"/>
              <a:t>/</a:t>
            </a:r>
            <a:r>
              <a:rPr lang="en-US" dirty="0" err="1" smtClean="0"/>
              <a:t>publishing.php?project_id</a:t>
            </a:r>
            <a:r>
              <a:rPr lang="en-US" dirty="0" smtClean="0"/>
              <a:t>=292#publishing/292/5462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6219" y="5874032"/>
            <a:ext cx="8657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www.scbfoundation.com</a:t>
            </a:r>
            <a:r>
              <a:rPr lang="en-US" dirty="0" smtClean="0"/>
              <a:t>/</a:t>
            </a:r>
            <a:r>
              <a:rPr lang="en-US" dirty="0" err="1" smtClean="0"/>
              <a:t>publishing.php?project_id</a:t>
            </a:r>
            <a:r>
              <a:rPr lang="en-US" dirty="0" smtClean="0"/>
              <a:t>=292#publishing/292/5649%20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056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8939" y="187044"/>
            <a:ext cx="4642254" cy="1143000"/>
          </a:xfrm>
          <a:solidFill>
            <a:srgbClr val="660066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th-TH" dirty="0" smtClean="0"/>
              <a:t>ประเด็นนำเสนอ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3600" dirty="0" smtClean="0"/>
              <a:t>ศตวรรษที่ ๒๑ พิเศษอย่างไร</a:t>
            </a:r>
          </a:p>
          <a:p>
            <a:r>
              <a:rPr lang="th-TH" sz="3600" dirty="0" smtClean="0"/>
              <a:t>คุณภาพเยาวชนในศตวรรษที่ ๒๑ เป็นอย่างไร</a:t>
            </a:r>
          </a:p>
          <a:p>
            <a:r>
              <a:rPr lang="th-TH" sz="3600" dirty="0" smtClean="0"/>
              <a:t>บรรลุได้อย่างไร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713123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23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h-TH" dirty="0" smtClean="0"/>
              <a:t>ทำความเข้าใจหลักการเรียนรู้สมัยใหม่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908" y="1363112"/>
            <a:ext cx="2949852" cy="4474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083" y="1403600"/>
            <a:ext cx="3179798" cy="4499713"/>
          </a:xfrm>
          <a:prstGeom prst="rect">
            <a:avLst/>
          </a:prstGeom>
          <a:ln>
            <a:solidFill>
              <a:srgbClr val="3366FF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661410" y="5903313"/>
            <a:ext cx="825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www.scbfoundation.com</a:t>
            </a:r>
            <a:r>
              <a:rPr lang="en-US" dirty="0" smtClean="0"/>
              <a:t>/</a:t>
            </a:r>
            <a:r>
              <a:rPr lang="en-US" dirty="0" err="1" smtClean="0"/>
              <a:t>publishing.php?project_id</a:t>
            </a:r>
            <a:r>
              <a:rPr lang="en-US" dirty="0" smtClean="0"/>
              <a:t>=292#publishing/292/5466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68848" y="6272645"/>
            <a:ext cx="825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www.scbfoundation.com</a:t>
            </a:r>
            <a:r>
              <a:rPr lang="en-US" dirty="0" smtClean="0"/>
              <a:t>/</a:t>
            </a:r>
            <a:r>
              <a:rPr lang="en-US" dirty="0" err="1" smtClean="0"/>
              <a:t>publishing.php?project_id</a:t>
            </a:r>
            <a:r>
              <a:rPr lang="en-US" dirty="0" smtClean="0"/>
              <a:t>=292#publishing/292/5137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985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arning pyramid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20" y="0"/>
            <a:ext cx="732059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44821" y="5393765"/>
            <a:ext cx="26182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Constructionism</a:t>
            </a: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7726552" y="2369688"/>
            <a:ext cx="12810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เสพ</a:t>
            </a:r>
            <a:endParaRPr lang="th-TH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34873" y="4446512"/>
            <a:ext cx="1609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สร้าง</a:t>
            </a:r>
            <a:endParaRPr lang="th-TH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409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612"/>
    </mc:Choice>
    <mc:Fallback xmlns="">
      <p:transition xmlns:p14="http://schemas.microsoft.com/office/powerpoint/2010/main" spd="slow" advTm="13261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/>
          <p:cNvSpPr/>
          <p:nvPr/>
        </p:nvSpPr>
        <p:spPr>
          <a:xfrm>
            <a:off x="582706" y="1094004"/>
            <a:ext cx="2221161" cy="1043711"/>
          </a:xfrm>
          <a:prstGeom prst="hexagon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dirty="0" smtClean="0"/>
              <a:t>เหตุการณ์</a:t>
            </a:r>
            <a:endParaRPr lang="en-US" sz="2800" dirty="0"/>
          </a:p>
        </p:txBody>
      </p:sp>
      <p:sp>
        <p:nvSpPr>
          <p:cNvPr id="5" name="Rounded Rectangle 4"/>
          <p:cNvSpPr/>
          <p:nvPr/>
        </p:nvSpPr>
        <p:spPr>
          <a:xfrm>
            <a:off x="5067077" y="1182029"/>
            <a:ext cx="2376372" cy="1165897"/>
          </a:xfrm>
          <a:prstGeom prst="round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 smtClean="0"/>
              <a:t>ความจำใช้งาน</a:t>
            </a:r>
            <a:endParaRPr lang="en-US" sz="3200" dirty="0"/>
          </a:p>
        </p:txBody>
      </p:sp>
      <p:sp>
        <p:nvSpPr>
          <p:cNvPr id="6" name="Rounded Rectangle 5"/>
          <p:cNvSpPr/>
          <p:nvPr/>
        </p:nvSpPr>
        <p:spPr>
          <a:xfrm>
            <a:off x="3960619" y="4352398"/>
            <a:ext cx="3482830" cy="1165897"/>
          </a:xfrm>
          <a:prstGeom prst="round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 smtClean="0"/>
              <a:t>ความจำระยะยาว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5067077" y="2313763"/>
            <a:ext cx="2318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 smtClean="0"/>
              <a:t>ตระหนักรู้ และคิด</a:t>
            </a:r>
            <a:endParaRPr lang="en-US" sz="2400" b="1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3880840" y="5514875"/>
            <a:ext cx="3595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 smtClean="0"/>
              <a:t>รู้ข้อเท็จจริงและกระบวนการ</a:t>
            </a:r>
            <a:endParaRPr lang="en-US" sz="2400" b="1" dirty="0" smtClean="0"/>
          </a:p>
        </p:txBody>
      </p:sp>
      <p:sp>
        <p:nvSpPr>
          <p:cNvPr id="9" name="Up Arrow 8"/>
          <p:cNvSpPr/>
          <p:nvPr/>
        </p:nvSpPr>
        <p:spPr>
          <a:xfrm>
            <a:off x="5318545" y="3370051"/>
            <a:ext cx="289188" cy="655397"/>
          </a:xfrm>
          <a:prstGeom prst="up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5808920" y="3445496"/>
            <a:ext cx="314321" cy="626312"/>
          </a:xfrm>
          <a:prstGeom prst="downArrow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3357111" y="1471249"/>
            <a:ext cx="978408" cy="314371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348187" y="3432922"/>
            <a:ext cx="966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 smtClean="0"/>
              <a:t>เรียนรู้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035237" y="3420350"/>
            <a:ext cx="503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 smtClean="0"/>
              <a:t>จำ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2912538" y="1088948"/>
            <a:ext cx="1915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dirty="0" smtClean="0"/>
              <a:t>สังเกต เก็บข้อมูล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1910961" y="4112597"/>
            <a:ext cx="8070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 smtClean="0"/>
              <a:t>ลืม</a:t>
            </a:r>
            <a:endParaRPr lang="en-US" sz="4000" dirty="0"/>
          </a:p>
        </p:txBody>
      </p:sp>
      <p:sp>
        <p:nvSpPr>
          <p:cNvPr id="17" name="Left Arrow 16"/>
          <p:cNvSpPr/>
          <p:nvPr/>
        </p:nvSpPr>
        <p:spPr>
          <a:xfrm rot="19031055">
            <a:off x="2481173" y="3306241"/>
            <a:ext cx="2308097" cy="339943"/>
          </a:xfrm>
          <a:prstGeom prst="lef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Arrow 17"/>
          <p:cNvSpPr/>
          <p:nvPr/>
        </p:nvSpPr>
        <p:spPr>
          <a:xfrm>
            <a:off x="2929611" y="4564657"/>
            <a:ext cx="978408" cy="301799"/>
          </a:xfrm>
          <a:prstGeom prst="leftArrow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64041" y="6488614"/>
            <a:ext cx="6376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Ref.: Daniel T. Willingham. Why Don’t Students Like School?, 2009 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017437" y="-16198"/>
            <a:ext cx="51091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เรียนรู้แบบไม่รู้ตัว</a:t>
            </a:r>
            <a:endParaRPr lang="th-TH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50293"/>
            <a:ext cx="1757184" cy="23459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20630" y="1471249"/>
            <a:ext cx="108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Working</a:t>
            </a:r>
          </a:p>
          <a:p>
            <a:r>
              <a:rPr lang="en-US" sz="2000" dirty="0" smtClean="0"/>
              <a:t>Memory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7590390" y="4640247"/>
            <a:ext cx="11910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Longterm</a:t>
            </a:r>
            <a:endParaRPr lang="en-US" sz="2000" dirty="0" smtClean="0"/>
          </a:p>
          <a:p>
            <a:r>
              <a:rPr lang="en-US" sz="2000" dirty="0" smtClean="0"/>
              <a:t>Memory</a:t>
            </a:r>
            <a:endParaRPr lang="en-US" sz="2000" dirty="0"/>
          </a:p>
        </p:txBody>
      </p:sp>
      <p:sp>
        <p:nvSpPr>
          <p:cNvPr id="22" name="Left Arrow 21"/>
          <p:cNvSpPr/>
          <p:nvPr/>
        </p:nvSpPr>
        <p:spPr>
          <a:xfrm>
            <a:off x="3328569" y="1785621"/>
            <a:ext cx="978408" cy="126414"/>
          </a:xfrm>
          <a:prstGeom prst="leftArrow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96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7116" y="274638"/>
            <a:ext cx="3079550" cy="1143000"/>
          </a:xfrm>
          <a:solidFill>
            <a:srgbClr val="00009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sz="4800" dirty="0" smtClean="0"/>
              <a:t>ความรู้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Knowledge is relational</a:t>
            </a:r>
          </a:p>
          <a:p>
            <a:r>
              <a:rPr lang="th-TH" sz="3600" dirty="0" smtClean="0"/>
              <a:t>ความรู้เป็นสมมติ </a:t>
            </a:r>
            <a:r>
              <a:rPr lang="en-US" sz="3600" dirty="0" smtClean="0"/>
              <a:t>(assumption) 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8197" y="145181"/>
            <a:ext cx="2362200" cy="3441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3973" y="3854881"/>
            <a:ext cx="769925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ปัญหาของการเรียนรู้</a:t>
            </a:r>
          </a:p>
          <a:p>
            <a:pPr algn="ctr"/>
            <a:r>
              <a:rPr lang="th-TH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คือการยึดมั่นถือมั่นความรู้</a:t>
            </a:r>
          </a:p>
          <a:p>
            <a:pPr algn="ctr"/>
            <a:r>
              <a:rPr lang="th-TH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จนไม่กล้าคิด และลอง/แย้ง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366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6440204"/>
            <a:ext cx="440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www.gotoknow.org</a:t>
            </a:r>
            <a:r>
              <a:rPr lang="en-US" dirty="0"/>
              <a:t>/</a:t>
            </a:r>
            <a:r>
              <a:rPr lang="en-US" dirty="0" err="1"/>
              <a:t>posts?tag</a:t>
            </a:r>
            <a:r>
              <a:rPr lang="en-US" dirty="0"/>
              <a:t>=</a:t>
            </a:r>
            <a:r>
              <a:rPr lang="en-US" dirty="0" err="1"/>
              <a:t>Zajonc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95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187"/>
            <a:ext cx="8229600" cy="1143000"/>
          </a:xfrm>
          <a:solidFill>
            <a:srgbClr val="0000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sz="5400" dirty="0" smtClean="0"/>
              <a:t>การเรียนรู้ในยุคปัจจุบัน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3110"/>
            <a:ext cx="8229600" cy="4525963"/>
          </a:xfrm>
        </p:spPr>
        <p:txBody>
          <a:bodyPr>
            <a:normAutofit/>
          </a:bodyPr>
          <a:lstStyle/>
          <a:p>
            <a:r>
              <a:rPr lang="th-TH" sz="3600" dirty="0" smtClean="0"/>
              <a:t>ต้องเปลี่ยนไปโดยสิ้นเชิง </a:t>
            </a:r>
          </a:p>
          <a:p>
            <a:r>
              <a:rPr lang="th-TH" sz="3600" dirty="0" smtClean="0"/>
              <a:t>จากเรียนวิชา</a:t>
            </a:r>
          </a:p>
          <a:p>
            <a:r>
              <a:rPr lang="th-TH" sz="3600" dirty="0" smtClean="0"/>
              <a:t>สู่ฝึก</a:t>
            </a:r>
            <a:r>
              <a:rPr lang="th-TH" sz="3600" b="1" dirty="0" smtClean="0">
                <a:solidFill>
                  <a:srgbClr val="0000FF"/>
                </a:solidFill>
              </a:rPr>
              <a:t>ทักษะ</a:t>
            </a:r>
          </a:p>
          <a:p>
            <a:r>
              <a:rPr lang="th-TH" sz="3600" dirty="0" smtClean="0"/>
              <a:t>จากรับถ่ายทอด</a:t>
            </a:r>
          </a:p>
          <a:p>
            <a:r>
              <a:rPr lang="th-TH" sz="3600" dirty="0" smtClean="0"/>
              <a:t>สู่พัฒนา งอกงามจากภายในตน</a:t>
            </a:r>
          </a:p>
          <a:p>
            <a:r>
              <a:rPr lang="th-TH" sz="3600" dirty="0" smtClean="0"/>
              <a:t>จึงต้อง สอนให้น้อย  ส่งเสริมให้เรียนมาก  </a:t>
            </a:r>
            <a:r>
              <a:rPr lang="en-US" sz="3600" b="1" dirty="0" smtClean="0">
                <a:solidFill>
                  <a:srgbClr val="0000FF"/>
                </a:solidFill>
              </a:rPr>
              <a:t>Teach less, Learn more </a:t>
            </a:r>
            <a:endParaRPr lang="en-US" sz="3600" b="1" dirty="0"/>
          </a:p>
        </p:txBody>
      </p:sp>
      <p:sp>
        <p:nvSpPr>
          <p:cNvPr id="4" name="Rectangle 3"/>
          <p:cNvSpPr/>
          <p:nvPr/>
        </p:nvSpPr>
        <p:spPr>
          <a:xfrm>
            <a:off x="457200" y="5934670"/>
            <a:ext cx="79175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ยึดหลักการนี้ ทั้งศิษย์และครู</a:t>
            </a:r>
            <a:endParaRPr lang="th-TH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991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678"/>
    </mc:Choice>
    <mc:Fallback xmlns="">
      <p:transition xmlns:p14="http://schemas.microsoft.com/office/powerpoint/2010/main" spd="slow" advTm="33567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807" y="181698"/>
            <a:ext cx="7386703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h-TH" dirty="0" smtClean="0"/>
              <a:t>เปลี่ยนห้องสอน เป็นห้องเรียน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839" y="1600200"/>
            <a:ext cx="8812934" cy="4750517"/>
          </a:xfrm>
        </p:spPr>
        <p:txBody>
          <a:bodyPr>
            <a:normAutofit fontScale="92500"/>
          </a:bodyPr>
          <a:lstStyle/>
          <a:p>
            <a:r>
              <a:rPr lang="th-TH" sz="3600" dirty="0" smtClean="0">
                <a:latin typeface="AngsanaUPC"/>
                <a:cs typeface="AngsanaUPC"/>
              </a:rPr>
              <a:t>เพราะ</a:t>
            </a:r>
            <a:r>
              <a:rPr lang="th-TH" sz="4000" b="1" dirty="0" smtClean="0">
                <a:solidFill>
                  <a:srgbClr val="0000FF"/>
                </a:solidFill>
                <a:latin typeface="AngsanaUPC"/>
                <a:cs typeface="AngsanaUPC"/>
              </a:rPr>
              <a:t>เป้าหมาย</a:t>
            </a:r>
            <a:r>
              <a:rPr lang="th-TH" sz="3600" dirty="0" smtClean="0">
                <a:latin typeface="AngsanaUPC"/>
                <a:cs typeface="AngsanaUPC"/>
              </a:rPr>
              <a:t>ของการศึกษาเปลี่ยนไป</a:t>
            </a:r>
          </a:p>
          <a:p>
            <a:r>
              <a:rPr lang="th-TH" sz="3600" dirty="0" smtClean="0">
                <a:latin typeface="AngsanaUPC"/>
                <a:cs typeface="AngsanaUPC"/>
              </a:rPr>
              <a:t>จากเน้นเรียนวิชา / ความรู้ </a:t>
            </a:r>
            <a:r>
              <a:rPr lang="en-US" sz="3600" dirty="0" smtClean="0">
                <a:latin typeface="AngsanaUPC"/>
                <a:cs typeface="AngsanaUPC"/>
              </a:rPr>
              <a:t> </a:t>
            </a:r>
            <a:r>
              <a:rPr lang="th-TH" sz="3600" dirty="0" smtClean="0">
                <a:latin typeface="AngsanaUPC"/>
                <a:cs typeface="AngsanaUPC"/>
              </a:rPr>
              <a:t>  สู่ เรียนให้ได้</a:t>
            </a:r>
            <a:r>
              <a:rPr lang="th-TH" sz="4000" b="1" dirty="0" smtClean="0">
                <a:solidFill>
                  <a:srgbClr val="0000FF"/>
                </a:solidFill>
                <a:latin typeface="AngsanaUPC"/>
                <a:cs typeface="AngsanaUPC"/>
              </a:rPr>
              <a:t>ทักษะ</a:t>
            </a:r>
            <a:r>
              <a:rPr lang="th-TH" sz="3600" dirty="0" smtClean="0">
                <a:latin typeface="AngsanaUPC"/>
                <a:cs typeface="AngsanaUPC"/>
              </a:rPr>
              <a:t> ... </a:t>
            </a:r>
            <a:r>
              <a:rPr lang="en-US" sz="3600" dirty="0" smtClean="0">
                <a:latin typeface="AngsanaUPC"/>
                <a:cs typeface="AngsanaUPC"/>
              </a:rPr>
              <a:t>21st Century Skills </a:t>
            </a:r>
            <a:r>
              <a:rPr lang="th-TH" sz="3600" dirty="0" smtClean="0">
                <a:latin typeface="AngsanaUPC"/>
                <a:cs typeface="AngsanaUPC"/>
              </a:rPr>
              <a:t> </a:t>
            </a:r>
            <a:r>
              <a:rPr lang="en-US" sz="3600" dirty="0" smtClean="0">
                <a:latin typeface="AngsanaUPC"/>
                <a:cs typeface="AngsanaUPC"/>
              </a:rPr>
              <a:t>: </a:t>
            </a:r>
            <a:r>
              <a:rPr lang="th-TH" sz="3600" dirty="0" smtClean="0">
                <a:latin typeface="AngsanaUPC"/>
                <a:cs typeface="AngsanaUPC"/>
              </a:rPr>
              <a:t>ทักษะจำเป็น </a:t>
            </a:r>
            <a:r>
              <a:rPr lang="en-US" sz="4000" b="1" dirty="0" smtClean="0">
                <a:solidFill>
                  <a:srgbClr val="0000FF"/>
                </a:solidFill>
                <a:latin typeface="AngsanaUPC"/>
                <a:cs typeface="AngsanaUPC"/>
              </a:rPr>
              <a:t>3</a:t>
            </a:r>
            <a:r>
              <a:rPr lang="th-TH" sz="4000" b="1" dirty="0" smtClean="0">
                <a:solidFill>
                  <a:srgbClr val="0000FF"/>
                </a:solidFill>
                <a:latin typeface="AngsanaUPC"/>
                <a:cs typeface="AngsanaUPC"/>
              </a:rPr>
              <a:t>ร</a:t>
            </a:r>
            <a:r>
              <a:rPr lang="en-US" sz="4000" b="1" dirty="0" smtClean="0">
                <a:solidFill>
                  <a:srgbClr val="0000FF"/>
                </a:solidFill>
                <a:latin typeface="AngsanaUPC"/>
                <a:cs typeface="AngsanaUPC"/>
              </a:rPr>
              <a:t> 1</a:t>
            </a:r>
            <a:r>
              <a:rPr lang="th-TH" sz="4000" b="1" dirty="0" smtClean="0">
                <a:solidFill>
                  <a:srgbClr val="0000FF"/>
                </a:solidFill>
                <a:latin typeface="AngsanaUPC"/>
                <a:cs typeface="AngsanaUPC"/>
              </a:rPr>
              <a:t>ว </a:t>
            </a:r>
            <a:r>
              <a:rPr lang="en-US" sz="3600" dirty="0" smtClean="0">
                <a:latin typeface="AngsanaUPC"/>
                <a:cs typeface="AngsanaUPC"/>
              </a:rPr>
              <a:t>- </a:t>
            </a:r>
            <a:r>
              <a:rPr lang="th-TH" sz="3600" dirty="0" smtClean="0">
                <a:latin typeface="AngsanaUPC"/>
                <a:cs typeface="AngsanaUPC"/>
              </a:rPr>
              <a:t>แรงบันดาลใจ  เรียนรู้  ร่วมมือ วินัยในตน </a:t>
            </a:r>
            <a:endParaRPr lang="en-US" sz="3600" dirty="0" smtClean="0">
              <a:latin typeface="AngsanaUPC"/>
              <a:cs typeface="AngsanaUPC"/>
            </a:endParaRPr>
          </a:p>
          <a:p>
            <a:r>
              <a:rPr lang="th-TH" sz="3600" dirty="0" smtClean="0">
                <a:latin typeface="AngsanaUPC"/>
                <a:cs typeface="AngsanaUPC"/>
              </a:rPr>
              <a:t>จาก </a:t>
            </a:r>
            <a:r>
              <a:rPr lang="en-US" sz="3600" dirty="0" smtClean="0">
                <a:latin typeface="AngsanaUPC"/>
                <a:cs typeface="AngsanaUPC"/>
              </a:rPr>
              <a:t>Teach to Test  </a:t>
            </a:r>
            <a:r>
              <a:rPr lang="th-TH" sz="3600" dirty="0" smtClean="0">
                <a:latin typeface="AngsanaUPC"/>
                <a:cs typeface="AngsanaUPC"/>
              </a:rPr>
              <a:t>สู่ </a:t>
            </a:r>
            <a:r>
              <a:rPr lang="en-US" sz="3600" dirty="0" smtClean="0">
                <a:latin typeface="AngsanaUPC"/>
                <a:cs typeface="AngsanaUPC"/>
              </a:rPr>
              <a:t>Holistic Learning</a:t>
            </a:r>
            <a:r>
              <a:rPr lang="th-TH" sz="3600" dirty="0" smtClean="0">
                <a:latin typeface="AngsanaUPC"/>
                <a:cs typeface="AngsanaUPC"/>
              </a:rPr>
              <a:t> เรียนให้ได้</a:t>
            </a:r>
            <a:r>
              <a:rPr lang="th-TH" sz="3600" dirty="0" smtClean="0">
                <a:solidFill>
                  <a:srgbClr val="0000FF"/>
                </a:solidFill>
                <a:latin typeface="AngsanaUPC"/>
                <a:cs typeface="AngsanaUPC"/>
              </a:rPr>
              <a:t>พัฒนาการ ๕ ด้าน</a:t>
            </a:r>
            <a:endParaRPr lang="en-US" sz="3600" dirty="0" smtClean="0">
              <a:solidFill>
                <a:srgbClr val="0000FF"/>
              </a:solidFill>
              <a:latin typeface="AngsanaUPC"/>
              <a:cs typeface="AngsanaUPC"/>
            </a:endParaRPr>
          </a:p>
          <a:p>
            <a:r>
              <a:rPr lang="th-TH" sz="3600" dirty="0" smtClean="0">
                <a:latin typeface="AngsanaUPC"/>
                <a:cs typeface="AngsanaUPC"/>
              </a:rPr>
              <a:t>การเรียนคือ</a:t>
            </a:r>
            <a:r>
              <a:rPr lang="th-TH" sz="4000" b="1" dirty="0" smtClean="0">
                <a:solidFill>
                  <a:srgbClr val="0000FF"/>
                </a:solidFill>
                <a:latin typeface="AngsanaUPC"/>
                <a:cs typeface="AngsanaUPC"/>
              </a:rPr>
              <a:t>การปฏิบัติ </a:t>
            </a:r>
            <a:r>
              <a:rPr lang="th-TH" sz="3600" dirty="0" smtClean="0">
                <a:latin typeface="AngsanaUPC"/>
                <a:cs typeface="AngsanaUPC"/>
              </a:rPr>
              <a:t>... การเรียนรู้เกิดจากการปฏิบัติ </a:t>
            </a:r>
            <a:r>
              <a:rPr lang="en-US" sz="3600" dirty="0" smtClean="0">
                <a:latin typeface="AngsanaUPC"/>
                <a:cs typeface="AngsanaUPC"/>
              </a:rPr>
              <a:t>+ </a:t>
            </a:r>
            <a:r>
              <a:rPr lang="th-TH" sz="3600" dirty="0" smtClean="0">
                <a:latin typeface="AngsanaUPC"/>
                <a:cs typeface="AngsanaUPC"/>
              </a:rPr>
              <a:t>คิด เท่านั้น ... ไม่ใช่การรับถ่ายทอด </a:t>
            </a:r>
          </a:p>
          <a:p>
            <a:r>
              <a:rPr lang="th-TH" sz="3600" dirty="0" smtClean="0">
                <a:latin typeface="AngsanaUPC"/>
                <a:cs typeface="AngsanaUPC"/>
              </a:rPr>
              <a:t>ครูต้องเปลี่ยนบทบาท จากครูสอน ... สู่ </a:t>
            </a:r>
            <a:r>
              <a:rPr lang="th-TH" sz="4000" b="1" dirty="0" smtClean="0">
                <a:solidFill>
                  <a:srgbClr val="0000FF"/>
                </a:solidFill>
                <a:latin typeface="AngsanaUPC"/>
                <a:cs typeface="AngsanaUPC"/>
              </a:rPr>
              <a:t>ครูฝึก </a:t>
            </a:r>
            <a:r>
              <a:rPr lang="en-US" sz="4000" b="1" dirty="0" smtClean="0">
                <a:solidFill>
                  <a:srgbClr val="0000FF"/>
                </a:solidFill>
                <a:latin typeface="AngsanaUPC"/>
                <a:cs typeface="AngsanaUPC"/>
              </a:rPr>
              <a:t> </a:t>
            </a:r>
            <a:endParaRPr lang="en-US" sz="3600" b="1" dirty="0">
              <a:solidFill>
                <a:srgbClr val="0000FF"/>
              </a:solidFill>
              <a:latin typeface="AngsanaUPC"/>
              <a:cs typeface="AngsanaUPC"/>
            </a:endParaRPr>
          </a:p>
        </p:txBody>
      </p:sp>
    </p:spTree>
    <p:extLst>
      <p:ext uri="{BB962C8B-B14F-4D97-AF65-F5344CB8AC3E}">
        <p14:creationId xmlns:p14="http://schemas.microsoft.com/office/powerpoint/2010/main" val="2552918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1995" y="216918"/>
            <a:ext cx="6234292" cy="1143000"/>
          </a:xfrm>
          <a:solidFill>
            <a:srgbClr val="00009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sz="4800" dirty="0" smtClean="0"/>
              <a:t>กระบวนการเปลี่ยนไป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h-TH" sz="3600" dirty="0" smtClean="0"/>
              <a:t>ผู้เรียนสร้าง ค. ขึ้นในตน   </a:t>
            </a:r>
            <a:r>
              <a:rPr lang="th-TH" sz="2400" dirty="0" smtClean="0"/>
              <a:t>ไม่ใช่</a:t>
            </a:r>
            <a:r>
              <a:rPr lang="th-TH" sz="3600" dirty="0" smtClean="0"/>
              <a:t> รับถ่ายทอด ค. จากภายนอก</a:t>
            </a:r>
          </a:p>
          <a:p>
            <a:r>
              <a:rPr lang="th-TH" sz="3600" dirty="0" smtClean="0"/>
              <a:t>เรียนโดยลงมือปฏิบัติ  </a:t>
            </a:r>
            <a:r>
              <a:rPr lang="th-TH" sz="2400" dirty="0" smtClean="0"/>
              <a:t>และ </a:t>
            </a:r>
            <a:r>
              <a:rPr lang="th-TH" sz="3600" dirty="0" smtClean="0"/>
              <a:t>คิดไตร่ตรอง </a:t>
            </a:r>
            <a:r>
              <a:rPr lang="en-US" sz="2400" dirty="0" smtClean="0"/>
              <a:t>(Reflection)   </a:t>
            </a:r>
            <a:r>
              <a:rPr lang="th-TH" sz="2400" dirty="0" smtClean="0"/>
              <a:t>ไม่ใช่ </a:t>
            </a:r>
            <a:r>
              <a:rPr lang="th-TH" sz="3600" dirty="0" smtClean="0"/>
              <a:t>โดยรับถ่ายทอด</a:t>
            </a:r>
          </a:p>
          <a:p>
            <a:r>
              <a:rPr lang="en-US" sz="3600" dirty="0" smtClean="0"/>
              <a:t>Active Learning   </a:t>
            </a:r>
            <a:r>
              <a:rPr lang="th-TH" sz="2400" dirty="0" smtClean="0"/>
              <a:t>ไม่ใช่ </a:t>
            </a:r>
            <a:r>
              <a:rPr lang="en-US" sz="3600" dirty="0" smtClean="0"/>
              <a:t>Passive Learning</a:t>
            </a:r>
          </a:p>
          <a:p>
            <a:r>
              <a:rPr lang="th-TH" sz="3600" dirty="0" smtClean="0"/>
              <a:t>เรียนจาก </a:t>
            </a:r>
            <a:r>
              <a:rPr lang="en-US" sz="3600" dirty="0" smtClean="0"/>
              <a:t>“</a:t>
            </a:r>
            <a:r>
              <a:rPr lang="th-TH" sz="3600" dirty="0" smtClean="0"/>
              <a:t>ของจริง</a:t>
            </a:r>
            <a:r>
              <a:rPr lang="en-US" sz="3600" dirty="0" smtClean="0"/>
              <a:t>” (Authentic Learning) </a:t>
            </a:r>
            <a:endParaRPr lang="th-TH" sz="3600" dirty="0" smtClean="0"/>
          </a:p>
          <a:p>
            <a:r>
              <a:rPr lang="th-TH" sz="3600" dirty="0" smtClean="0"/>
              <a:t>เรียนเป็นทีม  </a:t>
            </a:r>
            <a:r>
              <a:rPr lang="en-US" sz="3600" dirty="0" smtClean="0"/>
              <a:t>&gt;  </a:t>
            </a:r>
            <a:r>
              <a:rPr lang="th-TH" sz="3600" dirty="0" smtClean="0"/>
              <a:t>เรียนคนเดียว</a:t>
            </a:r>
          </a:p>
          <a:p>
            <a:r>
              <a:rPr lang="th-TH" sz="3600" dirty="0" smtClean="0"/>
              <a:t>ร่วมมือ  </a:t>
            </a:r>
            <a:r>
              <a:rPr lang="en-US" sz="3600" dirty="0" smtClean="0"/>
              <a:t>&gt;  </a:t>
            </a:r>
            <a:r>
              <a:rPr lang="th-TH" sz="3600" dirty="0" smtClean="0"/>
              <a:t>แข่งขัน </a:t>
            </a:r>
          </a:p>
          <a:p>
            <a:r>
              <a:rPr lang="th-TH" sz="3600" dirty="0" smtClean="0"/>
              <a:t>ประเมินเพื่อปรับปรุง  </a:t>
            </a:r>
            <a:r>
              <a:rPr lang="en-US" sz="3600" dirty="0" smtClean="0"/>
              <a:t>&gt;  </a:t>
            </a:r>
            <a:r>
              <a:rPr lang="th-TH" sz="3600" dirty="0" smtClean="0"/>
              <a:t>ประเมินได้</a:t>
            </a:r>
            <a:r>
              <a:rPr lang="en-US" sz="3600" dirty="0" smtClean="0"/>
              <a:t>-</a:t>
            </a:r>
            <a:r>
              <a:rPr lang="th-TH" sz="3600" dirty="0" smtClean="0"/>
              <a:t>ตก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58744" y="303498"/>
            <a:ext cx="12234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/>
              <a:t>การเรียนรู้</a:t>
            </a:r>
          </a:p>
          <a:p>
            <a:r>
              <a:rPr lang="th-TH" dirty="0" smtClean="0"/>
              <a:t>ในศตวรรษ</a:t>
            </a:r>
          </a:p>
          <a:p>
            <a:r>
              <a:rPr lang="th-TH" dirty="0" smtClean="0"/>
              <a:t>ที่ ๒๑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414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1802"/>
            <a:ext cx="8229600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th-TH" dirty="0" smtClean="0"/>
              <a:t>เปลี่ยน นร. </a:t>
            </a:r>
            <a:r>
              <a:rPr lang="th-TH" sz="2000" dirty="0" smtClean="0"/>
              <a:t>จากผู้รับถ่ายทอด </a:t>
            </a:r>
            <a:r>
              <a:rPr lang="th-TH" dirty="0" smtClean="0"/>
              <a:t>เป็นผู้สร้าง ค.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th-TH" sz="3600" dirty="0" smtClean="0"/>
              <a:t>ร่วมจัดทำ </a:t>
            </a:r>
            <a:r>
              <a:rPr lang="en-US" sz="3600" dirty="0" smtClean="0"/>
              <a:t>VDO  </a:t>
            </a:r>
            <a:r>
              <a:rPr lang="th-TH" sz="3600" dirty="0" smtClean="0"/>
              <a:t>เพื่อกลับทางห้องเรียน</a:t>
            </a:r>
          </a:p>
          <a:p>
            <a:r>
              <a:rPr lang="th-TH" sz="3600" dirty="0" smtClean="0"/>
              <a:t>สร้าง ค. ใน </a:t>
            </a:r>
            <a:r>
              <a:rPr lang="en-US" sz="3600" dirty="0" smtClean="0"/>
              <a:t>PBL </a:t>
            </a:r>
            <a:endParaRPr lang="th-TH" sz="3600" dirty="0" smtClean="0"/>
          </a:p>
          <a:p>
            <a:r>
              <a:rPr lang="th-TH" sz="3600" dirty="0" smtClean="0"/>
              <a:t>ตั้งคำถามที่หลุดโลก   สู่โจทย์ </a:t>
            </a:r>
            <a:r>
              <a:rPr lang="en-US" sz="3600" dirty="0" smtClean="0"/>
              <a:t>Project </a:t>
            </a:r>
            <a:r>
              <a:rPr lang="th-TH" sz="3600" dirty="0" smtClean="0"/>
              <a:t>ที่ท้าทาย </a:t>
            </a:r>
          </a:p>
          <a:p>
            <a:r>
              <a:rPr lang="th-TH" sz="3600" dirty="0" smtClean="0"/>
              <a:t>เรียน โดยสร้าง ค.  ทำประโยชน์แก่ผู้อื่น </a:t>
            </a:r>
            <a:r>
              <a:rPr lang="en-US" sz="2000" smtClean="0"/>
              <a:t>(SBL) </a:t>
            </a:r>
            <a:r>
              <a:rPr lang="th-TH" sz="3600" smtClean="0"/>
              <a:t>  </a:t>
            </a:r>
            <a:endParaRPr lang="th-TH" sz="3600" dirty="0" smtClean="0"/>
          </a:p>
          <a:p>
            <a:r>
              <a:rPr lang="th-TH" sz="3600" dirty="0" smtClean="0"/>
              <a:t>เกิดทักษะในการเรียนรู้ </a:t>
            </a:r>
            <a:r>
              <a:rPr lang="en-US" sz="2000" dirty="0" smtClean="0"/>
              <a:t>(Learning Skills)   </a:t>
            </a:r>
            <a:r>
              <a:rPr lang="th-TH" sz="2000" dirty="0" smtClean="0"/>
              <a:t>และจิตสาธารณะ</a:t>
            </a:r>
            <a:endParaRPr lang="en-US" sz="2000" dirty="0" smtClean="0"/>
          </a:p>
          <a:p>
            <a:r>
              <a:rPr lang="th-TH" sz="3600" dirty="0" smtClean="0"/>
              <a:t>ทำงานเป็นทีม เกิดทักษะการทำงานเป็นทีม </a:t>
            </a:r>
            <a:r>
              <a:rPr lang="th-TH" sz="2000" dirty="0" smtClean="0"/>
              <a:t>ทักษะความร่วมมือ </a:t>
            </a:r>
            <a:r>
              <a:rPr lang="en-US" sz="2000" dirty="0" smtClean="0"/>
              <a:t>(Collaboration Skills) </a:t>
            </a:r>
            <a:r>
              <a:rPr lang="th-TH" sz="2000" dirty="0" smtClean="0"/>
              <a:t> </a:t>
            </a:r>
            <a:r>
              <a:rPr lang="th-TH" sz="3600" dirty="0" smtClean="0"/>
              <a:t> </a:t>
            </a:r>
            <a:r>
              <a:rPr lang="th-TH" sz="2200" dirty="0" smtClean="0"/>
              <a:t>สอนเพื่อน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179370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3314" y="216918"/>
            <a:ext cx="4098475" cy="1143000"/>
          </a:xfrm>
          <a:solidFill>
            <a:srgbClr val="008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sz="4800" dirty="0" smtClean="0"/>
              <a:t>ครูเปลี่ยนไป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3435"/>
          </a:xfrm>
        </p:spPr>
        <p:txBody>
          <a:bodyPr>
            <a:normAutofit fontScale="92500" lnSpcReduction="10000"/>
          </a:bodyPr>
          <a:lstStyle/>
          <a:p>
            <a:r>
              <a:rPr lang="th-TH" sz="3600" dirty="0" smtClean="0"/>
              <a:t>ครูฝึก   </a:t>
            </a:r>
            <a:r>
              <a:rPr lang="th-TH" sz="2400" dirty="0" smtClean="0"/>
              <a:t>ไม่ใช่</a:t>
            </a:r>
            <a:r>
              <a:rPr lang="th-TH" sz="3600" dirty="0" smtClean="0"/>
              <a:t> ครูสอน</a:t>
            </a:r>
            <a:endParaRPr lang="en-US" sz="3600" dirty="0" smtClean="0"/>
          </a:p>
          <a:p>
            <a:r>
              <a:rPr lang="th-TH" sz="3600" dirty="0" smtClean="0"/>
              <a:t>ครูเครื่องสอนวิชา  ครูคนโค้ชการฝึกใช้วิชา</a:t>
            </a:r>
          </a:p>
          <a:p>
            <a:r>
              <a:rPr lang="th-TH" sz="3600" dirty="0" smtClean="0"/>
              <a:t>ถาม  </a:t>
            </a:r>
            <a:r>
              <a:rPr lang="en-US" sz="3600" dirty="0" smtClean="0"/>
              <a:t>&gt;  </a:t>
            </a:r>
            <a:r>
              <a:rPr lang="th-TH" sz="3600" dirty="0" smtClean="0"/>
              <a:t>ตอบ</a:t>
            </a:r>
            <a:r>
              <a:rPr lang="en-US" sz="3600" dirty="0" smtClean="0"/>
              <a:t>    </a:t>
            </a:r>
            <a:r>
              <a:rPr lang="th-TH" sz="3600" dirty="0" smtClean="0"/>
              <a:t>๑ คำถาม มีหลายคำตอบ</a:t>
            </a:r>
          </a:p>
          <a:p>
            <a:r>
              <a:rPr lang="en-US" sz="3600" dirty="0" smtClean="0"/>
              <a:t>Demand-side Approach  &gt;  Supply-side</a:t>
            </a:r>
          </a:p>
          <a:p>
            <a:r>
              <a:rPr lang="en-US" sz="3600" dirty="0" smtClean="0"/>
              <a:t>Student Engagement  &gt;  K Transfer</a:t>
            </a:r>
          </a:p>
          <a:p>
            <a:r>
              <a:rPr lang="th-TH" sz="3600" dirty="0" smtClean="0"/>
              <a:t>สร้างโครง </a:t>
            </a:r>
            <a:r>
              <a:rPr lang="en-US" sz="2400" dirty="0" smtClean="0"/>
              <a:t>(Scaffolding)</a:t>
            </a:r>
            <a:r>
              <a:rPr lang="th-TH" sz="3600" dirty="0" smtClean="0"/>
              <a:t>  </a:t>
            </a:r>
            <a:r>
              <a:rPr lang="en-US" sz="3600" dirty="0" smtClean="0"/>
              <a:t>&gt;  </a:t>
            </a:r>
            <a:r>
              <a:rPr lang="th-TH" sz="3600" dirty="0" smtClean="0"/>
              <a:t>สอน</a:t>
            </a:r>
            <a:endParaRPr lang="en-US" sz="3600" dirty="0" smtClean="0"/>
          </a:p>
          <a:p>
            <a:r>
              <a:rPr lang="en-US" sz="3600" dirty="0" smtClean="0"/>
              <a:t>Embedded Formative Assessment + Formative Feedback  &gt; Summative Evaluation</a:t>
            </a:r>
            <a:endParaRPr lang="th-TH" sz="3600" dirty="0" smtClean="0"/>
          </a:p>
          <a:p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58744" y="303498"/>
            <a:ext cx="12234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/>
              <a:t>การเรียนรู้</a:t>
            </a:r>
          </a:p>
          <a:p>
            <a:r>
              <a:rPr lang="th-TH" dirty="0" smtClean="0"/>
              <a:t>ในศตวรรษ</a:t>
            </a:r>
          </a:p>
          <a:p>
            <a:r>
              <a:rPr lang="th-TH" dirty="0" smtClean="0"/>
              <a:t>ที่ ๒๑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430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765" y="164190"/>
            <a:ext cx="7232112" cy="1143000"/>
          </a:xfr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th-TH" dirty="0" smtClean="0"/>
              <a:t>เปลี่ยนครู </a:t>
            </a:r>
            <a:r>
              <a:rPr lang="th-TH" sz="2800" dirty="0" smtClean="0"/>
              <a:t>จากครูสอน </a:t>
            </a:r>
            <a:r>
              <a:rPr lang="th-TH" dirty="0" smtClean="0"/>
              <a:t>เป็นครูฝึก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954" y="1600200"/>
            <a:ext cx="8686801" cy="4525963"/>
          </a:xfrm>
        </p:spPr>
        <p:txBody>
          <a:bodyPr>
            <a:normAutofit fontScale="92500" lnSpcReduction="10000"/>
          </a:bodyPr>
          <a:lstStyle/>
          <a:p>
            <a:r>
              <a:rPr lang="th-TH" sz="3600" dirty="0" smtClean="0"/>
              <a:t>สร้างแรงบันดาลใจ  จุดไฟ</a:t>
            </a:r>
          </a:p>
          <a:p>
            <a:r>
              <a:rPr lang="th-TH" sz="3600" dirty="0" smtClean="0"/>
              <a:t>ยั่วยุ ท้าทาย   บอกเป้าหมายที่ท้าทาย</a:t>
            </a:r>
            <a:r>
              <a:rPr lang="th-TH" sz="1800" dirty="0" smtClean="0"/>
              <a:t>ของ</a:t>
            </a:r>
            <a:r>
              <a:rPr lang="th-TH" sz="2000" dirty="0" smtClean="0"/>
              <a:t>แต่ละคน</a:t>
            </a:r>
            <a:endParaRPr lang="th-TH" sz="3600" dirty="0" smtClean="0"/>
          </a:p>
          <a:p>
            <a:r>
              <a:rPr lang="th-TH" sz="3600" dirty="0" smtClean="0"/>
              <a:t>ชื่นชม และแนะให้แก้จุดอ่อน  แนะให้ฝึกเพิ่มเพื่อยกระดับตรงจุดที่จำเพาะ</a:t>
            </a:r>
            <a:r>
              <a:rPr lang="th-TH" sz="2000" dirty="0" smtClean="0"/>
              <a:t>ของแต่ละคน</a:t>
            </a:r>
            <a:r>
              <a:rPr lang="th-TH" sz="3600" dirty="0" smtClean="0"/>
              <a:t> </a:t>
            </a:r>
          </a:p>
          <a:p>
            <a:r>
              <a:rPr lang="th-TH" sz="3600" dirty="0" smtClean="0"/>
              <a:t>ครูไม่ใช่เจ้าของชั้นเรียน   นักเรียนเป็นเจ้าของ  ครูเป็นผู้อำนวยความสะดวก </a:t>
            </a:r>
          </a:p>
          <a:p>
            <a:r>
              <a:rPr lang="th-TH" sz="3600" dirty="0" smtClean="0"/>
              <a:t>คอยสังเกตปัญหา / ผลสัมฤทธิ์ ของ นร.</a:t>
            </a:r>
            <a:r>
              <a:rPr lang="th-TH" sz="2000" dirty="0" smtClean="0"/>
              <a:t>แต่ละคน</a:t>
            </a:r>
            <a:r>
              <a:rPr lang="th-TH" sz="3600" dirty="0" smtClean="0"/>
              <a:t> </a:t>
            </a:r>
          </a:p>
          <a:p>
            <a:r>
              <a:rPr lang="en-US" sz="3600" dirty="0" smtClean="0"/>
              <a:t>EFA + TFB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25233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8939" y="187044"/>
            <a:ext cx="4642254" cy="1143000"/>
          </a:xfrm>
          <a:solidFill>
            <a:srgbClr val="660066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th-TH" dirty="0" smtClean="0"/>
              <a:t>ประเด็นนำเสนอ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7196" y="1600200"/>
            <a:ext cx="6949604" cy="4525963"/>
          </a:xfrm>
        </p:spPr>
        <p:txBody>
          <a:bodyPr>
            <a:normAutofit/>
          </a:bodyPr>
          <a:lstStyle/>
          <a:p>
            <a:r>
              <a:rPr lang="th-TH" sz="3600" dirty="0" smtClean="0"/>
              <a:t>ศตวรรษที่ ๒๑ พิเศษอย่างไร</a:t>
            </a:r>
          </a:p>
          <a:p>
            <a:r>
              <a:rPr lang="th-TH" sz="3600" dirty="0" smtClean="0"/>
              <a:t>คุณภาพเยาวชนในศตวรรษที่ ๒๑ เป็นอย่างไร</a:t>
            </a:r>
          </a:p>
          <a:p>
            <a:r>
              <a:rPr lang="th-TH" sz="3600" dirty="0" smtClean="0"/>
              <a:t>บรรลุได้อย่างไร</a:t>
            </a:r>
            <a:endParaRPr lang="en-US" sz="3600" dirty="0"/>
          </a:p>
        </p:txBody>
      </p:sp>
      <p:sp>
        <p:nvSpPr>
          <p:cNvPr id="4" name="Right Arrow 3"/>
          <p:cNvSpPr/>
          <p:nvPr/>
        </p:nvSpPr>
        <p:spPr>
          <a:xfrm>
            <a:off x="656922" y="1708114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3310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079" y="188058"/>
            <a:ext cx="7927356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h-TH" sz="4800" dirty="0" smtClean="0"/>
              <a:t>หัวใจคือคุณภาพ  </a:t>
            </a:r>
            <a:r>
              <a:rPr lang="th-TH" sz="2400" dirty="0" smtClean="0"/>
              <a:t>ปัจจัยหลัก ๒ ประการ</a:t>
            </a:r>
            <a:r>
              <a:rPr lang="th-TH" sz="4800" dirty="0" smtClean="0"/>
              <a:t> 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3600" dirty="0" smtClean="0"/>
              <a:t>คุณภาพครู</a:t>
            </a:r>
          </a:p>
          <a:p>
            <a:r>
              <a:rPr lang="th-TH" sz="3600" dirty="0" smtClean="0"/>
              <a:t>ปฏิสัมพันธ์ระหว่าง นร. กับครู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17549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9382" y="145511"/>
            <a:ext cx="6256818" cy="1143000"/>
          </a:xfrm>
          <a:solidFill>
            <a:srgbClr val="008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dirty="0" smtClean="0"/>
              <a:t>สร้างห้องเรียนกลับทาง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5347"/>
            <a:ext cx="4253467" cy="4735534"/>
          </a:xfrm>
        </p:spPr>
        <p:txBody>
          <a:bodyPr>
            <a:normAutofit lnSpcReduction="10000"/>
          </a:bodyPr>
          <a:lstStyle/>
          <a:p>
            <a:r>
              <a:rPr lang="en-US" sz="4400" dirty="0" smtClean="0">
                <a:latin typeface="AngsanaUPC"/>
                <a:cs typeface="AngsanaUPC"/>
              </a:rPr>
              <a:t>Flip the Classroom </a:t>
            </a:r>
            <a:r>
              <a:rPr lang="th-TH" sz="4400" dirty="0" smtClean="0">
                <a:latin typeface="AngsanaUPC"/>
                <a:cs typeface="AngsanaUPC"/>
              </a:rPr>
              <a:t>  กลับทางห้องเรียน</a:t>
            </a:r>
          </a:p>
          <a:p>
            <a:r>
              <a:rPr lang="th-TH" sz="4400" dirty="0" smtClean="0">
                <a:latin typeface="AngsanaUPC"/>
                <a:cs typeface="AngsanaUPC"/>
              </a:rPr>
              <a:t>เรียนวิชาที่บ้าน  ทำ  </a:t>
            </a:r>
            <a:r>
              <a:rPr lang="en-US" sz="4400" dirty="0" smtClean="0">
                <a:latin typeface="AngsanaUPC"/>
                <a:cs typeface="AngsanaUPC"/>
              </a:rPr>
              <a:t>“</a:t>
            </a:r>
            <a:r>
              <a:rPr lang="th-TH" sz="4400" dirty="0" smtClean="0">
                <a:latin typeface="AngsanaUPC"/>
                <a:cs typeface="AngsanaUPC"/>
              </a:rPr>
              <a:t>การบ้าน</a:t>
            </a:r>
            <a:r>
              <a:rPr lang="en-US" sz="4400" dirty="0" smtClean="0">
                <a:latin typeface="AngsanaUPC"/>
                <a:cs typeface="AngsanaUPC"/>
              </a:rPr>
              <a:t>”</a:t>
            </a:r>
            <a:r>
              <a:rPr lang="th-TH" sz="4400" dirty="0" smtClean="0">
                <a:latin typeface="AngsanaUPC"/>
                <a:cs typeface="AngsanaUPC"/>
              </a:rPr>
              <a:t> ที่ห้องเรียน</a:t>
            </a:r>
          </a:p>
          <a:p>
            <a:r>
              <a:rPr lang="th-TH" sz="4400" dirty="0" smtClean="0">
                <a:latin typeface="AngsanaUPC"/>
                <a:cs typeface="AngsanaUPC"/>
              </a:rPr>
              <a:t>ใช้ห้องเรียนเพื่อการเรียนแบบรู้จริง </a:t>
            </a:r>
            <a:r>
              <a:rPr lang="en-US" sz="4400" dirty="0" smtClean="0">
                <a:latin typeface="AngsanaUPC"/>
                <a:cs typeface="AngsanaUPC"/>
              </a:rPr>
              <a:t>(Mastery Learning)</a:t>
            </a:r>
            <a:endParaRPr lang="th-TH" sz="4400" dirty="0" smtClean="0">
              <a:latin typeface="AngsanaUPC"/>
              <a:cs typeface="AngsanaUPC"/>
            </a:endParaRPr>
          </a:p>
          <a:p>
            <a:endParaRPr lang="en-US" sz="4400" dirty="0">
              <a:latin typeface="AngsanaUPC"/>
              <a:cs typeface="AngsanaUP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005" y="1535901"/>
            <a:ext cx="3230468" cy="4571416"/>
          </a:xfrm>
          <a:prstGeom prst="rect">
            <a:avLst/>
          </a:prstGeom>
          <a:ln>
            <a:solidFill>
              <a:srgbClr val="3366F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71711" y="6423973"/>
            <a:ext cx="82509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www.scbfoundation.com</a:t>
            </a:r>
            <a:r>
              <a:rPr lang="en-US" sz="1600" dirty="0"/>
              <a:t>/projects/</a:t>
            </a:r>
            <a:r>
              <a:rPr lang="en-US" sz="1600" dirty="0" err="1"/>
              <a:t>wcms</a:t>
            </a:r>
            <a:r>
              <a:rPr lang="en-US" sz="1600" dirty="0"/>
              <a:t>/docs/uploads/doc_13727357101058185889.pdf</a:t>
            </a:r>
          </a:p>
        </p:txBody>
      </p:sp>
    </p:spTree>
    <p:extLst>
      <p:ext uri="{BB962C8B-B14F-4D97-AF65-F5344CB8AC3E}">
        <p14:creationId xmlns:p14="http://schemas.microsoft.com/office/powerpoint/2010/main" val="2369298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7010" y="164190"/>
            <a:ext cx="6942210" cy="1143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th-TH" dirty="0" smtClean="0"/>
              <a:t>นักเรียนทำอะไร</a:t>
            </a:r>
            <a:r>
              <a:rPr lang="th-TH" sz="2400" dirty="0" smtClean="0"/>
              <a:t>ในห้องเรียนกลับทาง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3600" dirty="0" smtClean="0"/>
              <a:t>นักเรียนอ่อน </a:t>
            </a:r>
            <a:endParaRPr lang="th-TH" sz="2000" dirty="0" smtClean="0"/>
          </a:p>
          <a:p>
            <a:pPr marL="0" indent="0">
              <a:buNone/>
            </a:pPr>
            <a:r>
              <a:rPr lang="th-TH" sz="2000" dirty="0"/>
              <a:t> </a:t>
            </a:r>
            <a:r>
              <a:rPr lang="th-TH" sz="2000" dirty="0" smtClean="0"/>
              <a:t>      </a:t>
            </a:r>
            <a:r>
              <a:rPr lang="en-US" sz="2000" dirty="0" smtClean="0"/>
              <a:t>- </a:t>
            </a:r>
            <a:r>
              <a:rPr lang="th-TH" sz="2400" dirty="0" smtClean="0"/>
              <a:t>ดู </a:t>
            </a:r>
            <a:r>
              <a:rPr lang="en-US" sz="2400" dirty="0" smtClean="0"/>
              <a:t>VDO </a:t>
            </a:r>
            <a:r>
              <a:rPr lang="th-TH" sz="2400" dirty="0" smtClean="0"/>
              <a:t>หลายรอบ   กรอกลับ หรือหยุดเป็นช่วงๆ</a:t>
            </a:r>
          </a:p>
          <a:p>
            <a:pPr marL="0" indent="0">
              <a:buNone/>
            </a:pPr>
            <a:r>
              <a:rPr lang="th-TH" sz="2400" dirty="0"/>
              <a:t> </a:t>
            </a:r>
            <a:r>
              <a:rPr lang="th-TH" sz="2400" dirty="0" smtClean="0"/>
              <a:t>     </a:t>
            </a:r>
            <a:r>
              <a:rPr lang="en-US" sz="2400" dirty="0" smtClean="0"/>
              <a:t>- </a:t>
            </a:r>
            <a:r>
              <a:rPr lang="th-TH" sz="2400" dirty="0" smtClean="0"/>
              <a:t>อาจชวนพ่อแม่ดู และช่วยอธิบาย</a:t>
            </a:r>
          </a:p>
          <a:p>
            <a:pPr marL="0" indent="0">
              <a:buNone/>
            </a:pPr>
            <a:r>
              <a:rPr lang="th-TH" sz="2400" dirty="0"/>
              <a:t> </a:t>
            </a:r>
            <a:r>
              <a:rPr lang="th-TH" sz="2400" dirty="0" smtClean="0"/>
              <a:t>     </a:t>
            </a:r>
            <a:r>
              <a:rPr lang="en-US" sz="2400" dirty="0" smtClean="0"/>
              <a:t>- </a:t>
            </a:r>
            <a:r>
              <a:rPr lang="th-TH" sz="2400" dirty="0" smtClean="0"/>
              <a:t>ขอให้เพื่อนที่เรียนเก่งช่วยติว</a:t>
            </a:r>
          </a:p>
          <a:p>
            <a:r>
              <a:rPr lang="th-TH" sz="3600" dirty="0" smtClean="0"/>
              <a:t>นักเรียนหัวไว </a:t>
            </a:r>
          </a:p>
          <a:p>
            <a:pPr marL="0" indent="0">
              <a:buNone/>
            </a:pPr>
            <a:r>
              <a:rPr lang="th-TH" sz="2400" dirty="0"/>
              <a:t> </a:t>
            </a:r>
            <a:r>
              <a:rPr lang="th-TH" sz="2400" dirty="0" smtClean="0"/>
              <a:t>      </a:t>
            </a:r>
            <a:r>
              <a:rPr lang="en-US" sz="2400" dirty="0" smtClean="0"/>
              <a:t>- </a:t>
            </a:r>
            <a:r>
              <a:rPr lang="th-TH" sz="2400" dirty="0" smtClean="0"/>
              <a:t>ช่วยติว หรือสอนเพื่อน   จะยิ่งเรียนได้ลึกและเชื่อมโยงยิ่งขึ้น</a:t>
            </a:r>
          </a:p>
          <a:p>
            <a:pPr marL="0" indent="0">
              <a:buNone/>
            </a:pPr>
            <a:r>
              <a:rPr lang="th-TH" sz="2400" dirty="0"/>
              <a:t> </a:t>
            </a:r>
            <a:r>
              <a:rPr lang="th-TH" sz="2400" dirty="0" smtClean="0"/>
              <a:t>     </a:t>
            </a:r>
            <a:r>
              <a:rPr lang="en-US" sz="2400" dirty="0" smtClean="0"/>
              <a:t> - </a:t>
            </a:r>
            <a:r>
              <a:rPr lang="th-TH" sz="2400" dirty="0" smtClean="0"/>
              <a:t>ทำโจทย์/โครงงาน ที่ท้าทาย</a:t>
            </a:r>
            <a:r>
              <a:rPr lang="en-US" sz="2400" dirty="0" smtClean="0"/>
              <a:t> </a:t>
            </a:r>
            <a:endParaRPr lang="th-TH" sz="2400" dirty="0" smtClean="0"/>
          </a:p>
          <a:p>
            <a:pPr marL="0" indent="0">
              <a:buNone/>
            </a:pPr>
            <a:r>
              <a:rPr lang="th-TH" sz="2400" dirty="0"/>
              <a:t> </a:t>
            </a:r>
            <a:r>
              <a:rPr lang="th-TH" sz="2400" dirty="0" smtClean="0"/>
              <a:t>      </a:t>
            </a:r>
            <a:r>
              <a:rPr lang="en-US" sz="2400" dirty="0" smtClean="0"/>
              <a:t>- </a:t>
            </a:r>
            <a:r>
              <a:rPr lang="th-TH" sz="2400" dirty="0" smtClean="0"/>
              <a:t>ช่วยครู ทำ </a:t>
            </a:r>
            <a:r>
              <a:rPr lang="en-US" sz="2400" dirty="0" smtClean="0"/>
              <a:t>VDO   </a:t>
            </a:r>
            <a:r>
              <a:rPr lang="th-TH" sz="2400" dirty="0" smtClean="0"/>
              <a:t>คิดโจทย์  คิดวิธีประเมิน</a:t>
            </a:r>
          </a:p>
          <a:p>
            <a:pPr marL="0" indent="0">
              <a:buNone/>
            </a:pPr>
            <a:r>
              <a:rPr lang="th-TH" sz="2400" dirty="0"/>
              <a:t> </a:t>
            </a:r>
            <a:r>
              <a:rPr lang="th-TH" sz="2400" dirty="0" smtClean="0"/>
              <a:t>      </a:t>
            </a:r>
            <a:r>
              <a:rPr lang="en-US" sz="2400" dirty="0" smtClean="0"/>
              <a:t>- </a:t>
            </a:r>
            <a:r>
              <a:rPr lang="th-TH" sz="2400" dirty="0" smtClean="0"/>
              <a:t>ฯลฯ </a:t>
            </a:r>
          </a:p>
          <a:p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167766" y="6019529"/>
            <a:ext cx="88084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66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นร. แต่ละคนเรียนตามอัตราเร็วของตน</a:t>
            </a:r>
            <a:endParaRPr lang="en-US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66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0086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7996"/>
            <a:ext cx="82296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th-TH" sz="2800" dirty="0" smtClean="0"/>
              <a:t>ปัจจัยสำคัญที่สุดของการยก</a:t>
            </a:r>
            <a:r>
              <a:rPr lang="th-TH" sz="2800" smtClean="0"/>
              <a:t>ระดับคุณภาพ</a:t>
            </a:r>
            <a:r>
              <a:rPr lang="th-TH" sz="2800" dirty="0" smtClean="0"/>
              <a:t>การศึกษา</a:t>
            </a:r>
            <a:endParaRPr lang="en-US" sz="28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t="10792" b="10792"/>
          <a:stretch>
            <a:fillRect/>
          </a:stretch>
        </p:blipFill>
        <p:spPr>
          <a:xfrm>
            <a:off x="5993893" y="2636897"/>
            <a:ext cx="3048332" cy="4137004"/>
          </a:xfrm>
        </p:spPr>
      </p:pic>
      <p:sp>
        <p:nvSpPr>
          <p:cNvPr id="9" name="TextBox 8"/>
          <p:cNvSpPr txBox="1"/>
          <p:nvPr/>
        </p:nvSpPr>
        <p:spPr>
          <a:xfrm>
            <a:off x="427948" y="1822346"/>
            <a:ext cx="5180011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dirty="0" smtClean="0"/>
              <a:t>ปัจจัยสำคัญที่สุดต่อการเรียนรู้</a:t>
            </a:r>
          </a:p>
          <a:p>
            <a:r>
              <a:rPr lang="th-TH" sz="3200" dirty="0" smtClean="0"/>
              <a:t>คือสิ่งที่เกิดขึ้นในชีวิตประจำวัน</a:t>
            </a:r>
          </a:p>
          <a:p>
            <a:r>
              <a:rPr lang="th-TH" sz="3200" dirty="0" smtClean="0"/>
              <a:t>ของนักเรียนในห้องเรียน</a:t>
            </a:r>
          </a:p>
          <a:p>
            <a:r>
              <a:rPr lang="th-TH" sz="3200" dirty="0" smtClean="0"/>
              <a:t>ซึ่งขึ้นอยู่กับ</a:t>
            </a:r>
            <a:r>
              <a:rPr lang="th-TH" sz="3200" b="1" dirty="0" smtClean="0">
                <a:solidFill>
                  <a:srgbClr val="0000FF"/>
                </a:solidFill>
              </a:rPr>
              <a:t>วิธืสอนของครู</a:t>
            </a:r>
          </a:p>
          <a:p>
            <a:r>
              <a:rPr lang="en-US" sz="3200" dirty="0" smtClean="0"/>
              <a:t>(how teachers teach)</a:t>
            </a:r>
            <a:endParaRPr lang="th-TH" sz="3200" dirty="0" smtClean="0"/>
          </a:p>
          <a:p>
            <a:r>
              <a:rPr lang="th-TH" sz="3200" dirty="0" smtClean="0"/>
              <a:t>มากกว่า</a:t>
            </a:r>
            <a:r>
              <a:rPr lang="th-TH" sz="3200" dirty="0" smtClean="0">
                <a:solidFill>
                  <a:srgbClr val="0000FF"/>
                </a:solidFill>
              </a:rPr>
              <a:t>สิ่งที่ครูสอน</a:t>
            </a:r>
            <a:endParaRPr lang="en-US" sz="3200" dirty="0" smtClean="0">
              <a:solidFill>
                <a:srgbClr val="0000FF"/>
              </a:solidFill>
            </a:endParaRPr>
          </a:p>
          <a:p>
            <a:r>
              <a:rPr lang="en-US" sz="3200" dirty="0" smtClean="0"/>
              <a:t>(what teachers teach)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54981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168" y="187044"/>
            <a:ext cx="5372168" cy="1143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h-TH" sz="4800" dirty="0" smtClean="0"/>
              <a:t>โค้ชด้วย </a:t>
            </a:r>
            <a:r>
              <a:rPr lang="en-US" sz="4800" dirty="0" smtClean="0"/>
              <a:t>EFA + FFB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060952" cy="45259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Embedded Formative Assessment</a:t>
            </a:r>
          </a:p>
          <a:p>
            <a:r>
              <a:rPr lang="en-US" sz="3600" dirty="0" smtClean="0"/>
              <a:t>Formative Feed Back  </a:t>
            </a:r>
            <a:r>
              <a:rPr lang="en-US" sz="3600" dirty="0" smtClean="0">
                <a:sym typeface="Wingdings"/>
              </a:rPr>
              <a:t> Forward Thinking 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862" y="403082"/>
            <a:ext cx="2387600" cy="34036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2191" y="4146188"/>
            <a:ext cx="5313775" cy="2511072"/>
          </a:xfrm>
          <a:prstGeom prst="round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 smtClean="0"/>
              <a:t>ครูมีทักษะ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Coaching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EFA &amp; FFB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Measure Annual Net Gain</a:t>
            </a:r>
            <a:endParaRPr lang="en-US" sz="3200" dirty="0"/>
          </a:p>
        </p:txBody>
      </p:sp>
      <p:sp>
        <p:nvSpPr>
          <p:cNvPr id="6" name="Rounded Rectangle 5"/>
          <p:cNvSpPr/>
          <p:nvPr/>
        </p:nvSpPr>
        <p:spPr>
          <a:xfrm>
            <a:off x="5518153" y="4146188"/>
            <a:ext cx="3518186" cy="2511072"/>
          </a:xfrm>
          <a:prstGeom prst="round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 smtClean="0"/>
              <a:t>นร. ก็ทำเป็น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Peer Coaching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Peer Assessment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Peer Feed Back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86327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3263" y="1332874"/>
            <a:ext cx="3653877" cy="47481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5128" y="192175"/>
            <a:ext cx="6330279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th-TH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วิธีช่วยศิษย์ที่เบื่อเรียน</a:t>
            </a:r>
            <a:endParaRPr lang="en-US" sz="5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7629" y="1293972"/>
            <a:ext cx="49398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th-TH" sz="3200" dirty="0" smtClean="0"/>
              <a:t>๕๐ เทคนิค สำหรับครู</a:t>
            </a:r>
          </a:p>
          <a:p>
            <a:pPr marL="457200" indent="-457200">
              <a:buFont typeface="Arial"/>
              <a:buChar char="•"/>
            </a:pPr>
            <a:r>
              <a:rPr lang="th-TH" sz="3200" dirty="0" smtClean="0"/>
              <a:t>ใช้เป็นส่วนหนึ่งของการจัดการเรียนรู้</a:t>
            </a:r>
            <a:endParaRPr lang="en-US" sz="32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90" y="2906352"/>
            <a:ext cx="2550709" cy="33680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2490" y="6378817"/>
            <a:ext cx="8657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www.scbfoundation.com</a:t>
            </a:r>
            <a:r>
              <a:rPr lang="en-US" dirty="0"/>
              <a:t>/</a:t>
            </a:r>
            <a:r>
              <a:rPr lang="en-US" dirty="0" err="1"/>
              <a:t>publishing.php?project_id</a:t>
            </a:r>
            <a:r>
              <a:rPr lang="en-US" dirty="0"/>
              <a:t>=292#publishing/292/5649%20</a:t>
            </a:r>
          </a:p>
        </p:txBody>
      </p:sp>
    </p:spTree>
    <p:extLst>
      <p:ext uri="{BB962C8B-B14F-4D97-AF65-F5344CB8AC3E}">
        <p14:creationId xmlns:p14="http://schemas.microsoft.com/office/powerpoint/2010/main" val="137506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370"/>
    </mc:Choice>
    <mc:Fallback xmlns="">
      <p:transition xmlns:p14="http://schemas.microsoft.com/office/powerpoint/2010/main" spd="slow" advTm="11037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133" y="173038"/>
            <a:ext cx="8669387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>
                <a:latin typeface="Arial Unicode MS"/>
                <a:cs typeface="Arial Unicode MS"/>
              </a:rPr>
              <a:t>5</a:t>
            </a:r>
            <a:r>
              <a:rPr lang="th-TH" dirty="0" smtClean="0">
                <a:latin typeface="Arial Unicode MS"/>
                <a:cs typeface="Arial Unicode MS"/>
              </a:rPr>
              <a:t> คำถามหลักในการออกแบบการเรียนรู้ </a:t>
            </a:r>
            <a:endParaRPr lang="en-US" dirty="0">
              <a:latin typeface="Arial Unicode MS"/>
              <a:cs typeface="Arial Unicode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3232"/>
            <a:ext cx="8229600" cy="4525963"/>
          </a:xfrm>
        </p:spPr>
        <p:txBody>
          <a:bodyPr/>
          <a:lstStyle/>
          <a:p>
            <a:r>
              <a:rPr lang="th-TH" dirty="0" smtClean="0">
                <a:latin typeface="Arial Unicode MS"/>
                <a:cs typeface="Arial Unicode MS"/>
              </a:rPr>
              <a:t>ต้องการให้ นร. ได้</a:t>
            </a:r>
            <a:r>
              <a:rPr lang="th-TH" dirty="0" smtClean="0">
                <a:solidFill>
                  <a:srgbClr val="0000FF"/>
                </a:solidFill>
                <a:latin typeface="Arial Unicode MS"/>
                <a:cs typeface="Arial Unicode MS"/>
              </a:rPr>
              <a:t>ทักษะ และ ค. ที่จำเป็น</a:t>
            </a:r>
            <a:r>
              <a:rPr lang="th-TH" dirty="0" smtClean="0">
                <a:latin typeface="Arial Unicode MS"/>
                <a:cs typeface="Arial Unicode MS"/>
              </a:rPr>
              <a:t>อะไรบ้าง</a:t>
            </a:r>
            <a:r>
              <a:rPr lang="en-US" dirty="0" smtClean="0">
                <a:latin typeface="Arial Unicode MS"/>
                <a:cs typeface="Arial Unicode MS"/>
              </a:rPr>
              <a:t> </a:t>
            </a:r>
            <a:r>
              <a:rPr lang="th-TH" dirty="0" smtClean="0">
                <a:latin typeface="Arial Unicode MS"/>
                <a:cs typeface="Arial Unicode MS"/>
              </a:rPr>
              <a:t>(ตรวจสอบเอกสารหลักสูตร  หนังสือทักษะแห่งอนาคตใหม่ ฯลฯ)่</a:t>
            </a:r>
          </a:p>
          <a:p>
            <a:r>
              <a:rPr lang="th-TH" dirty="0" smtClean="0">
                <a:latin typeface="Arial Unicode MS"/>
                <a:cs typeface="Arial Unicode MS"/>
              </a:rPr>
              <a:t>จัดการเรียนรู้อย่างไรให้ได้ทักษะเหล่านั้น</a:t>
            </a:r>
          </a:p>
          <a:p>
            <a:r>
              <a:rPr lang="th-TH" dirty="0" smtClean="0">
                <a:latin typeface="Arial Unicode MS"/>
                <a:cs typeface="Arial Unicode MS"/>
              </a:rPr>
              <a:t>รู้ได้อย่างไรว่าได้</a:t>
            </a:r>
          </a:p>
          <a:p>
            <a:r>
              <a:rPr lang="th-TH" dirty="0" smtClean="0">
                <a:latin typeface="Arial Unicode MS"/>
                <a:cs typeface="Arial Unicode MS"/>
              </a:rPr>
              <a:t>ทำอย่างไร กับ นร. บางคนที่ไม่ได้</a:t>
            </a:r>
          </a:p>
          <a:p>
            <a:r>
              <a:rPr lang="th-TH" dirty="0" smtClean="0">
                <a:latin typeface="Arial Unicode MS"/>
                <a:cs typeface="Arial Unicode MS"/>
              </a:rPr>
              <a:t>ทำอย่างไรกับ นร.บางคนที่เรียนเก่งก้าวหน้าไปแล้ว </a:t>
            </a:r>
          </a:p>
          <a:p>
            <a:endParaRPr lang="en-US" dirty="0">
              <a:latin typeface="Arial Unicode MS"/>
              <a:cs typeface="Arial Unicode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69657" y="5325920"/>
            <a:ext cx="624179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ปัญหาส่วนใหญ่ เกิดจากสอนมากเกินไป</a:t>
            </a:r>
            <a:endParaRPr lang="th-TH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6758" y="2632657"/>
            <a:ext cx="1236566" cy="176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754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0841"/>
            <a:ext cx="3615721" cy="5469197"/>
          </a:xfrm>
        </p:spPr>
        <p:txBody>
          <a:bodyPr>
            <a:normAutofit fontScale="92500" lnSpcReduction="20000"/>
          </a:bodyPr>
          <a:lstStyle/>
          <a:p>
            <a:r>
              <a:rPr lang="en-US" sz="3600" dirty="0" smtClean="0"/>
              <a:t>Prior Knowledge</a:t>
            </a:r>
            <a:r>
              <a:rPr lang="en-US" sz="3600" dirty="0" smtClean="0">
                <a:effectLst/>
              </a:rPr>
              <a:t> </a:t>
            </a:r>
          </a:p>
          <a:p>
            <a:r>
              <a:rPr lang="en-US" sz="3600" dirty="0" smtClean="0"/>
              <a:t>K Organization</a:t>
            </a:r>
            <a:endParaRPr lang="th-TH" sz="3600" dirty="0" smtClean="0"/>
          </a:p>
          <a:p>
            <a:r>
              <a:rPr lang="en-US" sz="3600" dirty="0" smtClean="0"/>
              <a:t>Motivation</a:t>
            </a:r>
            <a:endParaRPr lang="th-TH" sz="3600" dirty="0" smtClean="0"/>
          </a:p>
          <a:p>
            <a:r>
              <a:rPr lang="en-US" sz="3600" dirty="0" smtClean="0"/>
              <a:t>Develop Mastery </a:t>
            </a:r>
          </a:p>
          <a:p>
            <a:r>
              <a:rPr lang="en-US" sz="3600" dirty="0" smtClean="0"/>
              <a:t>Practice &amp; Feedback</a:t>
            </a:r>
          </a:p>
          <a:p>
            <a:r>
              <a:rPr lang="en-US" sz="3600" dirty="0" smtClean="0"/>
              <a:t>Student Development &amp; Climate</a:t>
            </a:r>
          </a:p>
          <a:p>
            <a:r>
              <a:rPr lang="en-US" sz="3600" dirty="0" smtClean="0"/>
              <a:t>Self-directed Learner 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046" y="1751911"/>
            <a:ext cx="3022707" cy="35561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74865" y="187860"/>
            <a:ext cx="944586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7 R-Based Principles for Smart Teaching</a:t>
            </a:r>
            <a:endParaRPr lang="en-US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110" y="1781103"/>
            <a:ext cx="2538100" cy="3497735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57200" y="6363306"/>
            <a:ext cx="7452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www.scbfoundation.com</a:t>
            </a:r>
            <a:r>
              <a:rPr lang="en-US" dirty="0"/>
              <a:t>/</a:t>
            </a:r>
            <a:r>
              <a:rPr lang="en-US" dirty="0" err="1"/>
              <a:t>news_publish_detail.php?cat_id</a:t>
            </a:r>
            <a:r>
              <a:rPr lang="en-US" dirty="0"/>
              <a:t>=6&amp;nid=880</a:t>
            </a:r>
          </a:p>
        </p:txBody>
      </p:sp>
    </p:spTree>
    <p:extLst>
      <p:ext uri="{BB962C8B-B14F-4D97-AF65-F5344CB8AC3E}">
        <p14:creationId xmlns:p14="http://schemas.microsoft.com/office/powerpoint/2010/main" val="142765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40231" y="6413742"/>
            <a:ext cx="9175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400" dirty="0" smtClean="0"/>
              <a:t>จากหนังสือ </a:t>
            </a:r>
            <a:r>
              <a:rPr lang="en-US" sz="1400" dirty="0" smtClean="0"/>
              <a:t>How Learning Works : Seven Research-Based Principles for Smart Teaching  </a:t>
            </a:r>
            <a:r>
              <a:rPr lang="th-TH" sz="1400" dirty="0" smtClean="0"/>
              <a:t>เขียนโดย </a:t>
            </a:r>
            <a:r>
              <a:rPr lang="en-US" sz="1400" dirty="0" smtClean="0"/>
              <a:t>Susan A. Ambrose </a:t>
            </a:r>
            <a:r>
              <a:rPr lang="th-TH" sz="1400" dirty="0" smtClean="0"/>
              <a:t>และคณะ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4052289" y="4006329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dirty="0" smtClean="0">
                <a:solidFill>
                  <a:srgbClr val="FFFFFF"/>
                </a:solidFill>
              </a:rPr>
              <a:t>ฝึกบูรณาการ</a:t>
            </a:r>
          </a:p>
          <a:p>
            <a:pPr algn="ctr"/>
            <a:r>
              <a:rPr lang="th-TH" dirty="0" smtClean="0">
                <a:solidFill>
                  <a:srgbClr val="FFFFFF"/>
                </a:solidFill>
              </a:rPr>
              <a:t>ทักษะย่อย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19656" y="2857346"/>
            <a:ext cx="2021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dirty="0" smtClean="0">
                <a:solidFill>
                  <a:srgbClr val="FFFFFF"/>
                </a:solidFill>
              </a:rPr>
              <a:t>ฝึกบูรณาการ</a:t>
            </a:r>
          </a:p>
          <a:p>
            <a:pPr algn="ctr"/>
            <a:r>
              <a:rPr lang="th-TH" dirty="0" smtClean="0">
                <a:solidFill>
                  <a:srgbClr val="FFFFFF"/>
                </a:solidFill>
              </a:rPr>
              <a:t>ให้เข้ากับกาละเทศะ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00084" y="1874666"/>
            <a:ext cx="788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 smtClean="0">
                <a:solidFill>
                  <a:srgbClr val="FFFFFF"/>
                </a:solidFill>
              </a:rPr>
              <a:t>รู้จริง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04343" y="277386"/>
            <a:ext cx="5065604" cy="914400"/>
          </a:xfrm>
          <a:prstGeom prst="round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 smtClean="0"/>
              <a:t>ขั้นตอนการพัฒนาให้รู้จริง</a:t>
            </a:r>
            <a:endParaRPr lang="en-US" sz="3200" dirty="0"/>
          </a:p>
        </p:txBody>
      </p:sp>
      <p:sp>
        <p:nvSpPr>
          <p:cNvPr id="7" name="Rounded Rectangle 6"/>
          <p:cNvSpPr/>
          <p:nvPr/>
        </p:nvSpPr>
        <p:spPr>
          <a:xfrm>
            <a:off x="1605811" y="3874934"/>
            <a:ext cx="5664135" cy="31505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547421" y="3854201"/>
            <a:ext cx="394154" cy="374228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1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3416388" y="3854201"/>
            <a:ext cx="394154" cy="374228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20" name="Oval 19"/>
          <p:cNvSpPr/>
          <p:nvPr/>
        </p:nvSpPr>
        <p:spPr>
          <a:xfrm>
            <a:off x="5244645" y="3874934"/>
            <a:ext cx="394154" cy="374228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1" name="Oval 20"/>
          <p:cNvSpPr/>
          <p:nvPr/>
        </p:nvSpPr>
        <p:spPr>
          <a:xfrm>
            <a:off x="6948783" y="3854201"/>
            <a:ext cx="394154" cy="374228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4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737196" y="4249162"/>
            <a:ext cx="14598" cy="15029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313846" y="5635314"/>
            <a:ext cx="12234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 smtClean="0"/>
              <a:t>ทำไม่ได้</a:t>
            </a:r>
            <a:r>
              <a:rPr lang="en-US" sz="2400" dirty="0" smtClean="0"/>
              <a:t> </a:t>
            </a:r>
          </a:p>
          <a:p>
            <a:r>
              <a:rPr lang="th-TH" sz="2400" dirty="0" smtClean="0"/>
              <a:t>ไม่รู้ตัว</a:t>
            </a:r>
            <a:endParaRPr lang="en-US" sz="2400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3576580" y="4249162"/>
            <a:ext cx="0" cy="6707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124033" y="4919949"/>
            <a:ext cx="11977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 smtClean="0"/>
              <a:t>ทำไม่ได้</a:t>
            </a:r>
            <a:endParaRPr lang="en-US" sz="2400" dirty="0" smtClean="0"/>
          </a:p>
          <a:p>
            <a:r>
              <a:rPr lang="th-TH" sz="2400" dirty="0" smtClean="0"/>
              <a:t>รู้ตัว</a:t>
            </a:r>
            <a:endParaRPr lang="en-US" sz="2400" dirty="0"/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5480885" y="3299432"/>
            <a:ext cx="0" cy="5547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7138561" y="2857346"/>
            <a:ext cx="2" cy="9968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686049" y="2730061"/>
            <a:ext cx="8771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 smtClean="0"/>
              <a:t>ทำได้</a:t>
            </a:r>
            <a:endParaRPr lang="en-US" sz="2400" dirty="0" smtClean="0"/>
          </a:p>
          <a:p>
            <a:r>
              <a:rPr lang="th-TH" sz="2400" dirty="0" smtClean="0"/>
              <a:t>รู้ตัว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6459040" y="2189888"/>
            <a:ext cx="10326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 smtClean="0"/>
              <a:t>ทำได้</a:t>
            </a:r>
            <a:endParaRPr lang="en-US" sz="2400" dirty="0" smtClean="0"/>
          </a:p>
          <a:p>
            <a:r>
              <a:rPr lang="th-TH" sz="2400" dirty="0" smtClean="0"/>
              <a:t>ไม่รู้ตัว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302375" y="4303410"/>
            <a:ext cx="1749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mastery</a:t>
            </a:r>
            <a:endParaRPr lang="en-US" sz="3600" b="1" dirty="0">
              <a:solidFill>
                <a:srgbClr val="0000FF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0" y="281827"/>
            <a:ext cx="1888415" cy="268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61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328615908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53949" y="2919856"/>
            <a:ext cx="16209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/>
              <a:t>ความเชื่อของ</a:t>
            </a:r>
          </a:p>
          <a:p>
            <a:r>
              <a:rPr lang="th-TH" dirty="0" smtClean="0"/>
              <a:t>นศ. เกี่ยวกับ</a:t>
            </a:r>
          </a:p>
          <a:p>
            <a:r>
              <a:rPr lang="th-TH" dirty="0" smtClean="0"/>
              <a:t>ความฉลาดและ</a:t>
            </a:r>
          </a:p>
          <a:p>
            <a:r>
              <a:rPr lang="th-TH" dirty="0" smtClean="0"/>
              <a:t>การเรียนรู้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14119" y="339468"/>
            <a:ext cx="7515779" cy="99514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8800" b="1" cap="none" spc="0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ngsana New"/>
                <a:cs typeface="Angsana New"/>
              </a:rPr>
              <a:t>วงจรของการเรียนรู้แบบกำกับตนเอง</a:t>
            </a:r>
            <a:endParaRPr lang="th-TH" sz="8800" b="1" cap="none" spc="0" baseline="30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ngsana New"/>
              <a:cs typeface="Angsana New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9053" y="5726593"/>
            <a:ext cx="62166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Metacognition Skills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98297" y="1529310"/>
            <a:ext cx="857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 smtClean="0"/>
              <a:t>รู้เขา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800394" y="2824271"/>
            <a:ext cx="823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 smtClean="0"/>
              <a:t>รู้เรา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6155364" y="4779094"/>
            <a:ext cx="430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P</a:t>
            </a:r>
            <a:endParaRPr lang="en-US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207192" y="4779094"/>
            <a:ext cx="720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DC</a:t>
            </a:r>
            <a:endParaRPr lang="en-US" sz="3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898100" y="2758211"/>
            <a:ext cx="464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A</a:t>
            </a:r>
            <a:endParaRPr lang="en-US" sz="36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0467" y="4383551"/>
            <a:ext cx="1722624" cy="245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39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2445"/>
            <a:ext cx="8229600" cy="1143000"/>
          </a:xfr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sz="4800" dirty="0" smtClean="0"/>
              <a:t>ลักษณะพิเศษของศตวรรษที่ ๒๑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3600" dirty="0" smtClean="0"/>
              <a:t>การเปลี่ยนแปลงที่เร็ว  เร็วขึ้นๆ  และพลิกผัน  คาดเดายาก</a:t>
            </a:r>
          </a:p>
          <a:p>
            <a:r>
              <a:rPr lang="th-TH" sz="3600" dirty="0" smtClean="0"/>
              <a:t>เยาวชนที่อายุ ๒๐  ไม่รู้ว่าเมื่อตนอายุ ๖๐ สังคมจะเป็นอย่างไร </a:t>
            </a:r>
          </a:p>
          <a:p>
            <a:r>
              <a:rPr lang="th-TH" sz="3600" dirty="0" smtClean="0"/>
              <a:t>คนเปลี่ยนงานบ่อย</a:t>
            </a:r>
          </a:p>
          <a:p>
            <a:r>
              <a:rPr lang="th-TH" sz="3600" dirty="0" smtClean="0"/>
              <a:t>ความรู้หาง่าย  แต่มีหลายชุด  บางชุดเป็นมายา ต้องตรวจสอบเป็น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589438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160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dirty="0"/>
              <a:t>http://</a:t>
            </a:r>
            <a:r>
              <a:rPr lang="en-US" sz="2000" dirty="0" err="1"/>
              <a:t>www.ted.com</a:t>
            </a:r>
            <a:r>
              <a:rPr lang="en-US" sz="2000" dirty="0"/>
              <a:t>/talks/</a:t>
            </a:r>
            <a:r>
              <a:rPr lang="en-US" sz="2000" dirty="0" err="1"/>
              <a:t>bill_gates_teachers_need_real_feedback.html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1478882"/>
            <a:ext cx="9017000" cy="6578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35072" y="1035429"/>
            <a:ext cx="43208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dirty="0" smtClean="0">
                <a:solidFill>
                  <a:srgbClr val="0000FF"/>
                </a:solidFill>
              </a:rPr>
              <a:t>ติดกล้อง </a:t>
            </a:r>
            <a:r>
              <a:rPr lang="en-US" sz="3200" dirty="0" smtClean="0">
                <a:solidFill>
                  <a:srgbClr val="0000FF"/>
                </a:solidFill>
              </a:rPr>
              <a:t>VDO </a:t>
            </a:r>
            <a:r>
              <a:rPr lang="th-TH" sz="3200" dirty="0" smtClean="0">
                <a:solidFill>
                  <a:srgbClr val="0000FF"/>
                </a:solidFill>
              </a:rPr>
              <a:t>ไว้หลังห้อง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92960" y="6382876"/>
            <a:ext cx="5122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 smtClean="0">
                <a:solidFill>
                  <a:schemeClr val="bg1"/>
                </a:solidFill>
              </a:rPr>
              <a:t>เป็น </a:t>
            </a:r>
            <a:r>
              <a:rPr lang="en-US" sz="2400" dirty="0" smtClean="0">
                <a:solidFill>
                  <a:schemeClr val="bg1"/>
                </a:solidFill>
              </a:rPr>
              <a:t>feedback </a:t>
            </a:r>
            <a:r>
              <a:rPr lang="th-TH" sz="2400" dirty="0" smtClean="0">
                <a:solidFill>
                  <a:schemeClr val="bg1"/>
                </a:solidFill>
              </a:rPr>
              <a:t>เพื่อหาทางปรับปรุงตนเอง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505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20" y="385843"/>
            <a:ext cx="9182720" cy="50763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35366" y="5632729"/>
            <a:ext cx="68096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dirty="0" smtClean="0"/>
              <a:t>ครูจัดเพื่อแสวงหา </a:t>
            </a:r>
            <a:r>
              <a:rPr lang="en-US" sz="3200" dirty="0" smtClean="0"/>
              <a:t>feedback </a:t>
            </a:r>
            <a:r>
              <a:rPr lang="th-TH" sz="3200" dirty="0" smtClean="0"/>
              <a:t>ให้แก่ตนเอง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77323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20" y="145993"/>
            <a:ext cx="3820097" cy="127164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th-TH" dirty="0" smtClean="0"/>
              <a:t>เรียนรู้จากฟินแลนด์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rcRect t="7987" b="7987"/>
          <a:stretch>
            <a:fillRect/>
          </a:stretch>
        </p:blipFill>
        <p:spPr>
          <a:xfrm>
            <a:off x="3775981" y="116794"/>
            <a:ext cx="5368019" cy="2952204"/>
          </a:xfrm>
        </p:spPr>
      </p:pic>
      <p:sp>
        <p:nvSpPr>
          <p:cNvPr id="10" name="TextBox 9"/>
          <p:cNvSpPr txBox="1"/>
          <p:nvPr/>
        </p:nvSpPr>
        <p:spPr>
          <a:xfrm>
            <a:off x="457200" y="2180476"/>
            <a:ext cx="875111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600" dirty="0" smtClean="0"/>
              <a:t>Collaboration,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   </a:t>
            </a:r>
            <a:r>
              <a:rPr lang="en-US" sz="2400" dirty="0" smtClean="0"/>
              <a:t>not Competition</a:t>
            </a:r>
            <a:r>
              <a:rPr lang="en-US" sz="3600" dirty="0" smtClean="0"/>
              <a:t> 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 smtClean="0"/>
              <a:t>Customization, </a:t>
            </a:r>
            <a:r>
              <a:rPr lang="en-US" sz="2400" dirty="0" smtClean="0"/>
              <a:t>not Standardization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 smtClean="0"/>
              <a:t>Trust-Based Responsibility, </a:t>
            </a:r>
            <a:r>
              <a:rPr lang="en-US" sz="2400" dirty="0" smtClean="0"/>
              <a:t>not Test-Based R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 smtClean="0"/>
              <a:t>Equity : Common School for All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         Equitable Distribution of Achievement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 smtClean="0"/>
              <a:t>Less is Better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2494814" y="1451351"/>
            <a:ext cx="1323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 </a:t>
            </a:r>
            <a:r>
              <a:rPr lang="th-TH" dirty="0" smtClean="0"/>
              <a:t>ต.ค. </a:t>
            </a:r>
            <a:r>
              <a:rPr lang="en-US" dirty="0" smtClean="0"/>
              <a:t>2556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511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5286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3498" y="233588"/>
            <a:ext cx="6494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Oslo Montessori School, Norway,  </a:t>
            </a:r>
            <a:r>
              <a:rPr lang="en-US" dirty="0" smtClean="0"/>
              <a:t>25 April, 2014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30632" y="6277682"/>
            <a:ext cx="42146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 smtClean="0">
                <a:solidFill>
                  <a:srgbClr val="3366FF"/>
                </a:solidFill>
              </a:rPr>
              <a:t>เน้นความมีอิสระในการเรียน</a:t>
            </a:r>
            <a:endParaRPr lang="en-US" sz="28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253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4785" y="175195"/>
            <a:ext cx="3379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 smtClean="0"/>
              <a:t>ม. ๒ </a:t>
            </a:r>
            <a:r>
              <a:rPr lang="en-US" sz="2800" dirty="0" smtClean="0"/>
              <a:t>&amp; </a:t>
            </a:r>
            <a:r>
              <a:rPr lang="th-TH" sz="2800" dirty="0" smtClean="0"/>
              <a:t>๓</a:t>
            </a:r>
            <a:r>
              <a:rPr lang="en-US" sz="2800" dirty="0" smtClean="0"/>
              <a:t> </a:t>
            </a:r>
            <a:r>
              <a:rPr lang="th-TH" sz="2800" dirty="0" smtClean="0"/>
              <a:t>วิชา </a:t>
            </a:r>
            <a:r>
              <a:rPr lang="en-US" sz="2800" dirty="0" smtClean="0"/>
              <a:t>Reading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96342" y="6160886"/>
            <a:ext cx="7418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 smtClean="0">
                <a:solidFill>
                  <a:srgbClr val="3366FF"/>
                </a:solidFill>
              </a:rPr>
              <a:t>อ่านหนังสือผู้ใหญ่  ปีละ ๑๕ เล่ม   เอามาอภิปรายกัน</a:t>
            </a:r>
            <a:endParaRPr lang="en-US" sz="28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463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968" y="1722710"/>
            <a:ext cx="3241863" cy="2949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318" y="642367"/>
            <a:ext cx="4894028" cy="406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677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1276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5675" y="423378"/>
            <a:ext cx="6724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 smtClean="0"/>
              <a:t>ครูกำลังตกลงกับนักเรียน ว่าคู่ไหนจะทำโครงงานอะไร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73815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4484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2683" y="262787"/>
            <a:ext cx="6429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Steiner School in </a:t>
            </a:r>
            <a:r>
              <a:rPr lang="en-US" sz="2400" dirty="0" err="1" smtClean="0"/>
              <a:t>Hedemaken</a:t>
            </a:r>
            <a:r>
              <a:rPr lang="en-US" sz="2400" dirty="0" smtClean="0"/>
              <a:t>, Norway, </a:t>
            </a:r>
            <a:r>
              <a:rPr lang="en-US" dirty="0" smtClean="0"/>
              <a:t>25 April, 2014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167863" y="6227984"/>
            <a:ext cx="7109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dirty="0" smtClean="0">
                <a:solidFill>
                  <a:srgbClr val="3366FF"/>
                </a:solidFill>
              </a:rPr>
              <a:t>เน้นพัฒนาด้านจิตวิญญาณ    </a:t>
            </a:r>
            <a:r>
              <a:rPr lang="th-TH" sz="2000" dirty="0" smtClean="0"/>
              <a:t>นร. เด็กเล็ก เล่นหม้อข้าวหม้อแกง</a:t>
            </a:r>
            <a:endParaRPr lang="en-US" sz="24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130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88272" y="248187"/>
            <a:ext cx="2759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“</a:t>
            </a:r>
            <a:r>
              <a:rPr lang="th-TH" sz="2400" dirty="0" smtClean="0"/>
              <a:t>ขอกินหน่อยได้ไหม</a:t>
            </a:r>
            <a:r>
              <a:rPr lang="en-US" sz="2400" dirty="0" smtClean="0"/>
              <a:t>”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715265" y="6131687"/>
            <a:ext cx="2022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“</a:t>
            </a:r>
            <a:r>
              <a:rPr lang="th-TH" sz="2400" dirty="0" smtClean="0"/>
              <a:t>ยังไม่เสร็จค่ะ</a:t>
            </a:r>
            <a:r>
              <a:rPr lang="en-US" sz="2400" dirty="0" smtClean="0"/>
              <a:t>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84830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27613" y="1357735"/>
            <a:ext cx="14322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Helsinki,</a:t>
            </a:r>
          </a:p>
          <a:p>
            <a:r>
              <a:rPr lang="en-US" sz="2400" dirty="0" smtClean="0"/>
              <a:t>Finland</a:t>
            </a:r>
          </a:p>
          <a:p>
            <a:r>
              <a:rPr lang="en-US" dirty="0" smtClean="0"/>
              <a:t>28 April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553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2445"/>
            <a:ext cx="8229600" cy="1143000"/>
          </a:xfr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sz="4800" dirty="0" smtClean="0"/>
              <a:t>ลักษณะพิเศษของศตวรรษที่ ๒๑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3600" dirty="0" smtClean="0"/>
              <a:t>คนถูกหล่อหลอมโดยลัทธิวัตถุนิยม</a:t>
            </a:r>
          </a:p>
          <a:p>
            <a:r>
              <a:rPr lang="th-TH" sz="3600" dirty="0" smtClean="0"/>
              <a:t>โลกเสมือนขยายตัว</a:t>
            </a:r>
          </a:p>
          <a:p>
            <a:r>
              <a:rPr lang="th-TH" sz="3600" dirty="0" smtClean="0"/>
              <a:t>คนเคลื่อนที่  ความแตกต่างหลากหลายเพิ่มขึ้น </a:t>
            </a:r>
          </a:p>
          <a:p>
            <a:r>
              <a:rPr lang="th-TH" sz="3600" dirty="0" smtClean="0"/>
              <a:t>ความรู้เพิ่มเร็ว  ผิดเร็ว </a:t>
            </a:r>
          </a:p>
          <a:p>
            <a:r>
              <a:rPr lang="th-TH" sz="3600" dirty="0" smtClean="0"/>
              <a:t>คนต้องเปลี่ยนชุดความรู้หลายรอบ ในช่วงชีวิต ๘๐ ปี  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758480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856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View of a child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Image of the competent, confident child, rich in potential, strong and powerful, connected to adults and other children</a:t>
            </a:r>
          </a:p>
          <a:p>
            <a:r>
              <a:rPr lang="en-US" dirty="0" smtClean="0"/>
              <a:t>Strong children have their own ideas, express opinions, make independent choices, and are able to play and work well with others</a:t>
            </a:r>
          </a:p>
          <a:p>
            <a:r>
              <a:rPr lang="en-US" dirty="0" smtClean="0"/>
              <a:t>Children are encouraged to develop their own theories about the world and how it works and to explore these collaboratively in great depth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048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View of a child 2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Exploration through play and projects, collaborative learning, emphasis on interaction</a:t>
            </a:r>
          </a:p>
          <a:p>
            <a:r>
              <a:rPr lang="en-US" dirty="0" smtClean="0"/>
              <a:t>Children are viewed as co-instructors of knowledge, learning alongside other children and adults through working in partnership with them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3775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View of a child 3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role of the educator is above all one of listening, observing and understanding the strategy that child use in a learning situation</a:t>
            </a:r>
          </a:p>
          <a:p>
            <a:r>
              <a:rPr lang="en-US" dirty="0" smtClean="0"/>
              <a:t>The educators are willing to learn alongside the children &gt; activities, projects, trips, special events</a:t>
            </a:r>
          </a:p>
          <a:p>
            <a:r>
              <a:rPr lang="en-US" dirty="0" smtClean="0"/>
              <a:t>Reggio Emilia approach</a:t>
            </a:r>
          </a:p>
          <a:p>
            <a:r>
              <a:rPr lang="en-US" dirty="0" smtClean="0"/>
              <a:t>Early Childhood and Care curriculum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424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73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78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723900"/>
            <a:ext cx="8128000" cy="54051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192" y="72998"/>
            <a:ext cx="8963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Turku International School, Finland, </a:t>
            </a:r>
            <a:r>
              <a:rPr lang="en-US" dirty="0" smtClean="0"/>
              <a:t>28 April 2014   </a:t>
            </a:r>
            <a:r>
              <a:rPr lang="th-TH" dirty="0" smtClean="0"/>
              <a:t>ป. ๖ วิชา </a:t>
            </a:r>
            <a:r>
              <a:rPr lang="en-US" dirty="0" smtClean="0"/>
              <a:t>Biology &amp; Geography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25206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45975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79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39" y="204388"/>
            <a:ext cx="4334087" cy="32505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192" y="3445420"/>
            <a:ext cx="4353552" cy="32651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23998" y="1313912"/>
            <a:ext cx="206664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World Energy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Reserve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Production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Consumption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31664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7846"/>
            <a:ext cx="8229600" cy="1143000"/>
          </a:xfr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th-TH" sz="4800" dirty="0" smtClean="0"/>
              <a:t>สรุป</a:t>
            </a:r>
            <a:r>
              <a:rPr lang="th-TH" dirty="0" smtClean="0"/>
              <a:t> สู่คุณภาพเยาวชน</a:t>
            </a:r>
            <a:r>
              <a:rPr lang="th-TH" sz="2400" dirty="0" smtClean="0"/>
              <a:t>ในโลกยุคใหม่</a:t>
            </a:r>
            <a:r>
              <a:rPr lang="th-TH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4526"/>
            <a:ext cx="8229600" cy="5095140"/>
          </a:xfrm>
        </p:spPr>
        <p:txBody>
          <a:bodyPr>
            <a:normAutofit/>
          </a:bodyPr>
          <a:lstStyle/>
          <a:p>
            <a:r>
              <a:rPr lang="th-TH" sz="3600" dirty="0" smtClean="0"/>
              <a:t>ต้องมองเยาวชนต่างจากเดิม</a:t>
            </a:r>
          </a:p>
          <a:p>
            <a:r>
              <a:rPr lang="th-TH" sz="3600" dirty="0" smtClean="0"/>
              <a:t>เป็นพลังของการสร้างสรรค์ ทั้งตอนเรียน  และตอนดำรงชีวิตเป็นพลเมือง</a:t>
            </a:r>
          </a:p>
          <a:p>
            <a:r>
              <a:rPr lang="th-TH" sz="3600" dirty="0" smtClean="0"/>
              <a:t>ฝึกความเป็นตัวของตัวเอง  ร่วมมือ  และเคารพผู้อื่น</a:t>
            </a:r>
          </a:p>
          <a:p>
            <a:r>
              <a:rPr lang="th-TH" sz="3600" dirty="0" smtClean="0"/>
              <a:t>ฝึกยกระดับรอบด้าน ของความเป็นมนุษย์</a:t>
            </a:r>
          </a:p>
          <a:p>
            <a:r>
              <a:rPr lang="th-TH" sz="3600" dirty="0" smtClean="0"/>
              <a:t>โดยการลงมือปฏิบัติ  และคิดทบทวนไตร่ตรอง </a:t>
            </a:r>
            <a:r>
              <a:rPr lang="en-US" sz="3600" dirty="0" smtClean="0"/>
              <a:t>(Deep Reflection) </a:t>
            </a:r>
            <a:r>
              <a:rPr lang="th-TH" sz="3600" dirty="0" smtClean="0"/>
              <a:t>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53928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963" y="161463"/>
            <a:ext cx="7451464" cy="1143000"/>
          </a:xfrm>
          <a:solidFill>
            <a:srgbClr val="00009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th-TH" dirty="0" smtClean="0"/>
              <a:t>ศตวรรษที่ ๒๑ พิเศษอย่างไร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58401"/>
          </a:xfrm>
        </p:spPr>
        <p:txBody>
          <a:bodyPr>
            <a:normAutofit fontScale="92500"/>
          </a:bodyPr>
          <a:lstStyle/>
          <a:p>
            <a:r>
              <a:rPr lang="th-TH" sz="4000" b="1" dirty="0" smtClean="0">
                <a:latin typeface="Browallia New"/>
                <a:cs typeface="Browallia New"/>
              </a:rPr>
              <a:t>การเปลี่ยนแปลง</a:t>
            </a:r>
          </a:p>
          <a:p>
            <a:r>
              <a:rPr lang="th-TH" sz="4000" b="1" dirty="0" smtClean="0">
                <a:latin typeface="Browallia New"/>
                <a:cs typeface="Browallia New"/>
              </a:rPr>
              <a:t>ในอัตราเร่งที่เร็วขึ้นๆ </a:t>
            </a:r>
          </a:p>
          <a:p>
            <a:r>
              <a:rPr lang="th-TH" sz="4000" b="1" dirty="0" smtClean="0">
                <a:latin typeface="Browallia New"/>
                <a:cs typeface="Browallia New"/>
              </a:rPr>
              <a:t>ไม่แน่นอน</a:t>
            </a:r>
          </a:p>
          <a:p>
            <a:r>
              <a:rPr lang="th-TH" sz="4000" b="1" dirty="0" smtClean="0">
                <a:latin typeface="Browallia New"/>
                <a:cs typeface="Browallia New"/>
              </a:rPr>
              <a:t>ซับซ้อนยิ่งขึ้นๆ </a:t>
            </a:r>
          </a:p>
          <a:p>
            <a:r>
              <a:rPr lang="th-TH" sz="4000" b="1" dirty="0" smtClean="0">
                <a:latin typeface="Browallia New"/>
                <a:cs typeface="Browallia New"/>
              </a:rPr>
              <a:t>ความรู้งอกเร็ว  เก่า (ผิด) เร็ว   หาง่าย </a:t>
            </a:r>
          </a:p>
          <a:p>
            <a:r>
              <a:rPr lang="th-TH" sz="4000" b="1" dirty="0" smtClean="0">
                <a:latin typeface="Browallia New"/>
                <a:cs typeface="Browallia New"/>
              </a:rPr>
              <a:t>เป็นศตวรรษที่ผลิตล้น  ตลาดรุกคน  กระตุ้นการบริโภค</a:t>
            </a:r>
          </a:p>
          <a:p>
            <a:r>
              <a:rPr lang="th-TH" sz="4000" b="1" dirty="0" smtClean="0">
                <a:latin typeface="Browallia New"/>
                <a:cs typeface="Browallia New"/>
              </a:rPr>
              <a:t>มายา (และความรู้ผิดๆ) เต็มแผ่นดิน เต็มโลก </a:t>
            </a:r>
            <a:endParaRPr lang="en-US" sz="4000" b="1" dirty="0">
              <a:latin typeface="Browallia New"/>
              <a:cs typeface="Browallia New"/>
            </a:endParaRPr>
          </a:p>
        </p:txBody>
      </p:sp>
    </p:spTree>
    <p:extLst>
      <p:ext uri="{BB962C8B-B14F-4D97-AF65-F5344CB8AC3E}">
        <p14:creationId xmlns:p14="http://schemas.microsoft.com/office/powerpoint/2010/main" val="259026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6016" y="207088"/>
            <a:ext cx="6339153" cy="1143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th-TH" dirty="0" smtClean="0"/>
              <a:t>ศิษย์แห่งศตวรรษที่ ๒๑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h-TH" sz="3800" dirty="0"/>
              <a:t>เป็นมนุษย์ยุค </a:t>
            </a:r>
            <a:r>
              <a:rPr lang="en-US" sz="3800" dirty="0" err="1"/>
              <a:t>Millenials</a:t>
            </a:r>
            <a:r>
              <a:rPr lang="en-US" sz="3800" dirty="0"/>
              <a:t> </a:t>
            </a:r>
            <a:r>
              <a:rPr lang="en-US" sz="1900" dirty="0"/>
              <a:t> </a:t>
            </a:r>
            <a:r>
              <a:rPr lang="en-US" sz="1900" dirty="0" err="1"/>
              <a:t>www.gotoknow.org</a:t>
            </a:r>
            <a:r>
              <a:rPr lang="en-US" sz="1900" dirty="0"/>
              <a:t>/posts/541268</a:t>
            </a:r>
            <a:r>
              <a:rPr lang="en-US" sz="3800" dirty="0"/>
              <a:t> </a:t>
            </a:r>
          </a:p>
          <a:p>
            <a:r>
              <a:rPr lang="th-TH" sz="3600" dirty="0" smtClean="0"/>
              <a:t>มีความรู้ผิดๆ </a:t>
            </a:r>
          </a:p>
          <a:p>
            <a:r>
              <a:rPr lang="th-TH" sz="3600" dirty="0" smtClean="0"/>
              <a:t>เรียนมาแบบ </a:t>
            </a:r>
            <a:r>
              <a:rPr lang="en-US" sz="3600" dirty="0" smtClean="0"/>
              <a:t>“</a:t>
            </a:r>
            <a:r>
              <a:rPr lang="th-TH" sz="3600" dirty="0" smtClean="0"/>
              <a:t>ไม่รู้จริง</a:t>
            </a:r>
            <a:r>
              <a:rPr lang="en-US" sz="3600" dirty="0" smtClean="0"/>
              <a:t>” </a:t>
            </a:r>
            <a:r>
              <a:rPr lang="th-TH" sz="3600" dirty="0" smtClean="0"/>
              <a:t> รู้ </a:t>
            </a:r>
            <a:r>
              <a:rPr lang="en-US" sz="3600" dirty="0" smtClean="0"/>
              <a:t>content </a:t>
            </a:r>
            <a:r>
              <a:rPr lang="th-TH" sz="3600" dirty="0" smtClean="0"/>
              <a:t>มาก แต่ไม่รู้จริง</a:t>
            </a:r>
            <a:endParaRPr lang="en-US" sz="3600" dirty="0" smtClean="0"/>
          </a:p>
          <a:p>
            <a:r>
              <a:rPr lang="th-TH" sz="3600" dirty="0" smtClean="0"/>
              <a:t>มีเรื่องดึงดูดความสนใจมากเรื่อง  ขาดสมาธิในการเรียน</a:t>
            </a:r>
          </a:p>
          <a:p>
            <a:r>
              <a:rPr lang="th-TH" sz="3600" dirty="0" smtClean="0"/>
              <a:t>ขาดแรงบันดาลใจ </a:t>
            </a:r>
          </a:p>
          <a:p>
            <a:r>
              <a:rPr lang="th-TH" sz="3600" dirty="0" smtClean="0"/>
              <a:t>ในชั้นเรียน  นศ. มีความแตกต่างกันมาก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20213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8939" y="187044"/>
            <a:ext cx="4642254" cy="1143000"/>
          </a:xfrm>
          <a:solidFill>
            <a:srgbClr val="660066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th-TH" dirty="0" smtClean="0"/>
              <a:t>ประเด็นนำเสนอ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7196" y="1600200"/>
            <a:ext cx="6949604" cy="4525963"/>
          </a:xfrm>
        </p:spPr>
        <p:txBody>
          <a:bodyPr>
            <a:normAutofit/>
          </a:bodyPr>
          <a:lstStyle/>
          <a:p>
            <a:r>
              <a:rPr lang="th-TH" sz="3600" dirty="0" smtClean="0"/>
              <a:t>ศตวรรษที่ ๒๑ พิเศษอย่างไร</a:t>
            </a:r>
          </a:p>
          <a:p>
            <a:r>
              <a:rPr lang="th-TH" sz="3600" dirty="0" smtClean="0"/>
              <a:t>คุณภาพเยาวชนในศตวรรษที่ ๒๑ เป็นอย่างไร</a:t>
            </a:r>
          </a:p>
          <a:p>
            <a:r>
              <a:rPr lang="th-TH" sz="3600" dirty="0" smtClean="0"/>
              <a:t>บรรลุได้อย่างไร</a:t>
            </a:r>
            <a:endParaRPr lang="en-US" sz="3600" dirty="0"/>
          </a:p>
        </p:txBody>
      </p:sp>
      <p:sp>
        <p:nvSpPr>
          <p:cNvPr id="4" name="Right Arrow 3"/>
          <p:cNvSpPr/>
          <p:nvPr/>
        </p:nvSpPr>
        <p:spPr>
          <a:xfrm>
            <a:off x="656922" y="2350470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240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268" y="172445"/>
            <a:ext cx="6846596" cy="1143000"/>
          </a:xfrm>
          <a:solidFill>
            <a:srgbClr val="008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th-TH" dirty="0" smtClean="0"/>
              <a:t>เยาวชนที่ดีในศตวรรษที่ ๒๑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h-TH" sz="3600" dirty="0" smtClean="0"/>
              <a:t>คือคนที่พัฒนาตนได้ใกล้เคียงศักยภาพที่มีอยู่ มากที่สุด </a:t>
            </a:r>
            <a:r>
              <a:rPr lang="en-US" sz="3600" dirty="0" smtClean="0"/>
              <a:t>   </a:t>
            </a:r>
            <a:r>
              <a:rPr lang="th-TH" sz="3600" dirty="0" smtClean="0"/>
              <a:t>พัฒนาพหุปัญญา   รอบด้าน</a:t>
            </a:r>
          </a:p>
          <a:p>
            <a:r>
              <a:rPr lang="th-TH" sz="3600" dirty="0" smtClean="0"/>
              <a:t>พัฒนาศักยภาพด้านดี  ลดทอนศักยภาพด้านชั่ว</a:t>
            </a:r>
          </a:p>
          <a:p>
            <a:r>
              <a:rPr lang="th-TH" sz="3600" dirty="0" smtClean="0"/>
              <a:t>เติบโตไปเป็นผู้ใหญ่ที่รู้ผิดชอบชั่วดี  และเรียนรู้ปรับตัวตลอดชีวิต</a:t>
            </a:r>
            <a:r>
              <a:rPr lang="en-US" sz="3600" dirty="0" smtClean="0"/>
              <a:t>    </a:t>
            </a:r>
            <a:r>
              <a:rPr lang="th-TH" sz="3600" dirty="0" smtClean="0"/>
              <a:t>เพื่อเป็น </a:t>
            </a:r>
            <a:r>
              <a:rPr lang="en-US" sz="3600" dirty="0" smtClean="0"/>
              <a:t>“</a:t>
            </a:r>
            <a:r>
              <a:rPr lang="th-TH" sz="3600" dirty="0" smtClean="0"/>
              <a:t>ผู้ให้</a:t>
            </a:r>
            <a:r>
              <a:rPr lang="en-US" sz="3600" dirty="0" smtClean="0"/>
              <a:t>”</a:t>
            </a:r>
            <a:r>
              <a:rPr lang="th-TH" sz="3600" dirty="0" smtClean="0"/>
              <a:t>  </a:t>
            </a:r>
            <a:r>
              <a:rPr lang="en-US" sz="3600" dirty="0" smtClean="0"/>
              <a:t>&gt;  “</a:t>
            </a:r>
            <a:r>
              <a:rPr lang="th-TH" sz="3600" dirty="0" smtClean="0"/>
              <a:t>ผู้เอา</a:t>
            </a:r>
            <a:r>
              <a:rPr lang="en-US" sz="3600" dirty="0" smtClean="0"/>
              <a:t>”</a:t>
            </a:r>
            <a:endParaRPr lang="th-TH" sz="3600" dirty="0" smtClean="0"/>
          </a:p>
          <a:p>
            <a:r>
              <a:rPr lang="th-TH" sz="3600" dirty="0" smtClean="0"/>
              <a:t>เป็น </a:t>
            </a:r>
            <a:r>
              <a:rPr lang="en-US" sz="3600" dirty="0" smtClean="0"/>
              <a:t>“</a:t>
            </a:r>
            <a:r>
              <a:rPr lang="th-TH" sz="3600" dirty="0" smtClean="0"/>
              <a:t>ผู้สร้าง</a:t>
            </a:r>
            <a:r>
              <a:rPr lang="en-US" sz="3600" dirty="0" smtClean="0"/>
              <a:t>”  &gt;</a:t>
            </a:r>
            <a:r>
              <a:rPr lang="th-TH" sz="3600" dirty="0" smtClean="0"/>
              <a:t>  </a:t>
            </a:r>
            <a:r>
              <a:rPr lang="en-US" sz="3600" dirty="0" smtClean="0"/>
              <a:t>“</a:t>
            </a:r>
            <a:r>
              <a:rPr lang="th-TH" sz="3600" dirty="0" smtClean="0"/>
              <a:t>ผู้เสพ</a:t>
            </a:r>
            <a:r>
              <a:rPr lang="en-US" sz="3600" dirty="0" smtClean="0"/>
              <a:t>” 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445230" y="6126163"/>
            <a:ext cx="28349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dirty="0" smtClean="0">
                <a:solidFill>
                  <a:srgbClr val="FF0000"/>
                </a:solidFill>
              </a:rPr>
              <a:t>ไม่ใช่แค่ </a:t>
            </a:r>
            <a:r>
              <a:rPr lang="en-US" sz="3200" dirty="0" smtClean="0">
                <a:solidFill>
                  <a:srgbClr val="FF0000"/>
                </a:solidFill>
              </a:rPr>
              <a:t>“</a:t>
            </a:r>
            <a:r>
              <a:rPr lang="th-TH" sz="3200" dirty="0" smtClean="0">
                <a:solidFill>
                  <a:srgbClr val="FF0000"/>
                </a:solidFill>
              </a:rPr>
              <a:t>รู้วิชา</a:t>
            </a:r>
            <a:r>
              <a:rPr lang="en-US" sz="3200" dirty="0" smtClean="0">
                <a:solidFill>
                  <a:srgbClr val="FF0000"/>
                </a:solidFill>
              </a:rPr>
              <a:t>”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146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2215</Words>
  <Application>Microsoft Macintosh PowerPoint</Application>
  <PresentationFormat>On-screen Show (4:3)</PresentationFormat>
  <Paragraphs>351</Paragraphs>
  <Slides>59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สู่คุณภาพเยาวชนในศตวรรษที่ ๒๑</vt:lpstr>
      <vt:lpstr>ประเด็นนำเสนอ</vt:lpstr>
      <vt:lpstr>ประเด็นนำเสนอ</vt:lpstr>
      <vt:lpstr>ลักษณะพิเศษของศตวรรษที่ ๒๑</vt:lpstr>
      <vt:lpstr>ลักษณะพิเศษของศตวรรษที่ ๒๑</vt:lpstr>
      <vt:lpstr>ศตวรรษที่ ๒๑ พิเศษอย่างไร</vt:lpstr>
      <vt:lpstr>ศิษย์แห่งศตวรรษที่ ๒๑</vt:lpstr>
      <vt:lpstr>ประเด็นนำเสนอ</vt:lpstr>
      <vt:lpstr>เยาวชนที่ดีในศตวรรษที่ ๒๑</vt:lpstr>
      <vt:lpstr>PowerPoint Presentation</vt:lpstr>
      <vt:lpstr>3Rs + 7Cs</vt:lpstr>
      <vt:lpstr>เรียน AL  เพื่อพัฒนา 5 ด้าน</vt:lpstr>
      <vt:lpstr>Table III-1. Levels of learning</vt:lpstr>
      <vt:lpstr>PowerPoint Presentation</vt:lpstr>
      <vt:lpstr>PowerPoint Presentation</vt:lpstr>
      <vt:lpstr>เป้าหมายเปลี่ยนไป</vt:lpstr>
      <vt:lpstr>ประเด็นนำเสนอ</vt:lpstr>
      <vt:lpstr>PowerPoint Presentation</vt:lpstr>
      <vt:lpstr>PowerPoint Presentation</vt:lpstr>
      <vt:lpstr>ทำความเข้าใจหลักการเรียนรู้สมัยใหม่</vt:lpstr>
      <vt:lpstr>PowerPoint Presentation</vt:lpstr>
      <vt:lpstr>PowerPoint Presentation</vt:lpstr>
      <vt:lpstr>ความรู้</vt:lpstr>
      <vt:lpstr>การเรียนรู้ในยุคปัจจุบัน</vt:lpstr>
      <vt:lpstr>เปลี่ยนห้องสอน เป็นห้องเรียน</vt:lpstr>
      <vt:lpstr>กระบวนการเปลี่ยนไป</vt:lpstr>
      <vt:lpstr>เปลี่ยน นร. จากผู้รับถ่ายทอด เป็นผู้สร้าง ค.</vt:lpstr>
      <vt:lpstr>ครูเปลี่ยนไป</vt:lpstr>
      <vt:lpstr>เปลี่ยนครู จากครูสอน เป็นครูฝึก</vt:lpstr>
      <vt:lpstr>หัวใจคือคุณภาพ  ปัจจัยหลัก ๒ ประการ </vt:lpstr>
      <vt:lpstr>สร้างห้องเรียนกลับทาง</vt:lpstr>
      <vt:lpstr>นักเรียนทำอะไรในห้องเรียนกลับทาง </vt:lpstr>
      <vt:lpstr>ปัจจัยสำคัญที่สุดของการยกระดับคุณภาพการศึกษา</vt:lpstr>
      <vt:lpstr>โค้ชด้วย EFA + FFB</vt:lpstr>
      <vt:lpstr>PowerPoint Presentation</vt:lpstr>
      <vt:lpstr>5 คำถามหลักในการออกแบบการเรียนรู้ </vt:lpstr>
      <vt:lpstr>PowerPoint Presentation</vt:lpstr>
      <vt:lpstr>PowerPoint Presentation</vt:lpstr>
      <vt:lpstr>PowerPoint Presentation</vt:lpstr>
      <vt:lpstr>http://www.ted.com/talks/bill_gates_teachers_need_real_feedback.html</vt:lpstr>
      <vt:lpstr>PowerPoint Presentation</vt:lpstr>
      <vt:lpstr>เรียนรู้จากฟินแลนด์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View of a child</vt:lpstr>
      <vt:lpstr>View of a child 2</vt:lpstr>
      <vt:lpstr>View of a child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สรุป สู่คุณภาพเยาวชนในโลกยุคใหม่ </vt:lpstr>
    </vt:vector>
  </TitlesOfParts>
  <Manager/>
  <Company>pvicharn@gmail.com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สู่คุณภาพเยวชนในศตวรรษที่ ๒๑</dc:title>
  <dc:subject/>
  <dc:creator>Vicharn Panich</dc:creator>
  <cp:keywords/>
  <dc:description/>
  <cp:lastModifiedBy>Vicharn Panich</cp:lastModifiedBy>
  <cp:revision>45</cp:revision>
  <dcterms:created xsi:type="dcterms:W3CDTF">2014-05-03T04:38:39Z</dcterms:created>
  <dcterms:modified xsi:type="dcterms:W3CDTF">2014-07-08T12:10:45Z</dcterms:modified>
  <cp:category/>
</cp:coreProperties>
</file>