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9"/>
  </p:handoutMasterIdLst>
  <p:sldIdLst>
    <p:sldId id="269" r:id="rId2"/>
    <p:sldId id="284" r:id="rId3"/>
    <p:sldId id="285" r:id="rId4"/>
    <p:sldId id="286" r:id="rId5"/>
    <p:sldId id="287" r:id="rId6"/>
    <p:sldId id="272" r:id="rId7"/>
    <p:sldId id="273" r:id="rId8"/>
    <p:sldId id="274" r:id="rId9"/>
    <p:sldId id="275" r:id="rId10"/>
    <p:sldId id="293" r:id="rId11"/>
    <p:sldId id="295" r:id="rId12"/>
    <p:sldId id="294" r:id="rId13"/>
    <p:sldId id="296" r:id="rId14"/>
    <p:sldId id="297" r:id="rId15"/>
    <p:sldId id="262" r:id="rId16"/>
    <p:sldId id="288" r:id="rId17"/>
    <p:sldId id="289" r:id="rId18"/>
    <p:sldId id="290" r:id="rId19"/>
    <p:sldId id="304" r:id="rId20"/>
    <p:sldId id="311" r:id="rId21"/>
    <p:sldId id="312" r:id="rId22"/>
    <p:sldId id="313" r:id="rId23"/>
    <p:sldId id="314" r:id="rId24"/>
    <p:sldId id="300" r:id="rId25"/>
    <p:sldId id="301" r:id="rId26"/>
    <p:sldId id="302" r:id="rId27"/>
    <p:sldId id="305" r:id="rId28"/>
    <p:sldId id="306" r:id="rId29"/>
    <p:sldId id="308" r:id="rId30"/>
    <p:sldId id="309" r:id="rId31"/>
    <p:sldId id="310" r:id="rId32"/>
    <p:sldId id="303" r:id="rId33"/>
    <p:sldId id="315" r:id="rId34"/>
    <p:sldId id="316" r:id="rId35"/>
    <p:sldId id="317" r:id="rId36"/>
    <p:sldId id="292" r:id="rId37"/>
    <p:sldId id="270" r:id="rId3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CC"/>
    <a:srgbClr val="6600CC"/>
    <a:srgbClr val="D60093"/>
    <a:srgbClr val="CC0066"/>
    <a:srgbClr val="CC0099"/>
    <a:srgbClr val="006600"/>
    <a:srgbClr val="CC0000"/>
    <a:srgbClr val="990099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774FA-5A4C-4017-BCA4-AF3A4B964BC3}" type="datetimeFigureOut">
              <a:rPr lang="th-TH" smtClean="0"/>
              <a:pPr/>
              <a:t>12/06/57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407C4-AD19-4304-8410-2F008283F9C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B6CA-ABF0-4491-B49C-F6ABC093AE81}" type="datetimeFigureOut">
              <a:rPr lang="th-TH" smtClean="0"/>
              <a:pPr/>
              <a:t>12/06/57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DBB-01BD-45A5-9769-E3C3C6A0CE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B6CA-ABF0-4491-B49C-F6ABC093AE81}" type="datetimeFigureOut">
              <a:rPr lang="th-TH" smtClean="0"/>
              <a:pPr/>
              <a:t>12/06/57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DBB-01BD-45A5-9769-E3C3C6A0CE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B6CA-ABF0-4491-B49C-F6ABC093AE81}" type="datetimeFigureOut">
              <a:rPr lang="th-TH" smtClean="0"/>
              <a:pPr/>
              <a:t>12/06/57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DBB-01BD-45A5-9769-E3C3C6A0CE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B6CA-ABF0-4491-B49C-F6ABC093AE81}" type="datetimeFigureOut">
              <a:rPr lang="th-TH" smtClean="0"/>
              <a:pPr/>
              <a:t>12/06/57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DBB-01BD-45A5-9769-E3C3C6A0CE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B6CA-ABF0-4491-B49C-F6ABC093AE81}" type="datetimeFigureOut">
              <a:rPr lang="th-TH" smtClean="0"/>
              <a:pPr/>
              <a:t>12/06/57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DBB-01BD-45A5-9769-E3C3C6A0CE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B6CA-ABF0-4491-B49C-F6ABC093AE81}" type="datetimeFigureOut">
              <a:rPr lang="th-TH" smtClean="0"/>
              <a:pPr/>
              <a:t>12/06/57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DBB-01BD-45A5-9769-E3C3C6A0CE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B6CA-ABF0-4491-B49C-F6ABC093AE81}" type="datetimeFigureOut">
              <a:rPr lang="th-TH" smtClean="0"/>
              <a:pPr/>
              <a:t>12/06/57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DBB-01BD-45A5-9769-E3C3C6A0CE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B6CA-ABF0-4491-B49C-F6ABC093AE81}" type="datetimeFigureOut">
              <a:rPr lang="th-TH" smtClean="0"/>
              <a:pPr/>
              <a:t>12/06/57</a:t>
            </a:fld>
            <a:endParaRPr lang="th-TH"/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10ADBB-01BD-45A5-9769-E3C3C6A0CEB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ท้ายกระดา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B6CA-ABF0-4491-B49C-F6ABC093AE81}" type="datetimeFigureOut">
              <a:rPr lang="th-TH" smtClean="0"/>
              <a:pPr/>
              <a:t>12/06/57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DBB-01BD-45A5-9769-E3C3C6A0CE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6B6CA-ABF0-4491-B49C-F6ABC093AE81}" type="datetimeFigureOut">
              <a:rPr lang="th-TH" smtClean="0"/>
              <a:pPr/>
              <a:t>12/06/57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D10ADBB-01BD-45A5-9769-E3C3C6A0CE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B96B6CA-ABF0-4491-B49C-F6ABC093AE81}" type="datetimeFigureOut">
              <a:rPr lang="th-TH" smtClean="0"/>
              <a:pPr/>
              <a:t>12/06/57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ADBB-01BD-45A5-9769-E3C3C6A0CEB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96B6CA-ABF0-4491-B49C-F6ABC093AE81}" type="datetimeFigureOut">
              <a:rPr lang="th-TH" smtClean="0"/>
              <a:pPr/>
              <a:t>12/06/57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D10ADBB-01BD-45A5-9769-E3C3C6A0CEB8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71470" y="2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341635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dirty="0" smtClean="0">
                <a:solidFill>
                  <a:srgbClr val="008000"/>
                </a:solidFill>
              </a:rPr>
              <a:t>การประกันคุณภาพการศึกษา</a:t>
            </a:r>
            <a:endParaRPr lang="th-TH" sz="60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857364"/>
            <a:ext cx="828680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400" dirty="0" smtClean="0">
                <a:solidFill>
                  <a:srgbClr val="CC0099"/>
                </a:solidFill>
              </a:rPr>
              <a:t>         </a:t>
            </a:r>
            <a:r>
              <a:rPr lang="th-TH" sz="5000" dirty="0" smtClean="0">
                <a:solidFill>
                  <a:srgbClr val="0000CC"/>
                </a:solidFill>
              </a:rPr>
              <a:t>การประกันคุณภาพการศึกษา  </a:t>
            </a:r>
            <a:r>
              <a:rPr lang="th-TH" sz="5000" dirty="0" smtClean="0">
                <a:solidFill>
                  <a:srgbClr val="CC0099"/>
                </a:solidFill>
              </a:rPr>
              <a:t>หมายถึง     การบริหารจัดการและกระบวนการดำเนินงานของสถานศึกษาที่สร้างความมั่นใจให้กับผู้รับบริการ ว่าการดำเนินงานจะมีประสิทธิภาพ และทำให้ผู้เรียนมีคุณภาพ ตามคุณลักษณะที่พึงประสงค์ตามมาตรฐานการศึกษา</a:t>
            </a:r>
          </a:p>
          <a:p>
            <a:pPr algn="thaiDist"/>
            <a:r>
              <a:rPr lang="th-TH" sz="5000" dirty="0" smtClean="0">
                <a:solidFill>
                  <a:srgbClr val="CC0099"/>
                </a:solidFill>
              </a:rPr>
              <a:t>ที่กำหนด</a:t>
            </a:r>
            <a:endParaRPr lang="th-TH" sz="50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3419475" y="188913"/>
            <a:ext cx="1944688" cy="6477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1F3D99"/>
            </a:prstShdw>
          </a:effectLst>
        </p:spPr>
        <p:txBody>
          <a:bodyPr wrap="none" anchor="ctr"/>
          <a:lstStyle/>
          <a:p>
            <a:pPr algn="ctr"/>
            <a:r>
              <a:rPr lang="th-TH" sz="3200" b="1" dirty="0">
                <a:solidFill>
                  <a:schemeClr val="bg2"/>
                </a:solidFill>
              </a:rPr>
              <a:t>ร่วมกันวางแผน</a:t>
            </a:r>
          </a:p>
        </p:txBody>
      </p:sp>
      <p:sp>
        <p:nvSpPr>
          <p:cNvPr id="7" name="AutoShape 21"/>
          <p:cNvSpPr>
            <a:spLocks noChangeArrowheads="1"/>
          </p:cNvSpPr>
          <p:nvPr/>
        </p:nvSpPr>
        <p:spPr bwMode="auto">
          <a:xfrm>
            <a:off x="3643306" y="981075"/>
            <a:ext cx="1512888" cy="1296988"/>
          </a:xfrm>
          <a:prstGeom prst="irregularSeal2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chemeClr val="bg2"/>
                </a:solidFill>
              </a:rPr>
              <a:t>Plan</a:t>
            </a:r>
            <a:endParaRPr lang="th-TH" sz="2800" b="1" dirty="0">
              <a:solidFill>
                <a:schemeClr val="bg2"/>
              </a:solidFill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5416567" y="2285992"/>
            <a:ext cx="1512887" cy="1296988"/>
          </a:xfrm>
          <a:prstGeom prst="irregularSeal2">
            <a:avLst/>
          </a:prstGeom>
          <a:solidFill>
            <a:srgbClr val="99663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chemeClr val="bg2"/>
                </a:solidFill>
              </a:rPr>
              <a:t>Do</a:t>
            </a:r>
            <a:endParaRPr lang="th-TH" sz="2800" b="1" dirty="0">
              <a:solidFill>
                <a:schemeClr val="bg2"/>
              </a:solidFill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>
            <a:off x="1763713" y="2492375"/>
            <a:ext cx="1512887" cy="1296988"/>
          </a:xfrm>
          <a:prstGeom prst="irregularSeal2">
            <a:avLst/>
          </a:prstGeom>
          <a:solidFill>
            <a:srgbClr val="9900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chemeClr val="bg2"/>
                </a:solidFill>
              </a:rPr>
              <a:t>Act</a:t>
            </a:r>
            <a:endParaRPr lang="th-TH" sz="2800" b="1" dirty="0">
              <a:solidFill>
                <a:schemeClr val="bg2"/>
              </a:solidFill>
            </a:endParaRPr>
          </a:p>
        </p:txBody>
      </p:sp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3629025" y="4071942"/>
            <a:ext cx="1585913" cy="1366838"/>
          </a:xfrm>
          <a:prstGeom prst="irregularSeal2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2"/>
                </a:solidFill>
              </a:rPr>
              <a:t>Check</a:t>
            </a:r>
            <a:endParaRPr lang="th-TH" sz="2400" b="1" dirty="0">
              <a:solidFill>
                <a:schemeClr val="bg2"/>
              </a:solidFill>
            </a:endParaRPr>
          </a:p>
        </p:txBody>
      </p:sp>
      <p:sp>
        <p:nvSpPr>
          <p:cNvPr id="11" name="AutoShape 18"/>
          <p:cNvSpPr>
            <a:spLocks noChangeArrowheads="1"/>
          </p:cNvSpPr>
          <p:nvPr/>
        </p:nvSpPr>
        <p:spPr bwMode="auto">
          <a:xfrm>
            <a:off x="3357554" y="5500702"/>
            <a:ext cx="2017713" cy="1081087"/>
          </a:xfrm>
          <a:prstGeom prst="roundRect">
            <a:avLst>
              <a:gd name="adj" fmla="val 16667"/>
            </a:avLst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004D00"/>
            </a:prstShdw>
          </a:effectLst>
        </p:spPr>
        <p:txBody>
          <a:bodyPr wrap="none" anchor="ctr"/>
          <a:lstStyle/>
          <a:p>
            <a:pPr algn="ctr"/>
            <a:r>
              <a:rPr lang="th-TH" sz="3200" b="1" dirty="0">
                <a:solidFill>
                  <a:schemeClr val="bg2"/>
                </a:solidFill>
              </a:rPr>
              <a:t>ร่วมกันตรวจสอบ</a:t>
            </a:r>
          </a:p>
          <a:p>
            <a:pPr algn="ctr"/>
            <a:r>
              <a:rPr lang="th-TH" sz="3200" b="1" dirty="0">
                <a:solidFill>
                  <a:schemeClr val="bg2"/>
                </a:solidFill>
              </a:rPr>
              <a:t>และประเมิน</a:t>
            </a: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323850" y="1484313"/>
            <a:ext cx="1944688" cy="647700"/>
          </a:xfrm>
          <a:prstGeom prst="roundRect">
            <a:avLst>
              <a:gd name="adj" fmla="val 16667"/>
            </a:avLst>
          </a:prstGeom>
          <a:solidFill>
            <a:srgbClr val="9900FF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5C0099"/>
            </a:prstShdw>
          </a:effectLst>
        </p:spPr>
        <p:txBody>
          <a:bodyPr wrap="none" anchor="ctr"/>
          <a:lstStyle/>
          <a:p>
            <a:pPr algn="ctr"/>
            <a:r>
              <a:rPr lang="th-TH" sz="3200" b="1" dirty="0">
                <a:solidFill>
                  <a:schemeClr val="bg2"/>
                </a:solidFill>
              </a:rPr>
              <a:t>ร่วมกันปรับปรุง</a:t>
            </a: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196834" y="4076700"/>
            <a:ext cx="2017712" cy="1081088"/>
          </a:xfrm>
          <a:prstGeom prst="roundRect">
            <a:avLst>
              <a:gd name="adj" fmla="val 16667"/>
            </a:avLst>
          </a:prstGeom>
          <a:solidFill>
            <a:srgbClr val="9900FF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5C0099"/>
            </a:prstShdw>
          </a:effectLst>
        </p:spPr>
        <p:txBody>
          <a:bodyPr wrap="none" anchor="ctr"/>
          <a:lstStyle/>
          <a:p>
            <a:pPr algn="ctr"/>
            <a:r>
              <a:rPr lang="th-TH" sz="3200" b="1" dirty="0">
                <a:solidFill>
                  <a:schemeClr val="bg2"/>
                </a:solidFill>
              </a:rPr>
              <a:t>การประเมิน</a:t>
            </a:r>
          </a:p>
          <a:p>
            <a:pPr algn="ctr"/>
            <a:r>
              <a:rPr lang="th-TH" sz="3200" b="1" dirty="0">
                <a:solidFill>
                  <a:schemeClr val="bg2"/>
                </a:solidFill>
              </a:rPr>
              <a:t>คุณภาพ</a:t>
            </a:r>
          </a:p>
        </p:txBody>
      </p:sp>
      <p:sp>
        <p:nvSpPr>
          <p:cNvPr id="14" name="AutoShape 20"/>
          <p:cNvSpPr>
            <a:spLocks noChangeArrowheads="1"/>
          </p:cNvSpPr>
          <p:nvPr/>
        </p:nvSpPr>
        <p:spPr bwMode="auto">
          <a:xfrm>
            <a:off x="6443663" y="993763"/>
            <a:ext cx="2414617" cy="720725"/>
          </a:xfrm>
          <a:prstGeom prst="roundRect">
            <a:avLst>
              <a:gd name="adj" fmla="val 16667"/>
            </a:avLst>
          </a:prstGeom>
          <a:solidFill>
            <a:srgbClr val="996633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5C3D1F"/>
            </a:prstShdw>
          </a:effectLst>
        </p:spPr>
        <p:txBody>
          <a:bodyPr wrap="none" anchor="ctr"/>
          <a:lstStyle/>
          <a:p>
            <a:pPr algn="ctr"/>
            <a:r>
              <a:rPr lang="th-TH" sz="3200" b="1" dirty="0">
                <a:solidFill>
                  <a:schemeClr val="bg1"/>
                </a:solidFill>
              </a:rPr>
              <a:t>การพัฒนาคุณภาพ</a:t>
            </a:r>
          </a:p>
        </p:txBody>
      </p:sp>
      <p:sp>
        <p:nvSpPr>
          <p:cNvPr id="15" name="AutoShape 25"/>
          <p:cNvSpPr>
            <a:spLocks noChangeArrowheads="1"/>
          </p:cNvSpPr>
          <p:nvPr/>
        </p:nvSpPr>
        <p:spPr bwMode="auto">
          <a:xfrm>
            <a:off x="6858016" y="2928934"/>
            <a:ext cx="2232025" cy="720725"/>
          </a:xfrm>
          <a:prstGeom prst="roundRect">
            <a:avLst>
              <a:gd name="adj" fmla="val 16667"/>
            </a:avLst>
          </a:prstGeom>
          <a:solidFill>
            <a:srgbClr val="996633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5C3D1F"/>
            </a:prstShdw>
          </a:effectLst>
        </p:spPr>
        <p:txBody>
          <a:bodyPr wrap="none" anchor="ctr"/>
          <a:lstStyle/>
          <a:p>
            <a:pPr algn="ctr"/>
            <a:r>
              <a:rPr lang="th-TH" sz="3200" b="1" dirty="0">
                <a:solidFill>
                  <a:schemeClr val="bg1"/>
                </a:solidFill>
              </a:rPr>
              <a:t>ร่วมกันปฏิบัติ</a:t>
            </a:r>
          </a:p>
        </p:txBody>
      </p:sp>
      <p:sp>
        <p:nvSpPr>
          <p:cNvPr id="16" name="AutoShape 19"/>
          <p:cNvSpPr>
            <a:spLocks noChangeArrowheads="1"/>
          </p:cNvSpPr>
          <p:nvPr/>
        </p:nvSpPr>
        <p:spPr bwMode="auto">
          <a:xfrm>
            <a:off x="6143636" y="4643446"/>
            <a:ext cx="2214578" cy="1081088"/>
          </a:xfrm>
          <a:prstGeom prst="roundRect">
            <a:avLst>
              <a:gd name="adj" fmla="val 16667"/>
            </a:avLst>
          </a:prstGeom>
          <a:solidFill>
            <a:srgbClr val="996633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5C3D1F"/>
            </a:prstShdw>
          </a:effectLst>
        </p:spPr>
        <p:txBody>
          <a:bodyPr wrap="none" anchor="ctr"/>
          <a:lstStyle/>
          <a:p>
            <a:pPr algn="ctr"/>
            <a:r>
              <a:rPr lang="th-TH" sz="3200" b="1" dirty="0">
                <a:solidFill>
                  <a:schemeClr val="bg1"/>
                </a:solidFill>
              </a:rPr>
              <a:t>การตรวจติดตาม</a:t>
            </a:r>
          </a:p>
          <a:p>
            <a:pPr algn="ctr"/>
            <a:r>
              <a:rPr lang="th-TH" sz="3200" b="1" dirty="0">
                <a:solidFill>
                  <a:schemeClr val="bg1"/>
                </a:solidFill>
              </a:rPr>
              <a:t>คุณภาพ</a:t>
            </a:r>
          </a:p>
        </p:txBody>
      </p:sp>
      <p:sp>
        <p:nvSpPr>
          <p:cNvPr id="17" name="Line 29"/>
          <p:cNvSpPr>
            <a:spLocks noChangeShapeType="1"/>
          </p:cNvSpPr>
          <p:nvPr/>
        </p:nvSpPr>
        <p:spPr bwMode="auto">
          <a:xfrm flipV="1">
            <a:off x="3000364" y="1928801"/>
            <a:ext cx="792162" cy="6429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8" name="Line 28"/>
          <p:cNvSpPr>
            <a:spLocks noChangeShapeType="1"/>
          </p:cNvSpPr>
          <p:nvPr/>
        </p:nvSpPr>
        <p:spPr bwMode="auto">
          <a:xfrm flipH="1" flipV="1">
            <a:off x="2916238" y="3571875"/>
            <a:ext cx="869944" cy="9286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 flipH="1">
            <a:off x="5000628" y="3571876"/>
            <a:ext cx="8636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5076825" y="1701800"/>
            <a:ext cx="709621" cy="6556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71414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solidFill>
                  <a:srgbClr val="CC0099"/>
                </a:solidFill>
                <a:latin typeface="Adobe Caslon Pro Bold" pitchFamily="18" charset="0"/>
              </a:rPr>
              <a:t>มาตรฐานการศึกษา </a:t>
            </a:r>
            <a:r>
              <a:rPr lang="th-TH" sz="6000" dirty="0" err="1" smtClean="0">
                <a:solidFill>
                  <a:srgbClr val="CC0099"/>
                </a:solidFill>
                <a:latin typeface="Adobe Caslon Pro Bold" pitchFamily="18" charset="0"/>
              </a:rPr>
              <a:t>กศน.</a:t>
            </a:r>
            <a:r>
              <a:rPr lang="th-TH" sz="6000" dirty="0" smtClean="0">
                <a:solidFill>
                  <a:srgbClr val="CC0099"/>
                </a:solidFill>
                <a:latin typeface="Adobe Caslon Pro Bold" pitchFamily="18" charset="0"/>
              </a:rPr>
              <a:t> </a:t>
            </a:r>
            <a:r>
              <a:rPr lang="th-TH" sz="5400" dirty="0" smtClean="0">
                <a:solidFill>
                  <a:srgbClr val="CC0099"/>
                </a:solidFill>
                <a:latin typeface="Adobe Caslon Pro Bold" pitchFamily="18" charset="0"/>
              </a:rPr>
              <a:t>7 มาตรฐาน 28 ตัวบ่งชี้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71538" y="1025800"/>
            <a:ext cx="735811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rgbClr val="990099"/>
                </a:solidFill>
                <a:latin typeface="Adobe Caslon Pro Bold" pitchFamily="18" charset="0"/>
              </a:rPr>
              <a:t>ม.1 คุณภาพผู้เรียน/ผู้รับบริการ</a:t>
            </a:r>
          </a:p>
          <a:p>
            <a:r>
              <a:rPr lang="th-TH" sz="4400" b="1" dirty="0" smtClean="0">
                <a:solidFill>
                  <a:srgbClr val="990099"/>
                </a:solidFill>
                <a:latin typeface="Adobe Caslon Pro Bold" pitchFamily="18" charset="0"/>
              </a:rPr>
              <a:t>ม.2 คุณภาพการจัดการศึกษา/การให้บริการ</a:t>
            </a:r>
          </a:p>
          <a:p>
            <a:r>
              <a:rPr lang="th-TH" sz="4400" b="1" dirty="0" smtClean="0">
                <a:solidFill>
                  <a:srgbClr val="990099"/>
                </a:solidFill>
                <a:latin typeface="Adobe Caslon Pro Bold" pitchFamily="18" charset="0"/>
              </a:rPr>
              <a:t>ม.3 การบริหารการศึกษา </a:t>
            </a:r>
          </a:p>
          <a:p>
            <a:r>
              <a:rPr lang="th-TH" sz="4400" b="1" dirty="0" smtClean="0">
                <a:solidFill>
                  <a:srgbClr val="990099"/>
                </a:solidFill>
                <a:latin typeface="Adobe Caslon Pro Bold" pitchFamily="18" charset="0"/>
              </a:rPr>
              <a:t>ม.4 การประกันคุณภาพการศึกษา</a:t>
            </a:r>
          </a:p>
          <a:p>
            <a:r>
              <a:rPr lang="th-TH" sz="4400" b="1" dirty="0" smtClean="0">
                <a:solidFill>
                  <a:srgbClr val="990099"/>
                </a:solidFill>
                <a:latin typeface="Adobe Caslon Pro Bold" pitchFamily="18" charset="0"/>
              </a:rPr>
              <a:t>ม.5 </a:t>
            </a:r>
            <a:r>
              <a:rPr lang="th-TH" sz="4400" b="1" dirty="0" err="1" smtClean="0">
                <a:solidFill>
                  <a:srgbClr val="990099"/>
                </a:solidFill>
                <a:latin typeface="Adobe Caslon Pro Bold" pitchFamily="18" charset="0"/>
              </a:rPr>
              <a:t>อัต</a:t>
            </a:r>
            <a:r>
              <a:rPr lang="th-TH" sz="4400" b="1" dirty="0" smtClean="0">
                <a:solidFill>
                  <a:srgbClr val="990099"/>
                </a:solidFill>
                <a:latin typeface="Adobe Caslon Pro Bold" pitchFamily="18" charset="0"/>
              </a:rPr>
              <a:t>ลักษณ์ของสถานศึกษา </a:t>
            </a:r>
          </a:p>
          <a:p>
            <a:r>
              <a:rPr lang="th-TH" sz="4400" b="1" dirty="0" smtClean="0">
                <a:solidFill>
                  <a:srgbClr val="990099"/>
                </a:solidFill>
                <a:latin typeface="Adobe Caslon Pro Bold" pitchFamily="18" charset="0"/>
              </a:rPr>
              <a:t>ม.6 มาตรการส่งเสริม</a:t>
            </a:r>
          </a:p>
          <a:p>
            <a:r>
              <a:rPr lang="th-TH" sz="4400" b="1" dirty="0" smtClean="0">
                <a:solidFill>
                  <a:srgbClr val="990099"/>
                </a:solidFill>
                <a:latin typeface="Adobe Caslon Pro Bold" pitchFamily="18" charset="0"/>
              </a:rPr>
              <a:t>ม.7 การพัฒนางานวิชาการ            </a:t>
            </a:r>
            <a:endParaRPr lang="th-TH" sz="4400" b="1" dirty="0">
              <a:solidFill>
                <a:srgbClr val="990099"/>
              </a:solidFill>
              <a:latin typeface="Adobe Caslon Pro Bol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42910" y="142852"/>
            <a:ext cx="7715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dirty="0" smtClean="0">
                <a:solidFill>
                  <a:srgbClr val="CC0099"/>
                </a:solidFill>
                <a:latin typeface="Adobe Caslon Pro Bold" pitchFamily="18" charset="0"/>
              </a:rPr>
              <a:t>มาตรฐานการศึกษา </a:t>
            </a:r>
            <a:r>
              <a:rPr lang="th-TH" sz="5400" dirty="0" err="1" smtClean="0">
                <a:solidFill>
                  <a:srgbClr val="CC0099"/>
                </a:solidFill>
                <a:latin typeface="Adobe Caslon Pro Bold" pitchFamily="18" charset="0"/>
              </a:rPr>
              <a:t>กศน.</a:t>
            </a:r>
            <a:r>
              <a:rPr lang="th-TH" sz="5400" dirty="0" smtClean="0">
                <a:solidFill>
                  <a:srgbClr val="CC0099"/>
                </a:solidFill>
                <a:latin typeface="Adobe Caslon Pro Bold" pitchFamily="18" charset="0"/>
              </a:rPr>
              <a:t>อำเภอ/เขต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5786" y="1357298"/>
            <a:ext cx="75009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b="1" dirty="0" smtClean="0">
                <a:solidFill>
                  <a:srgbClr val="6600CC"/>
                </a:solidFill>
                <a:latin typeface="Adobe Caslon Pro Bold" pitchFamily="18" charset="0"/>
              </a:rPr>
              <a:t>ม.1 คุณภาพผู้เรียน/ผู้รับบริการ </a:t>
            </a:r>
          </a:p>
          <a:p>
            <a:r>
              <a:rPr lang="th-TH" sz="4400" b="1" dirty="0" smtClean="0">
                <a:solidFill>
                  <a:srgbClr val="6600CC"/>
                </a:solidFill>
                <a:latin typeface="Adobe Caslon Pro Bold" pitchFamily="18" charset="0"/>
              </a:rPr>
              <a:t>ม.2 คุณภาพการจัดการศึกษา/การให้บริการ</a:t>
            </a:r>
          </a:p>
          <a:p>
            <a:r>
              <a:rPr lang="th-TH" sz="4400" b="1" dirty="0" smtClean="0">
                <a:solidFill>
                  <a:srgbClr val="6600CC"/>
                </a:solidFill>
                <a:latin typeface="Adobe Caslon Pro Bold" pitchFamily="18" charset="0"/>
              </a:rPr>
              <a:t>ม.3 การบริหารการศึกษา </a:t>
            </a:r>
          </a:p>
          <a:p>
            <a:r>
              <a:rPr lang="th-TH" sz="4400" b="1" dirty="0" smtClean="0">
                <a:solidFill>
                  <a:srgbClr val="6600CC"/>
                </a:solidFill>
                <a:latin typeface="Adobe Caslon Pro Bold" pitchFamily="18" charset="0"/>
              </a:rPr>
              <a:t>ม.4 การประกันคุณภาพการศึกษา</a:t>
            </a:r>
          </a:p>
          <a:p>
            <a:r>
              <a:rPr lang="th-TH" sz="4400" b="1" dirty="0" smtClean="0">
                <a:solidFill>
                  <a:srgbClr val="6600CC"/>
                </a:solidFill>
                <a:latin typeface="Adobe Caslon Pro Bold" pitchFamily="18" charset="0"/>
              </a:rPr>
              <a:t>ม.5 </a:t>
            </a:r>
            <a:r>
              <a:rPr lang="th-TH" sz="4400" b="1" dirty="0" err="1" smtClean="0">
                <a:solidFill>
                  <a:srgbClr val="6600CC"/>
                </a:solidFill>
                <a:latin typeface="Adobe Caslon Pro Bold" pitchFamily="18" charset="0"/>
              </a:rPr>
              <a:t>อัต</a:t>
            </a:r>
            <a:r>
              <a:rPr lang="th-TH" sz="4400" b="1" dirty="0" smtClean="0">
                <a:solidFill>
                  <a:srgbClr val="6600CC"/>
                </a:solidFill>
                <a:latin typeface="Adobe Caslon Pro Bold" pitchFamily="18" charset="0"/>
              </a:rPr>
              <a:t>ลักษณ์ของสถานศึกษา </a:t>
            </a:r>
          </a:p>
          <a:p>
            <a:r>
              <a:rPr lang="th-TH" sz="4400" b="1" dirty="0" smtClean="0">
                <a:solidFill>
                  <a:srgbClr val="6600CC"/>
                </a:solidFill>
                <a:latin typeface="Adobe Caslon Pro Bold" pitchFamily="18" charset="0"/>
              </a:rPr>
              <a:t>ม.6 มาตรการส่งเสริม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-24"/>
            <a:ext cx="77152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dirty="0" smtClean="0">
                <a:solidFill>
                  <a:srgbClr val="CC0099"/>
                </a:solidFill>
                <a:latin typeface="Adobe Caslon Pro Bold" pitchFamily="18" charset="0"/>
              </a:rPr>
              <a:t>มาตรฐานการศึกษา </a:t>
            </a:r>
            <a:r>
              <a:rPr lang="th-TH" sz="5400" dirty="0" err="1" smtClean="0">
                <a:solidFill>
                  <a:srgbClr val="CC0099"/>
                </a:solidFill>
                <a:latin typeface="Adobe Caslon Pro Bold" pitchFamily="18" charset="0"/>
              </a:rPr>
              <a:t>กศน.</a:t>
            </a:r>
            <a:r>
              <a:rPr lang="th-TH" sz="5400" dirty="0" smtClean="0">
                <a:solidFill>
                  <a:srgbClr val="CC0099"/>
                </a:solidFill>
                <a:latin typeface="Adobe Caslon Pro Bold" pitchFamily="18" charset="0"/>
              </a:rPr>
              <a:t>อำเภอ/เขต  </a:t>
            </a:r>
          </a:p>
          <a:p>
            <a:r>
              <a:rPr lang="th-TH" sz="4400" dirty="0" smtClean="0">
                <a:solidFill>
                  <a:srgbClr val="CC0099"/>
                </a:solidFill>
                <a:latin typeface="Adobe Caslon Pro Bold" pitchFamily="18" charset="0"/>
              </a:rPr>
              <a:t>6 มาตรฐาน 26 ตังบ่งชี้ (100 คะแนน)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214283" y="1500174"/>
          <a:ext cx="8786874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163"/>
                <a:gridCol w="1285884"/>
                <a:gridCol w="1928827"/>
              </a:tblGrid>
              <a:tr h="52687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9900CC"/>
                          </a:solidFill>
                        </a:rPr>
                        <a:t>มาตรฐาน</a:t>
                      </a:r>
                      <a:endParaRPr lang="th-TH" sz="32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9900CC"/>
                          </a:solidFill>
                        </a:rPr>
                        <a:t>ตัวบ่งชี้</a:t>
                      </a:r>
                      <a:endParaRPr lang="th-TH" sz="28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9900CC"/>
                          </a:solidFill>
                        </a:rPr>
                        <a:t>น้ำหนัก(คะแนน)</a:t>
                      </a:r>
                      <a:endParaRPr lang="th-TH" sz="28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49065">
                <a:tc>
                  <a:txBody>
                    <a:bodyPr/>
                    <a:lstStyle/>
                    <a:p>
                      <a:r>
                        <a:rPr lang="th-TH" sz="4000" dirty="0" smtClean="0">
                          <a:solidFill>
                            <a:srgbClr val="9900CC"/>
                          </a:solidFill>
                          <a:latin typeface="Adobe Caslon Pro Bold" pitchFamily="18" charset="0"/>
                        </a:rPr>
                        <a:t>1 คุณภาพผู้เรียน/ผู้รับบริการ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9900CC"/>
                          </a:solidFill>
                        </a:rPr>
                        <a:t>8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9900CC"/>
                          </a:solidFill>
                        </a:rPr>
                        <a:t>35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49065">
                <a:tc>
                  <a:txBody>
                    <a:bodyPr/>
                    <a:lstStyle/>
                    <a:p>
                      <a:r>
                        <a:rPr lang="th-TH" sz="4000" dirty="0" smtClean="0">
                          <a:solidFill>
                            <a:srgbClr val="9900CC"/>
                          </a:solidFill>
                          <a:latin typeface="Adobe Caslon Pro Bold" pitchFamily="18" charset="0"/>
                        </a:rPr>
                        <a:t>2 คุณภาพการจัดการศึกษา/การให้บริการ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9900CC"/>
                          </a:solidFill>
                        </a:rPr>
                        <a:t>7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9900CC"/>
                          </a:solidFill>
                        </a:rPr>
                        <a:t>25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49065">
                <a:tc>
                  <a:txBody>
                    <a:bodyPr/>
                    <a:lstStyle/>
                    <a:p>
                      <a:r>
                        <a:rPr lang="th-TH" sz="4000" dirty="0" smtClean="0">
                          <a:solidFill>
                            <a:srgbClr val="9900CC"/>
                          </a:solidFill>
                          <a:latin typeface="Adobe Caslon Pro Bold" pitchFamily="18" charset="0"/>
                        </a:rPr>
                        <a:t>3 การบริหารการศึกษา 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9900CC"/>
                          </a:solidFill>
                        </a:rPr>
                        <a:t>5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9900CC"/>
                          </a:solidFill>
                        </a:rPr>
                        <a:t>10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649065">
                <a:tc>
                  <a:txBody>
                    <a:bodyPr/>
                    <a:lstStyle/>
                    <a:p>
                      <a:r>
                        <a:rPr lang="th-TH" sz="4000" dirty="0" smtClean="0">
                          <a:solidFill>
                            <a:srgbClr val="9900CC"/>
                          </a:solidFill>
                          <a:latin typeface="Adobe Caslon Pro Bold" pitchFamily="18" charset="0"/>
                        </a:rPr>
                        <a:t>4 การประกันคุณภาพการศึกษา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9900CC"/>
                          </a:solidFill>
                        </a:rPr>
                        <a:t>2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9900CC"/>
                          </a:solidFill>
                        </a:rPr>
                        <a:t>10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831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dirty="0" smtClean="0">
                          <a:solidFill>
                            <a:srgbClr val="9900CC"/>
                          </a:solidFill>
                          <a:latin typeface="Adobe Caslon Pro Bold" pitchFamily="18" charset="0"/>
                        </a:rPr>
                        <a:t>.5 </a:t>
                      </a:r>
                      <a:r>
                        <a:rPr lang="th-TH" sz="4000" dirty="0" err="1" smtClean="0">
                          <a:solidFill>
                            <a:srgbClr val="9900CC"/>
                          </a:solidFill>
                          <a:latin typeface="Adobe Caslon Pro Bold" pitchFamily="18" charset="0"/>
                        </a:rPr>
                        <a:t>อัต</a:t>
                      </a:r>
                      <a:r>
                        <a:rPr lang="th-TH" sz="4000" dirty="0" smtClean="0">
                          <a:solidFill>
                            <a:srgbClr val="9900CC"/>
                          </a:solidFill>
                          <a:latin typeface="Adobe Caslon Pro Bold" pitchFamily="18" charset="0"/>
                        </a:rPr>
                        <a:t>ลักษณ์ของสถานศึกษา </a:t>
                      </a:r>
                    </a:p>
                    <a:p>
                      <a:endParaRPr lang="th-TH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9900CC"/>
                          </a:solidFill>
                        </a:rPr>
                        <a:t>2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9900CC"/>
                          </a:solidFill>
                        </a:rPr>
                        <a:t>10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9030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dirty="0" smtClean="0">
                          <a:solidFill>
                            <a:srgbClr val="9900CC"/>
                          </a:solidFill>
                          <a:latin typeface="Adobe Caslon Pro Bold" pitchFamily="18" charset="0"/>
                        </a:rPr>
                        <a:t>.6 มาตรการส่งเสริม</a:t>
                      </a:r>
                    </a:p>
                    <a:p>
                      <a:endParaRPr lang="th-TH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9900CC"/>
                          </a:solidFill>
                        </a:rPr>
                        <a:t>2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9900CC"/>
                          </a:solidFill>
                        </a:rPr>
                        <a:t>10</a:t>
                      </a:r>
                      <a:endParaRPr lang="th-TH" sz="4000" dirty="0">
                        <a:solidFill>
                          <a:srgbClr val="99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2910" y="-24"/>
            <a:ext cx="7715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dirty="0" smtClean="0">
                <a:solidFill>
                  <a:srgbClr val="9900CC"/>
                </a:solidFill>
                <a:latin typeface="Adobe Caslon Pro Bold" pitchFamily="18" charset="0"/>
              </a:rPr>
              <a:t>การให้คะแนนคุณภาพการประเมิน</a:t>
            </a: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214282" y="1083964"/>
          <a:ext cx="8643998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9757"/>
                <a:gridCol w="32042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0000FF"/>
                          </a:solidFill>
                        </a:rPr>
                        <a:t>ช่วงคะแนน</a:t>
                      </a:r>
                      <a:r>
                        <a:rPr lang="th-TH" sz="40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h-TH" sz="3600" baseline="0" dirty="0" smtClean="0">
                          <a:solidFill>
                            <a:srgbClr val="0000FF"/>
                          </a:solidFill>
                        </a:rPr>
                        <a:t>(ค่าน้ำหนักคะแนนเต็ม 100 คะแนน)</a:t>
                      </a:r>
                      <a:endParaRPr lang="th-TH" sz="3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000" dirty="0" smtClean="0">
                          <a:solidFill>
                            <a:srgbClr val="0000FF"/>
                          </a:solidFill>
                        </a:rPr>
                        <a:t>ระดับคุณภาพ</a:t>
                      </a:r>
                      <a:endParaRPr lang="th-TH" sz="40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solidFill>
                            <a:srgbClr val="CC0099"/>
                          </a:solidFill>
                        </a:rPr>
                        <a:t>90.00</a:t>
                      </a:r>
                      <a:r>
                        <a:rPr lang="th-TH" sz="4400" baseline="0" dirty="0" smtClean="0">
                          <a:solidFill>
                            <a:srgbClr val="CC0099"/>
                          </a:solidFill>
                        </a:rPr>
                        <a:t> –  100</a:t>
                      </a:r>
                      <a:endParaRPr lang="th-TH" sz="4400" dirty="0">
                        <a:solidFill>
                          <a:srgbClr val="CC00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solidFill>
                            <a:srgbClr val="CC0099"/>
                          </a:solidFill>
                        </a:rPr>
                        <a:t>ดีมาก</a:t>
                      </a:r>
                      <a:endParaRPr lang="th-TH" sz="4400" dirty="0">
                        <a:solidFill>
                          <a:srgbClr val="CC00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solidFill>
                            <a:srgbClr val="0000FF"/>
                          </a:solidFill>
                        </a:rPr>
                        <a:t>75.00</a:t>
                      </a:r>
                      <a:r>
                        <a:rPr lang="th-TH" sz="4400" baseline="0" dirty="0" smtClean="0">
                          <a:solidFill>
                            <a:srgbClr val="0000FF"/>
                          </a:solidFill>
                        </a:rPr>
                        <a:t> – 89.99</a:t>
                      </a:r>
                      <a:endParaRPr lang="th-TH" sz="4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solidFill>
                            <a:srgbClr val="0000FF"/>
                          </a:solidFill>
                        </a:rPr>
                        <a:t>ดี</a:t>
                      </a:r>
                      <a:endParaRPr lang="th-TH" sz="4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solidFill>
                            <a:srgbClr val="CC0099"/>
                          </a:solidFill>
                        </a:rPr>
                        <a:t>60.00 – 74.99</a:t>
                      </a:r>
                      <a:endParaRPr lang="th-TH" sz="4400" dirty="0">
                        <a:solidFill>
                          <a:srgbClr val="CC00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solidFill>
                            <a:srgbClr val="CC0099"/>
                          </a:solidFill>
                        </a:rPr>
                        <a:t>พอใช้</a:t>
                      </a:r>
                      <a:endParaRPr lang="th-TH" sz="4400" dirty="0">
                        <a:solidFill>
                          <a:srgbClr val="CC00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solidFill>
                            <a:srgbClr val="0000FF"/>
                          </a:solidFill>
                        </a:rPr>
                        <a:t>50.00 – 59.99</a:t>
                      </a:r>
                      <a:endParaRPr lang="th-TH" sz="4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solidFill>
                            <a:srgbClr val="0000FF"/>
                          </a:solidFill>
                        </a:rPr>
                        <a:t>ต้องปรับปรุง</a:t>
                      </a:r>
                      <a:endParaRPr lang="th-TH" sz="44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solidFill>
                            <a:srgbClr val="CC0099"/>
                          </a:solidFill>
                        </a:rPr>
                        <a:t>0.00 </a:t>
                      </a:r>
                      <a:r>
                        <a:rPr lang="th-TH" sz="4400" baseline="0" dirty="0" smtClean="0">
                          <a:solidFill>
                            <a:srgbClr val="CC0099"/>
                          </a:solidFill>
                        </a:rPr>
                        <a:t>– 49.99</a:t>
                      </a:r>
                      <a:r>
                        <a:rPr lang="th-TH" sz="4400" dirty="0" smtClean="0">
                          <a:solidFill>
                            <a:srgbClr val="CC0099"/>
                          </a:solidFill>
                        </a:rPr>
                        <a:t> </a:t>
                      </a:r>
                      <a:endParaRPr lang="th-TH" sz="4400" dirty="0">
                        <a:solidFill>
                          <a:srgbClr val="CC0099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dirty="0" smtClean="0">
                          <a:solidFill>
                            <a:srgbClr val="CC0099"/>
                          </a:solidFill>
                        </a:rPr>
                        <a:t>ต้องปรับปรุงเร่งด่วน</a:t>
                      </a:r>
                      <a:endParaRPr lang="th-TH" sz="4400" dirty="0">
                        <a:solidFill>
                          <a:srgbClr val="CC0099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8" y="-24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333399"/>
                </a:solidFill>
              </a:rPr>
              <a:t>มาตรฐานที่ 2 คุณภาพการจัดการศึกษา/การให้บริการ</a:t>
            </a:r>
            <a:endParaRPr lang="th-TH" sz="3600" b="1" dirty="0">
              <a:solidFill>
                <a:srgbClr val="33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06" y="642918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6600CC"/>
                </a:solidFill>
              </a:rPr>
              <a:t>ตัวบ่งชี้ที่ 2.1 คุณภาพของหลักสูตร ค่าน้ำหนัก 4 คะแนน</a:t>
            </a:r>
            <a:endParaRPr lang="th-TH" sz="3600" dirty="0">
              <a:solidFill>
                <a:srgbClr val="66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357298"/>
            <a:ext cx="885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6600CC"/>
                </a:solidFill>
              </a:rPr>
              <a:t>เกณฑ์การพิจารณา</a:t>
            </a:r>
          </a:p>
          <a:p>
            <a:r>
              <a:rPr lang="th-TH" sz="3600" dirty="0" smtClean="0">
                <a:solidFill>
                  <a:srgbClr val="FF0066"/>
                </a:solidFill>
              </a:rPr>
              <a:t>  1. มีหลักสูตรที่จัดทำขึ้นโดยคณะกรรมการพัฒนาหลักสูตร ผ่านความเห็นชอบจากคณะกรรมการสถานศึกษาและได้รับการอนุมัติจากผู้มีอำนาจ</a:t>
            </a:r>
            <a:endParaRPr lang="th-TH" sz="3600" dirty="0">
              <a:solidFill>
                <a:srgbClr val="FF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2" y="3068421"/>
            <a:ext cx="914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FF0066"/>
                </a:solidFill>
              </a:rPr>
              <a:t>   </a:t>
            </a:r>
            <a:r>
              <a:rPr lang="th-TH" sz="3600" dirty="0" smtClean="0">
                <a:solidFill>
                  <a:srgbClr val="0000FF"/>
                </a:solidFill>
              </a:rPr>
              <a:t>2. โครงสร้างหลักสูตรที่มีองค์ประกอบครบถ้วนตามกระบวนการพัฒนาหลักสูตร</a:t>
            </a:r>
            <a:endParaRPr lang="th-TH" sz="36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711363"/>
            <a:ext cx="914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FF0066"/>
                </a:solidFill>
              </a:rPr>
              <a:t>   3. เนื้อหาในหลักสูตรมีการบูร</a:t>
            </a:r>
            <a:r>
              <a:rPr lang="th-TH" sz="3600" dirty="0" err="1" smtClean="0">
                <a:solidFill>
                  <a:srgbClr val="FF0066"/>
                </a:solidFill>
              </a:rPr>
              <a:t>ณา</a:t>
            </a:r>
            <a:r>
              <a:rPr lang="th-TH" sz="3600" dirty="0" smtClean="0">
                <a:solidFill>
                  <a:srgbClr val="FF0066"/>
                </a:solidFill>
              </a:rPr>
              <a:t>การสภาพปัญหาความต้องการของผู้เรียน</a:t>
            </a:r>
            <a:endParaRPr lang="th-TH" sz="3600" dirty="0">
              <a:solidFill>
                <a:srgbClr val="FF00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2" y="4354305"/>
            <a:ext cx="914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FF0066"/>
                </a:solidFill>
              </a:rPr>
              <a:t>   </a:t>
            </a:r>
            <a:r>
              <a:rPr lang="th-TH" sz="3600" dirty="0" smtClean="0">
                <a:solidFill>
                  <a:srgbClr val="0000FF"/>
                </a:solidFill>
              </a:rPr>
              <a:t>4. มีการนำหลักสูตรไปใช้ในการจัดการเรียนรู้ตามเป้าหมายของหลักสูตร</a:t>
            </a:r>
            <a:endParaRPr lang="th-TH" sz="36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2" y="4943315"/>
            <a:ext cx="9144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FF0066"/>
                </a:solidFill>
              </a:rPr>
              <a:t>   5. มีการประเมินการใช้และความสำเร็จของหลักสูตร และนำผลการประเมินมาปรับปรุง/พัฒนา</a:t>
            </a:r>
            <a:endParaRPr lang="th-TH" sz="3600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-32" y="686683"/>
            <a:ext cx="8858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6600CC"/>
                </a:solidFill>
              </a:rPr>
              <a:t>  </a:t>
            </a:r>
            <a:r>
              <a:rPr lang="th-TH" sz="4400" b="1" dirty="0" smtClean="0">
                <a:solidFill>
                  <a:srgbClr val="6600CC"/>
                </a:solidFill>
              </a:rPr>
              <a:t>เกณฑ์การให้คะแนนเชิงคุณภาพ</a:t>
            </a:r>
          </a:p>
          <a:p>
            <a:pPr>
              <a:tabLst>
                <a:tab pos="720725" algn="l"/>
              </a:tabLst>
            </a:pPr>
            <a:r>
              <a:rPr lang="th-TH" sz="3600" dirty="0" smtClean="0">
                <a:solidFill>
                  <a:srgbClr val="CC0099"/>
                </a:solidFill>
              </a:rPr>
              <a:t>      </a:t>
            </a:r>
            <a:r>
              <a:rPr lang="th-TH" sz="4000" b="1" dirty="0" smtClean="0">
                <a:solidFill>
                  <a:srgbClr val="CC0099"/>
                </a:solidFill>
              </a:rPr>
              <a:t>1 คะแนน </a:t>
            </a:r>
            <a:r>
              <a:rPr lang="th-TH" sz="4000" b="1" dirty="0" smtClean="0">
                <a:solidFill>
                  <a:srgbClr val="CC0099"/>
                </a:solidFill>
                <a:latin typeface="Raavi"/>
              </a:rPr>
              <a:t>= มีคุณลักษณะ 1 ข้อ และมีร่องรอยหลักฐาน</a:t>
            </a:r>
            <a:endParaRPr lang="th-TH" sz="4000" b="1" dirty="0">
              <a:solidFill>
                <a:srgbClr val="CC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32" y="2149610"/>
            <a:ext cx="9144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3600" dirty="0" smtClean="0">
                <a:solidFill>
                  <a:srgbClr val="990033"/>
                </a:solidFill>
              </a:rPr>
              <a:t>      </a:t>
            </a:r>
            <a:r>
              <a:rPr lang="th-TH" sz="4000" b="1" dirty="0" smtClean="0">
                <a:solidFill>
                  <a:srgbClr val="990033"/>
                </a:solidFill>
              </a:rPr>
              <a:t>2 คะแนน </a:t>
            </a:r>
            <a:r>
              <a:rPr lang="th-TH" sz="4000" b="1" dirty="0" smtClean="0">
                <a:solidFill>
                  <a:srgbClr val="990033"/>
                </a:solidFill>
                <a:latin typeface="Raavi"/>
              </a:rPr>
              <a:t>= มีคุณลักษณะ 2 ข้อ และมีร่องรอยหลักฐาน </a:t>
            </a:r>
            <a:endParaRPr lang="th-TH" sz="4000" dirty="0">
              <a:solidFill>
                <a:srgbClr val="990033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2" y="2935428"/>
            <a:ext cx="9144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0000FF"/>
                </a:solidFill>
              </a:rPr>
              <a:t>      </a:t>
            </a:r>
            <a:r>
              <a:rPr lang="th-TH" sz="4000" b="1" dirty="0" smtClean="0">
                <a:solidFill>
                  <a:srgbClr val="0000FF"/>
                </a:solidFill>
              </a:rPr>
              <a:t>3 คะแนน </a:t>
            </a:r>
            <a:r>
              <a:rPr lang="th-TH" sz="4000" b="1" dirty="0" smtClean="0">
                <a:solidFill>
                  <a:srgbClr val="0000FF"/>
                </a:solidFill>
                <a:latin typeface="Raavi"/>
              </a:rPr>
              <a:t>= มีคุณลักษณะ 3 ข้อ และมีร่องรอยหลักฐาน </a:t>
            </a:r>
            <a:endParaRPr lang="th-TH" sz="40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2" y="3721246"/>
            <a:ext cx="9144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0000FF"/>
                </a:solidFill>
              </a:rPr>
              <a:t>      </a:t>
            </a:r>
            <a:r>
              <a:rPr lang="th-TH" sz="4000" b="1" dirty="0" smtClean="0">
                <a:solidFill>
                  <a:srgbClr val="D60093"/>
                </a:solidFill>
              </a:rPr>
              <a:t>4 คะแนน </a:t>
            </a:r>
            <a:r>
              <a:rPr lang="th-TH" sz="4000" b="1" dirty="0" smtClean="0">
                <a:solidFill>
                  <a:srgbClr val="D60093"/>
                </a:solidFill>
                <a:latin typeface="Raavi"/>
              </a:rPr>
              <a:t>= มีคุณลักษณะ 4 ข้อ และมีร่องรอยหลักฐาน </a:t>
            </a:r>
            <a:endParaRPr lang="th-TH" sz="4000" dirty="0">
              <a:solidFill>
                <a:srgbClr val="D6009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2" y="4507064"/>
            <a:ext cx="9144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0000FF"/>
                </a:solidFill>
              </a:rPr>
              <a:t>      </a:t>
            </a:r>
            <a:r>
              <a:rPr lang="th-TH" sz="4000" b="1" dirty="0" smtClean="0">
                <a:solidFill>
                  <a:srgbClr val="0000FF"/>
                </a:solidFill>
              </a:rPr>
              <a:t>5 คะแนน </a:t>
            </a:r>
            <a:r>
              <a:rPr lang="th-TH" sz="4000" b="1" dirty="0" smtClean="0">
                <a:solidFill>
                  <a:srgbClr val="0000FF"/>
                </a:solidFill>
                <a:latin typeface="Raavi"/>
              </a:rPr>
              <a:t>= มีคุณลักษณะ 5 ข้อ และมีร่องรอยหลักฐาน </a:t>
            </a:r>
            <a:endParaRPr lang="th-TH" sz="4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-32" y="-24"/>
            <a:ext cx="885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CC0099"/>
                </a:solidFill>
              </a:rPr>
              <a:t>วิธีการคำนวณเชิงคุณภาพ</a:t>
            </a:r>
          </a:p>
        </p:txBody>
      </p:sp>
      <p:graphicFrame>
        <p:nvGraphicFramePr>
          <p:cNvPr id="19" name="ตัวยึดเนื้อหา 18"/>
          <p:cNvGraphicFramePr>
            <a:graphicFrameLocks noGrp="1"/>
          </p:cNvGraphicFramePr>
          <p:nvPr>
            <p:ph idx="1"/>
          </p:nvPr>
        </p:nvGraphicFramePr>
        <p:xfrm>
          <a:off x="1214414" y="4067188"/>
          <a:ext cx="6357982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3490"/>
                <a:gridCol w="3034492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0000FF"/>
                          </a:solidFill>
                        </a:rPr>
                        <a:t>คะแนนที่ได้</a:t>
                      </a:r>
                      <a:endParaRPr lang="th-TH" sz="32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th-TH" sz="30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CC00CC"/>
                          </a:solidFill>
                        </a:rPr>
                        <a:t>คะแนน</a:t>
                      </a:r>
                      <a:r>
                        <a:rPr lang="th-TH" sz="3600" baseline="0" dirty="0" smtClean="0">
                          <a:solidFill>
                            <a:srgbClr val="CC00CC"/>
                          </a:solidFill>
                        </a:rPr>
                        <a:t> (เกณฑ์การให้คะแนน)</a:t>
                      </a:r>
                      <a:endParaRPr lang="th-TH" sz="36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30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42844" y="995306"/>
            <a:ext cx="88582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6600CC"/>
                </a:solidFill>
              </a:rPr>
              <a:t>1. หาค่าคะแนนเชิงคุณภาพ</a:t>
            </a:r>
          </a:p>
          <a:p>
            <a:r>
              <a:rPr lang="th-TH" sz="3600" dirty="0" smtClean="0">
                <a:solidFill>
                  <a:srgbClr val="6600CC"/>
                </a:solidFill>
              </a:rPr>
              <a:t>     </a:t>
            </a:r>
            <a:r>
              <a:rPr lang="th-TH" sz="3600" dirty="0" smtClean="0">
                <a:solidFill>
                  <a:srgbClr val="D60093"/>
                </a:solidFill>
              </a:rPr>
              <a:t> ตัวอย่าง </a:t>
            </a:r>
            <a:r>
              <a:rPr lang="th-TH" sz="3600" dirty="0" smtClean="0">
                <a:solidFill>
                  <a:srgbClr val="6600CC"/>
                </a:solidFill>
              </a:rPr>
              <a:t>ตัวบ่งชี้ที่ 2.1 จากการประเมิน สถานศึกษามีคุณลักษณะตามเกณฑ์ การพิจาณา 4 ข้อ การให้คะแนนจะได้ 4 คะแนน</a:t>
            </a:r>
          </a:p>
          <a:p>
            <a:r>
              <a:rPr lang="th-TH" sz="3600" dirty="0" smtClean="0">
                <a:solidFill>
                  <a:srgbClr val="6600CC"/>
                </a:solidFill>
              </a:rPr>
              <a:t>2. คิดคะแนนถ่วงน้ำหนักตามสูตร (โดยเกณฑ์พิจารณามี 5 คะแนน แต่น้ำหนักตัวบ่งชี้มี 4 คะแนน)     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57752" y="4354305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CC"/>
                </a:solidFill>
              </a:rPr>
              <a:t>X </a:t>
            </a:r>
            <a:r>
              <a:rPr lang="th-TH" sz="3600" dirty="0" smtClean="0">
                <a:solidFill>
                  <a:srgbClr val="0000FF"/>
                </a:solidFill>
              </a:rPr>
              <a:t>ค่าน้ำหนักคะแนน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-32" y="2357430"/>
            <a:ext cx="3214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rgbClr val="CC0099"/>
                </a:solidFill>
              </a:rPr>
              <a:t>วิธีการหาค่าระดับคุณภาพ</a:t>
            </a:r>
          </a:p>
        </p:txBody>
      </p:sp>
      <p:graphicFrame>
        <p:nvGraphicFramePr>
          <p:cNvPr id="19" name="ตัวยึดเนื้อหา 18"/>
          <p:cNvGraphicFramePr>
            <a:graphicFrameLocks noGrp="1"/>
          </p:cNvGraphicFramePr>
          <p:nvPr>
            <p:ph idx="1"/>
          </p:nvPr>
        </p:nvGraphicFramePr>
        <p:xfrm>
          <a:off x="0" y="3500438"/>
          <a:ext cx="9144034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10"/>
                <a:gridCol w="1656012"/>
                <a:gridCol w="1656012"/>
                <a:gridCol w="1512011"/>
                <a:gridCol w="1512011"/>
                <a:gridCol w="1439978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00FF"/>
                          </a:solidFill>
                        </a:rPr>
                        <a:t>ระดับ</a:t>
                      </a:r>
                    </a:p>
                    <a:p>
                      <a:pPr algn="ctr"/>
                      <a:r>
                        <a:rPr lang="th-TH" sz="2800" dirty="0" smtClean="0">
                          <a:solidFill>
                            <a:srgbClr val="0000FF"/>
                          </a:solidFill>
                        </a:rPr>
                        <a:t>คุณภาพ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00FF"/>
                          </a:solidFill>
                        </a:rPr>
                        <a:t>ต้องปรับปรุงเร่งด่วน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00FF"/>
                          </a:solidFill>
                        </a:rPr>
                        <a:t>ต้องปรับปรุง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00FF"/>
                          </a:solidFill>
                        </a:rPr>
                        <a:t>พอใช้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00FF"/>
                          </a:solidFill>
                        </a:rPr>
                        <a:t>ดี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0000FF"/>
                          </a:solidFill>
                        </a:rPr>
                        <a:t>ดีมาก</a:t>
                      </a:r>
                      <a:endParaRPr lang="th-TH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CC00CC"/>
                          </a:solidFill>
                        </a:rPr>
                        <a:t>ช่วงคะแนน</a:t>
                      </a:r>
                      <a:endParaRPr lang="th-TH" sz="32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CC00CC"/>
                          </a:solidFill>
                        </a:rPr>
                        <a:t>0.00-1.99</a:t>
                      </a:r>
                      <a:endParaRPr lang="th-TH" sz="32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solidFill>
                            <a:srgbClr val="CC00CC"/>
                          </a:solidFill>
                        </a:rPr>
                        <a:t>2.00-2.39</a:t>
                      </a:r>
                      <a:endParaRPr lang="th-TH" sz="32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>
                          <a:solidFill>
                            <a:srgbClr val="CC00CC"/>
                          </a:solidFill>
                        </a:rPr>
                        <a:t>2.40-2.99</a:t>
                      </a:r>
                      <a:endParaRPr lang="th-TH" sz="30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>
                          <a:solidFill>
                            <a:srgbClr val="CC00CC"/>
                          </a:solidFill>
                        </a:rPr>
                        <a:t>3.00-3.59</a:t>
                      </a:r>
                      <a:endParaRPr lang="th-TH" sz="30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rgbClr val="CC00CC"/>
                          </a:solidFill>
                        </a:rPr>
                        <a:t>3.60-4.00</a:t>
                      </a:r>
                      <a:endParaRPr lang="th-TH" sz="28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ตัวยึดเนื้อหา 18"/>
          <p:cNvGraphicFramePr>
            <a:graphicFrameLocks/>
          </p:cNvGraphicFramePr>
          <p:nvPr/>
        </p:nvGraphicFramePr>
        <p:xfrm>
          <a:off x="1500166" y="1071546"/>
          <a:ext cx="450059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35745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r>
                        <a:rPr lang="en-US" sz="3600" dirty="0" smtClean="0">
                          <a:solidFill>
                            <a:srgbClr val="CC00CC"/>
                          </a:solidFill>
                        </a:rPr>
                        <a:t> x</a:t>
                      </a:r>
                      <a:r>
                        <a:rPr lang="th-TH" sz="3600" dirty="0" smtClean="0">
                          <a:solidFill>
                            <a:srgbClr val="CC00CC"/>
                          </a:solidFill>
                        </a:rPr>
                        <a:t> </a:t>
                      </a:r>
                      <a:r>
                        <a:rPr lang="th-TH" sz="3600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th-TH" sz="3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th-TH" sz="40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513406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0000FF"/>
                          </a:solidFill>
                        </a:rPr>
                        <a:t>5</a:t>
                      </a:r>
                      <a:endParaRPr lang="th-TH" sz="3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th-TH" sz="30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714744" y="1285860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>
                <a:solidFill>
                  <a:srgbClr val="0000FF"/>
                </a:solidFill>
                <a:latin typeface="Raavi"/>
              </a:rPr>
              <a:t>= 3.20 คะแนน</a:t>
            </a:r>
            <a:endParaRPr lang="th-TH" sz="4000" dirty="0" smtClean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-24"/>
            <a:ext cx="628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6600CC"/>
                </a:solidFill>
              </a:rPr>
              <a:t>แทนค่าในสูตร คะแนนที่ได้ 4 คะแนน คะแนนเต็ม 5 คะแนน ค่าน้ำหนักคะแนน 4 คะแนน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-32" y="2857496"/>
            <a:ext cx="9072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rgbClr val="6600CC"/>
                </a:solidFill>
              </a:rPr>
              <a:t>นำคะแนนที่คำนวณได้(3.20)ไปเทียบกับเกณฑ์การประเมินระดับคุณภาพ </a:t>
            </a:r>
            <a:r>
              <a:rPr lang="th-TH" sz="3200" dirty="0" smtClean="0">
                <a:solidFill>
                  <a:srgbClr val="CC0099"/>
                </a:solidFill>
              </a:rPr>
              <a:t>(ค่าน้ำหนัก4 คะแนน)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406" y="5214950"/>
            <a:ext cx="9001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6600CC"/>
                </a:solidFill>
              </a:rPr>
              <a:t>สรุป ผลจากการประเมินตัวบ่งชี้ 2.1 </a:t>
            </a:r>
            <a:r>
              <a:rPr lang="th-TH" sz="3600" dirty="0" smtClean="0">
                <a:solidFill>
                  <a:srgbClr val="FF0066"/>
                </a:solidFill>
              </a:rPr>
              <a:t>ได้ 3.20 คะแนน </a:t>
            </a:r>
            <a:r>
              <a:rPr lang="th-TH" sz="3600" dirty="0" smtClean="0">
                <a:solidFill>
                  <a:srgbClr val="6600CC"/>
                </a:solidFill>
              </a:rPr>
              <a:t>อยู่ในระดับคุณภาพ </a:t>
            </a:r>
            <a:r>
              <a:rPr lang="th-TH" sz="3600" dirty="0" smtClean="0">
                <a:solidFill>
                  <a:srgbClr val="FF0066"/>
                </a:solidFill>
              </a:rPr>
              <a:t>ดี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06" y="169111"/>
            <a:ext cx="8929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solidFill>
                  <a:srgbClr val="0000CC"/>
                </a:solidFill>
              </a:rPr>
              <a:t>การเขียนรายงานการประเมินตนเองของสถานศึกษา</a:t>
            </a:r>
          </a:p>
          <a:p>
            <a:pPr algn="ctr"/>
            <a:r>
              <a:rPr lang="en-US" sz="3600" dirty="0" smtClean="0">
                <a:solidFill>
                  <a:srgbClr val="0000CC"/>
                </a:solidFill>
              </a:rPr>
              <a:t>Self – Assessment Report</a:t>
            </a:r>
            <a:r>
              <a:rPr lang="th-TH" sz="3600" dirty="0" smtClean="0">
                <a:solidFill>
                  <a:srgbClr val="0000CC"/>
                </a:solidFill>
              </a:rPr>
              <a:t> </a:t>
            </a:r>
            <a:endParaRPr lang="th-TH" sz="4800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64305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4800" b="1" dirty="0" smtClean="0">
                <a:solidFill>
                  <a:srgbClr val="990099"/>
                </a:solidFill>
              </a:rPr>
              <a:t>	บทสรุปสำหรับผู้บริหาร</a:t>
            </a:r>
            <a:endParaRPr lang="th-TH" sz="4800" b="1" dirty="0">
              <a:solidFill>
                <a:srgbClr val="99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49578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4375" algn="l"/>
                <a:tab pos="895350" algn="l"/>
              </a:tabLst>
            </a:pPr>
            <a:r>
              <a:rPr lang="th-TH" sz="5000" b="1" dirty="0" smtClean="0">
                <a:solidFill>
                  <a:srgbClr val="0000CC"/>
                </a:solidFill>
              </a:rPr>
              <a:t>	บทที่ 1 </a:t>
            </a:r>
            <a:r>
              <a:rPr lang="th-TH" sz="4800" b="1" dirty="0" smtClean="0">
                <a:solidFill>
                  <a:srgbClr val="0000CC"/>
                </a:solidFill>
              </a:rPr>
              <a:t>ข้อมูลพื้นฐานของสถานศึกษา </a:t>
            </a:r>
            <a:endParaRPr lang="th-TH" sz="48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2" y="335756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5000" b="1" dirty="0" smtClean="0">
                <a:solidFill>
                  <a:srgbClr val="CC0099"/>
                </a:solidFill>
              </a:rPr>
              <a:t>	บทที่ 2 ทิศทางและ</a:t>
            </a:r>
            <a:r>
              <a:rPr lang="th-TH" sz="4800" b="1" dirty="0" smtClean="0">
                <a:solidFill>
                  <a:srgbClr val="CC0099"/>
                </a:solidFill>
              </a:rPr>
              <a:t>ผลการดำเนินงานสถานศึกษา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4286256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4375" algn="l"/>
              </a:tabLst>
            </a:pPr>
            <a:r>
              <a:rPr lang="th-TH" sz="5000" b="1" dirty="0" smtClean="0">
                <a:solidFill>
                  <a:srgbClr val="0000CC"/>
                </a:solidFill>
              </a:rPr>
              <a:t>	บทที่ 3 </a:t>
            </a:r>
            <a:r>
              <a:rPr lang="th-TH" sz="4800" b="1" dirty="0" smtClean="0">
                <a:solidFill>
                  <a:srgbClr val="0000CC"/>
                </a:solidFill>
              </a:rPr>
              <a:t>ผลการประเมินตนเอง</a:t>
            </a:r>
            <a:endParaRPr lang="th-TH" sz="4800" b="1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21495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4375" algn="l"/>
              </a:tabLst>
            </a:pPr>
            <a:r>
              <a:rPr lang="th-TH" sz="5000" b="1" dirty="0" smtClean="0">
                <a:solidFill>
                  <a:srgbClr val="0000CC"/>
                </a:solidFill>
              </a:rPr>
              <a:t>	</a:t>
            </a:r>
            <a:r>
              <a:rPr lang="th-TH" sz="5000" b="1" dirty="0" smtClean="0">
                <a:solidFill>
                  <a:srgbClr val="D60093"/>
                </a:solidFill>
              </a:rPr>
              <a:t>บทที่ 4 การสรุป</a:t>
            </a:r>
            <a:r>
              <a:rPr lang="th-TH" sz="4800" b="1" dirty="0" smtClean="0">
                <a:solidFill>
                  <a:srgbClr val="D60093"/>
                </a:solidFill>
              </a:rPr>
              <a:t>ผลการประเมินตนเอง</a:t>
            </a:r>
            <a:endParaRPr lang="th-TH" sz="4800" b="1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-71462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4800" b="1" dirty="0" smtClean="0">
                <a:solidFill>
                  <a:srgbClr val="008000"/>
                </a:solidFill>
              </a:rPr>
              <a:t>พ.ร.บ. การศึกษาแห่งชาติ พ.ศ.2542</a:t>
            </a:r>
          </a:p>
          <a:p>
            <a:pPr algn="r"/>
            <a:r>
              <a:rPr lang="th-TH" sz="3600" dirty="0" smtClean="0">
                <a:solidFill>
                  <a:srgbClr val="008000"/>
                </a:solidFill>
              </a:rPr>
              <a:t>แก้ไขเพิ่ม (ฉบับที่ 2) พ.ศ. 2545</a:t>
            </a:r>
            <a:endParaRPr lang="th-TH" sz="36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2500306"/>
            <a:ext cx="7143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5400" dirty="0" smtClean="0">
                <a:solidFill>
                  <a:srgbClr val="CC0099"/>
                </a:solidFill>
              </a:rPr>
              <a:t>ให้มีระบบประกันคุณภาพการศึกษาเพื่อพัฒนาคุณภาพและมาตรฐานการศึกษาทุกระดับ ประกอบด้วยระบบประกันคุณภาพภายใน และระบบประกันคุณภาพภายนอก         </a:t>
            </a:r>
            <a:endParaRPr lang="th-TH" sz="5400" dirty="0">
              <a:solidFill>
                <a:srgbClr val="CC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06" y="1214422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0070C0"/>
                </a:solidFill>
              </a:rPr>
              <a:t>หมวด 6 มาตรฐานและการประกันคุณภาพการศึกษา</a:t>
            </a:r>
            <a:endParaRPr lang="th-TH" sz="36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06" y="1857364"/>
            <a:ext cx="2000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B0F0"/>
                </a:solidFill>
              </a:rPr>
              <a:t>มาตรา 47</a:t>
            </a:r>
            <a:r>
              <a:rPr lang="th-TH" sz="4000" b="1" dirty="0" smtClean="0">
                <a:solidFill>
                  <a:srgbClr val="0070C0"/>
                </a:solidFill>
              </a:rPr>
              <a:t>     </a:t>
            </a:r>
            <a:endParaRPr lang="th-TH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06" y="-24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dirty="0" smtClean="0">
                <a:solidFill>
                  <a:srgbClr val="0000CC"/>
                </a:solidFill>
              </a:rPr>
              <a:t>การประเมินคุณภาพสถานศึกษาโดยต้นสังกัด</a:t>
            </a:r>
            <a:endParaRPr lang="th-TH" sz="6000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424218"/>
            <a:ext cx="842968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5000" dirty="0" smtClean="0">
                <a:solidFill>
                  <a:srgbClr val="CC0099"/>
                </a:solidFill>
              </a:rPr>
              <a:t>     กระบวนการรวบรวมข้อมูล การตรวจสอบและยืนยันคุณภาพการจัดการศึกษาของสถานศึกษา โดยคณะกรรมการที่ผ่านการอบรม ตามหลักสูตรอบรมผู้ประเมินคุณภาพสถานศึกษาโดยต้นสังกัด และได้รับการแต่งตั้งจากสำนักงาน </a:t>
            </a:r>
            <a:r>
              <a:rPr lang="th-TH" sz="5000" dirty="0" err="1" smtClean="0">
                <a:solidFill>
                  <a:srgbClr val="CC0099"/>
                </a:solidFill>
              </a:rPr>
              <a:t>กศน.</a:t>
            </a:r>
            <a:endParaRPr lang="th-TH" sz="50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06" y="-24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dirty="0" smtClean="0">
                <a:solidFill>
                  <a:srgbClr val="0000CC"/>
                </a:solidFill>
              </a:rPr>
              <a:t>การประเมินคุณภาพสถานศึกษาโดยต้นสังกัด</a:t>
            </a:r>
            <a:endParaRPr lang="th-TH" sz="6000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28670"/>
            <a:ext cx="8286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วัตถุประสงค์</a:t>
            </a:r>
            <a:endParaRPr lang="th-TH" sz="5000" dirty="0">
              <a:solidFill>
                <a:srgbClr val="CC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71448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4400" dirty="0" smtClean="0">
                <a:solidFill>
                  <a:srgbClr val="990099"/>
                </a:solidFill>
              </a:rPr>
              <a:t>1. เพื่อตรวจสอบและประเมินคุณภาพสถานศึกษา ตามรฐาน </a:t>
            </a:r>
            <a:r>
              <a:rPr lang="th-TH" sz="4400" dirty="0" err="1" smtClean="0">
                <a:solidFill>
                  <a:srgbClr val="990099"/>
                </a:solidFill>
              </a:rPr>
              <a:t>กศน.</a:t>
            </a:r>
            <a:endParaRPr lang="th-TH" sz="4400" dirty="0">
              <a:solidFill>
                <a:srgbClr val="99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64318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4400" dirty="0" smtClean="0">
                <a:solidFill>
                  <a:srgbClr val="00B050"/>
                </a:solidFill>
              </a:rPr>
              <a:t>2. เพื่อให้ข้อเสนอแนะแก่สถานศึกษาในการพัฒนาการจัด </a:t>
            </a:r>
            <a:r>
              <a:rPr lang="th-TH" sz="4400" dirty="0" err="1" smtClean="0">
                <a:solidFill>
                  <a:srgbClr val="00B050"/>
                </a:solidFill>
              </a:rPr>
              <a:t>กศน.</a:t>
            </a:r>
            <a:endParaRPr lang="th-TH" sz="44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3643314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4400" dirty="0" smtClean="0">
                <a:solidFill>
                  <a:srgbClr val="CC0000"/>
                </a:solidFill>
              </a:rPr>
              <a:t>3. เพื่อให้ข้อมูลแก่ต้นสังกัดในการวางแผนปรับปรุงและพัฒนาคุณภาพสถานศึกษา </a:t>
            </a:r>
            <a:r>
              <a:rPr lang="th-TH" sz="4400" dirty="0" err="1" smtClean="0">
                <a:solidFill>
                  <a:srgbClr val="CC0000"/>
                </a:solidFill>
              </a:rPr>
              <a:t>กศน.</a:t>
            </a:r>
            <a:endParaRPr lang="th-TH" sz="4400" dirty="0">
              <a:solidFill>
                <a:srgbClr val="CC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32" y="513899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4400" dirty="0" smtClean="0">
                <a:solidFill>
                  <a:srgbClr val="CC0099"/>
                </a:solidFill>
              </a:rPr>
              <a:t>4. เพื่อรองรับการประเมินคุณภาพภายนอก</a:t>
            </a:r>
            <a:endParaRPr lang="th-TH" sz="4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06" y="-24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dirty="0" smtClean="0">
                <a:solidFill>
                  <a:srgbClr val="0000CC"/>
                </a:solidFill>
              </a:rPr>
              <a:t>การประเมินคุณภาพสถานศึกษาโดยต้นสังกัด</a:t>
            </a:r>
            <a:endParaRPr lang="th-TH" sz="6000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928670"/>
            <a:ext cx="67866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องค์ประกอบของการประเมิน       </a:t>
            </a:r>
            <a:endParaRPr lang="th-TH" sz="5000" dirty="0">
              <a:solidFill>
                <a:srgbClr val="CC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44" y="1785926"/>
            <a:ext cx="86439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4400" dirty="0" smtClean="0">
                <a:solidFill>
                  <a:srgbClr val="990099"/>
                </a:solidFill>
              </a:rPr>
              <a:t>คณะกรรมการประเมิน มีจำนวน 3-5 และเลขานุการ 1 คน</a:t>
            </a:r>
            <a:endParaRPr lang="th-TH" sz="4400" dirty="0">
              <a:solidFill>
                <a:srgbClr val="99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42" y="2571744"/>
            <a:ext cx="59293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4400" dirty="0" smtClean="0">
                <a:solidFill>
                  <a:srgbClr val="00B050"/>
                </a:solidFill>
              </a:rPr>
              <a:t>1</a:t>
            </a:r>
            <a:r>
              <a:rPr lang="th-TH" sz="4400" dirty="0" smtClean="0">
                <a:solidFill>
                  <a:srgbClr val="00B050"/>
                </a:solidFill>
              </a:rPr>
              <a:t>. ประธาน 1 คน</a:t>
            </a:r>
            <a:endParaRPr lang="th-TH" sz="44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3500438"/>
            <a:ext cx="79295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4400" dirty="0" smtClean="0">
                <a:solidFill>
                  <a:srgbClr val="CC0000"/>
                </a:solidFill>
              </a:rPr>
              <a:t>2</a:t>
            </a:r>
            <a:r>
              <a:rPr lang="th-TH" sz="4400" dirty="0" smtClean="0">
                <a:solidFill>
                  <a:srgbClr val="CC0000"/>
                </a:solidFill>
              </a:rPr>
              <a:t>. กรรมการ 2-4 คน</a:t>
            </a:r>
            <a:endParaRPr lang="th-TH" sz="4400" dirty="0">
              <a:solidFill>
                <a:srgbClr val="CC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4500570"/>
            <a:ext cx="75009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4400" dirty="0" smtClean="0">
                <a:solidFill>
                  <a:srgbClr val="CC0099"/>
                </a:solidFill>
              </a:rPr>
              <a:t>3</a:t>
            </a:r>
            <a:r>
              <a:rPr lang="th-TH" sz="4400" dirty="0" smtClean="0">
                <a:solidFill>
                  <a:srgbClr val="CC0099"/>
                </a:solidFill>
              </a:rPr>
              <a:t>. ผู้แทนสำนักงาน </a:t>
            </a:r>
            <a:r>
              <a:rPr lang="th-TH" sz="4400" dirty="0" err="1" smtClean="0">
                <a:solidFill>
                  <a:srgbClr val="CC0099"/>
                </a:solidFill>
              </a:rPr>
              <a:t>กศน.</a:t>
            </a:r>
            <a:r>
              <a:rPr lang="th-TH" sz="4400" dirty="0" smtClean="0">
                <a:solidFill>
                  <a:srgbClr val="CC0099"/>
                </a:solidFill>
              </a:rPr>
              <a:t>จังหวัด เป็นเลขานุการ</a:t>
            </a:r>
            <a:endParaRPr lang="th-TH" sz="4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06" y="-142900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dirty="0" smtClean="0">
                <a:solidFill>
                  <a:srgbClr val="0000CC"/>
                </a:solidFill>
              </a:rPr>
              <a:t>การประเมินคุณภาพสถานศึกษาโดยต้นสังกัด</a:t>
            </a:r>
            <a:endParaRPr lang="th-TH" sz="6000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785794"/>
            <a:ext cx="678661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คุณสมบัติเฉพาะ       </a:t>
            </a:r>
            <a:endParaRPr lang="th-TH" sz="5000" dirty="0">
              <a:solidFill>
                <a:srgbClr val="CC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500174"/>
            <a:ext cx="9001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800" dirty="0" smtClean="0">
                <a:solidFill>
                  <a:srgbClr val="CC0099"/>
                </a:solidFill>
              </a:rPr>
              <a:t>  </a:t>
            </a:r>
            <a:r>
              <a:rPr lang="th-TH" sz="4800" dirty="0" smtClean="0">
                <a:solidFill>
                  <a:srgbClr val="CC0099"/>
                </a:solidFill>
              </a:rPr>
              <a:t> </a:t>
            </a:r>
            <a:r>
              <a:rPr lang="th-TH" sz="4800" dirty="0" smtClean="0">
                <a:solidFill>
                  <a:srgbClr val="CC0099"/>
                </a:solidFill>
              </a:rPr>
              <a:t>    </a:t>
            </a:r>
            <a:r>
              <a:rPr lang="th-TH" sz="4400" dirty="0" smtClean="0">
                <a:solidFill>
                  <a:srgbClr val="990099"/>
                </a:solidFill>
              </a:rPr>
              <a:t>1. ผู้อำนวยการ รองผู้อำนวยการ สำนักงาน </a:t>
            </a:r>
            <a:r>
              <a:rPr lang="th-TH" sz="4400" dirty="0" err="1" smtClean="0">
                <a:solidFill>
                  <a:srgbClr val="990099"/>
                </a:solidFill>
              </a:rPr>
              <a:t>กศน.</a:t>
            </a:r>
            <a:r>
              <a:rPr lang="th-TH" sz="4400" dirty="0" smtClean="0">
                <a:solidFill>
                  <a:srgbClr val="990099"/>
                </a:solidFill>
              </a:rPr>
              <a:t>จังหวัด ผู้บริหาร </a:t>
            </a:r>
            <a:r>
              <a:rPr lang="th-TH" sz="4400" dirty="0" err="1" smtClean="0">
                <a:solidFill>
                  <a:srgbClr val="990099"/>
                </a:solidFill>
              </a:rPr>
              <a:t>กศน.</a:t>
            </a:r>
            <a:r>
              <a:rPr lang="th-TH" sz="4400" dirty="0" smtClean="0">
                <a:solidFill>
                  <a:srgbClr val="990099"/>
                </a:solidFill>
              </a:rPr>
              <a:t> อำเภอ ศึกษานิเทศก์ ครูบุคลากรทางการศึกษาสังกัดสำนักงาน </a:t>
            </a:r>
            <a:r>
              <a:rPr lang="th-TH" sz="4400" dirty="0" err="1" smtClean="0">
                <a:solidFill>
                  <a:srgbClr val="990099"/>
                </a:solidFill>
              </a:rPr>
              <a:t>กศน.</a:t>
            </a:r>
            <a:r>
              <a:rPr lang="th-TH" sz="4400" dirty="0" smtClean="0">
                <a:solidFill>
                  <a:srgbClr val="990099"/>
                </a:solidFill>
              </a:rPr>
              <a:t> บุคลากรทางการศึกษานักวิชาการ  ในระดับชำนาญการพิเศษขึ้นไป</a:t>
            </a:r>
            <a:endParaRPr lang="th-TH" sz="4400" dirty="0">
              <a:solidFill>
                <a:srgbClr val="99009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286256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dirty="0" smtClean="0">
                <a:solidFill>
                  <a:srgbClr val="CC0099"/>
                </a:solidFill>
              </a:rPr>
              <a:t>     </a:t>
            </a:r>
            <a:r>
              <a:rPr lang="th-TH" sz="4400" dirty="0" smtClean="0">
                <a:solidFill>
                  <a:srgbClr val="CC0099"/>
                </a:solidFill>
              </a:rPr>
              <a:t>2. ต้องผ่านการอบรม ฯ และได้รับการแต่งตั้งให้เป็นผู้ประเมิน จากสำนักงาน </a:t>
            </a:r>
            <a:r>
              <a:rPr lang="th-TH" sz="4400" dirty="0" err="1" smtClean="0">
                <a:solidFill>
                  <a:srgbClr val="CC0099"/>
                </a:solidFill>
              </a:rPr>
              <a:t>กศน.</a:t>
            </a:r>
            <a:endParaRPr lang="th-TH" sz="4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06" y="-24"/>
            <a:ext cx="8929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dirty="0" smtClean="0">
                <a:solidFill>
                  <a:srgbClr val="0000CC"/>
                </a:solidFill>
              </a:rPr>
              <a:t>การประเมินคุณภาพสถานศึกษาโดยต้นสังกัด</a:t>
            </a:r>
            <a:endParaRPr lang="th-TH" sz="6000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06" y="1000108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dirty="0" smtClean="0">
                <a:solidFill>
                  <a:srgbClr val="CC0099"/>
                </a:solidFill>
              </a:rPr>
              <a:t>ขั้นตอนการประเมิน</a:t>
            </a:r>
            <a:endParaRPr lang="th-TH" sz="4400" dirty="0">
              <a:solidFill>
                <a:srgbClr val="CC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71448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4800" b="1" dirty="0" smtClean="0">
                <a:solidFill>
                  <a:srgbClr val="990099"/>
                </a:solidFill>
              </a:rPr>
              <a:t>1. ก่อนการประเมิน</a:t>
            </a:r>
            <a:endParaRPr lang="th-TH" sz="4800" b="1" dirty="0">
              <a:solidFill>
                <a:srgbClr val="99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49578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1.1 </a:t>
            </a:r>
            <a:r>
              <a:rPr lang="th-TH" sz="4800" b="1" dirty="0" smtClean="0">
                <a:solidFill>
                  <a:srgbClr val="0000CC"/>
                </a:solidFill>
              </a:rPr>
              <a:t>ศึกษาข้อมูลสถานศึกษา </a:t>
            </a:r>
            <a:endParaRPr lang="th-TH" sz="48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2" y="335756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</a:t>
            </a:r>
            <a:r>
              <a:rPr lang="th-TH" sz="5000" b="1" dirty="0" smtClean="0">
                <a:solidFill>
                  <a:srgbClr val="CC0099"/>
                </a:solidFill>
              </a:rPr>
              <a:t>1.2 </a:t>
            </a:r>
            <a:r>
              <a:rPr lang="th-TH" sz="4800" b="1" dirty="0" smtClean="0">
                <a:solidFill>
                  <a:srgbClr val="CC0099"/>
                </a:solidFill>
              </a:rPr>
              <a:t>ประชุมสร้างความเข้าใจและวางแผนการประเมิน </a:t>
            </a:r>
            <a:endParaRPr lang="th-TH" sz="4800" b="1" dirty="0">
              <a:solidFill>
                <a:srgbClr val="CC00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2" y="521043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</a:t>
            </a:r>
            <a:r>
              <a:rPr lang="th-TH" sz="5000" b="1" dirty="0" smtClean="0">
                <a:solidFill>
                  <a:srgbClr val="CC0066"/>
                </a:solidFill>
              </a:rPr>
              <a:t>1.4 </a:t>
            </a:r>
            <a:r>
              <a:rPr lang="th-TH" sz="4800" b="1" dirty="0" smtClean="0">
                <a:solidFill>
                  <a:srgbClr val="CC0066"/>
                </a:solidFill>
              </a:rPr>
              <a:t>ประสานงานการประเมิน </a:t>
            </a:r>
            <a:endParaRPr lang="th-TH" sz="4800" b="1" dirty="0">
              <a:solidFill>
                <a:srgbClr val="CC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2" y="421481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1.3 </a:t>
            </a:r>
            <a:r>
              <a:rPr lang="th-TH" sz="4800" b="1" dirty="0" smtClean="0">
                <a:solidFill>
                  <a:srgbClr val="0000CC"/>
                </a:solidFill>
              </a:rPr>
              <a:t>จัดเตรียมเครื่องมือประเมิน</a:t>
            </a:r>
            <a:endParaRPr lang="th-TH" sz="4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06" y="285728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dirty="0" smtClean="0">
                <a:solidFill>
                  <a:srgbClr val="CC0099"/>
                </a:solidFill>
              </a:rPr>
              <a:t>ขั้นตอนการประเมิน</a:t>
            </a:r>
            <a:endParaRPr lang="th-TH" sz="4400" dirty="0">
              <a:solidFill>
                <a:srgbClr val="CC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28586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4800" b="1" dirty="0" smtClean="0">
                <a:solidFill>
                  <a:srgbClr val="990099"/>
                </a:solidFill>
              </a:rPr>
              <a:t>    2. ระหว่างการประเมิน</a:t>
            </a:r>
            <a:endParaRPr lang="th-TH" sz="4800" b="1" dirty="0">
              <a:solidFill>
                <a:srgbClr val="99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143116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     2.1 </a:t>
            </a:r>
            <a:r>
              <a:rPr lang="th-TH" sz="4800" b="1" dirty="0" smtClean="0">
                <a:solidFill>
                  <a:srgbClr val="0000CC"/>
                </a:solidFill>
              </a:rPr>
              <a:t>แนะนำคณะกรรมการ</a:t>
            </a:r>
            <a:endParaRPr lang="th-TH" sz="48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2" y="307181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     </a:t>
            </a:r>
            <a:r>
              <a:rPr lang="th-TH" sz="5000" b="1" dirty="0" smtClean="0">
                <a:solidFill>
                  <a:srgbClr val="CC0099"/>
                </a:solidFill>
              </a:rPr>
              <a:t>2.2 </a:t>
            </a:r>
            <a:r>
              <a:rPr lang="th-TH" sz="4800" b="1" dirty="0" smtClean="0">
                <a:solidFill>
                  <a:srgbClr val="CC0099"/>
                </a:solidFill>
              </a:rPr>
              <a:t>รับฟังข้อมูลของสถานศึกษา</a:t>
            </a:r>
            <a:endParaRPr lang="th-TH" sz="4800" b="1" dirty="0">
              <a:solidFill>
                <a:srgbClr val="CC00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2" y="5000636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60475" algn="l"/>
              </a:tabLst>
            </a:pPr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     </a:t>
            </a:r>
            <a:r>
              <a:rPr lang="th-TH" sz="5000" b="1" dirty="0" smtClean="0">
                <a:solidFill>
                  <a:srgbClr val="CC0066"/>
                </a:solidFill>
              </a:rPr>
              <a:t>2.4 </a:t>
            </a:r>
            <a:r>
              <a:rPr lang="th-TH" sz="4800" b="1" dirty="0" smtClean="0">
                <a:solidFill>
                  <a:srgbClr val="CC0066"/>
                </a:solidFill>
              </a:rPr>
              <a:t>รายงานผลการประเมินเบื้องต้น</a:t>
            </a:r>
            <a:endParaRPr lang="th-TH" sz="4800" b="1" dirty="0">
              <a:solidFill>
                <a:srgbClr val="CC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2" y="407194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     2.3 ดำเนินการประเมิน </a:t>
            </a:r>
            <a:endParaRPr lang="th-TH" sz="4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06" y="16353"/>
            <a:ext cx="82868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400" dirty="0" smtClean="0">
                <a:solidFill>
                  <a:srgbClr val="CC0099"/>
                </a:solidFill>
              </a:rPr>
              <a:t>ขั้นตอนการประเมิน</a:t>
            </a:r>
            <a:endParaRPr lang="th-TH" sz="4400" dirty="0">
              <a:solidFill>
                <a:srgbClr val="CC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78579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4800" b="1" dirty="0" smtClean="0">
                <a:solidFill>
                  <a:srgbClr val="990099"/>
                </a:solidFill>
              </a:rPr>
              <a:t>    3. หลังการประเมิน</a:t>
            </a:r>
            <a:endParaRPr lang="th-TH" sz="4800" b="1" dirty="0">
              <a:solidFill>
                <a:srgbClr val="99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57161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     3.1 </a:t>
            </a:r>
            <a:r>
              <a:rPr lang="th-TH" sz="4800" b="1" dirty="0" smtClean="0">
                <a:solidFill>
                  <a:srgbClr val="0000CC"/>
                </a:solidFill>
              </a:rPr>
              <a:t>วิเคราะห์และสังเคราะห์ผลการประเมิน</a:t>
            </a:r>
            <a:endParaRPr lang="th-TH" sz="48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42886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     </a:t>
            </a:r>
            <a:r>
              <a:rPr lang="th-TH" sz="5000" b="1" dirty="0" smtClean="0">
                <a:solidFill>
                  <a:srgbClr val="CC0099"/>
                </a:solidFill>
              </a:rPr>
              <a:t>3.2 </a:t>
            </a:r>
            <a:r>
              <a:rPr lang="th-TH" sz="4800" b="1" dirty="0" smtClean="0">
                <a:solidFill>
                  <a:srgbClr val="CC0099"/>
                </a:solidFill>
              </a:rPr>
              <a:t>จัดทำรายงานการประเมินของสถานศึกษา</a:t>
            </a:r>
            <a:endParaRPr lang="th-TH" sz="4800" b="1" dirty="0">
              <a:solidFill>
                <a:srgbClr val="CC00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32" y="414338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60475" algn="l"/>
              </a:tabLst>
            </a:pPr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     </a:t>
            </a:r>
            <a:r>
              <a:rPr lang="th-TH" sz="5000" b="1" dirty="0" smtClean="0">
                <a:solidFill>
                  <a:srgbClr val="CC0066"/>
                </a:solidFill>
              </a:rPr>
              <a:t>3.4 </a:t>
            </a:r>
            <a:r>
              <a:rPr lang="th-TH" sz="4800" b="1" dirty="0" smtClean="0">
                <a:solidFill>
                  <a:srgbClr val="CC0066"/>
                </a:solidFill>
              </a:rPr>
              <a:t>ต้นสังกัดนำผลการการประเมินไปใช้</a:t>
            </a:r>
            <a:endParaRPr lang="th-TH" sz="4800" b="1" dirty="0">
              <a:solidFill>
                <a:srgbClr val="CC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32" y="328612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     3.3 จัดทำรายงานการประเมิน </a:t>
            </a:r>
            <a:endParaRPr lang="th-TH" sz="4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12" name="ตัวยึดเนื้อหา 11"/>
          <p:cNvGraphicFramePr>
            <a:graphicFrameLocks noGrp="1"/>
          </p:cNvGraphicFramePr>
          <p:nvPr>
            <p:ph idx="1"/>
          </p:nvPr>
        </p:nvGraphicFramePr>
        <p:xfrm>
          <a:off x="142844" y="307181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8" y="-24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333399"/>
                </a:solidFill>
              </a:rPr>
              <a:t>มาตรฐานที่ 2 คุณภาพการจัดการศึกษา/การให้บริการ</a:t>
            </a:r>
            <a:endParaRPr lang="th-TH" sz="3600" b="1" dirty="0">
              <a:solidFill>
                <a:srgbClr val="33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06" y="642918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6600CC"/>
                </a:solidFill>
              </a:rPr>
              <a:t>ตัวบ่งชี้ที่ 2.1 คุณภาพของหลักสูตร ค่าน้ำหนัก 4 คะแนน</a:t>
            </a:r>
            <a:endParaRPr lang="th-TH" sz="3600" dirty="0">
              <a:solidFill>
                <a:srgbClr val="6600CC"/>
              </a:solidFill>
            </a:endParaRPr>
          </a:p>
        </p:txBody>
      </p:sp>
      <p:graphicFrame>
        <p:nvGraphicFramePr>
          <p:cNvPr id="13" name="ตัวยึดเนื้อหา 18"/>
          <p:cNvGraphicFramePr>
            <a:graphicFrameLocks/>
          </p:cNvGraphicFramePr>
          <p:nvPr/>
        </p:nvGraphicFramePr>
        <p:xfrm>
          <a:off x="71406" y="1357298"/>
          <a:ext cx="8929718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6"/>
                <a:gridCol w="4143372"/>
              </a:tblGrid>
              <a:tr h="795748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0000FF"/>
                          </a:solidFill>
                        </a:rPr>
                        <a:t>เกณฑ์การพิจารณา </a:t>
                      </a:r>
                      <a:endParaRPr lang="th-TH" sz="3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0000FF"/>
                          </a:solidFill>
                        </a:rPr>
                        <a:t>แนวทางการประเมิน/ร่องรอย/หลักฐาน</a:t>
                      </a:r>
                      <a:endParaRPr lang="th-TH" sz="3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842556">
                <a:tc>
                  <a:txBody>
                    <a:bodyPr/>
                    <a:lstStyle/>
                    <a:p>
                      <a:pPr algn="l"/>
                      <a:r>
                        <a:rPr lang="th-TH" sz="4000" dirty="0" smtClean="0">
                          <a:solidFill>
                            <a:srgbClr val="6600CC"/>
                          </a:solidFill>
                        </a:rPr>
                        <a:t>   1. มีหลักสูตรที่จัดทำขึ้นโดยคณะกรรมการพัฒนาหลักสูตร            ผ่านความเห็นชอบจากคณะกรรมการสถานศึกษาและได้รับการอนุมัติจาก             ผู้มีอำนาจ</a:t>
                      </a:r>
                      <a:endParaRPr lang="th-TH" sz="4000" dirty="0"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4000" dirty="0" smtClean="0">
                          <a:solidFill>
                            <a:srgbClr val="CC00CC"/>
                          </a:solidFill>
                        </a:rPr>
                        <a:t>1. หลักสูตร</a:t>
                      </a:r>
                    </a:p>
                    <a:p>
                      <a:pPr algn="l"/>
                      <a:r>
                        <a:rPr lang="th-TH" sz="4000" dirty="0" smtClean="0">
                          <a:solidFill>
                            <a:srgbClr val="CC00CC"/>
                          </a:solidFill>
                        </a:rPr>
                        <a:t>2. คำสั่งแต่งตั้งคณะกรรมการ</a:t>
                      </a:r>
                      <a:endParaRPr lang="th-TH" sz="40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12" name="ตัวยึดเนื้อหา 11"/>
          <p:cNvGraphicFramePr>
            <a:graphicFrameLocks noGrp="1"/>
          </p:cNvGraphicFramePr>
          <p:nvPr>
            <p:ph idx="1"/>
          </p:nvPr>
        </p:nvGraphicFramePr>
        <p:xfrm>
          <a:off x="142844" y="307181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8" y="-24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333399"/>
                </a:solidFill>
              </a:rPr>
              <a:t>มาตรฐานที่ 2 คุณภาพการจัดการศึกษา/การให้บริการ</a:t>
            </a:r>
            <a:endParaRPr lang="th-TH" sz="3600" b="1" dirty="0">
              <a:solidFill>
                <a:srgbClr val="33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06" y="642918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6600CC"/>
                </a:solidFill>
              </a:rPr>
              <a:t>ตัวบ่งชี้ที่ 2.1 คุณภาพของหลักสูตร ค่าน้ำหนัก 4 คะแนน</a:t>
            </a:r>
            <a:endParaRPr lang="th-TH" sz="3600" dirty="0">
              <a:solidFill>
                <a:srgbClr val="6600CC"/>
              </a:solidFill>
            </a:endParaRPr>
          </a:p>
        </p:txBody>
      </p:sp>
      <p:graphicFrame>
        <p:nvGraphicFramePr>
          <p:cNvPr id="13" name="ตัวยึดเนื้อหา 18"/>
          <p:cNvGraphicFramePr>
            <a:graphicFrameLocks/>
          </p:cNvGraphicFramePr>
          <p:nvPr/>
        </p:nvGraphicFramePr>
        <p:xfrm>
          <a:off x="71406" y="1782142"/>
          <a:ext cx="8929718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6"/>
                <a:gridCol w="4143372"/>
              </a:tblGrid>
              <a:tr h="1004816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0000FF"/>
                          </a:solidFill>
                        </a:rPr>
                        <a:t>เกณฑ์การพิจารณา </a:t>
                      </a:r>
                      <a:endParaRPr lang="th-TH" sz="3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0000FF"/>
                          </a:solidFill>
                        </a:rPr>
                        <a:t>แนวทางการประเมิน/ร่องรอย/หลักฐาน</a:t>
                      </a:r>
                      <a:endParaRPr lang="th-TH" sz="3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883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dirty="0" smtClean="0">
                          <a:solidFill>
                            <a:srgbClr val="6600CC"/>
                          </a:solidFill>
                        </a:rPr>
                        <a:t>   </a:t>
                      </a:r>
                      <a:r>
                        <a:rPr lang="th-TH" sz="4000" dirty="0" smtClean="0">
                          <a:solidFill>
                            <a:srgbClr val="0000FF"/>
                          </a:solidFill>
                        </a:rPr>
                        <a:t>2. โครงสร้างหลักสูตรที่มีองค์ประกอบครบถ้วนตามกระบวนการพัฒนาหลักสูตร</a:t>
                      </a:r>
                    </a:p>
                    <a:p>
                      <a:pPr algn="l"/>
                      <a:endParaRPr lang="th-TH" sz="4000" dirty="0"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4000" dirty="0" smtClean="0">
                          <a:solidFill>
                            <a:srgbClr val="CC00CC"/>
                          </a:solidFill>
                        </a:rPr>
                        <a:t>รายละเอียดองค์ประกอบของหลักสูตร</a:t>
                      </a:r>
                      <a:endParaRPr lang="th-TH" sz="40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12" name="ตัวยึดเนื้อหา 11"/>
          <p:cNvGraphicFramePr>
            <a:graphicFrameLocks noGrp="1"/>
          </p:cNvGraphicFramePr>
          <p:nvPr>
            <p:ph idx="1"/>
          </p:nvPr>
        </p:nvGraphicFramePr>
        <p:xfrm>
          <a:off x="142844" y="307181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8" y="-24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333399"/>
                </a:solidFill>
              </a:rPr>
              <a:t>มาตรฐานที่ 2 คุณภาพการจัดการศึกษา/การให้บริการ</a:t>
            </a:r>
            <a:endParaRPr lang="th-TH" sz="3600" b="1" dirty="0">
              <a:solidFill>
                <a:srgbClr val="33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06" y="642918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6600CC"/>
                </a:solidFill>
              </a:rPr>
              <a:t>ตัวบ่งชี้ที่ 2.1 คุณภาพของหลักสูตร ค่าน้ำหนัก 4 คะแนน</a:t>
            </a:r>
            <a:endParaRPr lang="th-TH" sz="3600" dirty="0">
              <a:solidFill>
                <a:srgbClr val="6600CC"/>
              </a:solidFill>
            </a:endParaRPr>
          </a:p>
        </p:txBody>
      </p:sp>
      <p:graphicFrame>
        <p:nvGraphicFramePr>
          <p:cNvPr id="13" name="ตัวยึดเนื้อหา 18"/>
          <p:cNvGraphicFramePr>
            <a:graphicFrameLocks/>
          </p:cNvGraphicFramePr>
          <p:nvPr/>
        </p:nvGraphicFramePr>
        <p:xfrm>
          <a:off x="71406" y="1782142"/>
          <a:ext cx="8929718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6"/>
                <a:gridCol w="4143372"/>
              </a:tblGrid>
              <a:tr h="1004816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0000FF"/>
                          </a:solidFill>
                        </a:rPr>
                        <a:t>เกณฑ์การพิจารณา </a:t>
                      </a:r>
                      <a:endParaRPr lang="th-TH" sz="3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0000FF"/>
                          </a:solidFill>
                        </a:rPr>
                        <a:t>แนวทางการประเมิน/ร่องรอย/หลักฐาน</a:t>
                      </a:r>
                      <a:endParaRPr lang="th-TH" sz="3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883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dirty="0" smtClean="0">
                          <a:solidFill>
                            <a:srgbClr val="6600CC"/>
                          </a:solidFill>
                        </a:rPr>
                        <a:t>   3. เนื้อหาในหลักสูตรมีการบูร</a:t>
                      </a:r>
                      <a:r>
                        <a:rPr lang="th-TH" sz="4000" dirty="0" err="1" smtClean="0">
                          <a:solidFill>
                            <a:srgbClr val="6600CC"/>
                          </a:solidFill>
                        </a:rPr>
                        <a:t>ณา</a:t>
                      </a:r>
                      <a:r>
                        <a:rPr lang="th-TH" sz="4000" dirty="0" smtClean="0">
                          <a:solidFill>
                            <a:srgbClr val="6600CC"/>
                          </a:solidFill>
                        </a:rPr>
                        <a:t>การสภาพปัญหาความต้องการของผู้เรียน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4000" dirty="0" smtClean="0">
                          <a:solidFill>
                            <a:srgbClr val="CC00CC"/>
                          </a:solidFill>
                        </a:rPr>
                        <a:t>1. รายงานการสำรวจความต้องการและผลการวิเคราะห์ข้อมูล</a:t>
                      </a:r>
                    </a:p>
                    <a:p>
                      <a:pPr algn="l"/>
                      <a:r>
                        <a:rPr lang="th-TH" sz="4000" dirty="0" smtClean="0">
                          <a:solidFill>
                            <a:srgbClr val="CC00CC"/>
                          </a:solidFill>
                        </a:rPr>
                        <a:t>2. หลักสูตร</a:t>
                      </a:r>
                      <a:endParaRPr lang="th-TH" sz="40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14546" y="-71462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4400" b="1" dirty="0" smtClean="0">
                <a:solidFill>
                  <a:srgbClr val="008000"/>
                </a:solidFill>
              </a:rPr>
              <a:t>พ.ร.บ. การศึกษาแห่งชาติ พ.ศ.2542</a:t>
            </a:r>
          </a:p>
          <a:p>
            <a:pPr algn="r"/>
            <a:r>
              <a:rPr lang="th-TH" sz="3600" dirty="0" smtClean="0">
                <a:solidFill>
                  <a:srgbClr val="008000"/>
                </a:solidFill>
              </a:rPr>
              <a:t>แก้ไขเพิ่ม (ฉบับที่ 2) พ.ศ. 2545</a:t>
            </a:r>
            <a:endParaRPr lang="th-TH" sz="36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2214554"/>
            <a:ext cx="87154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800" dirty="0" smtClean="0">
                <a:solidFill>
                  <a:srgbClr val="CC0099"/>
                </a:solidFill>
              </a:rPr>
              <a:t>ให้หน่วยงานต้นสังกัดและสถานศึกษาจัดให้มีระบบการประกันคุณภาพในสถานศึกษาและให้ถือว่าการประกันคุณภาพภายในเป็นส่วนหนึ่งของกระบวนการศึกษาที่ต้องดำเนินการอย่างต่อเนื่อง โดยมีการจัดทำรายงานประจำปีเสนอต่อหน่วยงานต้นสังกัด หน่วยงานที่เกี่ยวข้อง และเปิดเผยต่อสาธารณชน</a:t>
            </a:r>
            <a:endParaRPr lang="th-TH" sz="4800" dirty="0">
              <a:solidFill>
                <a:srgbClr val="CC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06" y="1142984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solidFill>
                  <a:srgbClr val="0070C0"/>
                </a:solidFill>
              </a:rPr>
              <a:t>หมวด 6 มาตรฐานและการประกันคุณภาพการศึกษา</a:t>
            </a:r>
            <a:endParaRPr lang="th-TH" sz="32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38" y="1643050"/>
            <a:ext cx="2000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B0F0"/>
                </a:solidFill>
              </a:rPr>
              <a:t>มาตรา 48</a:t>
            </a:r>
            <a:r>
              <a:rPr lang="th-TH" sz="4000" b="1" dirty="0" smtClean="0">
                <a:solidFill>
                  <a:srgbClr val="0070C0"/>
                </a:solidFill>
              </a:rPr>
              <a:t>     </a:t>
            </a:r>
            <a:endParaRPr lang="th-TH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12" name="ตัวยึดเนื้อหา 11"/>
          <p:cNvGraphicFramePr>
            <a:graphicFrameLocks noGrp="1"/>
          </p:cNvGraphicFramePr>
          <p:nvPr>
            <p:ph idx="1"/>
          </p:nvPr>
        </p:nvGraphicFramePr>
        <p:xfrm>
          <a:off x="142844" y="307181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8" y="-24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333399"/>
                </a:solidFill>
              </a:rPr>
              <a:t>มาตรฐานที่ 2 คุณภาพการจัดการศึกษา/การให้บริการ</a:t>
            </a:r>
            <a:endParaRPr lang="th-TH" sz="3600" b="1" dirty="0">
              <a:solidFill>
                <a:srgbClr val="33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06" y="642918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6600CC"/>
                </a:solidFill>
              </a:rPr>
              <a:t>ตัวบ่งชี้ที่ 2.1 คุณภาพของหลักสูตร ค่าน้ำหนัก 4 คะแนน</a:t>
            </a:r>
            <a:endParaRPr lang="th-TH" sz="3600" dirty="0">
              <a:solidFill>
                <a:srgbClr val="6600CC"/>
              </a:solidFill>
            </a:endParaRPr>
          </a:p>
        </p:txBody>
      </p:sp>
      <p:graphicFrame>
        <p:nvGraphicFramePr>
          <p:cNvPr id="13" name="ตัวยึดเนื้อหา 18"/>
          <p:cNvGraphicFramePr>
            <a:graphicFrameLocks/>
          </p:cNvGraphicFramePr>
          <p:nvPr/>
        </p:nvGraphicFramePr>
        <p:xfrm>
          <a:off x="71406" y="1782142"/>
          <a:ext cx="8929718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6"/>
                <a:gridCol w="4143372"/>
              </a:tblGrid>
              <a:tr h="1004816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0000FF"/>
                          </a:solidFill>
                        </a:rPr>
                        <a:t>เกณฑ์การพิจารณา </a:t>
                      </a:r>
                      <a:endParaRPr lang="th-TH" sz="3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0000FF"/>
                          </a:solidFill>
                        </a:rPr>
                        <a:t>แนวทางการประเมิน/ร่องรอย/หลักฐาน</a:t>
                      </a:r>
                      <a:endParaRPr lang="th-TH" sz="3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883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dirty="0" smtClean="0">
                          <a:solidFill>
                            <a:srgbClr val="6600CC"/>
                          </a:solidFill>
                        </a:rPr>
                        <a:t>   </a:t>
                      </a:r>
                      <a:r>
                        <a:rPr lang="th-TH" sz="4000" dirty="0" smtClean="0">
                          <a:solidFill>
                            <a:srgbClr val="0000FF"/>
                          </a:solidFill>
                        </a:rPr>
                        <a:t>4. มีการนำหลักสูตรไปใช้ในการจัดการเรียนรู้ตามเป้าหมายของหลักสูตร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4000" dirty="0" smtClean="0"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4000" dirty="0" smtClean="0">
                          <a:solidFill>
                            <a:srgbClr val="CC00CC"/>
                          </a:solidFill>
                        </a:rPr>
                        <a:t>1. แผนการจัดการเรียนรู้</a:t>
                      </a:r>
                    </a:p>
                    <a:p>
                      <a:pPr algn="l"/>
                      <a:r>
                        <a:rPr lang="th-TH" sz="4000" dirty="0" smtClean="0">
                          <a:solidFill>
                            <a:srgbClr val="CC00CC"/>
                          </a:solidFill>
                        </a:rPr>
                        <a:t>2. รายงานการติดตามผู้จบหลักสูตร</a:t>
                      </a:r>
                      <a:endParaRPr lang="th-TH" sz="40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graphicFrame>
        <p:nvGraphicFramePr>
          <p:cNvPr id="12" name="ตัวยึดเนื้อหา 11"/>
          <p:cNvGraphicFramePr>
            <a:graphicFrameLocks noGrp="1"/>
          </p:cNvGraphicFramePr>
          <p:nvPr>
            <p:ph idx="1"/>
          </p:nvPr>
        </p:nvGraphicFramePr>
        <p:xfrm>
          <a:off x="142844" y="3071810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8" y="-24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333399"/>
                </a:solidFill>
              </a:rPr>
              <a:t>มาตรฐานที่ 2 คุณภาพการจัดการศึกษา/การให้บริการ</a:t>
            </a:r>
            <a:endParaRPr lang="th-TH" sz="3600" b="1" dirty="0">
              <a:solidFill>
                <a:srgbClr val="33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06" y="642918"/>
            <a:ext cx="714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6600CC"/>
                </a:solidFill>
              </a:rPr>
              <a:t>ตัวบ่งชี้ที่ 2.1 คุณภาพของหลักสูตร ค่าน้ำหนัก 4 คะแนน</a:t>
            </a:r>
            <a:endParaRPr lang="th-TH" sz="3600" dirty="0">
              <a:solidFill>
                <a:srgbClr val="6600CC"/>
              </a:solidFill>
            </a:endParaRPr>
          </a:p>
        </p:txBody>
      </p:sp>
      <p:graphicFrame>
        <p:nvGraphicFramePr>
          <p:cNvPr id="13" name="ตัวยึดเนื้อหา 18"/>
          <p:cNvGraphicFramePr>
            <a:graphicFrameLocks/>
          </p:cNvGraphicFramePr>
          <p:nvPr/>
        </p:nvGraphicFramePr>
        <p:xfrm>
          <a:off x="71406" y="1782142"/>
          <a:ext cx="8929718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6"/>
                <a:gridCol w="4143372"/>
              </a:tblGrid>
              <a:tr h="1004816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0000FF"/>
                          </a:solidFill>
                        </a:rPr>
                        <a:t>เกณฑ์การพิจารณา </a:t>
                      </a:r>
                      <a:endParaRPr lang="th-TH" sz="3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solidFill>
                            <a:srgbClr val="0000FF"/>
                          </a:solidFill>
                        </a:rPr>
                        <a:t>แนวทางการประเมิน/ร่องรอย/หลักฐาน</a:t>
                      </a:r>
                      <a:endParaRPr lang="th-TH" sz="36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883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4000" dirty="0" smtClean="0">
                          <a:solidFill>
                            <a:srgbClr val="6600CC"/>
                          </a:solidFill>
                        </a:rPr>
                        <a:t>  5. มีการประเมินการใช้และความสำเร็จของหลักสูตร และนำผลการประเมินมาปรับปรุง/พัฒนา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4000" dirty="0" smtClean="0">
                        <a:solidFill>
                          <a:srgbClr val="6600CC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4000" dirty="0" smtClean="0">
                          <a:solidFill>
                            <a:srgbClr val="CC00CC"/>
                          </a:solidFill>
                        </a:rPr>
                        <a:t>1. รายงานการติดตามผู้จบหลักสูตร</a:t>
                      </a:r>
                    </a:p>
                    <a:p>
                      <a:pPr algn="l"/>
                      <a:r>
                        <a:rPr lang="th-TH" sz="4000" dirty="0" smtClean="0">
                          <a:solidFill>
                            <a:srgbClr val="CC00CC"/>
                          </a:solidFill>
                        </a:rPr>
                        <a:t>2. บันทึกรายงานการนำผลการประเมินไปใช้ในการพัฒนาหลักสูตร</a:t>
                      </a:r>
                      <a:endParaRPr lang="th-TH" sz="4000" dirty="0">
                        <a:solidFill>
                          <a:srgbClr val="CC00CC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06" y="-24"/>
            <a:ext cx="89297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solidFill>
                  <a:srgbClr val="0000CC"/>
                </a:solidFill>
              </a:rPr>
              <a:t>การเขียนรายงาน</a:t>
            </a:r>
          </a:p>
          <a:p>
            <a:pPr algn="ctr"/>
            <a:r>
              <a:rPr lang="th-TH" sz="4800" dirty="0" smtClean="0">
                <a:solidFill>
                  <a:srgbClr val="0000CC"/>
                </a:solidFill>
              </a:rPr>
              <a:t>การประเมินคุณภาพสถานศึกษาโดยต้นสังกัด</a:t>
            </a:r>
            <a:endParaRPr lang="th-TH" sz="4800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71448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4800" b="1" dirty="0" smtClean="0">
                <a:solidFill>
                  <a:srgbClr val="990099"/>
                </a:solidFill>
              </a:rPr>
              <a:t>   บทสรุปสำหรับผู้บริหาร</a:t>
            </a:r>
            <a:endParaRPr lang="th-TH" sz="4800" b="1" dirty="0">
              <a:solidFill>
                <a:srgbClr val="99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49578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บทที่ 1 </a:t>
            </a:r>
            <a:r>
              <a:rPr lang="th-TH" sz="4800" b="1" dirty="0" smtClean="0">
                <a:solidFill>
                  <a:srgbClr val="0000CC"/>
                </a:solidFill>
              </a:rPr>
              <a:t>ข้อมูลสถานศึกษา </a:t>
            </a:r>
            <a:endParaRPr lang="th-TH" sz="48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2" y="3357562"/>
            <a:ext cx="9144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</a:t>
            </a:r>
            <a:r>
              <a:rPr lang="th-TH" sz="5000" b="1" dirty="0" smtClean="0">
                <a:solidFill>
                  <a:srgbClr val="CC0099"/>
                </a:solidFill>
              </a:rPr>
              <a:t>บทที่ 2 </a:t>
            </a:r>
            <a:r>
              <a:rPr lang="th-TH" sz="4800" b="1" dirty="0" smtClean="0">
                <a:solidFill>
                  <a:srgbClr val="CC0099"/>
                </a:solidFill>
              </a:rPr>
              <a:t>ผลการประเมินคุณภาพสถาน</a:t>
            </a:r>
            <a:r>
              <a:rPr lang="th-TH" sz="4800" b="1" dirty="0" err="1" smtClean="0">
                <a:solidFill>
                  <a:srgbClr val="CC0099"/>
                </a:solidFill>
              </a:rPr>
              <a:t>ศึกษ</a:t>
            </a:r>
            <a:endParaRPr lang="th-TH" sz="4800" b="1" dirty="0" smtClean="0">
              <a:solidFill>
                <a:srgbClr val="CC0099"/>
              </a:solidFill>
            </a:endParaRPr>
          </a:p>
          <a:p>
            <a:pPr>
              <a:tabLst>
                <a:tab pos="720725" algn="l"/>
              </a:tabLst>
            </a:pPr>
            <a:r>
              <a:rPr lang="th-TH" sz="4800" b="1" dirty="0" smtClean="0">
                <a:solidFill>
                  <a:srgbClr val="CC0099"/>
                </a:solidFill>
              </a:rPr>
              <a:t>              โดยต้นสังกัด</a:t>
            </a:r>
            <a:endParaRPr lang="th-TH" sz="4800" b="1" dirty="0">
              <a:solidFill>
                <a:srgbClr val="CC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485776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</a:t>
            </a:r>
            <a:r>
              <a:rPr lang="th-TH" sz="5000" b="1" dirty="0" smtClean="0">
                <a:solidFill>
                  <a:srgbClr val="0000CC"/>
                </a:solidFill>
              </a:rPr>
              <a:t> บทที่ 3 </a:t>
            </a:r>
            <a:r>
              <a:rPr lang="th-TH" sz="4800" b="1" dirty="0" smtClean="0">
                <a:solidFill>
                  <a:srgbClr val="0000CC"/>
                </a:solidFill>
              </a:rPr>
              <a:t>สรุปผลการประเมิน</a:t>
            </a:r>
            <a:endParaRPr lang="th-TH" sz="4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06" y="-24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dirty="0" smtClean="0">
                <a:solidFill>
                  <a:srgbClr val="0000CC"/>
                </a:solidFill>
              </a:rPr>
              <a:t>บทบาทหน้าที่ของนักวิชาการศึกษา</a:t>
            </a:r>
            <a:endParaRPr lang="th-TH" sz="4800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78579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4800" b="1" dirty="0" smtClean="0">
                <a:solidFill>
                  <a:srgbClr val="990099"/>
                </a:solidFill>
              </a:rPr>
              <a:t>   </a:t>
            </a:r>
            <a:endParaRPr lang="th-TH" sz="4800" b="1" dirty="0">
              <a:solidFill>
                <a:srgbClr val="99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071546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</a:t>
            </a:r>
            <a:r>
              <a:rPr lang="th-TH" sz="5000" dirty="0" smtClean="0">
                <a:solidFill>
                  <a:srgbClr val="CC0099"/>
                </a:solidFill>
              </a:rPr>
              <a:t>*</a:t>
            </a:r>
            <a:r>
              <a:rPr lang="th-TH" sz="5000" b="1" dirty="0" smtClean="0">
                <a:solidFill>
                  <a:srgbClr val="0000CC"/>
                </a:solidFill>
              </a:rPr>
              <a:t> </a:t>
            </a:r>
            <a:r>
              <a:rPr lang="th-TH" sz="4400" dirty="0" smtClean="0">
                <a:solidFill>
                  <a:srgbClr val="0000CC"/>
                </a:solidFill>
              </a:rPr>
              <a:t>ประชุมชี้แจงทำความเข้าใจ มาตรฐาน ตัวบ่งชี้ เกณฑ์การพิจารณา เกณฑ์การประเมิน</a:t>
            </a:r>
            <a:endParaRPr lang="th-TH" sz="4400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643182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5000" dirty="0" smtClean="0">
                <a:solidFill>
                  <a:srgbClr val="CC0099"/>
                </a:solidFill>
              </a:rPr>
              <a:t> </a:t>
            </a:r>
            <a:r>
              <a:rPr lang="th-TH" sz="5000" b="1" dirty="0" smtClean="0">
                <a:solidFill>
                  <a:srgbClr val="CC0099"/>
                </a:solidFill>
              </a:rPr>
              <a:t>* </a:t>
            </a:r>
            <a:r>
              <a:rPr lang="th-TH" sz="4400" dirty="0" smtClean="0">
                <a:solidFill>
                  <a:srgbClr val="CC0099"/>
                </a:solidFill>
              </a:rPr>
              <a:t>พัฒนาบุคลาการในด้าน การจัดทำแผนปฏิบัติการ การพัฒนาหลักสูตร การจัดทำแผนการเรียนรู้ การวิจัยในชั้นเรียน การประเมินโครงการ การสร้างข้อสอบ ฯ</a:t>
            </a:r>
            <a:endParaRPr lang="th-TH" sz="4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06" y="-24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dirty="0" smtClean="0">
                <a:solidFill>
                  <a:srgbClr val="0000CC"/>
                </a:solidFill>
              </a:rPr>
              <a:t>บทบาทหน้าที่ของนักวิชาการศึกษา</a:t>
            </a:r>
            <a:endParaRPr lang="th-TH" sz="4800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78579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4800" b="1" dirty="0" smtClean="0">
                <a:solidFill>
                  <a:srgbClr val="990099"/>
                </a:solidFill>
              </a:rPr>
              <a:t>   </a:t>
            </a:r>
            <a:endParaRPr lang="th-TH" sz="4800" b="1" dirty="0">
              <a:solidFill>
                <a:srgbClr val="99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071546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</a:t>
            </a:r>
            <a:r>
              <a:rPr lang="th-TH" sz="5000" dirty="0" smtClean="0">
                <a:solidFill>
                  <a:srgbClr val="CC0099"/>
                </a:solidFill>
              </a:rPr>
              <a:t>*</a:t>
            </a:r>
            <a:r>
              <a:rPr lang="th-TH" sz="5000" b="1" dirty="0" smtClean="0">
                <a:solidFill>
                  <a:srgbClr val="0000CC"/>
                </a:solidFill>
              </a:rPr>
              <a:t> </a:t>
            </a:r>
            <a:r>
              <a:rPr lang="th-TH" sz="4400" dirty="0" smtClean="0">
                <a:solidFill>
                  <a:srgbClr val="0000CC"/>
                </a:solidFill>
              </a:rPr>
              <a:t>ประสานผู้เพื่อแต่งตั้งคณะกรรมการประเมิน ฯ</a:t>
            </a:r>
            <a:endParaRPr lang="th-TH" sz="4400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92880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5000" dirty="0" smtClean="0">
                <a:solidFill>
                  <a:srgbClr val="CC0099"/>
                </a:solidFill>
              </a:rPr>
              <a:t> </a:t>
            </a:r>
            <a:r>
              <a:rPr lang="th-TH" sz="5000" b="1" dirty="0" smtClean="0">
                <a:solidFill>
                  <a:srgbClr val="CC0099"/>
                </a:solidFill>
              </a:rPr>
              <a:t>* </a:t>
            </a:r>
            <a:r>
              <a:rPr lang="th-TH" sz="4400" dirty="0" smtClean="0">
                <a:solidFill>
                  <a:srgbClr val="CC0099"/>
                </a:solidFill>
              </a:rPr>
              <a:t>รวบรวม (</a:t>
            </a:r>
            <a:r>
              <a:rPr lang="en-US" sz="3600" dirty="0" smtClean="0">
                <a:solidFill>
                  <a:srgbClr val="CC0099"/>
                </a:solidFill>
              </a:rPr>
              <a:t>SAR</a:t>
            </a:r>
            <a:r>
              <a:rPr lang="th-TH" sz="4400" dirty="0" smtClean="0">
                <a:solidFill>
                  <a:srgbClr val="CC0099"/>
                </a:solidFill>
              </a:rPr>
              <a:t>) ส่งมอบให้คณะกรรมการประเมิน ฯ</a:t>
            </a:r>
            <a:endParaRPr lang="th-TH" sz="4400" dirty="0">
              <a:solidFill>
                <a:srgbClr val="CC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2" y="271462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</a:t>
            </a:r>
            <a:r>
              <a:rPr lang="th-TH" sz="5000" dirty="0" smtClean="0">
                <a:solidFill>
                  <a:srgbClr val="CC0099"/>
                </a:solidFill>
              </a:rPr>
              <a:t>*</a:t>
            </a:r>
            <a:r>
              <a:rPr lang="th-TH" sz="5000" b="1" dirty="0" smtClean="0">
                <a:solidFill>
                  <a:srgbClr val="0000CC"/>
                </a:solidFill>
              </a:rPr>
              <a:t> </a:t>
            </a:r>
            <a:r>
              <a:rPr lang="th-TH" sz="4400" dirty="0" smtClean="0">
                <a:solidFill>
                  <a:srgbClr val="0000CC"/>
                </a:solidFill>
              </a:rPr>
              <a:t>นัดหมายวัน เวลา ประเมินกับ สถานศึกษา คณะกรรมการประเมินฯ</a:t>
            </a:r>
            <a:endParaRPr lang="th-TH" sz="4400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500438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5000" dirty="0" smtClean="0">
                <a:solidFill>
                  <a:srgbClr val="CC0099"/>
                </a:solidFill>
              </a:rPr>
              <a:t> </a:t>
            </a:r>
            <a:r>
              <a:rPr lang="th-TH" sz="5000" b="1" dirty="0" smtClean="0">
                <a:solidFill>
                  <a:srgbClr val="CC0099"/>
                </a:solidFill>
              </a:rPr>
              <a:t>* </a:t>
            </a:r>
            <a:r>
              <a:rPr lang="th-TH" sz="4400" dirty="0" smtClean="0">
                <a:solidFill>
                  <a:srgbClr val="CC0099"/>
                </a:solidFill>
              </a:rPr>
              <a:t>ประสานสถานศึกษา ให้นัดหมาย คณะกรรมการสถานศึกษา ภาคี  เครือข่าย นักศึกษา สถานที่พบกลุ่ม </a:t>
            </a:r>
            <a:r>
              <a:rPr lang="th-TH" sz="4400" dirty="0" err="1" smtClean="0">
                <a:solidFill>
                  <a:srgbClr val="CC0099"/>
                </a:solidFill>
              </a:rPr>
              <a:t>กศน.</a:t>
            </a:r>
            <a:r>
              <a:rPr lang="th-TH" sz="4400" dirty="0" smtClean="0">
                <a:solidFill>
                  <a:srgbClr val="CC0099"/>
                </a:solidFill>
              </a:rPr>
              <a:t>ตำบล กลุ่มอาชีพฯ </a:t>
            </a:r>
            <a:endParaRPr lang="th-TH" sz="44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06" y="-24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dirty="0" smtClean="0">
                <a:solidFill>
                  <a:srgbClr val="0000CC"/>
                </a:solidFill>
              </a:rPr>
              <a:t>บทบาทหน้าที่ของนักวิชาการศึกษา</a:t>
            </a:r>
            <a:endParaRPr lang="th-TH" sz="4800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78579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4800" b="1" dirty="0" smtClean="0">
                <a:solidFill>
                  <a:srgbClr val="990099"/>
                </a:solidFill>
              </a:rPr>
              <a:t>   </a:t>
            </a:r>
            <a:endParaRPr lang="th-TH" sz="4800" b="1" dirty="0">
              <a:solidFill>
                <a:srgbClr val="990099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071546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</a:t>
            </a:r>
            <a:r>
              <a:rPr lang="th-TH" sz="5000" dirty="0" smtClean="0">
                <a:solidFill>
                  <a:srgbClr val="CC0099"/>
                </a:solidFill>
              </a:rPr>
              <a:t>*</a:t>
            </a:r>
            <a:r>
              <a:rPr lang="th-TH" sz="5000" b="1" dirty="0" smtClean="0">
                <a:solidFill>
                  <a:srgbClr val="0000CC"/>
                </a:solidFill>
              </a:rPr>
              <a:t> </a:t>
            </a:r>
            <a:r>
              <a:rPr lang="th-TH" sz="4400" dirty="0" smtClean="0">
                <a:solidFill>
                  <a:srgbClr val="0000CC"/>
                </a:solidFill>
              </a:rPr>
              <a:t>จัดเตรียมคู่มือประเมิน ฯ</a:t>
            </a:r>
            <a:endParaRPr lang="th-TH" sz="4400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928802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5000" dirty="0" smtClean="0">
                <a:solidFill>
                  <a:srgbClr val="CC0099"/>
                </a:solidFill>
              </a:rPr>
              <a:t> </a:t>
            </a:r>
            <a:r>
              <a:rPr lang="th-TH" sz="5000" b="1" dirty="0" smtClean="0">
                <a:solidFill>
                  <a:srgbClr val="CC0099"/>
                </a:solidFill>
              </a:rPr>
              <a:t>* </a:t>
            </a:r>
            <a:r>
              <a:rPr lang="th-TH" sz="4400" dirty="0" smtClean="0">
                <a:solidFill>
                  <a:srgbClr val="CC0099"/>
                </a:solidFill>
              </a:rPr>
              <a:t>แบบบันทึกข้อมูลภาคสนามการประเมิน</a:t>
            </a:r>
            <a:endParaRPr lang="th-TH" sz="4400" dirty="0">
              <a:solidFill>
                <a:srgbClr val="CC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2" y="2714620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</a:t>
            </a:r>
            <a:r>
              <a:rPr lang="th-TH" sz="5000" dirty="0" smtClean="0">
                <a:solidFill>
                  <a:srgbClr val="CC0099"/>
                </a:solidFill>
              </a:rPr>
              <a:t>*</a:t>
            </a:r>
            <a:r>
              <a:rPr lang="th-TH" sz="5000" b="1" dirty="0" smtClean="0">
                <a:solidFill>
                  <a:srgbClr val="0000CC"/>
                </a:solidFill>
              </a:rPr>
              <a:t> </a:t>
            </a:r>
            <a:r>
              <a:rPr lang="th-TH" sz="4400" dirty="0" smtClean="0">
                <a:solidFill>
                  <a:srgbClr val="0000CC"/>
                </a:solidFill>
              </a:rPr>
              <a:t>แบบประเมินแต่ละมาตรฐาน</a:t>
            </a:r>
            <a:endParaRPr lang="th-TH" sz="4400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3500438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5000" dirty="0" smtClean="0">
                <a:solidFill>
                  <a:srgbClr val="CC0099"/>
                </a:solidFill>
              </a:rPr>
              <a:t> </a:t>
            </a:r>
            <a:r>
              <a:rPr lang="th-TH" sz="5000" b="1" dirty="0" smtClean="0">
                <a:solidFill>
                  <a:srgbClr val="CC0099"/>
                </a:solidFill>
              </a:rPr>
              <a:t>* </a:t>
            </a:r>
            <a:r>
              <a:rPr lang="th-TH" sz="4400" dirty="0" smtClean="0">
                <a:solidFill>
                  <a:srgbClr val="CC0099"/>
                </a:solidFill>
              </a:rPr>
              <a:t>แบบการเขียนรายงานการประเมิน</a:t>
            </a:r>
            <a:endParaRPr lang="th-TH" sz="4400" dirty="0">
              <a:solidFill>
                <a:srgbClr val="CC00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32" y="4357694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0725" algn="l"/>
              </a:tabLst>
            </a:pPr>
            <a:r>
              <a:rPr lang="th-TH" sz="5000" dirty="0" smtClean="0">
                <a:solidFill>
                  <a:srgbClr val="CC0099"/>
                </a:solidFill>
              </a:rPr>
              <a:t> </a:t>
            </a:r>
            <a:r>
              <a:rPr lang="th-TH" sz="5000" b="1" dirty="0" smtClean="0">
                <a:solidFill>
                  <a:srgbClr val="CC0099"/>
                </a:solidFill>
              </a:rPr>
              <a:t>* </a:t>
            </a:r>
            <a:r>
              <a:rPr lang="th-TH" sz="4400" dirty="0" smtClean="0">
                <a:solidFill>
                  <a:srgbClr val="3333FF"/>
                </a:solidFill>
              </a:rPr>
              <a:t>ติดตาม ทวงถาม ผลการประเมิน</a:t>
            </a:r>
            <a:endParaRPr lang="th-TH" sz="44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71414"/>
            <a:ext cx="76438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dirty="0" smtClean="0">
                <a:solidFill>
                  <a:srgbClr val="008000"/>
                </a:solidFill>
              </a:rPr>
              <a:t>การประกันคุณภาพการศึกษา</a:t>
            </a:r>
            <a:endParaRPr lang="th-TH" sz="66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32" y="1781408"/>
            <a:ext cx="8286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   </a:t>
            </a:r>
            <a:r>
              <a:rPr lang="th-TH" sz="5000" b="1" dirty="0" smtClean="0">
                <a:solidFill>
                  <a:srgbClr val="CC0099"/>
                </a:solidFill>
              </a:rPr>
              <a:t>การประเมินตนเอง </a:t>
            </a:r>
            <a:r>
              <a:rPr lang="th-TH" sz="5000" dirty="0" smtClean="0">
                <a:solidFill>
                  <a:srgbClr val="CC0099"/>
                </a:solidFill>
              </a:rPr>
              <a:t>(</a:t>
            </a:r>
            <a:r>
              <a:rPr lang="en-US" sz="4000" b="1" dirty="0" smtClean="0">
                <a:solidFill>
                  <a:srgbClr val="CC0099"/>
                </a:solidFill>
              </a:rPr>
              <a:t>SAR</a:t>
            </a:r>
            <a:r>
              <a:rPr lang="th-TH" sz="5000" dirty="0" smtClean="0">
                <a:solidFill>
                  <a:srgbClr val="CC0099"/>
                </a:solidFill>
              </a:rPr>
              <a:t>)</a:t>
            </a:r>
            <a:endParaRPr lang="th-TH" sz="5000" dirty="0">
              <a:solidFill>
                <a:srgbClr val="CC0099"/>
              </a:solidFill>
            </a:endParaRPr>
          </a:p>
        </p:txBody>
      </p:sp>
      <p:sp>
        <p:nvSpPr>
          <p:cNvPr id="7" name="หน้ายิ้ม 6"/>
          <p:cNvSpPr/>
          <p:nvPr/>
        </p:nvSpPr>
        <p:spPr>
          <a:xfrm>
            <a:off x="142844" y="2071678"/>
            <a:ext cx="414334" cy="414334"/>
          </a:xfrm>
          <a:prstGeom prst="smileyFace">
            <a:avLst>
              <a:gd name="adj" fmla="val 4653"/>
            </a:avLst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-32" y="2852978"/>
            <a:ext cx="88583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   </a:t>
            </a:r>
            <a:r>
              <a:rPr lang="th-TH" sz="5000" b="1" dirty="0" smtClean="0">
                <a:solidFill>
                  <a:srgbClr val="3333FF"/>
                </a:solidFill>
              </a:rPr>
              <a:t>การประเมินคุณภาพสถานศึกษาโดยต้นสังกัด</a:t>
            </a:r>
            <a:endParaRPr lang="th-TH" sz="5000" b="1" dirty="0">
              <a:solidFill>
                <a:srgbClr val="3333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2" y="3924548"/>
            <a:ext cx="8286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000" dirty="0" smtClean="0">
                <a:solidFill>
                  <a:srgbClr val="CC0099"/>
                </a:solidFill>
              </a:rPr>
              <a:t>     </a:t>
            </a:r>
            <a:r>
              <a:rPr lang="th-TH" sz="5000" b="1" dirty="0" smtClean="0">
                <a:solidFill>
                  <a:srgbClr val="CC0099"/>
                </a:solidFill>
              </a:rPr>
              <a:t>การประเมินภายนอก (สมศ.)</a:t>
            </a:r>
            <a:endParaRPr lang="th-TH" sz="5000" b="1" dirty="0">
              <a:solidFill>
                <a:srgbClr val="CC0099"/>
              </a:solidFill>
            </a:endParaRPr>
          </a:p>
        </p:txBody>
      </p:sp>
      <p:sp>
        <p:nvSpPr>
          <p:cNvPr id="11" name="หน้ายิ้ม 10"/>
          <p:cNvSpPr/>
          <p:nvPr/>
        </p:nvSpPr>
        <p:spPr>
          <a:xfrm>
            <a:off x="142844" y="3071810"/>
            <a:ext cx="414334" cy="414334"/>
          </a:xfrm>
          <a:prstGeom prst="smileyFace">
            <a:avLst>
              <a:gd name="adj" fmla="val 4653"/>
            </a:avLst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หน้ายิ้ม 11"/>
          <p:cNvSpPr/>
          <p:nvPr/>
        </p:nvSpPr>
        <p:spPr>
          <a:xfrm>
            <a:off x="142844" y="4143380"/>
            <a:ext cx="414334" cy="414334"/>
          </a:xfrm>
          <a:prstGeom prst="smileyFace">
            <a:avLst>
              <a:gd name="adj" fmla="val 4653"/>
            </a:avLst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E:\วิทยากรงานประกันคุณภาพ\70692-pic-2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86908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5786" y="341635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6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285728"/>
            <a:ext cx="507209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0" b="1" i="1" dirty="0" smtClean="0">
                <a:solidFill>
                  <a:srgbClr val="CC0099"/>
                </a:solidFill>
              </a:rPr>
              <a:t>สวัสดี</a:t>
            </a:r>
            <a:endParaRPr lang="th-TH" sz="20000" b="1" i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71670" y="71414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4400" b="1" dirty="0" smtClean="0">
                <a:solidFill>
                  <a:srgbClr val="008000"/>
                </a:solidFill>
              </a:rPr>
              <a:t>พ.ร.บ. การศึกษาแห่งชาติ พ.ศ.2542</a:t>
            </a:r>
          </a:p>
          <a:p>
            <a:pPr algn="r"/>
            <a:r>
              <a:rPr lang="th-TH" sz="3600" dirty="0" smtClean="0">
                <a:solidFill>
                  <a:srgbClr val="008000"/>
                </a:solidFill>
              </a:rPr>
              <a:t>แก้ไขเพิ่ม (ฉบับที่ 2) พ.ศ. 2545</a:t>
            </a:r>
            <a:endParaRPr lang="th-TH" sz="36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2739466"/>
            <a:ext cx="70009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800" dirty="0" smtClean="0">
                <a:solidFill>
                  <a:srgbClr val="CC0099"/>
                </a:solidFill>
              </a:rPr>
              <a:t>ให้มีสำนักงานรับรองมาตรฐานและประเมินคุณภาพการศึกษามีฐานะเป็นองค์การมหาชน  ทำหน้าที่พัฒนาเกณฑ์ วิธีการประเมินคุณภาพภายนอก และทำการประเมินผลการจัดการศึกษา</a:t>
            </a:r>
            <a:endParaRPr lang="th-TH" sz="4800" dirty="0">
              <a:solidFill>
                <a:srgbClr val="CC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1425347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0070C0"/>
                </a:solidFill>
              </a:rPr>
              <a:t>หมวด 6 มาตรฐานและการประกันคุณภาพการศึกษา</a:t>
            </a:r>
            <a:endParaRPr lang="th-TH" sz="36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6" y="2000240"/>
            <a:ext cx="2000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C00000"/>
                </a:solidFill>
              </a:rPr>
              <a:t>มาตรา 49     </a:t>
            </a:r>
            <a:endParaRPr lang="th-TH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42876" y="2000240"/>
            <a:ext cx="2000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C00000"/>
                </a:solidFill>
              </a:rPr>
              <a:t>     </a:t>
            </a:r>
            <a:endParaRPr lang="th-TH" sz="4000" b="1" dirty="0">
              <a:solidFill>
                <a:srgbClr val="C00000"/>
              </a:solidFill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3143240" y="97673"/>
            <a:ext cx="2571768" cy="83099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th-TH" sz="4800" b="1" dirty="0" smtClean="0">
                <a:solidFill>
                  <a:srgbClr val="6600CC"/>
                </a:solidFill>
              </a:rPr>
              <a:t>มาตรา 47</a:t>
            </a:r>
            <a:r>
              <a:rPr lang="th-TH" sz="4800" b="1" dirty="0" smtClean="0">
                <a:solidFill>
                  <a:srgbClr val="0070C0"/>
                </a:solidFill>
              </a:rPr>
              <a:t>     </a:t>
            </a:r>
            <a:endParaRPr lang="th-TH" sz="4800" b="1" dirty="0">
              <a:solidFill>
                <a:srgbClr val="0070C0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715008" y="1571612"/>
            <a:ext cx="2928958" cy="144655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0070C0"/>
                </a:solidFill>
              </a:rPr>
              <a:t>การประกันคุณภาพภายนอก     </a:t>
            </a:r>
            <a:endParaRPr lang="th-TH" sz="4400" b="1" dirty="0">
              <a:solidFill>
                <a:srgbClr val="0070C0"/>
              </a:solidFill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214282" y="1571612"/>
            <a:ext cx="2928958" cy="144655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th-TH" sz="4400" b="1" dirty="0" smtClean="0">
                <a:solidFill>
                  <a:srgbClr val="6600CC"/>
                </a:solidFill>
              </a:rPr>
              <a:t>การประกันคุณภาพภายใน</a:t>
            </a:r>
            <a:r>
              <a:rPr lang="th-TH" sz="4400" b="1" dirty="0" smtClean="0">
                <a:solidFill>
                  <a:srgbClr val="0070C0"/>
                </a:solidFill>
              </a:rPr>
              <a:t>     </a:t>
            </a:r>
            <a:endParaRPr lang="th-TH" sz="4400" b="1" dirty="0">
              <a:solidFill>
                <a:srgbClr val="0070C0"/>
              </a:solidFill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2428860" y="3429000"/>
            <a:ext cx="3143272" cy="70788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0070C0"/>
                </a:solidFill>
              </a:rPr>
              <a:t>การประเมินตนเอง</a:t>
            </a:r>
            <a:endParaRPr lang="th-TH" sz="4000" b="1" dirty="0">
              <a:solidFill>
                <a:srgbClr val="0070C0"/>
              </a:solidFill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428860" y="4429132"/>
            <a:ext cx="3143272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70C0"/>
                </a:solidFill>
              </a:rPr>
              <a:t>การประเมินฯต้นสังกัด</a:t>
            </a:r>
            <a:endParaRPr lang="th-TH" sz="3600" b="1" dirty="0">
              <a:solidFill>
                <a:srgbClr val="0070C0"/>
              </a:solidFill>
            </a:endParaRPr>
          </a:p>
        </p:txBody>
      </p:sp>
      <p:cxnSp>
        <p:nvCxnSpPr>
          <p:cNvPr id="17" name="ตัวเชื่อมต่อตรง 16"/>
          <p:cNvCxnSpPr/>
          <p:nvPr/>
        </p:nvCxnSpPr>
        <p:spPr>
          <a:xfrm rot="5400000">
            <a:off x="4250529" y="1107265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ตัวเชื่อมต่อตรง 19"/>
          <p:cNvCxnSpPr/>
          <p:nvPr/>
        </p:nvCxnSpPr>
        <p:spPr>
          <a:xfrm>
            <a:off x="2857488" y="1285860"/>
            <a:ext cx="3214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ลูกศรเชื่อมต่อแบบตรง 21"/>
          <p:cNvCxnSpPr/>
          <p:nvPr/>
        </p:nvCxnSpPr>
        <p:spPr>
          <a:xfrm rot="5400000">
            <a:off x="2750331" y="139301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ลูกศรเชื่อมต่อแบบตรง 23"/>
          <p:cNvCxnSpPr/>
          <p:nvPr/>
        </p:nvCxnSpPr>
        <p:spPr>
          <a:xfrm rot="5400000">
            <a:off x="5964247" y="139222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 rot="5400000">
            <a:off x="857224" y="3857628"/>
            <a:ext cx="1714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ลูกศรเชื่อมต่อแบบตรง 29"/>
          <p:cNvCxnSpPr/>
          <p:nvPr/>
        </p:nvCxnSpPr>
        <p:spPr>
          <a:xfrm>
            <a:off x="1714480" y="378619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ลูกศรเชื่อมต่อแบบตรง 31"/>
          <p:cNvCxnSpPr/>
          <p:nvPr/>
        </p:nvCxnSpPr>
        <p:spPr>
          <a:xfrm>
            <a:off x="1714480" y="471488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71481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dirty="0" smtClean="0">
                <a:solidFill>
                  <a:srgbClr val="008000"/>
                </a:solidFill>
              </a:rPr>
              <a:t>องค์ประกอบของการประกันคุณภาพการศึกษา</a:t>
            </a:r>
            <a:endParaRPr lang="th-TH" sz="60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714488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dirty="0" smtClean="0">
                <a:solidFill>
                  <a:srgbClr val="CC0099"/>
                </a:solidFill>
              </a:rPr>
              <a:t>1. การควบคุมคุณภาพ </a:t>
            </a:r>
            <a:r>
              <a:rPr lang="th-TH" sz="4400" dirty="0" smtClean="0">
                <a:solidFill>
                  <a:srgbClr val="CC0099"/>
                </a:solidFill>
              </a:rPr>
              <a:t>(</a:t>
            </a:r>
            <a:r>
              <a:rPr lang="en-US" sz="4000" dirty="0" smtClean="0">
                <a:solidFill>
                  <a:srgbClr val="CC0099"/>
                </a:solidFill>
              </a:rPr>
              <a:t>Quality</a:t>
            </a:r>
            <a:r>
              <a:rPr lang="th-TH" sz="4000" dirty="0" smtClean="0">
                <a:solidFill>
                  <a:srgbClr val="CC0099"/>
                </a:solidFill>
              </a:rPr>
              <a:t> </a:t>
            </a:r>
            <a:r>
              <a:rPr lang="en-US" sz="4000" dirty="0" smtClean="0">
                <a:solidFill>
                  <a:srgbClr val="CC0099"/>
                </a:solidFill>
              </a:rPr>
              <a:t>Control</a:t>
            </a:r>
            <a:r>
              <a:rPr lang="th-TH" sz="4400" dirty="0" smtClean="0">
                <a:solidFill>
                  <a:srgbClr val="CC0099"/>
                </a:solidFill>
              </a:rPr>
              <a:t>)</a:t>
            </a:r>
            <a:endParaRPr lang="th-TH" sz="5000" dirty="0">
              <a:solidFill>
                <a:srgbClr val="CC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643182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dirty="0">
                <a:solidFill>
                  <a:srgbClr val="CC0099"/>
                </a:solidFill>
              </a:rPr>
              <a:t>2</a:t>
            </a:r>
            <a:r>
              <a:rPr lang="th-TH" sz="4800" dirty="0" smtClean="0">
                <a:solidFill>
                  <a:srgbClr val="CC0099"/>
                </a:solidFill>
              </a:rPr>
              <a:t>. การตรวจสอบคุณภาพ </a:t>
            </a:r>
            <a:r>
              <a:rPr lang="th-TH" sz="4400" dirty="0" smtClean="0">
                <a:solidFill>
                  <a:srgbClr val="CC0099"/>
                </a:solidFill>
              </a:rPr>
              <a:t>(</a:t>
            </a:r>
            <a:r>
              <a:rPr lang="en-US" sz="4000" dirty="0" smtClean="0">
                <a:solidFill>
                  <a:srgbClr val="CC0099"/>
                </a:solidFill>
              </a:rPr>
              <a:t>Quality</a:t>
            </a:r>
            <a:r>
              <a:rPr lang="th-TH" sz="4000" dirty="0" smtClean="0">
                <a:solidFill>
                  <a:srgbClr val="CC0099"/>
                </a:solidFill>
              </a:rPr>
              <a:t> </a:t>
            </a:r>
            <a:r>
              <a:rPr lang="en-US" sz="4000" dirty="0" smtClean="0">
                <a:solidFill>
                  <a:srgbClr val="CC0099"/>
                </a:solidFill>
              </a:rPr>
              <a:t>Audit</a:t>
            </a:r>
            <a:r>
              <a:rPr lang="th-TH" sz="4400" dirty="0" smtClean="0">
                <a:solidFill>
                  <a:srgbClr val="CC0099"/>
                </a:solidFill>
              </a:rPr>
              <a:t>)   </a:t>
            </a:r>
            <a:endParaRPr lang="th-TH" sz="5000" dirty="0">
              <a:solidFill>
                <a:srgbClr val="CC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3786190"/>
            <a:ext cx="8643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800" dirty="0" smtClean="0">
                <a:solidFill>
                  <a:srgbClr val="CC0099"/>
                </a:solidFill>
              </a:rPr>
              <a:t>3. การประเมินคุณภาพ </a:t>
            </a:r>
            <a:r>
              <a:rPr lang="th-TH" sz="4400" dirty="0" smtClean="0">
                <a:solidFill>
                  <a:srgbClr val="CC0099"/>
                </a:solidFill>
              </a:rPr>
              <a:t>(</a:t>
            </a:r>
            <a:r>
              <a:rPr lang="en-US" sz="4000" dirty="0" smtClean="0">
                <a:solidFill>
                  <a:srgbClr val="CC0099"/>
                </a:solidFill>
              </a:rPr>
              <a:t>Quality</a:t>
            </a:r>
            <a:r>
              <a:rPr lang="th-TH" sz="4000" dirty="0" smtClean="0">
                <a:solidFill>
                  <a:srgbClr val="CC0099"/>
                </a:solidFill>
              </a:rPr>
              <a:t> </a:t>
            </a:r>
            <a:r>
              <a:rPr lang="en-US" sz="4000" dirty="0" smtClean="0">
                <a:solidFill>
                  <a:srgbClr val="CC0099"/>
                </a:solidFill>
              </a:rPr>
              <a:t>Assessment</a:t>
            </a:r>
            <a:r>
              <a:rPr lang="th-TH" sz="4400" dirty="0" smtClean="0">
                <a:solidFill>
                  <a:srgbClr val="CC0099"/>
                </a:solidFill>
              </a:rPr>
              <a:t>)</a:t>
            </a:r>
            <a:endParaRPr lang="th-TH" sz="50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71481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solidFill>
                  <a:srgbClr val="CC0099"/>
                </a:solidFill>
              </a:rPr>
              <a:t>1. การควบคุมคุณภาพ (</a:t>
            </a:r>
            <a:r>
              <a:rPr lang="en-US" sz="4000" dirty="0" smtClean="0">
                <a:solidFill>
                  <a:srgbClr val="CC0099"/>
                </a:solidFill>
              </a:rPr>
              <a:t>Quality</a:t>
            </a:r>
            <a:r>
              <a:rPr lang="th-TH" sz="4000" dirty="0" smtClean="0">
                <a:solidFill>
                  <a:srgbClr val="CC0099"/>
                </a:solidFill>
              </a:rPr>
              <a:t> </a:t>
            </a:r>
            <a:r>
              <a:rPr lang="en-US" sz="4000" dirty="0" smtClean="0">
                <a:solidFill>
                  <a:srgbClr val="CC0099"/>
                </a:solidFill>
              </a:rPr>
              <a:t>Control</a:t>
            </a:r>
            <a:r>
              <a:rPr lang="th-TH" sz="6000" dirty="0" smtClean="0">
                <a:solidFill>
                  <a:srgbClr val="CC0099"/>
                </a:solidFill>
              </a:rPr>
              <a:t>)</a:t>
            </a:r>
            <a:endParaRPr lang="th-TH" sz="7200" dirty="0">
              <a:solidFill>
                <a:srgbClr val="CC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1928802"/>
            <a:ext cx="88583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400" dirty="0">
                <a:solidFill>
                  <a:srgbClr val="CC0099"/>
                </a:solidFill>
              </a:rPr>
              <a:t> </a:t>
            </a:r>
            <a:r>
              <a:rPr lang="th-TH" sz="4400" dirty="0" smtClean="0">
                <a:solidFill>
                  <a:srgbClr val="CC0099"/>
                </a:solidFill>
              </a:rPr>
              <a:t>    เป็นขั้นตอนการกำหนดมาตรฐานการศึกษาของสถานศึกษา    ที่สถานศึกษามามารถพัฒนามาตรฐานเพิ่มเติมจากมาตรฐานกลาง เป็นมาตรฐานที่สะท้อนความ</a:t>
            </a:r>
            <a:r>
              <a:rPr lang="th-TH" sz="4400" dirty="0" err="1" smtClean="0">
                <a:solidFill>
                  <a:srgbClr val="CC0099"/>
                </a:solidFill>
              </a:rPr>
              <a:t>เป็นอัต</a:t>
            </a:r>
            <a:r>
              <a:rPr lang="th-TH" sz="4400" dirty="0" smtClean="0">
                <a:solidFill>
                  <a:srgbClr val="CC0099"/>
                </a:solidFill>
              </a:rPr>
              <a:t>ลักษณ์ของสถานศึกษาเอง การจัดระบบบริหารและสาระสนเทศ การจัดทำแผนพัฒนาคุณภาพการศึกษา การดำเนินงานตามแผนพัฒนาคุณภาพการศึกษา</a:t>
            </a:r>
            <a:endParaRPr lang="th-TH" sz="50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571481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 smtClean="0">
                <a:solidFill>
                  <a:srgbClr val="CC0099"/>
                </a:solidFill>
              </a:rPr>
              <a:t>2. การตรวจสอบคุณภาพ (</a:t>
            </a:r>
            <a:r>
              <a:rPr lang="en-US" sz="4000" dirty="0" smtClean="0">
                <a:solidFill>
                  <a:srgbClr val="CC0099"/>
                </a:solidFill>
              </a:rPr>
              <a:t>Quality</a:t>
            </a:r>
            <a:r>
              <a:rPr lang="th-TH" sz="4000" dirty="0" smtClean="0">
                <a:solidFill>
                  <a:srgbClr val="CC0099"/>
                </a:solidFill>
              </a:rPr>
              <a:t> </a:t>
            </a:r>
            <a:r>
              <a:rPr lang="en-US" sz="4000" dirty="0" smtClean="0">
                <a:solidFill>
                  <a:srgbClr val="CC0099"/>
                </a:solidFill>
              </a:rPr>
              <a:t>Audit</a:t>
            </a:r>
            <a:r>
              <a:rPr lang="th-TH" sz="6000" dirty="0" smtClean="0">
                <a:solidFill>
                  <a:srgbClr val="CC0099"/>
                </a:solidFill>
              </a:rPr>
              <a:t>)   </a:t>
            </a:r>
            <a:endParaRPr lang="th-TH" sz="7200" dirty="0">
              <a:solidFill>
                <a:srgbClr val="CC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2000240"/>
            <a:ext cx="850112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4400" dirty="0" smtClean="0">
                <a:solidFill>
                  <a:srgbClr val="CC0099"/>
                </a:solidFill>
              </a:rPr>
              <a:t>    เป็นการกำกับ ติดตาม ตรวจสอบและทบทวนการดำเนินงานเป็นระยะ ๆ ระหว่างการดำเนินงาน เพื่อให้ทราบว่า การดำเนินงานเป็นไปตามวัตถุประสงค์และบรรลุมาตรฐานตามแผนพัฒนาคุณภาพการศึกษาที่กำหนดไว้ หากพบว่าการดำเนินงานมีปัญหาอุปสรรค จะได้แก้ไข ปรับปรุงให้มีประสิทธิภาพ การตรวจสอบและทบทวนดำเนินการโดยบุคลากรในสถานศึกษา</a:t>
            </a:r>
            <a:endParaRPr lang="th-TH" sz="5000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6146" name="Picture 2" descr="E:\วิทยากรงานประกันคุณภาพ\20906_10577_140117215957_3H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1481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dirty="0">
                <a:solidFill>
                  <a:srgbClr val="CC0099"/>
                </a:solidFill>
              </a:rPr>
              <a:t> </a:t>
            </a:r>
            <a:r>
              <a:rPr lang="th-TH" sz="6000" dirty="0" smtClean="0">
                <a:solidFill>
                  <a:srgbClr val="CC0099"/>
                </a:solidFill>
              </a:rPr>
              <a:t>3. การประเมินคุณภาพ (</a:t>
            </a:r>
            <a:r>
              <a:rPr lang="en-US" sz="3600" dirty="0" smtClean="0">
                <a:solidFill>
                  <a:srgbClr val="CC0099"/>
                </a:solidFill>
              </a:rPr>
              <a:t>Quality</a:t>
            </a:r>
            <a:r>
              <a:rPr lang="th-TH" sz="3600" dirty="0" smtClean="0">
                <a:solidFill>
                  <a:srgbClr val="CC0099"/>
                </a:solidFill>
              </a:rPr>
              <a:t> </a:t>
            </a:r>
            <a:r>
              <a:rPr lang="en-US" sz="3600" dirty="0" smtClean="0">
                <a:solidFill>
                  <a:srgbClr val="CC0099"/>
                </a:solidFill>
              </a:rPr>
              <a:t>Assessment</a:t>
            </a:r>
            <a:r>
              <a:rPr lang="th-TH" sz="6000" dirty="0" smtClean="0">
                <a:solidFill>
                  <a:srgbClr val="CC0099"/>
                </a:solidFill>
              </a:rPr>
              <a:t>)</a:t>
            </a:r>
            <a:endParaRPr lang="th-TH" sz="7200" dirty="0">
              <a:solidFill>
                <a:srgbClr val="CC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714488"/>
            <a:ext cx="814393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5000" dirty="0" smtClean="0">
                <a:solidFill>
                  <a:srgbClr val="CC0099"/>
                </a:solidFill>
              </a:rPr>
              <a:t>    เป็นการตรวจสอบผลการจัดการศึกษาว่าบรรลุผลตามมาตรฐานในระดับใด โดยพิจารณาตามตัวบ่งชี้และเกณฑ์การพิจารณา สามารถสรุปจุดเด่น จุดที่ต้องพัฒนา และจัดทำเป็นรายงานการประเมินตนเองของสถานศึกษา </a:t>
            </a:r>
            <a:r>
              <a:rPr lang="th-TH" sz="5000" dirty="0" smtClean="0">
                <a:solidFill>
                  <a:srgbClr val="6600CC"/>
                </a:solidFill>
              </a:rPr>
              <a:t>(</a:t>
            </a:r>
            <a:r>
              <a:rPr lang="en-US" sz="4400" dirty="0" smtClean="0">
                <a:solidFill>
                  <a:srgbClr val="6600CC"/>
                </a:solidFill>
              </a:rPr>
              <a:t>SAR</a:t>
            </a:r>
            <a:r>
              <a:rPr lang="th-TH" sz="5000" dirty="0" smtClean="0">
                <a:solidFill>
                  <a:srgbClr val="6600CC"/>
                </a:solidFill>
              </a:rPr>
              <a:t>)</a:t>
            </a:r>
            <a:endParaRPr lang="th-TH" sz="5000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ทคนิค">
  <a:themeElements>
    <a:clrScheme name="เทคนิค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เทคนิค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เทคนิค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682</TotalTime>
  <Words>1876</Words>
  <Application>Microsoft Office PowerPoint</Application>
  <PresentationFormat>นำเสนอทางหน้าจอ (4:3)</PresentationFormat>
  <Paragraphs>248</Paragraphs>
  <Slides>37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37</vt:i4>
      </vt:variant>
    </vt:vector>
  </HeadingPairs>
  <TitlesOfParts>
    <vt:vector size="38" baseType="lpstr">
      <vt:lpstr>เทคนิค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  <vt:lpstr>ภาพนิ่ง 36</vt:lpstr>
      <vt:lpstr>ภาพนิ่ง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Great IT</dc:creator>
  <cp:lastModifiedBy>Great IT</cp:lastModifiedBy>
  <cp:revision>75</cp:revision>
  <dcterms:created xsi:type="dcterms:W3CDTF">2014-06-10T07:01:39Z</dcterms:created>
  <dcterms:modified xsi:type="dcterms:W3CDTF">2014-06-12T02:37:04Z</dcterms:modified>
</cp:coreProperties>
</file>