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6" r:id="rId2"/>
    <p:sldId id="284" r:id="rId3"/>
    <p:sldId id="410" r:id="rId4"/>
    <p:sldId id="368" r:id="rId5"/>
    <p:sldId id="393" r:id="rId6"/>
    <p:sldId id="363" r:id="rId7"/>
    <p:sldId id="367" r:id="rId8"/>
    <p:sldId id="365" r:id="rId9"/>
    <p:sldId id="366" r:id="rId10"/>
    <p:sldId id="369" r:id="rId11"/>
    <p:sldId id="362" r:id="rId12"/>
    <p:sldId id="399" r:id="rId13"/>
    <p:sldId id="321" r:id="rId14"/>
    <p:sldId id="341" r:id="rId15"/>
    <p:sldId id="387" r:id="rId16"/>
    <p:sldId id="389" r:id="rId17"/>
    <p:sldId id="388" r:id="rId18"/>
    <p:sldId id="390" r:id="rId19"/>
    <p:sldId id="391" r:id="rId20"/>
    <p:sldId id="396" r:id="rId21"/>
    <p:sldId id="400" r:id="rId22"/>
    <p:sldId id="401" r:id="rId23"/>
    <p:sldId id="402" r:id="rId24"/>
    <p:sldId id="398" r:id="rId25"/>
    <p:sldId id="333" r:id="rId26"/>
    <p:sldId id="404" r:id="rId27"/>
    <p:sldId id="403" r:id="rId28"/>
    <p:sldId id="406" r:id="rId29"/>
    <p:sldId id="407" r:id="rId30"/>
    <p:sldId id="334" r:id="rId31"/>
    <p:sldId id="335" r:id="rId32"/>
    <p:sldId id="337" r:id="rId33"/>
    <p:sldId id="339" r:id="rId34"/>
    <p:sldId id="411" r:id="rId35"/>
    <p:sldId id="412" r:id="rId36"/>
    <p:sldId id="408" r:id="rId37"/>
    <p:sldId id="340" r:id="rId38"/>
    <p:sldId id="313" r:id="rId39"/>
  </p:sldIdLst>
  <p:sldSz cx="9144000" cy="6858000" type="screen4x3"/>
  <p:notesSz cx="6858000" cy="9945688"/>
  <p:embeddedFontLst>
    <p:embeddedFont>
      <p:font typeface="Angsana New" pitchFamily="18" charset="-34"/>
      <p:regular r:id="rId42"/>
      <p:bold r:id="rId43"/>
      <p:italic r:id="rId44"/>
      <p:boldItalic r:id="rId45"/>
    </p:embeddedFont>
    <p:embeddedFont>
      <p:font typeface="TH Niramit AS" pitchFamily="2" charset="-34"/>
      <p:regular r:id="rId46"/>
      <p:bold r:id="rId47"/>
      <p:italic r:id="rId48"/>
      <p:boldItalic r:id="rId49"/>
    </p:embeddedFont>
    <p:embeddedFont>
      <p:font typeface="SP Tsunami" charset="0"/>
      <p:regular r:id="rId50"/>
    </p:embeddedFont>
    <p:embeddedFont>
      <p:font typeface="SimSun" pitchFamily="2" charset="-122"/>
      <p:regular r:id="rId51"/>
    </p:embeddedFont>
    <p:embeddedFont>
      <p:font typeface="TH Sarabun New" charset="-34"/>
      <p:regular r:id="rId52"/>
      <p:bold r:id="rId53"/>
      <p:italic r:id="rId54"/>
      <p:boldItalic r:id="rId55"/>
    </p:embeddedFont>
    <p:embeddedFont>
      <p:font typeface="TH K2D July8" pitchFamily="2" charset="-34"/>
      <p:regular r:id="rId56"/>
      <p:bold r:id="rId57"/>
      <p:italic r:id="rId58"/>
      <p:boldItalic r:id="rId59"/>
    </p:embeddedFont>
    <p:embeddedFont>
      <p:font typeface="CordiaUPC" pitchFamily="34" charset="-34"/>
      <p:regular r:id="rId60"/>
      <p:bold r:id="rId61"/>
      <p:italic r:id="rId62"/>
      <p:boldItalic r:id="rId63"/>
    </p:embeddedFont>
    <p:embeddedFont>
      <p:font typeface="Calibri" pitchFamily="34" charset="0"/>
      <p:regular r:id="rId64"/>
      <p:bold r:id="rId65"/>
      <p:italic r:id="rId66"/>
      <p:boldItalic r:id="rId67"/>
    </p:embeddedFont>
    <p:embeddedFont>
      <p:font typeface="Cordia New" pitchFamily="34" charset="-34"/>
      <p:regular r:id="rId68"/>
      <p:bold r:id="rId69"/>
      <p:italic r:id="rId70"/>
      <p:boldItalic r:id="rId7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00CC"/>
    <a:srgbClr val="993300"/>
    <a:srgbClr val="DDB1DB"/>
    <a:srgbClr val="D8E973"/>
    <a:srgbClr val="00FF00"/>
    <a:srgbClr val="0033CC"/>
    <a:srgbClr val="808080"/>
    <a:srgbClr val="0099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6364" autoAdjust="0"/>
  </p:normalViewPr>
  <p:slideViewPr>
    <p:cSldViewPr>
      <p:cViewPr>
        <p:scale>
          <a:sx n="70" d="100"/>
          <a:sy n="70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7" Type="http://schemas.openxmlformats.org/officeDocument/2006/relationships/slide" Target="slides/slide6.xml"/><Relationship Id="rId71" Type="http://schemas.openxmlformats.org/officeDocument/2006/relationships/font" Target="fonts/font3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pPr>
              <a:defRPr/>
            </a:pPr>
            <a:fld id="{45BA7FD5-9843-4163-95EF-49F5A6B05A9B}" type="datetimeFigureOut">
              <a:rPr lang="th-TH"/>
              <a:pPr>
                <a:defRPr/>
              </a:pPr>
              <a:t>12/06/57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pPr>
              <a:defRPr/>
            </a:pPr>
            <a:fld id="{87BCF56C-7588-4212-9535-9A1D1EB756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523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806E-24DC-4D8F-8577-6A5DA5482F3B}" type="datetimeFigureOut">
              <a:rPr lang="th-TH" smtClean="0"/>
              <a:pPr/>
              <a:t>12/06/57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D5615-9E99-4D17-B3BC-034C728873B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6428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7605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1321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01166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8659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7191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051311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6743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81979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60981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36955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05082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05082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05082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297588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98755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8060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674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9674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07481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5429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2742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D5615-9E99-4D17-B3BC-034C728873B4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2739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086600" y="64452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3622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5291138" y="6515100"/>
            <a:ext cx="1839912" cy="244475"/>
          </a:xfrm>
        </p:spPr>
        <p:txBody>
          <a:bodyPr/>
          <a:lstStyle>
            <a:lvl1pPr algn="r">
              <a:defRPr b="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EDD489-EFF0-4CE4-97F9-2CFCEB93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86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745BF-CD80-49DB-8368-E8D0BD7C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54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B78C-DB8D-4975-92C0-64DA45E8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86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503238"/>
            <a:ext cx="8191500" cy="5897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A6B0A-287D-43DB-B1FC-D1E1D096F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07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6B6DA-AACF-4787-9C60-924314C12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8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7D58-9205-40AA-A900-175AA3365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63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E5EC-3614-4D8F-83C4-E42DA2F12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0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7DD55-C645-4922-8610-A946649D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19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7E8E-A883-4978-9234-BC10003D6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255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61AA2-AA67-4C07-AADD-C2B4BEF7D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475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93CC-48F1-4D51-B6B4-87585AD88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363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C39A-FB27-4828-9C13-D23C753F7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59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0557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fld id="{CA20F38C-6985-4EF2-871B-14B5F21D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101" descr="arrow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02717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80928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การนำระบบสารสนเทศ </a:t>
            </a:r>
            <a:r>
              <a:rPr lang="en-US" sz="4800" b="1" dirty="0" smtClean="0">
                <a:solidFill>
                  <a:schemeClr val="bg1">
                    <a:lumMod val="95000"/>
                  </a:schemeClr>
                </a:solidFill>
                <a:latin typeface="TH Niramit AS" pitchFamily="2" charset="-34"/>
                <a:cs typeface="TH Niramit AS" pitchFamily="2" charset="-34"/>
              </a:rPr>
              <a:t>ICT </a:t>
            </a: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Niramit AS" pitchFamily="2" charset="-34"/>
                <a:cs typeface="TH Niramit AS" pitchFamily="2" charset="-34"/>
              </a:rPr>
              <a:t>มาใช้</a:t>
            </a:r>
          </a:p>
          <a:p>
            <a:pPr lvl="1" algn="ctr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Niramit AS" pitchFamily="2" charset="-34"/>
                <a:cs typeface="TH Niramit AS" pitchFamily="2" charset="-34"/>
              </a:rPr>
              <a:t>อำนวยความสะดวกในการปฏิบัติงาน</a:t>
            </a:r>
            <a:endParaRPr lang="th-TH" sz="4800" b="1" dirty="0">
              <a:solidFill>
                <a:srgbClr val="FFFF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93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9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5021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9144000" cy="2585323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การนำเทคโนโลยี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มาช่วยในการบริหารจัดการ</a:t>
            </a:r>
          </a:p>
          <a:p>
            <a:pPr lvl="1"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ด้านการเงินและงบประมาณ </a:t>
            </a: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</a:t>
            </a:r>
            <a:endParaRPr lang="th-TH" sz="5400" b="1" dirty="0">
              <a:solidFill>
                <a:srgbClr val="FF0000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59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0" y="4491122"/>
            <a:ext cx="9144000" cy="236687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93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extBox 1"/>
          <p:cNvSpPr txBox="1"/>
          <p:nvPr/>
        </p:nvSpPr>
        <p:spPr>
          <a:xfrm>
            <a:off x="0" y="735013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  <a:endParaRPr lang="th-TH" sz="32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52" y="1357298"/>
            <a:ext cx="8497887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       นำเทคโนโลยีเข้ามาช่วยงานในด้านการควบคุม การใช้จ่ายงบประมาณ ดังนี้</a:t>
            </a:r>
            <a:b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	- </a:t>
            </a:r>
            <a:r>
              <a:rPr lang="th-TH" sz="3600" b="1" dirty="0" smtClean="0">
                <a:solidFill>
                  <a:schemeClr val="accent6">
                    <a:lumMod val="5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การตัดยอดเงินงบประมาณ</a:t>
            </a:r>
          </a:p>
          <a:p>
            <a:pPr>
              <a:defRPr/>
            </a:pPr>
            <a:r>
              <a:rPr lang="th-T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36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การตรวจสอบวันดำเนินการ ( ทำ </a:t>
            </a:r>
            <a:r>
              <a:rPr lang="en-US" sz="36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PO / </a:t>
            </a:r>
            <a:r>
              <a:rPr lang="th-TH" sz="36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เบิกจ่าย )</a:t>
            </a:r>
          </a:p>
          <a:p>
            <a:pPr>
              <a:defRPr/>
            </a:pPr>
            <a:r>
              <a:rPr lang="th-TH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การทำระบบเงินยืม / ล้างเงินยืม (ตรวจสอบได้</a:t>
            </a:r>
            <a:r>
              <a:rPr lang="th-TH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>
              <a:defRPr/>
            </a:pPr>
            <a:r>
              <a:rPr lang="th-TH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        </a:t>
            </a:r>
            <a:r>
              <a:rPr lang="en-US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th-TH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การบันทึกหมายเลข </a:t>
            </a:r>
            <a:r>
              <a:rPr lang="en-US" sz="36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EGP</a:t>
            </a:r>
            <a:endParaRPr lang="th-TH" sz="3600" b="1" dirty="0" smtClean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2898029" cy="2033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985" y="4653133"/>
            <a:ext cx="2898029" cy="2033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467" y="4649568"/>
            <a:ext cx="2898029" cy="2018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6" r="11706"/>
          <a:stretch/>
        </p:blipFill>
        <p:spPr bwMode="auto">
          <a:xfrm>
            <a:off x="1553" y="620712"/>
            <a:ext cx="9142447" cy="62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758090" y="6207695"/>
            <a:ext cx="413439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h-TH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โปรแกรมเดิมจาก ผอ.อดิศักดิ์ </a:t>
            </a:r>
            <a:r>
              <a:rPr lang="th-TH" sz="2400" b="1" dirty="0" err="1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คัมภี</a:t>
            </a:r>
            <a:r>
              <a:rPr lang="th-TH" sz="24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ระ</a:t>
            </a:r>
            <a:endParaRPr lang="th-TH" sz="24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497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พัฒนาเพิ่มเติม เพื่ออำนวยความสะดวกในการปฏิบัติงาน</a:t>
            </a:r>
            <a:endParaRPr lang="th-TH" sz="36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2" y="2780928"/>
            <a:ext cx="903649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29172" y="1349479"/>
            <a:ext cx="8352928" cy="1158806"/>
          </a:xfrm>
          <a:prstGeom prst="wedgeRoundRectCallout">
            <a:avLst>
              <a:gd name="adj1" fmla="val 45503"/>
              <a:gd name="adj2" fmla="val 126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55954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พัฒนา</a:t>
            </a:r>
            <a:r>
              <a:rPr lang="th-TH" sz="3600" b="1" dirty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ระบบตรวจสอบวันที่ ในการดำเนินการต่าง ๆ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xmlns="" val="166078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497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พัฒนาเพิ่มเติม เพื่ออำนวยความสะดวกในการปฏิบัติงาน</a:t>
            </a:r>
            <a:endParaRPr lang="th-TH" sz="36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612" y="2780928"/>
            <a:ext cx="9036496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29172" y="1349479"/>
            <a:ext cx="8352928" cy="1158806"/>
          </a:xfrm>
          <a:prstGeom prst="wedgeRoundRectCallout">
            <a:avLst>
              <a:gd name="adj1" fmla="val 26713"/>
              <a:gd name="adj2" fmla="val 1355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55954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ปรับปรุง สถานะการดำเนินงาน</a:t>
            </a:r>
            <a:endParaRPr lang="th-TH" sz="36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xmlns="" val="384609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/>
          <p:cNvSpPr/>
          <p:nvPr/>
        </p:nvSpPr>
        <p:spPr>
          <a:xfrm>
            <a:off x="5004048" y="1340768"/>
            <a:ext cx="3024336" cy="51845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8497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พัฒนา</a:t>
            </a:r>
            <a:r>
              <a:rPr lang="th-TH" sz="3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ระบบการแจ้ง สถานะการดำเนินงาน</a:t>
            </a:r>
          </a:p>
        </p:txBody>
      </p:sp>
      <p:pic>
        <p:nvPicPr>
          <p:cNvPr id="6158" name="Picture 14" descr="D:\AppServ\www\budget57\image\status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18567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D:\AppServ\www\budget57\image\status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70619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D:\AppServ\www\budget57\image\status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5758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D:\AppServ\www\budget57\image\status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12555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D:\AppServ\www\budget57\image\status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2989" y="5177453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D:\AppServ\www\budget57\image\status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247" y="5881617"/>
            <a:ext cx="1728192" cy="4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70735" y="2052712"/>
            <a:ext cx="612254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 </a:t>
            </a:r>
          </a:p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</a:t>
            </a:r>
          </a:p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3.</a:t>
            </a:r>
          </a:p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4.</a:t>
            </a:r>
          </a:p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5.</a:t>
            </a:r>
          </a:p>
          <a:p>
            <a:pPr>
              <a:defRPr/>
            </a:pPr>
            <a:r>
              <a:rPr lang="th-TH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6.</a:t>
            </a:r>
            <a:endParaRPr lang="th-TH" sz="54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30648" y="1404065"/>
            <a:ext cx="27902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แบบใหม่</a:t>
            </a:r>
            <a:endParaRPr lang="th-TH" sz="32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811583" y="1844824"/>
            <a:ext cx="1368152" cy="4131045"/>
            <a:chOff x="331449" y="1726590"/>
            <a:chExt cx="1368152" cy="4131045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331449" y="1726590"/>
              <a:ext cx="1368152" cy="413104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7448" y="5069024"/>
              <a:ext cx="376200" cy="376200"/>
            </a:xfrm>
            <a:prstGeom prst="rect">
              <a:avLst/>
            </a:prstGeom>
          </p:spPr>
        </p:pic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3519" y="2836776"/>
              <a:ext cx="376200" cy="376200"/>
            </a:xfrm>
            <a:prstGeom prst="rect">
              <a:avLst/>
            </a:prstGeom>
          </p:spPr>
        </p:pic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3519" y="4293096"/>
              <a:ext cx="376200" cy="376200"/>
            </a:xfrm>
            <a:prstGeom prst="rect">
              <a:avLst/>
            </a:prstGeom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23519" y="3560277"/>
              <a:ext cx="376200" cy="376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2076" y="1870606"/>
              <a:ext cx="129614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3200" b="1" dirty="0" smtClean="0">
                  <a:solidFill>
                    <a:srgbClr val="FF0000"/>
                  </a:solidFill>
                  <a:latin typeface="TH Niramit AS" pitchFamily="2" charset="-34"/>
                  <a:cs typeface="TH Niramit AS" pitchFamily="2" charset="-34"/>
                </a:rPr>
                <a:t>แบบเดิม</a:t>
              </a:r>
              <a:endParaRPr lang="th-TH" sz="32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186" y="2629338"/>
              <a:ext cx="612254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th-TH" sz="4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1. </a:t>
              </a:r>
            </a:p>
            <a:p>
              <a:pPr>
                <a:defRPr/>
              </a:pPr>
              <a:r>
                <a:rPr lang="th-TH" sz="4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2.</a:t>
              </a:r>
            </a:p>
            <a:p>
              <a:pPr>
                <a:defRPr/>
              </a:pPr>
              <a:r>
                <a:rPr lang="th-TH" sz="4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3.</a:t>
              </a:r>
            </a:p>
            <a:p>
              <a:pPr>
                <a:defRPr/>
              </a:pPr>
              <a:r>
                <a:rPr lang="th-TH" sz="4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H Niramit AS" pitchFamily="2" charset="-34"/>
                  <a:cs typeface="TH Niramit AS" pitchFamily="2" charset="-34"/>
                </a:rPr>
                <a:t>4.</a:t>
              </a:r>
            </a:p>
          </p:txBody>
        </p:sp>
      </p:grpSp>
      <p:sp>
        <p:nvSpPr>
          <p:cNvPr id="10" name="ลูกศรขวา 9"/>
          <p:cNvSpPr/>
          <p:nvPr/>
        </p:nvSpPr>
        <p:spPr>
          <a:xfrm>
            <a:off x="3059832" y="3362194"/>
            <a:ext cx="1152128" cy="7351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9425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16" y="2274499"/>
            <a:ext cx="91440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497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พัฒนาเพิ่มเติม เพื่ออำนวยความสะดวกในการปฏิบัติงาน</a:t>
            </a:r>
            <a:endParaRPr lang="th-TH" sz="36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29172" y="1349479"/>
            <a:ext cx="8352928" cy="783377"/>
          </a:xfrm>
          <a:prstGeom prst="wedgeRoundRectCallout">
            <a:avLst>
              <a:gd name="adj1" fmla="val 29981"/>
              <a:gd name="adj2" fmla="val 1059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พัฒนาระบบการยืมเงิน-ล้างเงินยืม</a:t>
            </a:r>
            <a:endParaRPr lang="th-TH" sz="36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xmlns="" val="250466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4022"/>
            <a:ext cx="91440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764704"/>
            <a:ext cx="84978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พัฒนาเพิ่มเติม เพื่ออำนวยความสะดวกในการปฏิบัติงาน</a:t>
            </a:r>
            <a:endParaRPr lang="th-TH" sz="3600" b="1" dirty="0">
              <a:solidFill>
                <a:schemeClr val="tx2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คำบรรยายภาพแบบสี่เหลี่ยมมุมมน 4"/>
          <p:cNvSpPr/>
          <p:nvPr/>
        </p:nvSpPr>
        <p:spPr>
          <a:xfrm>
            <a:off x="329172" y="1349479"/>
            <a:ext cx="8352928" cy="783377"/>
          </a:xfrm>
          <a:prstGeom prst="wedgeRoundRectCallout">
            <a:avLst>
              <a:gd name="adj1" fmla="val 11028"/>
              <a:gd name="adj2" fmla="val 1494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41277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Niramit AS" pitchFamily="2" charset="-34"/>
                <a:cs typeface="TH Niramit AS" pitchFamily="2" charset="-34"/>
              </a:rPr>
              <a:t>ระบบตรวจสอบการ ค้างเงินยืม</a:t>
            </a:r>
            <a:endParaRPr lang="th-TH" sz="3600" b="1" dirty="0">
              <a:solidFill>
                <a:schemeClr val="bg1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ด้านงบประมาณ</a:t>
            </a:r>
          </a:p>
        </p:txBody>
      </p:sp>
    </p:spTree>
    <p:extLst>
      <p:ext uri="{BB962C8B-B14F-4D97-AF65-F5344CB8AC3E}">
        <p14:creationId xmlns:p14="http://schemas.microsoft.com/office/powerpoint/2010/main" xmlns="" val="331356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430763" y="4581128"/>
            <a:ext cx="7272808" cy="864096"/>
          </a:xfrm>
        </p:spPr>
        <p:txBody>
          <a:bodyPr/>
          <a:lstStyle/>
          <a:p>
            <a:pPr algn="ctr">
              <a:defRPr/>
            </a:pPr>
            <a:r>
              <a:rPr lang="th-TH" sz="4000" b="1" spc="-15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itchFamily="2" charset="-34"/>
                <a:cs typeface="TH Niramit AS" pitchFamily="2" charset="-34"/>
              </a:rPr>
              <a:t>สำนักงาน กศน.จังหวัดสุราษฎร์ธานี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 bwMode="gray">
          <a:xfrm>
            <a:off x="395536" y="1052736"/>
            <a:ext cx="727280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th-TH" sz="6600" b="1" spc="300" dirty="0" smtClean="0">
                <a:ln w="28575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C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P Tsunami" pitchFamily="2" charset="0"/>
                <a:cs typeface="SP Tsunami" pitchFamily="2" charset="0"/>
              </a:rPr>
              <a:t>การวางแผนและการบริหาร</a:t>
            </a:r>
          </a:p>
        </p:txBody>
      </p:sp>
      <p:sp>
        <p:nvSpPr>
          <p:cNvPr id="7" name="Subtitle 3"/>
          <p:cNvSpPr txBox="1">
            <a:spLocks/>
          </p:cNvSpPr>
          <p:nvPr/>
        </p:nvSpPr>
        <p:spPr bwMode="gray">
          <a:xfrm>
            <a:off x="0" y="2492896"/>
            <a:ext cx="914400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sz="2400" b="1" spc="300" dirty="0" smtClean="0">
                <a:ln w="28575" cmpd="sng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imSun" pitchFamily="2" charset="-122"/>
                <a:ea typeface="SimSun" pitchFamily="2" charset="-122"/>
                <a:cs typeface="SP Tsunami" pitchFamily="2" charset="0"/>
              </a:rPr>
              <a:t>Management and  Planning System</a:t>
            </a:r>
            <a:endParaRPr lang="th-TH" sz="2400" b="1" spc="300" dirty="0" smtClean="0">
              <a:ln w="28575" cmpd="sng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imSun" pitchFamily="2" charset="-122"/>
              <a:ea typeface="SimSun" pitchFamily="2" charset="-122"/>
              <a:cs typeface="SP Tsunam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91" y="30707"/>
            <a:ext cx="9149592" cy="606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661998" y="5169966"/>
            <a:ext cx="581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ระบบตรวจสอบการค้างเงินยืม</a:t>
            </a:r>
            <a:endParaRPr lang="th-TH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913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144000" cy="3416320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การนำเทคโนโลยี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มาช่วยในการบริหารจัดการ</a:t>
            </a:r>
          </a:p>
          <a:p>
            <a:pPr lvl="1"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ด้านธุรการสำนักงาน </a:t>
            </a: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ที่เกี่ยวข้องการควบคุมงบประมาณ</a:t>
            </a:r>
            <a:endParaRPr lang="th-TH" sz="5400" b="1" dirty="0">
              <a:solidFill>
                <a:srgbClr val="FF0000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92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5013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นำเทคโนโลยีเข้ามาช่วยงาน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ด้านธุรการสำนักงาน</a:t>
            </a:r>
            <a:endParaRPr lang="th-TH" sz="32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852" y="1412776"/>
            <a:ext cx="849788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นำเทคโนโลยีเข้ามาช่วยงานในด้านการรับส่งหนังสือราชการ</a:t>
            </a:r>
            <a:endParaRPr lang="th-TH" sz="2000" b="1" dirty="0" smtClean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331640" y="2058244"/>
            <a:ext cx="6410328" cy="4324352"/>
            <a:chOff x="769" y="803"/>
            <a:chExt cx="4038" cy="2724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 rot="1369364">
              <a:off x="3234" y="2528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 rot="16200000">
              <a:off x="2513" y="1534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gray">
            <a:xfrm rot="9366396">
              <a:off x="1827" y="2542"/>
              <a:ext cx="499" cy="182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578" y="1168"/>
              <a:ext cx="2358" cy="2359"/>
            </a:xfrm>
            <a:prstGeom prst="ellips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2068" y="803"/>
              <a:ext cx="15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b="1" dirty="0" smtClean="0">
                  <a:solidFill>
                    <a:srgbClr val="365164"/>
                  </a:solidFill>
                  <a:latin typeface="CordiaUPC" pitchFamily="34" charset="-34"/>
                  <a:cs typeface="CordiaUPC" pitchFamily="34" charset="-34"/>
                </a:rPr>
                <a:t>กศน.จังหวัดสุราษฎร์ธานี</a:t>
              </a:r>
              <a:endParaRPr lang="en-US" sz="2400" b="1" dirty="0" smtClean="0">
                <a:solidFill>
                  <a:srgbClr val="365164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005" y="2634"/>
              <a:ext cx="8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b="1" dirty="0" smtClean="0">
                  <a:solidFill>
                    <a:srgbClr val="365164"/>
                  </a:solidFill>
                  <a:latin typeface="CordiaUPC" pitchFamily="34" charset="-34"/>
                  <a:cs typeface="CordiaUPC" pitchFamily="34" charset="-34"/>
                </a:rPr>
                <a:t>กศน.อำเภอ</a:t>
              </a:r>
              <a:endParaRPr lang="en-US" sz="2400" b="1" dirty="0">
                <a:solidFill>
                  <a:srgbClr val="365164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23" name="Oval 17"/>
            <p:cNvSpPr>
              <a:spLocks noChangeArrowheads="1"/>
            </p:cNvSpPr>
            <p:nvPr/>
          </p:nvSpPr>
          <p:spPr bwMode="gray">
            <a:xfrm>
              <a:off x="2655" y="1083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1578" y="269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gray">
            <a:xfrm>
              <a:off x="3765" y="2676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gray">
            <a:xfrm>
              <a:off x="2233" y="1817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29" name="Oval 23"/>
            <p:cNvSpPr>
              <a:spLocks noChangeArrowheads="1"/>
            </p:cNvSpPr>
            <p:nvPr/>
          </p:nvSpPr>
          <p:spPr bwMode="gray">
            <a:xfrm>
              <a:off x="2236" y="1816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gray">
            <a:xfrm>
              <a:off x="2303" y="1886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301" y="1888"/>
              <a:ext cx="933" cy="92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350" y="1933"/>
              <a:ext cx="840" cy="8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th-TH" smtClean="0">
                <a:solidFill>
                  <a:srgbClr val="365164"/>
                </a:solidFill>
                <a:latin typeface="Arial" pitchFamily="34" charset="0"/>
              </a:endParaRPr>
            </a:p>
          </p:txBody>
        </p:sp>
        <p:grpSp>
          <p:nvGrpSpPr>
            <p:cNvPr id="33" name="Group 27"/>
            <p:cNvGrpSpPr>
              <a:grpSpLocks/>
            </p:cNvGrpSpPr>
            <p:nvPr/>
          </p:nvGrpSpPr>
          <p:grpSpPr bwMode="auto">
            <a:xfrm>
              <a:off x="2363" y="1945"/>
              <a:ext cx="813" cy="805"/>
              <a:chOff x="4166" y="1706"/>
              <a:chExt cx="1252" cy="1252"/>
            </a:xfrm>
          </p:grpSpPr>
          <p:sp>
            <p:nvSpPr>
              <p:cNvPr id="35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mtClean="0">
                  <a:solidFill>
                    <a:srgbClr val="365164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mtClean="0">
                  <a:solidFill>
                    <a:srgbClr val="365164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mtClean="0">
                  <a:solidFill>
                    <a:srgbClr val="365164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th-TH" smtClean="0">
                  <a:solidFill>
                    <a:srgbClr val="365164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34" name="Text Box 32"/>
            <p:cNvSpPr txBox="1">
              <a:spLocks noChangeArrowheads="1"/>
            </p:cNvSpPr>
            <p:nvPr/>
          </p:nvSpPr>
          <p:spPr bwMode="gray">
            <a:xfrm>
              <a:off x="2363" y="2187"/>
              <a:ext cx="7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</a:rPr>
                <a:t>@</a:t>
              </a:r>
              <a:r>
                <a:rPr lang="en-US" sz="2400" dirty="0" err="1" smtClean="0">
                  <a:solidFill>
                    <a:srgbClr val="000000"/>
                  </a:solidFill>
                  <a:latin typeface="Arial" pitchFamily="34" charset="0"/>
                </a:rPr>
                <a:t>Surat</a:t>
              </a:r>
              <a:endParaRPr lang="en-US" sz="2400" dirty="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769" y="2664"/>
              <a:ext cx="8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th-TH" sz="2400" b="1" dirty="0" smtClean="0">
                  <a:solidFill>
                    <a:srgbClr val="365164"/>
                  </a:solidFill>
                  <a:latin typeface="CordiaUPC" pitchFamily="34" charset="-34"/>
                  <a:cs typeface="CordiaUPC" pitchFamily="34" charset="-34"/>
                </a:rPr>
                <a:t>กศน.อำเภอ</a:t>
              </a:r>
              <a:endParaRPr lang="en-US" sz="2400" b="1" dirty="0">
                <a:solidFill>
                  <a:srgbClr val="365164"/>
                </a:solidFill>
                <a:latin typeface="CordiaUPC" pitchFamily="34" charset="-34"/>
                <a:cs typeface="CordiaUPC" pitchFamily="34" charset="-34"/>
              </a:endParaRPr>
            </a:p>
          </p:txBody>
        </p:sp>
      </p:grpSp>
      <p:sp>
        <p:nvSpPr>
          <p:cNvPr id="9" name="ลูกศรขวา 8"/>
          <p:cNvSpPr/>
          <p:nvPr/>
        </p:nvSpPr>
        <p:spPr>
          <a:xfrm rot="3159077">
            <a:off x="5121666" y="3536206"/>
            <a:ext cx="97214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ลูกศรขวา 39"/>
          <p:cNvSpPr/>
          <p:nvPr/>
        </p:nvSpPr>
        <p:spPr>
          <a:xfrm rot="10800000">
            <a:off x="4054844" y="5564792"/>
            <a:ext cx="97214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ลูกศรขวา 40"/>
          <p:cNvSpPr/>
          <p:nvPr/>
        </p:nvSpPr>
        <p:spPr>
          <a:xfrm rot="18092696">
            <a:off x="2937795" y="3633840"/>
            <a:ext cx="972145" cy="48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533181" y="2969120"/>
            <a:ext cx="1739579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800" b="1" dirty="0" smtClean="0">
                <a:ln w="11430"/>
                <a:solidFill>
                  <a:srgbClr val="FF0000"/>
                </a:solidFill>
              </a:rPr>
              <a:t>รับ-ส่ง จาก </a:t>
            </a:r>
            <a:br>
              <a:rPr lang="th-TH" sz="2800" b="1" dirty="0" smtClean="0">
                <a:ln w="11430"/>
                <a:solidFill>
                  <a:srgbClr val="FF0000"/>
                </a:solidFill>
              </a:rPr>
            </a:br>
            <a:r>
              <a:rPr lang="th-TH" sz="2800" b="1" dirty="0" smtClean="0">
                <a:ln w="11430"/>
                <a:solidFill>
                  <a:srgbClr val="FF0000"/>
                </a:solidFill>
              </a:rPr>
              <a:t>จังหวัดไปอำเภอ</a:t>
            </a:r>
            <a:endParaRPr lang="th-TH" sz="2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4" name="สี่เหลี่ยมผืนผ้า 43"/>
          <p:cNvSpPr/>
          <p:nvPr/>
        </p:nvSpPr>
        <p:spPr>
          <a:xfrm>
            <a:off x="2894507" y="6237312"/>
            <a:ext cx="3345685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800" b="1" dirty="0" smtClean="0">
                <a:ln w="11430"/>
                <a:solidFill>
                  <a:srgbClr val="FF0000"/>
                </a:solidFill>
              </a:rPr>
              <a:t>รับ-ส่ง จากอำเภอไปอำเภอ</a:t>
            </a:r>
            <a:endParaRPr lang="th-TH" sz="28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754112" y="2957027"/>
            <a:ext cx="1739580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800" b="1" dirty="0" smtClean="0">
                <a:ln w="11430"/>
                <a:solidFill>
                  <a:srgbClr val="FF0000"/>
                </a:solidFill>
              </a:rPr>
              <a:t>รับ-ส่ง จาก </a:t>
            </a:r>
            <a:br>
              <a:rPr lang="th-TH" sz="2800" b="1" dirty="0" smtClean="0">
                <a:ln w="11430"/>
                <a:solidFill>
                  <a:srgbClr val="FF0000"/>
                </a:solidFill>
              </a:rPr>
            </a:br>
            <a:r>
              <a:rPr lang="th-TH" sz="2800" b="1" dirty="0" smtClean="0">
                <a:ln w="11430"/>
                <a:solidFill>
                  <a:srgbClr val="FF0000"/>
                </a:solidFill>
              </a:rPr>
              <a:t>อำเภอไปจังหวัด</a:t>
            </a:r>
            <a:endParaRPr lang="th-TH" sz="28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51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980" cy="579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0254" y="5301208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10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7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0254" y="5301208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1.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e-Office 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ระบบสารบรรณอิเล็คทรอนิคส์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348"/>
          <a:stretch>
            <a:fillRect/>
          </a:stretch>
        </p:blipFill>
        <p:spPr bwMode="auto">
          <a:xfrm>
            <a:off x="0" y="981075"/>
            <a:ext cx="8970963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923928" y="5445224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470254" y="5301208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73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130" y="9521"/>
            <a:ext cx="9157130" cy="5579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470254" y="5589240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69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6832"/>
            <a:ext cx="9144000" cy="2585323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การนำเทคโนโลยี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มาช่วยในการบริหารจัดการ</a:t>
            </a:r>
          </a:p>
          <a:p>
            <a:pPr lvl="1" algn="ctr"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ด้านแผนงานและการรายงาน </a:t>
            </a:r>
            <a:r>
              <a:rPr lang="en-US" sz="5400" b="1" dirty="0" smtClean="0">
                <a:solidFill>
                  <a:srgbClr val="FF0000"/>
                </a:solidFill>
                <a:latin typeface="TH K2D July8" pitchFamily="2" charset="-34"/>
                <a:cs typeface="TH K2D July8" pitchFamily="2" charset="-34"/>
              </a:rPr>
              <a:t>:</a:t>
            </a:r>
            <a:endParaRPr lang="th-TH" sz="5400" b="1" dirty="0">
              <a:solidFill>
                <a:srgbClr val="FF0000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48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โปรแกรม</a:t>
            </a:r>
            <a:r>
              <a:rPr lang="en-US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 e-Report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ระบบการรายงานค่าสาธารณูปโภค</a:t>
            </a:r>
            <a:endParaRPr lang="th-TH" sz="5400" b="1" dirty="0">
              <a:solidFill>
                <a:srgbClr val="FF000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4016" y="2132856"/>
            <a:ext cx="8820472" cy="34778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th-TH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กศน.อำเภอ รายงาน การใช้จ่ายค่าสาธารณูปโภค ค่าน้ำ, ค่าไฟฟ้า, ค่าน้ำมันเชื้อเพลิง, ค่าไปรษณีย์ ฯ  รวมทั้งดัชนีพลังงาน</a:t>
            </a:r>
            <a:br>
              <a:rPr lang="th-TH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</a:br>
            <a:endParaRPr lang="th-TH" sz="20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000" b="1" dirty="0" smtClean="0">
                <a:ln w="11430"/>
                <a:solidFill>
                  <a:srgbClr val="CC00CC"/>
                </a:solidFill>
              </a:rPr>
              <a:t>: </a:t>
            </a:r>
            <a:r>
              <a:rPr lang="th-TH" sz="4000" b="1" dirty="0" smtClean="0">
                <a:ln w="11430"/>
                <a:solidFill>
                  <a:srgbClr val="CC00CC"/>
                </a:solidFill>
              </a:rPr>
              <a:t>กศน.อำเภอเพียงแค่บันทึกข้อมูลลงไปในระบบ หลังจากนั้นระบบจะพิมพ์หนังสือราชการและตารางคำนวณค่าสาธารณูปโภค  ออกมาให้ทั้งหมด</a:t>
            </a:r>
          </a:p>
        </p:txBody>
      </p:sp>
    </p:spTree>
    <p:extLst>
      <p:ext uri="{BB962C8B-B14F-4D97-AF65-F5344CB8AC3E}">
        <p14:creationId xmlns:p14="http://schemas.microsoft.com/office/powerpoint/2010/main" xmlns="" val="269633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40968"/>
            <a:ext cx="9144000" cy="1323439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                          นางกานดา  ทองคลองไทร      </a:t>
            </a:r>
          </a:p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                      ผู้อำนวยการ กศน.จังหวัดสุราษฎร์ธานี</a:t>
            </a:r>
            <a:endParaRPr lang="th-TH" sz="32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47497"/>
            <a:ext cx="2454113" cy="2921428"/>
          </a:xfrm>
          <a:prstGeom prst="rect">
            <a:avLst/>
          </a:prstGeom>
          <a:ln>
            <a:solidFill>
              <a:srgbClr val="FF66CC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46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234"/>
          <a:stretch>
            <a:fillRect/>
          </a:stretch>
        </p:blipFill>
        <p:spPr bwMode="auto">
          <a:xfrm>
            <a:off x="50800" y="695325"/>
            <a:ext cx="8985250" cy="546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20713"/>
            <a:ext cx="9144000" cy="532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8" y="695325"/>
            <a:ext cx="9037637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6" r="14314" b="58549"/>
          <a:stretch>
            <a:fillRect/>
          </a:stretch>
        </p:blipFill>
        <p:spPr bwMode="auto">
          <a:xfrm>
            <a:off x="88900" y="620713"/>
            <a:ext cx="4356404" cy="61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3825" y="3100754"/>
            <a:ext cx="4320480" cy="120032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th-TH" sz="3600" b="1" dirty="0" smtClean="0">
                <a:solidFill>
                  <a:srgbClr val="C00000"/>
                </a:solidFill>
              </a:rPr>
              <a:t>  ระบบจะ</a:t>
            </a:r>
            <a:r>
              <a:rPr lang="th-TH" sz="3600" b="1" dirty="0">
                <a:solidFill>
                  <a:srgbClr val="C00000"/>
                </a:solidFill>
              </a:rPr>
              <a:t>ออกหนังสือนำส่ง</a:t>
            </a:r>
            <a:r>
              <a:rPr lang="th-TH" sz="3600" b="1" dirty="0" smtClean="0">
                <a:solidFill>
                  <a:srgbClr val="C00000"/>
                </a:solidFill>
              </a:rPr>
              <a:t>และ</a:t>
            </a:r>
          </a:p>
          <a:p>
            <a:pPr algn="just">
              <a:defRPr/>
            </a:pPr>
            <a:r>
              <a:rPr lang="th-TH" sz="3600" b="1" dirty="0" smtClean="0">
                <a:solidFill>
                  <a:srgbClr val="C00000"/>
                </a:solidFill>
              </a:rPr>
              <a:t>รูปแบบ</a:t>
            </a:r>
            <a:r>
              <a:rPr lang="th-TH" sz="3600" b="1" dirty="0">
                <a:solidFill>
                  <a:srgbClr val="C00000"/>
                </a:solidFill>
              </a:rPr>
              <a:t>การรายงานให้ทั้งหมด </a:t>
            </a:r>
            <a:endParaRPr lang="th-TH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05" b="29098"/>
          <a:stretch/>
        </p:blipFill>
        <p:spPr bwMode="auto">
          <a:xfrm>
            <a:off x="0" y="708441"/>
            <a:ext cx="9144000" cy="610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080967" y="5889466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46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02"/>
          <a:stretch/>
        </p:blipFill>
        <p:spPr bwMode="auto">
          <a:xfrm>
            <a:off x="0" y="645311"/>
            <a:ext cx="9144000" cy="621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059832" y="2708920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ตัวอย่างโปรแกรมและการใช้งาน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03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29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โปรแกรม</a:t>
            </a:r>
            <a:r>
              <a:rPr lang="en-US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 e-Report</a:t>
            </a:r>
          </a:p>
          <a:p>
            <a:pPr lvl="1" algn="ctr">
              <a:defRPr/>
            </a:pPr>
            <a:r>
              <a:rPr lang="th-TH" sz="5400" b="1" dirty="0" smtClean="0">
                <a:solidFill>
                  <a:schemeClr val="bg1"/>
                </a:solidFill>
                <a:latin typeface="TH K2D July8" pitchFamily="2" charset="-34"/>
                <a:cs typeface="TH K2D July8" pitchFamily="2" charset="-34"/>
              </a:rPr>
              <a:t>ระบบการรายงานค่าสาธารณูปโภค</a:t>
            </a:r>
            <a:endParaRPr lang="th-TH" sz="5400" b="1" dirty="0">
              <a:solidFill>
                <a:srgbClr val="FF000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1764" y="2948464"/>
            <a:ext cx="8820472" cy="16312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th-TH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  <a:t>กศน.จังหวัดสามารถตรวจสอบได้ว่า กศน.อำเภอใดบ้าง ที่ยังไม่ได้รายงานข้อมูล และค้างรายงานเดือนไหนบ้าง</a:t>
            </a:r>
            <a:br>
              <a:rPr lang="th-TH" sz="4000" b="1" dirty="0" smtClean="0">
                <a:ln w="11430"/>
                <a:solidFill>
                  <a:schemeClr val="accent5">
                    <a:lumMod val="50000"/>
                  </a:schemeClr>
                </a:solidFill>
              </a:rPr>
            </a:br>
            <a:endParaRPr lang="th-TH" sz="2000" b="1" dirty="0" smtClean="0">
              <a:ln w="11430"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88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</a:t>
            </a:r>
            <a:r>
              <a:rPr lang="th-TH" sz="3200" b="1" dirty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รายงานค่าสาธารณูปโภคออนไลน์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" y="533400"/>
            <a:ext cx="914190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915816" y="5889466"/>
            <a:ext cx="4982066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dirty="0" smtClean="0">
                <a:ln w="11430"/>
                <a:solidFill>
                  <a:srgbClr val="FF0000"/>
                </a:solidFill>
              </a:rPr>
              <a:t>การติดตามและควบคุมการรายงาน</a:t>
            </a:r>
            <a:endParaRPr lang="th-TH" sz="4000" b="1" dirty="0">
              <a:ln w="11430"/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1673225"/>
            <a:ext cx="9144000" cy="3124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 </a:t>
            </a:r>
          </a:p>
        </p:txBody>
      </p:sp>
      <p:pic>
        <p:nvPicPr>
          <p:cNvPr id="53251" name="Picture 3" descr="peace_dove_olive_branch_hg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5963" y="1916113"/>
            <a:ext cx="30241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24075" y="3573016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:: </a:t>
            </a:r>
            <a:r>
              <a:rPr lang="th-TH" sz="4400" b="1" dirty="0" smtClean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ขอขอบคุณ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::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53253" name="Picture 5" descr="peace_dove_olive_branch_hg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259238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160338" y="4797425"/>
            <a:ext cx="9020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44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สำนักงาน กศน.จังหวัดสุราษฎร์ธานี</a:t>
            </a:r>
            <a:endParaRPr lang="th-TH" sz="4400" b="1" dirty="0">
              <a:solidFill>
                <a:srgbClr val="C000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92896"/>
            <a:ext cx="9144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การวางแผน การควบคุม และการจัดระบบงาน</a:t>
            </a:r>
          </a:p>
          <a:p>
            <a:pPr lvl="1" algn="ctr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กศน.</a:t>
            </a:r>
            <a:r>
              <a:rPr lang="th-TH" sz="4800" b="1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จังหวัด และ กศน.</a:t>
            </a: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อำเภอ</a:t>
            </a:r>
            <a:endParaRPr lang="th-TH" sz="48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56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66" y="4010025"/>
            <a:ext cx="9159766" cy="2847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ctr">
              <a:defRPr/>
            </a:pPr>
            <a:r>
              <a:rPr lang="th-TH" sz="48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การวางแผนควบคุม กศน.อำเภอ/กศน.ตำบล</a:t>
            </a:r>
            <a:endParaRPr lang="th-TH" sz="48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6527" y="1196752"/>
            <a:ext cx="7050943" cy="1384995"/>
          </a:xfrm>
          <a:prstGeom prst="rect">
            <a:avLst/>
          </a:prstGeom>
          <a:solidFill>
            <a:srgbClr val="D8E973"/>
          </a:solidFill>
          <a:effectLst/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1. </a:t>
            </a:r>
            <a:r>
              <a:rPr lang="th-TH" sz="28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กศน.ตำบล </a:t>
            </a: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ร่วมประชุมกับผู้นำท้องถิ่น เพื่อสำรวจและ   </a:t>
            </a:r>
            <a:b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  รวบรวมข้อมูล เพื่อการจัดทำแผนการทำงาน ร่วมกับ</a:t>
            </a:r>
            <a:b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  กรรมการสถานศึกษา</a:t>
            </a:r>
            <a:endParaRPr lang="th-TH" sz="28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855" y="3212976"/>
            <a:ext cx="7050943" cy="954107"/>
          </a:xfrm>
          <a:prstGeom prst="rect">
            <a:avLst/>
          </a:prstGeom>
          <a:solidFill>
            <a:schemeClr val="accent5"/>
          </a:solidFill>
          <a:effectLst/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th-TH" sz="2800" b="1" dirty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8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กศน.อำเภอ </a:t>
            </a: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พิจารณา แล้วรวบรวมนำเข้าเป็นแผนของ   </a:t>
            </a:r>
            <a:b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   กศน.อำเภอ เพื่อนำส่งให้กับ กศน.จังหวัด ต่อไป..</a:t>
            </a:r>
            <a:endParaRPr lang="th-TH" sz="28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6528" y="4797152"/>
            <a:ext cx="7050943" cy="954107"/>
          </a:xfrm>
          <a:prstGeom prst="rect">
            <a:avLst/>
          </a:prstGeom>
          <a:solidFill>
            <a:srgbClr val="DDB1DB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1002">
            <a:schemeClr val="dk2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>
              <a:defRPr/>
            </a:pP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3. </a:t>
            </a:r>
            <a:r>
              <a:rPr lang="th-TH" sz="2800" b="1" dirty="0" smtClean="0">
                <a:solidFill>
                  <a:srgbClr val="C00000"/>
                </a:solidFill>
                <a:latin typeface="TH Niramit AS" pitchFamily="2" charset="-34"/>
                <a:cs typeface="TH Niramit AS" pitchFamily="2" charset="-34"/>
              </a:rPr>
              <a:t>กศน.จังหวัด </a:t>
            </a: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พิจารณา แล้วรวบรวมนำเข้าเป็นแผนของ   </a:t>
            </a:r>
            <a:b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H Niramit AS" pitchFamily="2" charset="-34"/>
                <a:cs typeface="TH Niramit AS" pitchFamily="2" charset="-34"/>
              </a:rPr>
              <a:t>    กศน.จังหวัด เพื่อควบคุมการเบิกจ่ายต่อไป..</a:t>
            </a:r>
            <a:endParaRPr lang="th-TH" sz="2800" b="1" dirty="0">
              <a:solidFill>
                <a:srgbClr val="7030A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" name="ลูกศรซ้าย-ขวา 1"/>
          <p:cNvSpPr/>
          <p:nvPr/>
        </p:nvSpPr>
        <p:spPr>
          <a:xfrm rot="5400000">
            <a:off x="4057680" y="2791190"/>
            <a:ext cx="507737" cy="1991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ซ้าย-ขวา 6"/>
          <p:cNvSpPr/>
          <p:nvPr/>
        </p:nvSpPr>
        <p:spPr>
          <a:xfrm rot="5400000">
            <a:off x="4057680" y="4381210"/>
            <a:ext cx="507737" cy="1991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3512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5013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การวางระบบงาน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K2D July8" pitchFamily="2" charset="-34"/>
                <a:cs typeface="TH K2D July8" pitchFamily="2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K2D July8" pitchFamily="2" charset="-34"/>
                <a:cs typeface="TH K2D July8" pitchFamily="2" charset="-34"/>
              </a:rPr>
              <a:t>กระบวนการจัดระบบแผนงานและการนำเสนอ</a:t>
            </a:r>
            <a:endParaRPr lang="th-TH" sz="3200" b="1" dirty="0">
              <a:solidFill>
                <a:srgbClr val="FFFF00"/>
              </a:solidFill>
              <a:latin typeface="TH K2D July8" pitchFamily="2" charset="-34"/>
              <a:cs typeface="TH K2D July8" pitchFamily="2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" t="16086" r="1930" b="27924"/>
          <a:stretch/>
        </p:blipFill>
        <p:spPr>
          <a:xfrm>
            <a:off x="185530" y="1722782"/>
            <a:ext cx="8653670" cy="45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86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5013"/>
            <a:ext cx="9144000" cy="584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การวางระบบงาน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การควบคุมการเบิกจ่าย</a:t>
            </a:r>
            <a:endParaRPr lang="th-TH" sz="3200" b="1" dirty="0">
              <a:solidFill>
                <a:srgbClr val="FFFF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2" t="56109" r="3136" b="2775"/>
          <a:stretch/>
        </p:blipFill>
        <p:spPr>
          <a:xfrm>
            <a:off x="304800" y="1510748"/>
            <a:ext cx="8534400" cy="47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84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5013"/>
            <a:ext cx="9144000" cy="584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การวางระบบงาน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กระบวนการควบคุมการปฏิบัติตามแผนและการเบิกจ่าย</a:t>
            </a:r>
            <a:endParaRPr lang="th-TH" sz="3200" b="1" dirty="0">
              <a:solidFill>
                <a:srgbClr val="FFFF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t="14457" r="1404" b="48800"/>
          <a:stretch/>
        </p:blipFill>
        <p:spPr>
          <a:xfrm>
            <a:off x="212033" y="1916832"/>
            <a:ext cx="866692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93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35013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th-TH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การวางระบบงาน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200" b="1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กระบวนการควบคุมการรายงาน</a:t>
            </a:r>
            <a:endParaRPr lang="th-TH" sz="3200" b="1" dirty="0">
              <a:solidFill>
                <a:srgbClr val="FFFF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" t="14992" r="1396" b="1507"/>
          <a:stretch/>
        </p:blipFill>
        <p:spPr>
          <a:xfrm>
            <a:off x="729343" y="1374422"/>
            <a:ext cx="7731089" cy="53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973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6TGp_window_light_v2">
  <a:themeElements>
    <a:clrScheme name="206TGp_window_light_v2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206TGp_window_light_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6TGp_window_light_v2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6TGp_window_light_v2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622</Words>
  <Application>Microsoft Office PowerPoint</Application>
  <PresentationFormat>นำเสนอทางหน้าจอ (4:3)</PresentationFormat>
  <Paragraphs>136</Paragraphs>
  <Slides>38</Slides>
  <Notes>38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11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38</vt:i4>
      </vt:variant>
    </vt:vector>
  </HeadingPairs>
  <TitlesOfParts>
    <vt:vector size="50" baseType="lpstr">
      <vt:lpstr>Arial</vt:lpstr>
      <vt:lpstr>Angsana New</vt:lpstr>
      <vt:lpstr>TH Niramit AS</vt:lpstr>
      <vt:lpstr>Wingdings</vt:lpstr>
      <vt:lpstr>SP Tsunami</vt:lpstr>
      <vt:lpstr>SimSun</vt:lpstr>
      <vt:lpstr>TH Sarabun New</vt:lpstr>
      <vt:lpstr>TH K2D July8</vt:lpstr>
      <vt:lpstr>CordiaUPC</vt:lpstr>
      <vt:lpstr>Calibri</vt:lpstr>
      <vt:lpstr>Cordia New</vt:lpstr>
      <vt:lpstr>206TGp_window_light_v2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</vt:vector>
  </TitlesOfParts>
  <Company>iLLUSiON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Administrator</dc:creator>
  <cp:lastModifiedBy>KKD Windows 7 V.3</cp:lastModifiedBy>
  <cp:revision>214</cp:revision>
  <cp:lastPrinted>2013-07-17T10:50:01Z</cp:lastPrinted>
  <dcterms:created xsi:type="dcterms:W3CDTF">2008-09-18T07:53:47Z</dcterms:created>
  <dcterms:modified xsi:type="dcterms:W3CDTF">2014-06-12T05:41:34Z</dcterms:modified>
</cp:coreProperties>
</file>