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docProps/core.xml" ContentType="application/vnd.openxmlformats-package.core-properties+xml"/>
  <Default Extension="jpg" ContentType="image/jpeg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97" r:id="rId3"/>
    <p:sldId id="280" r:id="rId4"/>
    <p:sldId id="285" r:id="rId5"/>
    <p:sldId id="283" r:id="rId6"/>
    <p:sldId id="284" r:id="rId7"/>
    <p:sldId id="281" r:id="rId8"/>
    <p:sldId id="286" r:id="rId9"/>
    <p:sldId id="292" r:id="rId10"/>
    <p:sldId id="287" r:id="rId11"/>
    <p:sldId id="288" r:id="rId12"/>
    <p:sldId id="290" r:id="rId13"/>
    <p:sldId id="291" r:id="rId14"/>
    <p:sldId id="294" r:id="rId15"/>
    <p:sldId id="257" r:id="rId16"/>
    <p:sldId id="295" r:id="rId17"/>
    <p:sldId id="302" r:id="rId18"/>
    <p:sldId id="296" r:id="rId19"/>
    <p:sldId id="298" r:id="rId20"/>
    <p:sldId id="282" r:id="rId21"/>
    <p:sldId id="300" r:id="rId22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FFFF"/>
    <a:srgbClr val="CC00CC"/>
    <a:srgbClr val="FF99FF"/>
    <a:srgbClr val="FF00FF"/>
    <a:srgbClr val="0000CC"/>
    <a:srgbClr val="99FF99"/>
    <a:srgbClr val="CCFF99"/>
    <a:srgbClr val="FF0000"/>
    <a:srgbClr val="CC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2610" autoAdjust="0"/>
    <p:restoredTop sz="95596" autoAdjust="0"/>
  </p:normalViewPr>
  <p:slideViewPr>
    <p:cSldViewPr>
      <p:cViewPr>
        <p:scale>
          <a:sx n="90" d="100"/>
          <a:sy n="90" d="100"/>
        </p:scale>
        <p:origin x="-58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gif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1.png"/><Relationship Id="rId1" Type="http://schemas.openxmlformats.org/officeDocument/2006/relationships/image" Target="../media/image31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12C0ED-3ABD-4A14-B0FB-D6F20B86E159}" type="doc">
      <dgm:prSet loTypeId="urn:microsoft.com/office/officeart/2005/8/layout/hList7#1" loCatId="process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F5C3A8F3-A5A6-4BEA-A27E-64493FF4AED3}">
      <dgm:prSet phldrT="[ข้อความ]" custT="1"/>
      <dgm:spPr/>
      <dgm:t>
        <a:bodyPr/>
        <a:lstStyle/>
        <a:p>
          <a:r>
            <a:rPr lang="th-TH" sz="3200" b="1" smtClean="0">
              <a:cs typeface="IrisUPC" pitchFamily="34" charset="-34"/>
            </a:rPr>
            <a:t>ส่วนที่ 1</a:t>
          </a:r>
        </a:p>
        <a:p>
          <a:r>
            <a:rPr lang="th-TH" sz="3200" b="1" smtClean="0">
              <a:cs typeface="IrisUPC" pitchFamily="34" charset="-34"/>
            </a:rPr>
            <a:t>บทนำ</a:t>
          </a:r>
          <a:endParaRPr lang="th-TH" sz="3200" b="1" dirty="0">
            <a:cs typeface="IrisUPC" pitchFamily="34" charset="-34"/>
          </a:endParaRPr>
        </a:p>
      </dgm:t>
    </dgm:pt>
    <dgm:pt modelId="{5251FF89-10AF-4D34-BDAB-3E2785A7F3B0}" type="parTrans" cxnId="{99C3CE0D-1019-4251-829F-C7E1A7D95072}">
      <dgm:prSet/>
      <dgm:spPr/>
      <dgm:t>
        <a:bodyPr/>
        <a:lstStyle/>
        <a:p>
          <a:endParaRPr lang="th-TH"/>
        </a:p>
      </dgm:t>
    </dgm:pt>
    <dgm:pt modelId="{8F99A792-14FB-41C9-89F7-83667EC2AE4A}" type="sibTrans" cxnId="{99C3CE0D-1019-4251-829F-C7E1A7D95072}">
      <dgm:prSet/>
      <dgm:spPr/>
      <dgm:t>
        <a:bodyPr/>
        <a:lstStyle/>
        <a:p>
          <a:endParaRPr lang="th-TH"/>
        </a:p>
      </dgm:t>
    </dgm:pt>
    <dgm:pt modelId="{1BFD4046-B884-4CDF-BD0F-BE659B397D8C}">
      <dgm:prSet phldrT="[ข้อความ]" custT="1"/>
      <dgm:spPr/>
      <dgm:t>
        <a:bodyPr/>
        <a:lstStyle/>
        <a:p>
          <a:r>
            <a:rPr lang="th-TH" sz="2800" b="1" dirty="0" smtClean="0">
              <a:cs typeface="IrisUPC" pitchFamily="34" charset="-34"/>
            </a:rPr>
            <a:t>ส่วนที่ 2</a:t>
          </a:r>
        </a:p>
        <a:p>
          <a:r>
            <a:rPr lang="th-TH" sz="2800" b="1" dirty="0" smtClean="0">
              <a:cs typeface="IrisUPC" pitchFamily="34" charset="-34"/>
            </a:rPr>
            <a:t>สภาพปัจจุบัน ปัญหา และความต้องการพัฒนา</a:t>
          </a:r>
          <a:endParaRPr lang="th-TH" sz="2800" b="1" dirty="0">
            <a:cs typeface="IrisUPC" pitchFamily="34" charset="-34"/>
          </a:endParaRPr>
        </a:p>
      </dgm:t>
    </dgm:pt>
    <dgm:pt modelId="{F0F6EF9F-A14F-40F1-88B0-9FF040220DEF}" type="parTrans" cxnId="{C349F3D5-7B63-4726-AE37-C45EF72788B1}">
      <dgm:prSet/>
      <dgm:spPr/>
      <dgm:t>
        <a:bodyPr/>
        <a:lstStyle/>
        <a:p>
          <a:endParaRPr lang="th-TH"/>
        </a:p>
      </dgm:t>
    </dgm:pt>
    <dgm:pt modelId="{64915E55-CF32-4113-9B9F-CFA752B6DCED}" type="sibTrans" cxnId="{C349F3D5-7B63-4726-AE37-C45EF72788B1}">
      <dgm:prSet/>
      <dgm:spPr/>
      <dgm:t>
        <a:bodyPr/>
        <a:lstStyle/>
        <a:p>
          <a:endParaRPr lang="th-TH"/>
        </a:p>
      </dgm:t>
    </dgm:pt>
    <dgm:pt modelId="{32E7AD1C-3A91-420A-A314-38F2B2C513A5}">
      <dgm:prSet phldrT="[ข้อความ]" custT="1"/>
      <dgm:spPr/>
      <dgm:t>
        <a:bodyPr/>
        <a:lstStyle/>
        <a:p>
          <a:pPr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800" b="1" dirty="0" smtClean="0">
            <a:cs typeface="IrisUPC" pitchFamily="34" charset="-34"/>
          </a:endParaRPr>
        </a:p>
        <a:p>
          <a:pPr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dirty="0" smtClean="0">
              <a:cs typeface="IrisUPC" pitchFamily="34" charset="-34"/>
            </a:rPr>
            <a:t>ส่วนที่ 3  วิสัยทัศน์ </a:t>
          </a:r>
          <a:r>
            <a:rPr lang="th-TH" sz="2800" b="1" dirty="0" err="1" smtClean="0">
              <a:cs typeface="IrisUPC" pitchFamily="34" charset="-34"/>
            </a:rPr>
            <a:t>พันธ</a:t>
          </a:r>
          <a:r>
            <a:rPr lang="th-TH" sz="2800" b="1" dirty="0" smtClean="0">
              <a:cs typeface="IrisUPC" pitchFamily="34" charset="-34"/>
            </a:rPr>
            <a:t>กิจ เป้าประสงค์ กลยุทธ์ ตัวชี้วัด รายละเอียดแผนงาน/โครงการ</a:t>
          </a:r>
        </a:p>
        <a:p>
          <a:pPr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800" b="1" dirty="0">
            <a:cs typeface="IrisUPC" pitchFamily="34" charset="-34"/>
          </a:endParaRPr>
        </a:p>
      </dgm:t>
    </dgm:pt>
    <dgm:pt modelId="{003AAC56-0542-40DB-9970-A4CD8A4C085A}" type="parTrans" cxnId="{08410FDB-8428-4B16-B105-D99AAADA5DBE}">
      <dgm:prSet/>
      <dgm:spPr/>
      <dgm:t>
        <a:bodyPr/>
        <a:lstStyle/>
        <a:p>
          <a:endParaRPr lang="th-TH"/>
        </a:p>
      </dgm:t>
    </dgm:pt>
    <dgm:pt modelId="{19C8D422-EEDB-48D9-83D4-00A1800AC801}" type="sibTrans" cxnId="{08410FDB-8428-4B16-B105-D99AAADA5DBE}">
      <dgm:prSet/>
      <dgm:spPr/>
      <dgm:t>
        <a:bodyPr/>
        <a:lstStyle/>
        <a:p>
          <a:endParaRPr lang="th-TH"/>
        </a:p>
      </dgm:t>
    </dgm:pt>
    <dgm:pt modelId="{DB0BCFE6-E327-49D5-BA0E-27F7B6068167}" type="pres">
      <dgm:prSet presAssocID="{A312C0ED-3ABD-4A14-B0FB-D6F20B86E15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B4AFBEFB-9F15-4BF3-ADD9-8BB86C1B6530}" type="pres">
      <dgm:prSet presAssocID="{A312C0ED-3ABD-4A14-B0FB-D6F20B86E159}" presName="fgShape" presStyleLbl="fgShp" presStyleIdx="0" presStyleCnt="1"/>
      <dgm:spPr/>
    </dgm:pt>
    <dgm:pt modelId="{C25415E9-2D87-4002-AE26-50D167A5773F}" type="pres">
      <dgm:prSet presAssocID="{A312C0ED-3ABD-4A14-B0FB-D6F20B86E159}" presName="linComp" presStyleCnt="0"/>
      <dgm:spPr/>
    </dgm:pt>
    <dgm:pt modelId="{086F21FD-EE1C-4522-A71A-EC7B674ED469}" type="pres">
      <dgm:prSet presAssocID="{F5C3A8F3-A5A6-4BEA-A27E-64493FF4AED3}" presName="compNode" presStyleCnt="0"/>
      <dgm:spPr/>
    </dgm:pt>
    <dgm:pt modelId="{1CAF2DDD-F422-4E9A-A6EB-3BB42597B041}" type="pres">
      <dgm:prSet presAssocID="{F5C3A8F3-A5A6-4BEA-A27E-64493FF4AED3}" presName="bkgdShape" presStyleLbl="node1" presStyleIdx="0" presStyleCnt="3"/>
      <dgm:spPr/>
      <dgm:t>
        <a:bodyPr/>
        <a:lstStyle/>
        <a:p>
          <a:endParaRPr lang="th-TH"/>
        </a:p>
      </dgm:t>
    </dgm:pt>
    <dgm:pt modelId="{9C4661B8-7543-45DF-B2A2-2FA6828D89EF}" type="pres">
      <dgm:prSet presAssocID="{F5C3A8F3-A5A6-4BEA-A27E-64493FF4AED3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7D542E8-6653-4CC3-979A-D0E9AD945949}" type="pres">
      <dgm:prSet presAssocID="{F5C3A8F3-A5A6-4BEA-A27E-64493FF4AED3}" presName="invisiNode" presStyleLbl="node1" presStyleIdx="0" presStyleCnt="3"/>
      <dgm:spPr/>
    </dgm:pt>
    <dgm:pt modelId="{BAAC53EA-6BC5-49D7-A720-A004693E6AB4}" type="pres">
      <dgm:prSet presAssocID="{F5C3A8F3-A5A6-4BEA-A27E-64493FF4AED3}" presName="imagNode" presStyleLbl="fgImgPlace1" presStyleIdx="0" presStyleCnt="3"/>
      <dgm:spPr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th-TH"/>
        </a:p>
      </dgm:t>
    </dgm:pt>
    <dgm:pt modelId="{94289F7F-C821-4D54-8400-EFD3A8A7A2C9}" type="pres">
      <dgm:prSet presAssocID="{8F99A792-14FB-41C9-89F7-83667EC2AE4A}" presName="sibTrans" presStyleLbl="sibTrans2D1" presStyleIdx="0" presStyleCnt="0"/>
      <dgm:spPr/>
      <dgm:t>
        <a:bodyPr/>
        <a:lstStyle/>
        <a:p>
          <a:endParaRPr lang="th-TH"/>
        </a:p>
      </dgm:t>
    </dgm:pt>
    <dgm:pt modelId="{39B6940C-14AE-4E1F-BAC2-51AB9DCC07C4}" type="pres">
      <dgm:prSet presAssocID="{1BFD4046-B884-4CDF-BD0F-BE659B397D8C}" presName="compNode" presStyleCnt="0"/>
      <dgm:spPr/>
    </dgm:pt>
    <dgm:pt modelId="{C32C8D20-F8EE-4904-8AF3-433F69129C01}" type="pres">
      <dgm:prSet presAssocID="{1BFD4046-B884-4CDF-BD0F-BE659B397D8C}" presName="bkgdShape" presStyleLbl="node1" presStyleIdx="1" presStyleCnt="3"/>
      <dgm:spPr/>
      <dgm:t>
        <a:bodyPr/>
        <a:lstStyle/>
        <a:p>
          <a:endParaRPr lang="th-TH"/>
        </a:p>
      </dgm:t>
    </dgm:pt>
    <dgm:pt modelId="{93C9BED0-C25B-4035-870B-CBD63C066781}" type="pres">
      <dgm:prSet presAssocID="{1BFD4046-B884-4CDF-BD0F-BE659B397D8C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956644E-5D24-42F0-85F6-FB6D72498545}" type="pres">
      <dgm:prSet presAssocID="{1BFD4046-B884-4CDF-BD0F-BE659B397D8C}" presName="invisiNode" presStyleLbl="node1" presStyleIdx="1" presStyleCnt="3"/>
      <dgm:spPr/>
    </dgm:pt>
    <dgm:pt modelId="{F51A90DB-1E4E-4041-9C10-E3E76E6AFE8D}" type="pres">
      <dgm:prSet presAssocID="{1BFD4046-B884-4CDF-BD0F-BE659B397D8C}" presName="imagNode" presStyleLbl="fgImgPlace1" presStyleIdx="1" presStyleCnt="3"/>
      <dgm:spPr>
        <a:blipFill>
          <a:blip xmlns:r="http://schemas.openxmlformats.org/officeDocument/2006/relationships" r:embed="rId2">
            <a:duotone>
              <a:schemeClr val="accent4">
                <a:hueOff val="5026032"/>
                <a:satOff val="5825"/>
                <a:lumOff val="5963"/>
                <a:alphaOff val="0"/>
                <a:shade val="20000"/>
                <a:satMod val="200000"/>
              </a:schemeClr>
              <a:schemeClr val="accent4">
                <a:hueOff val="5026032"/>
                <a:satOff val="5825"/>
                <a:lumOff val="5963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9000" r="-19000"/>
          </a:stretch>
        </a:blipFill>
      </dgm:spPr>
      <dgm:t>
        <a:bodyPr/>
        <a:lstStyle/>
        <a:p>
          <a:endParaRPr lang="th-TH"/>
        </a:p>
      </dgm:t>
    </dgm:pt>
    <dgm:pt modelId="{B42F2A7C-24CD-4A22-8A6F-DCF2853E4170}" type="pres">
      <dgm:prSet presAssocID="{64915E55-CF32-4113-9B9F-CFA752B6DCED}" presName="sibTrans" presStyleLbl="sibTrans2D1" presStyleIdx="0" presStyleCnt="0"/>
      <dgm:spPr/>
      <dgm:t>
        <a:bodyPr/>
        <a:lstStyle/>
        <a:p>
          <a:endParaRPr lang="th-TH"/>
        </a:p>
      </dgm:t>
    </dgm:pt>
    <dgm:pt modelId="{5A7A80A5-253A-4DB5-BDDC-CCDCC7D0D329}" type="pres">
      <dgm:prSet presAssocID="{32E7AD1C-3A91-420A-A314-38F2B2C513A5}" presName="compNode" presStyleCnt="0"/>
      <dgm:spPr/>
    </dgm:pt>
    <dgm:pt modelId="{3FA05517-425C-4AB3-A743-0C6A51C40444}" type="pres">
      <dgm:prSet presAssocID="{32E7AD1C-3A91-420A-A314-38F2B2C513A5}" presName="bkgdShape" presStyleLbl="node1" presStyleIdx="2" presStyleCnt="3" custLinFactNeighborY="-1538"/>
      <dgm:spPr/>
      <dgm:t>
        <a:bodyPr/>
        <a:lstStyle/>
        <a:p>
          <a:endParaRPr lang="th-TH"/>
        </a:p>
      </dgm:t>
    </dgm:pt>
    <dgm:pt modelId="{392D8A3C-93A1-48F3-B213-AC8FD40B0A0D}" type="pres">
      <dgm:prSet presAssocID="{32E7AD1C-3A91-420A-A314-38F2B2C513A5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CC575E9-4B36-447C-AE6C-CAF9F9C3A91B}" type="pres">
      <dgm:prSet presAssocID="{32E7AD1C-3A91-420A-A314-38F2B2C513A5}" presName="invisiNode" presStyleLbl="node1" presStyleIdx="2" presStyleCnt="3"/>
      <dgm:spPr/>
    </dgm:pt>
    <dgm:pt modelId="{FB24A6F2-100D-4A49-B1AA-E974EC67EC65}" type="pres">
      <dgm:prSet presAssocID="{32E7AD1C-3A91-420A-A314-38F2B2C513A5}" presName="imagNode" presStyleLbl="fgImgPlace1" presStyleIdx="2" presStyleCnt="3"/>
      <dgm:spPr>
        <a:blipFill>
          <a:blip xmlns:r="http://schemas.openxmlformats.org/officeDocument/2006/relationships" r:embed="rId3">
            <a:duotone>
              <a:schemeClr val="accent4">
                <a:hueOff val="10052064"/>
                <a:satOff val="11651"/>
                <a:lumOff val="11926"/>
                <a:alphaOff val="0"/>
                <a:shade val="20000"/>
                <a:satMod val="200000"/>
              </a:schemeClr>
              <a:schemeClr val="accent4">
                <a:hueOff val="10052064"/>
                <a:satOff val="11651"/>
                <a:lumOff val="11926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th-TH"/>
        </a:p>
      </dgm:t>
    </dgm:pt>
  </dgm:ptLst>
  <dgm:cxnLst>
    <dgm:cxn modelId="{3FDE4104-4825-4637-9275-DE98D05D3FAD}" type="presOf" srcId="{1BFD4046-B884-4CDF-BD0F-BE659B397D8C}" destId="{93C9BED0-C25B-4035-870B-CBD63C066781}" srcOrd="1" destOrd="0" presId="urn:microsoft.com/office/officeart/2005/8/layout/hList7#1"/>
    <dgm:cxn modelId="{635EC5A8-3B51-4E87-BF58-BF04FB05C86F}" type="presOf" srcId="{1BFD4046-B884-4CDF-BD0F-BE659B397D8C}" destId="{C32C8D20-F8EE-4904-8AF3-433F69129C01}" srcOrd="0" destOrd="0" presId="urn:microsoft.com/office/officeart/2005/8/layout/hList7#1"/>
    <dgm:cxn modelId="{F737067F-A41A-41EB-821F-2FE4F96DC77F}" type="presOf" srcId="{8F99A792-14FB-41C9-89F7-83667EC2AE4A}" destId="{94289F7F-C821-4D54-8400-EFD3A8A7A2C9}" srcOrd="0" destOrd="0" presId="urn:microsoft.com/office/officeart/2005/8/layout/hList7#1"/>
    <dgm:cxn modelId="{2C3389D3-486B-4D9C-9494-FC93DA94FE9F}" type="presOf" srcId="{F5C3A8F3-A5A6-4BEA-A27E-64493FF4AED3}" destId="{9C4661B8-7543-45DF-B2A2-2FA6828D89EF}" srcOrd="1" destOrd="0" presId="urn:microsoft.com/office/officeart/2005/8/layout/hList7#1"/>
    <dgm:cxn modelId="{5525762E-F368-4832-98CF-2050BFF94BA8}" type="presOf" srcId="{32E7AD1C-3A91-420A-A314-38F2B2C513A5}" destId="{392D8A3C-93A1-48F3-B213-AC8FD40B0A0D}" srcOrd="1" destOrd="0" presId="urn:microsoft.com/office/officeart/2005/8/layout/hList7#1"/>
    <dgm:cxn modelId="{CB1D582B-11E2-494E-90D5-149A925DE165}" type="presOf" srcId="{64915E55-CF32-4113-9B9F-CFA752B6DCED}" destId="{B42F2A7C-24CD-4A22-8A6F-DCF2853E4170}" srcOrd="0" destOrd="0" presId="urn:microsoft.com/office/officeart/2005/8/layout/hList7#1"/>
    <dgm:cxn modelId="{D737A931-6C76-4961-B3D6-02CA2E4302FE}" type="presOf" srcId="{32E7AD1C-3A91-420A-A314-38F2B2C513A5}" destId="{3FA05517-425C-4AB3-A743-0C6A51C40444}" srcOrd="0" destOrd="0" presId="urn:microsoft.com/office/officeart/2005/8/layout/hList7#1"/>
    <dgm:cxn modelId="{7DCA3742-417B-4F09-BB16-586C29148595}" type="presOf" srcId="{F5C3A8F3-A5A6-4BEA-A27E-64493FF4AED3}" destId="{1CAF2DDD-F422-4E9A-A6EB-3BB42597B041}" srcOrd="0" destOrd="0" presId="urn:microsoft.com/office/officeart/2005/8/layout/hList7#1"/>
    <dgm:cxn modelId="{C349F3D5-7B63-4726-AE37-C45EF72788B1}" srcId="{A312C0ED-3ABD-4A14-B0FB-D6F20B86E159}" destId="{1BFD4046-B884-4CDF-BD0F-BE659B397D8C}" srcOrd="1" destOrd="0" parTransId="{F0F6EF9F-A14F-40F1-88B0-9FF040220DEF}" sibTransId="{64915E55-CF32-4113-9B9F-CFA752B6DCED}"/>
    <dgm:cxn modelId="{08410FDB-8428-4B16-B105-D99AAADA5DBE}" srcId="{A312C0ED-3ABD-4A14-B0FB-D6F20B86E159}" destId="{32E7AD1C-3A91-420A-A314-38F2B2C513A5}" srcOrd="2" destOrd="0" parTransId="{003AAC56-0542-40DB-9970-A4CD8A4C085A}" sibTransId="{19C8D422-EEDB-48D9-83D4-00A1800AC801}"/>
    <dgm:cxn modelId="{A7AE2A26-03F6-4D71-99E2-48963F0F91FD}" type="presOf" srcId="{A312C0ED-3ABD-4A14-B0FB-D6F20B86E159}" destId="{DB0BCFE6-E327-49D5-BA0E-27F7B6068167}" srcOrd="0" destOrd="0" presId="urn:microsoft.com/office/officeart/2005/8/layout/hList7#1"/>
    <dgm:cxn modelId="{99C3CE0D-1019-4251-829F-C7E1A7D95072}" srcId="{A312C0ED-3ABD-4A14-B0FB-D6F20B86E159}" destId="{F5C3A8F3-A5A6-4BEA-A27E-64493FF4AED3}" srcOrd="0" destOrd="0" parTransId="{5251FF89-10AF-4D34-BDAB-3E2785A7F3B0}" sibTransId="{8F99A792-14FB-41C9-89F7-83667EC2AE4A}"/>
    <dgm:cxn modelId="{DB7419B7-A2F6-437E-849D-8741BC5076C5}" type="presParOf" srcId="{DB0BCFE6-E327-49D5-BA0E-27F7B6068167}" destId="{B4AFBEFB-9F15-4BF3-ADD9-8BB86C1B6530}" srcOrd="0" destOrd="0" presId="urn:microsoft.com/office/officeart/2005/8/layout/hList7#1"/>
    <dgm:cxn modelId="{59569DD7-0FF1-4161-B27A-783E7428F718}" type="presParOf" srcId="{DB0BCFE6-E327-49D5-BA0E-27F7B6068167}" destId="{C25415E9-2D87-4002-AE26-50D167A5773F}" srcOrd="1" destOrd="0" presId="urn:microsoft.com/office/officeart/2005/8/layout/hList7#1"/>
    <dgm:cxn modelId="{0228C32A-F5D1-4671-BD1B-E2CD02C4D924}" type="presParOf" srcId="{C25415E9-2D87-4002-AE26-50D167A5773F}" destId="{086F21FD-EE1C-4522-A71A-EC7B674ED469}" srcOrd="0" destOrd="0" presId="urn:microsoft.com/office/officeart/2005/8/layout/hList7#1"/>
    <dgm:cxn modelId="{B2405CEA-CA06-4852-B0DB-6A831DB8235D}" type="presParOf" srcId="{086F21FD-EE1C-4522-A71A-EC7B674ED469}" destId="{1CAF2DDD-F422-4E9A-A6EB-3BB42597B041}" srcOrd="0" destOrd="0" presId="urn:microsoft.com/office/officeart/2005/8/layout/hList7#1"/>
    <dgm:cxn modelId="{2CD8C8CD-833B-45F6-87C7-7B1C40CBAA45}" type="presParOf" srcId="{086F21FD-EE1C-4522-A71A-EC7B674ED469}" destId="{9C4661B8-7543-45DF-B2A2-2FA6828D89EF}" srcOrd="1" destOrd="0" presId="urn:microsoft.com/office/officeart/2005/8/layout/hList7#1"/>
    <dgm:cxn modelId="{2B77B0A8-0D8D-482D-BEB9-39270377F382}" type="presParOf" srcId="{086F21FD-EE1C-4522-A71A-EC7B674ED469}" destId="{77D542E8-6653-4CC3-979A-D0E9AD945949}" srcOrd="2" destOrd="0" presId="urn:microsoft.com/office/officeart/2005/8/layout/hList7#1"/>
    <dgm:cxn modelId="{E02F1DEF-121D-4F5D-93DC-ED9233760D63}" type="presParOf" srcId="{086F21FD-EE1C-4522-A71A-EC7B674ED469}" destId="{BAAC53EA-6BC5-49D7-A720-A004693E6AB4}" srcOrd="3" destOrd="0" presId="urn:microsoft.com/office/officeart/2005/8/layout/hList7#1"/>
    <dgm:cxn modelId="{B5EF7A7B-2432-495C-B129-163DF3772552}" type="presParOf" srcId="{C25415E9-2D87-4002-AE26-50D167A5773F}" destId="{94289F7F-C821-4D54-8400-EFD3A8A7A2C9}" srcOrd="1" destOrd="0" presId="urn:microsoft.com/office/officeart/2005/8/layout/hList7#1"/>
    <dgm:cxn modelId="{00074910-5D69-430D-BE0A-B44DBDA993C6}" type="presParOf" srcId="{C25415E9-2D87-4002-AE26-50D167A5773F}" destId="{39B6940C-14AE-4E1F-BAC2-51AB9DCC07C4}" srcOrd="2" destOrd="0" presId="urn:microsoft.com/office/officeart/2005/8/layout/hList7#1"/>
    <dgm:cxn modelId="{49DD80BB-D071-4F81-9C9D-A6B84D475D71}" type="presParOf" srcId="{39B6940C-14AE-4E1F-BAC2-51AB9DCC07C4}" destId="{C32C8D20-F8EE-4904-8AF3-433F69129C01}" srcOrd="0" destOrd="0" presId="urn:microsoft.com/office/officeart/2005/8/layout/hList7#1"/>
    <dgm:cxn modelId="{FB710F28-0F70-4507-9A54-C14711204DE6}" type="presParOf" srcId="{39B6940C-14AE-4E1F-BAC2-51AB9DCC07C4}" destId="{93C9BED0-C25B-4035-870B-CBD63C066781}" srcOrd="1" destOrd="0" presId="urn:microsoft.com/office/officeart/2005/8/layout/hList7#1"/>
    <dgm:cxn modelId="{F6BA39B9-18A6-433C-82F6-C9B408074751}" type="presParOf" srcId="{39B6940C-14AE-4E1F-BAC2-51AB9DCC07C4}" destId="{E956644E-5D24-42F0-85F6-FB6D72498545}" srcOrd="2" destOrd="0" presId="urn:microsoft.com/office/officeart/2005/8/layout/hList7#1"/>
    <dgm:cxn modelId="{A65B3536-973C-4242-8B95-D33BE5DB9E67}" type="presParOf" srcId="{39B6940C-14AE-4E1F-BAC2-51AB9DCC07C4}" destId="{F51A90DB-1E4E-4041-9C10-E3E76E6AFE8D}" srcOrd="3" destOrd="0" presId="urn:microsoft.com/office/officeart/2005/8/layout/hList7#1"/>
    <dgm:cxn modelId="{57B4130A-63DD-4063-A7D0-0C878F28C813}" type="presParOf" srcId="{C25415E9-2D87-4002-AE26-50D167A5773F}" destId="{B42F2A7C-24CD-4A22-8A6F-DCF2853E4170}" srcOrd="3" destOrd="0" presId="urn:microsoft.com/office/officeart/2005/8/layout/hList7#1"/>
    <dgm:cxn modelId="{3E7229DD-8C98-4475-8D17-EC75BD78DD02}" type="presParOf" srcId="{C25415E9-2D87-4002-AE26-50D167A5773F}" destId="{5A7A80A5-253A-4DB5-BDDC-CCDCC7D0D329}" srcOrd="4" destOrd="0" presId="urn:microsoft.com/office/officeart/2005/8/layout/hList7#1"/>
    <dgm:cxn modelId="{5ACDD83E-AA5B-4245-9CA9-7BB9C831AC19}" type="presParOf" srcId="{5A7A80A5-253A-4DB5-BDDC-CCDCC7D0D329}" destId="{3FA05517-425C-4AB3-A743-0C6A51C40444}" srcOrd="0" destOrd="0" presId="urn:microsoft.com/office/officeart/2005/8/layout/hList7#1"/>
    <dgm:cxn modelId="{99029513-FC63-4D3F-80D4-74039021E811}" type="presParOf" srcId="{5A7A80A5-253A-4DB5-BDDC-CCDCC7D0D329}" destId="{392D8A3C-93A1-48F3-B213-AC8FD40B0A0D}" srcOrd="1" destOrd="0" presId="urn:microsoft.com/office/officeart/2005/8/layout/hList7#1"/>
    <dgm:cxn modelId="{B3157E50-4DB9-462C-BE82-361BDCBDA6DF}" type="presParOf" srcId="{5A7A80A5-253A-4DB5-BDDC-CCDCC7D0D329}" destId="{BCC575E9-4B36-447C-AE6C-CAF9F9C3A91B}" srcOrd="2" destOrd="0" presId="urn:microsoft.com/office/officeart/2005/8/layout/hList7#1"/>
    <dgm:cxn modelId="{6845E97F-BEF7-4306-815A-D308AEA09693}" type="presParOf" srcId="{5A7A80A5-253A-4DB5-BDDC-CCDCC7D0D329}" destId="{FB24A6F2-100D-4A49-B1AA-E974EC67EC65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  <a:ext uri="{C62137D5-CB1D-491B-B009-E17868A290BF}">
      <dgm14:recolorImg xmlns:dgm14="http://schemas.microsoft.com/office/drawing/2010/diagram" xmlns="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1CF9B0-4EE1-44DF-86BE-38939126A4D5}" type="doc">
      <dgm:prSet loTypeId="urn:microsoft.com/office/officeart/2005/8/layout/chevron2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D9236974-9908-4995-B5FF-C9F040FD9357}">
      <dgm:prSet phldrT="[ข้อความ]"/>
      <dgm:spPr/>
      <dgm:t>
        <a:bodyPr/>
        <a:lstStyle/>
        <a:p>
          <a:r>
            <a:rPr lang="th-TH" dirty="0" smtClean="0">
              <a:cs typeface="IrisUPC" pitchFamily="34" charset="-34"/>
            </a:rPr>
            <a:t>ส่วนที่ 1</a:t>
          </a:r>
          <a:endParaRPr lang="th-TH" dirty="0">
            <a:cs typeface="IrisUPC" pitchFamily="34" charset="-34"/>
          </a:endParaRPr>
        </a:p>
      </dgm:t>
    </dgm:pt>
    <dgm:pt modelId="{E26A600C-C5C9-472A-993C-94EB895BA0EE}" type="parTrans" cxnId="{8FC98326-71AA-497D-8B4E-F4C386E27BE7}">
      <dgm:prSet/>
      <dgm:spPr/>
      <dgm:t>
        <a:bodyPr/>
        <a:lstStyle/>
        <a:p>
          <a:endParaRPr lang="th-TH">
            <a:cs typeface="IrisUPC" pitchFamily="34" charset="-34"/>
          </a:endParaRPr>
        </a:p>
      </dgm:t>
    </dgm:pt>
    <dgm:pt modelId="{EC547075-9871-4A85-B8DE-722D87B9FFF7}" type="sibTrans" cxnId="{8FC98326-71AA-497D-8B4E-F4C386E27BE7}">
      <dgm:prSet/>
      <dgm:spPr/>
      <dgm:t>
        <a:bodyPr/>
        <a:lstStyle/>
        <a:p>
          <a:endParaRPr lang="th-TH">
            <a:cs typeface="IrisUPC" pitchFamily="34" charset="-34"/>
          </a:endParaRPr>
        </a:p>
      </dgm:t>
    </dgm:pt>
    <dgm:pt modelId="{0A0B8F71-64A1-4032-A25A-416865E44018}">
      <dgm:prSet phldrT="[ข้อความ]"/>
      <dgm:spPr/>
      <dgm:t>
        <a:bodyPr/>
        <a:lstStyle/>
        <a:p>
          <a:r>
            <a:rPr lang="th-TH" b="1" dirty="0" smtClean="0">
              <a:cs typeface="IrisUPC" pitchFamily="34" charset="-34"/>
            </a:rPr>
            <a:t>วิเคราะห์   </a:t>
          </a:r>
          <a:r>
            <a:rPr lang="en-US" b="1" dirty="0" smtClean="0">
              <a:latin typeface="Angsana New" pitchFamily="18" charset="-34"/>
              <a:cs typeface="Angsana New" pitchFamily="18" charset="-34"/>
            </a:rPr>
            <a:t>SWOT</a:t>
          </a:r>
          <a:r>
            <a:rPr lang="en-US" b="1" dirty="0" smtClean="0">
              <a:cs typeface="IrisUPC" pitchFamily="34" charset="-34"/>
            </a:rPr>
            <a:t>  </a:t>
          </a:r>
          <a:r>
            <a:rPr lang="th-TH" b="1" dirty="0" smtClean="0">
              <a:cs typeface="IrisUPC" pitchFamily="34" charset="-34"/>
            </a:rPr>
            <a:t>สภาพปัญหาของหน่วยงาน</a:t>
          </a:r>
          <a:endParaRPr lang="th-TH" b="1" dirty="0">
            <a:cs typeface="IrisUPC" pitchFamily="34" charset="-34"/>
          </a:endParaRPr>
        </a:p>
      </dgm:t>
    </dgm:pt>
    <dgm:pt modelId="{ED7FCDD9-042B-4D26-B1EA-C65D50E3608C}" type="parTrans" cxnId="{5C14F025-7445-406F-9E79-373DF090349E}">
      <dgm:prSet/>
      <dgm:spPr/>
      <dgm:t>
        <a:bodyPr/>
        <a:lstStyle/>
        <a:p>
          <a:endParaRPr lang="th-TH">
            <a:cs typeface="IrisUPC" pitchFamily="34" charset="-34"/>
          </a:endParaRPr>
        </a:p>
      </dgm:t>
    </dgm:pt>
    <dgm:pt modelId="{796153A7-7A1C-4FEF-A987-E7F40CD72C06}" type="sibTrans" cxnId="{5C14F025-7445-406F-9E79-373DF090349E}">
      <dgm:prSet/>
      <dgm:spPr/>
      <dgm:t>
        <a:bodyPr/>
        <a:lstStyle/>
        <a:p>
          <a:endParaRPr lang="th-TH">
            <a:cs typeface="IrisUPC" pitchFamily="34" charset="-34"/>
          </a:endParaRPr>
        </a:p>
      </dgm:t>
    </dgm:pt>
    <dgm:pt modelId="{CAA5D594-5BB5-41EC-B343-F5FF304D2138}">
      <dgm:prSet phldrT="[ข้อความ]"/>
      <dgm:spPr/>
      <dgm:t>
        <a:bodyPr/>
        <a:lstStyle/>
        <a:p>
          <a:r>
            <a:rPr lang="th-TH" dirty="0" smtClean="0">
              <a:cs typeface="IrisUPC" pitchFamily="34" charset="-34"/>
            </a:rPr>
            <a:t>ส่วนที่ 2</a:t>
          </a:r>
          <a:endParaRPr lang="th-TH" dirty="0">
            <a:cs typeface="IrisUPC" pitchFamily="34" charset="-34"/>
          </a:endParaRPr>
        </a:p>
      </dgm:t>
    </dgm:pt>
    <dgm:pt modelId="{8B4FAC59-2DA8-45E8-8FB5-59B57F67F397}" type="parTrans" cxnId="{8C0B48C8-7B42-4320-90F8-786CC81C59CC}">
      <dgm:prSet/>
      <dgm:spPr/>
      <dgm:t>
        <a:bodyPr/>
        <a:lstStyle/>
        <a:p>
          <a:endParaRPr lang="th-TH">
            <a:cs typeface="IrisUPC" pitchFamily="34" charset="-34"/>
          </a:endParaRPr>
        </a:p>
      </dgm:t>
    </dgm:pt>
    <dgm:pt modelId="{4262B3E7-3421-47DE-AF94-BB27E670571D}" type="sibTrans" cxnId="{8C0B48C8-7B42-4320-90F8-786CC81C59CC}">
      <dgm:prSet/>
      <dgm:spPr/>
      <dgm:t>
        <a:bodyPr/>
        <a:lstStyle/>
        <a:p>
          <a:endParaRPr lang="th-TH">
            <a:cs typeface="IrisUPC" pitchFamily="34" charset="-34"/>
          </a:endParaRPr>
        </a:p>
      </dgm:t>
    </dgm:pt>
    <dgm:pt modelId="{66085A68-DB29-4654-8E3D-24497AD2A852}">
      <dgm:prSet phldrT="[ข้อความ]"/>
      <dgm:spPr/>
      <dgm:t>
        <a:bodyPr/>
        <a:lstStyle/>
        <a:p>
          <a:r>
            <a:rPr lang="th-TH" b="1" dirty="0" smtClean="0">
              <a:cs typeface="IrisUPC" pitchFamily="34" charset="-34"/>
            </a:rPr>
            <a:t>อำนาจหน้าที่ของสำนักงาน </a:t>
          </a:r>
          <a:r>
            <a:rPr lang="th-TH" b="1" dirty="0" err="1" smtClean="0">
              <a:cs typeface="IrisUPC" pitchFamily="34" charset="-34"/>
            </a:rPr>
            <a:t>กศน</a:t>
          </a:r>
          <a:r>
            <a:rPr lang="th-TH" b="1" dirty="0" smtClean="0">
              <a:cs typeface="IrisUPC" pitchFamily="34" charset="-34"/>
            </a:rPr>
            <a:t>.จังหวัด , นโยบายและจุดเน้นการดำเนินงาน (วิสัยทัศน์ ,</a:t>
          </a:r>
          <a:r>
            <a:rPr lang="th-TH" b="1" dirty="0" err="1" smtClean="0">
              <a:cs typeface="IrisUPC" pitchFamily="34" charset="-34"/>
            </a:rPr>
            <a:t>พันธ</a:t>
          </a:r>
          <a:r>
            <a:rPr lang="th-TH" b="1" dirty="0" smtClean="0">
              <a:cs typeface="IrisUPC" pitchFamily="34" charset="-34"/>
            </a:rPr>
            <a:t>กิจ, เป้าประสงค์ ,ตัวชี้วัด)  , เป้าหมายและจุดเน้นการดำเนินงาน</a:t>
          </a:r>
          <a:endParaRPr lang="th-TH" b="1" dirty="0">
            <a:cs typeface="IrisUPC" pitchFamily="34" charset="-34"/>
          </a:endParaRPr>
        </a:p>
      </dgm:t>
    </dgm:pt>
    <dgm:pt modelId="{CAC8EE4A-9005-4646-BFDD-2E67FD023C02}" type="parTrans" cxnId="{BAB5678E-5192-4F6B-862F-982FFF403FA7}">
      <dgm:prSet/>
      <dgm:spPr/>
      <dgm:t>
        <a:bodyPr/>
        <a:lstStyle/>
        <a:p>
          <a:endParaRPr lang="th-TH">
            <a:cs typeface="IrisUPC" pitchFamily="34" charset="-34"/>
          </a:endParaRPr>
        </a:p>
      </dgm:t>
    </dgm:pt>
    <dgm:pt modelId="{B61BF63B-EFAA-4293-9708-953DB529BA95}" type="sibTrans" cxnId="{BAB5678E-5192-4F6B-862F-982FFF403FA7}">
      <dgm:prSet/>
      <dgm:spPr/>
      <dgm:t>
        <a:bodyPr/>
        <a:lstStyle/>
        <a:p>
          <a:endParaRPr lang="th-TH">
            <a:cs typeface="IrisUPC" pitchFamily="34" charset="-34"/>
          </a:endParaRPr>
        </a:p>
      </dgm:t>
    </dgm:pt>
    <dgm:pt modelId="{91BDCA2C-7A0E-41F8-AE36-4CE8516ACDC8}">
      <dgm:prSet phldrT="[ข้อความ]"/>
      <dgm:spPr/>
      <dgm:t>
        <a:bodyPr/>
        <a:lstStyle/>
        <a:p>
          <a:r>
            <a:rPr lang="th-TH" dirty="0" smtClean="0">
              <a:cs typeface="IrisUPC" pitchFamily="34" charset="-34"/>
            </a:rPr>
            <a:t>ส่วนที่ 3</a:t>
          </a:r>
          <a:endParaRPr lang="th-TH" dirty="0">
            <a:cs typeface="IrisUPC" pitchFamily="34" charset="-34"/>
          </a:endParaRPr>
        </a:p>
      </dgm:t>
    </dgm:pt>
    <dgm:pt modelId="{7ABE2CAD-5268-48E7-B7B3-7BBD112E913D}" type="parTrans" cxnId="{32D8C747-00A3-4829-8DDC-21B34A88A03D}">
      <dgm:prSet/>
      <dgm:spPr/>
      <dgm:t>
        <a:bodyPr/>
        <a:lstStyle/>
        <a:p>
          <a:endParaRPr lang="th-TH">
            <a:cs typeface="IrisUPC" pitchFamily="34" charset="-34"/>
          </a:endParaRPr>
        </a:p>
      </dgm:t>
    </dgm:pt>
    <dgm:pt modelId="{F6D1F30F-60EC-4B7D-9AF2-BB9B6E1B42C9}" type="sibTrans" cxnId="{32D8C747-00A3-4829-8DDC-21B34A88A03D}">
      <dgm:prSet/>
      <dgm:spPr/>
      <dgm:t>
        <a:bodyPr/>
        <a:lstStyle/>
        <a:p>
          <a:endParaRPr lang="th-TH">
            <a:cs typeface="IrisUPC" pitchFamily="34" charset="-34"/>
          </a:endParaRPr>
        </a:p>
      </dgm:t>
    </dgm:pt>
    <dgm:pt modelId="{383389B4-A909-498E-A4C1-74F45D200308}">
      <dgm:prSet phldrT="[ข้อความ]"/>
      <dgm:spPr/>
      <dgm:t>
        <a:bodyPr/>
        <a:lstStyle/>
        <a:p>
          <a:r>
            <a:rPr lang="th-TH" b="1" dirty="0" smtClean="0">
              <a:cs typeface="IrisUPC" pitchFamily="34" charset="-34"/>
            </a:rPr>
            <a:t>แผนการจัดกิจกรรมปีงบประมาณ พ.ศ. ............... , รายละเอียดโครงการ</a:t>
          </a:r>
          <a:endParaRPr lang="th-TH" b="1" dirty="0">
            <a:cs typeface="IrisUPC" pitchFamily="34" charset="-34"/>
          </a:endParaRPr>
        </a:p>
      </dgm:t>
    </dgm:pt>
    <dgm:pt modelId="{158B56CE-770A-4439-97F3-BBF52D7E590B}" type="parTrans" cxnId="{35C6AF29-0079-48F5-A13A-4562923DB3E0}">
      <dgm:prSet/>
      <dgm:spPr/>
      <dgm:t>
        <a:bodyPr/>
        <a:lstStyle/>
        <a:p>
          <a:endParaRPr lang="th-TH">
            <a:cs typeface="IrisUPC" pitchFamily="34" charset="-34"/>
          </a:endParaRPr>
        </a:p>
      </dgm:t>
    </dgm:pt>
    <dgm:pt modelId="{5D2CEB93-7023-4DF8-AC3C-2E8CB90C086A}" type="sibTrans" cxnId="{35C6AF29-0079-48F5-A13A-4562923DB3E0}">
      <dgm:prSet/>
      <dgm:spPr/>
      <dgm:t>
        <a:bodyPr/>
        <a:lstStyle/>
        <a:p>
          <a:endParaRPr lang="th-TH">
            <a:cs typeface="IrisUPC" pitchFamily="34" charset="-34"/>
          </a:endParaRPr>
        </a:p>
      </dgm:t>
    </dgm:pt>
    <dgm:pt modelId="{5EC5639B-64FB-4562-8331-8D2E412D0B77}">
      <dgm:prSet phldrT="[ข้อความ]"/>
      <dgm:spPr/>
      <dgm:t>
        <a:bodyPr/>
        <a:lstStyle/>
        <a:p>
          <a:r>
            <a:rPr lang="th-TH" b="1" dirty="0" smtClean="0">
              <a:cs typeface="IrisUPC" pitchFamily="34" charset="-34"/>
            </a:rPr>
            <a:t>ข้อมูลพื้นฐาน , โครงสร้างการบริหาร, บุคลากร, นโยบายที่เกี่ยวข้อง </a:t>
          </a:r>
          <a:endParaRPr lang="th-TH" b="1" dirty="0">
            <a:cs typeface="IrisUPC" pitchFamily="34" charset="-34"/>
          </a:endParaRPr>
        </a:p>
      </dgm:t>
    </dgm:pt>
    <dgm:pt modelId="{B44E2D23-4759-422D-B4EF-7418DE423857}" type="parTrans" cxnId="{8D470EE3-53E2-49B7-AE01-BDB4838B2936}">
      <dgm:prSet/>
      <dgm:spPr/>
      <dgm:t>
        <a:bodyPr/>
        <a:lstStyle/>
        <a:p>
          <a:endParaRPr lang="th-TH"/>
        </a:p>
      </dgm:t>
    </dgm:pt>
    <dgm:pt modelId="{F982D00F-83B4-4DA6-8E47-D5223EE44D64}" type="sibTrans" cxnId="{8D470EE3-53E2-49B7-AE01-BDB4838B2936}">
      <dgm:prSet/>
      <dgm:spPr/>
      <dgm:t>
        <a:bodyPr/>
        <a:lstStyle/>
        <a:p>
          <a:endParaRPr lang="th-TH"/>
        </a:p>
      </dgm:t>
    </dgm:pt>
    <dgm:pt modelId="{6202DD09-00DD-4F66-B969-4DB96474812C}">
      <dgm:prSet phldrT="[ข้อความ]"/>
      <dgm:spPr/>
      <dgm:t>
        <a:bodyPr/>
        <a:lstStyle/>
        <a:p>
          <a:endParaRPr lang="th-TH" b="1" dirty="0">
            <a:cs typeface="IrisUPC" pitchFamily="34" charset="-34"/>
          </a:endParaRPr>
        </a:p>
      </dgm:t>
    </dgm:pt>
    <dgm:pt modelId="{74E71575-FC8E-4F83-B65A-6D86A24116A7}" type="parTrans" cxnId="{DDEC3896-F10B-49FC-883E-35056382C23D}">
      <dgm:prSet/>
      <dgm:spPr/>
      <dgm:t>
        <a:bodyPr/>
        <a:lstStyle/>
        <a:p>
          <a:endParaRPr lang="th-TH"/>
        </a:p>
      </dgm:t>
    </dgm:pt>
    <dgm:pt modelId="{702821F2-84F6-4AD4-B9E1-1CAD6F7F273A}" type="sibTrans" cxnId="{DDEC3896-F10B-49FC-883E-35056382C23D}">
      <dgm:prSet/>
      <dgm:spPr/>
      <dgm:t>
        <a:bodyPr/>
        <a:lstStyle/>
        <a:p>
          <a:endParaRPr lang="th-TH"/>
        </a:p>
      </dgm:t>
    </dgm:pt>
    <dgm:pt modelId="{7DAAEF06-2A8A-4D84-B8F3-9CAFC64C4674}">
      <dgm:prSet phldrT="[ข้อความ]"/>
      <dgm:spPr/>
      <dgm:t>
        <a:bodyPr/>
        <a:lstStyle/>
        <a:p>
          <a:r>
            <a:rPr lang="th-TH" b="1" u="none" dirty="0" smtClean="0">
              <a:cs typeface="IrisUPC" pitchFamily="34" charset="-34"/>
            </a:rPr>
            <a:t>บทนำ</a:t>
          </a:r>
          <a:endParaRPr lang="th-TH" b="1" u="none" dirty="0">
            <a:cs typeface="IrisUPC" pitchFamily="34" charset="-34"/>
          </a:endParaRPr>
        </a:p>
      </dgm:t>
    </dgm:pt>
    <dgm:pt modelId="{D923F5D6-0F0D-4456-9E0B-570451B4E234}" type="parTrans" cxnId="{C5413648-7D75-4DE6-8CC9-968EE4335A96}">
      <dgm:prSet/>
      <dgm:spPr/>
      <dgm:t>
        <a:bodyPr/>
        <a:lstStyle/>
        <a:p>
          <a:endParaRPr lang="th-TH"/>
        </a:p>
      </dgm:t>
    </dgm:pt>
    <dgm:pt modelId="{0D710684-5758-4B09-AFBB-4D25BABDC14A}" type="sibTrans" cxnId="{C5413648-7D75-4DE6-8CC9-968EE4335A96}">
      <dgm:prSet/>
      <dgm:spPr/>
      <dgm:t>
        <a:bodyPr/>
        <a:lstStyle/>
        <a:p>
          <a:endParaRPr lang="th-TH"/>
        </a:p>
      </dgm:t>
    </dgm:pt>
    <dgm:pt modelId="{1EF89870-76D6-4BFE-ABE3-03C7CE6DE55F}">
      <dgm:prSet phldrT="[ข้อความ]"/>
      <dgm:spPr/>
      <dgm:t>
        <a:bodyPr/>
        <a:lstStyle/>
        <a:p>
          <a:r>
            <a:rPr lang="th-TH" b="1" u="none" dirty="0" smtClean="0">
              <a:cs typeface="IrisUPC" pitchFamily="34" charset="-34"/>
            </a:rPr>
            <a:t>สาระสำคัญของแผนปฏิบัติการประจำปีงบประมาณ พ.ศ.2557</a:t>
          </a:r>
          <a:endParaRPr lang="th-TH" b="1" u="none" dirty="0">
            <a:cs typeface="IrisUPC" pitchFamily="34" charset="-34"/>
          </a:endParaRPr>
        </a:p>
      </dgm:t>
    </dgm:pt>
    <dgm:pt modelId="{6AD35216-3041-4D04-996E-C023DE717FCC}" type="parTrans" cxnId="{130CC736-5CE0-41FA-B116-D7E818107ADA}">
      <dgm:prSet/>
      <dgm:spPr/>
      <dgm:t>
        <a:bodyPr/>
        <a:lstStyle/>
        <a:p>
          <a:endParaRPr lang="th-TH"/>
        </a:p>
      </dgm:t>
    </dgm:pt>
    <dgm:pt modelId="{92E384AE-789F-4814-AFB1-D5670F89747E}" type="sibTrans" cxnId="{130CC736-5CE0-41FA-B116-D7E818107ADA}">
      <dgm:prSet/>
      <dgm:spPr/>
      <dgm:t>
        <a:bodyPr/>
        <a:lstStyle/>
        <a:p>
          <a:endParaRPr lang="th-TH"/>
        </a:p>
      </dgm:t>
    </dgm:pt>
    <dgm:pt modelId="{20C0DAC1-2B72-4B52-A2C7-DD3891F608B5}">
      <dgm:prSet phldrT="[ข้อความ]"/>
      <dgm:spPr/>
      <dgm:t>
        <a:bodyPr/>
        <a:lstStyle/>
        <a:p>
          <a:r>
            <a:rPr lang="th-TH" b="1" u="none" dirty="0" smtClean="0">
              <a:cs typeface="IrisUPC" pitchFamily="34" charset="-34"/>
            </a:rPr>
            <a:t>รายละเอียดของแผนงาน/โครงการ</a:t>
          </a:r>
          <a:endParaRPr lang="th-TH" b="1" u="none" dirty="0">
            <a:cs typeface="IrisUPC" pitchFamily="34" charset="-34"/>
          </a:endParaRPr>
        </a:p>
      </dgm:t>
    </dgm:pt>
    <dgm:pt modelId="{81BEBAC8-85CB-4759-85F7-B005B71272B9}" type="parTrans" cxnId="{5F85A543-C5D9-433F-AD43-196E638F7C90}">
      <dgm:prSet/>
      <dgm:spPr/>
      <dgm:t>
        <a:bodyPr/>
        <a:lstStyle/>
        <a:p>
          <a:endParaRPr lang="th-TH"/>
        </a:p>
      </dgm:t>
    </dgm:pt>
    <dgm:pt modelId="{56EE7B1B-A8FB-4F34-B0A3-9B26A138DB6B}" type="sibTrans" cxnId="{5F85A543-C5D9-433F-AD43-196E638F7C90}">
      <dgm:prSet/>
      <dgm:spPr/>
      <dgm:t>
        <a:bodyPr/>
        <a:lstStyle/>
        <a:p>
          <a:endParaRPr lang="th-TH"/>
        </a:p>
      </dgm:t>
    </dgm:pt>
    <dgm:pt modelId="{9710D1D8-F95C-4EFA-A86A-DC3447331765}" type="pres">
      <dgm:prSet presAssocID="{7C1CF9B0-4EE1-44DF-86BE-38939126A4D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D9927BE1-1207-406A-B389-35CEFF72C99C}" type="pres">
      <dgm:prSet presAssocID="{D9236974-9908-4995-B5FF-C9F040FD9357}" presName="composite" presStyleCnt="0"/>
      <dgm:spPr/>
    </dgm:pt>
    <dgm:pt modelId="{F41F3F41-0106-4FE3-AD3C-FFE3A1DF47A9}" type="pres">
      <dgm:prSet presAssocID="{D9236974-9908-4995-B5FF-C9F040FD935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DB89FE8-C974-4007-B19C-730459CA1608}" type="pres">
      <dgm:prSet presAssocID="{D9236974-9908-4995-B5FF-C9F040FD9357}" presName="descendantText" presStyleLbl="alignAcc1" presStyleIdx="0" presStyleCnt="3" custLinFactNeighborY="-574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B7F6E4C-6E7B-420A-A551-A6C463DA0B8B}" type="pres">
      <dgm:prSet presAssocID="{EC547075-9871-4A85-B8DE-722D87B9FFF7}" presName="sp" presStyleCnt="0"/>
      <dgm:spPr/>
    </dgm:pt>
    <dgm:pt modelId="{F11A1BDC-9091-482E-BB76-0F115226144B}" type="pres">
      <dgm:prSet presAssocID="{CAA5D594-5BB5-41EC-B343-F5FF304D2138}" presName="composite" presStyleCnt="0"/>
      <dgm:spPr/>
    </dgm:pt>
    <dgm:pt modelId="{28FF6835-ACF8-4859-B37C-2FAA55DC37DC}" type="pres">
      <dgm:prSet presAssocID="{CAA5D594-5BB5-41EC-B343-F5FF304D2138}" presName="parentText" presStyleLbl="alignNode1" presStyleIdx="1" presStyleCnt="3" custLinFactNeighborY="-19105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8703F07-4158-42B7-B6D7-2ED79DBDB86E}" type="pres">
      <dgm:prSet presAssocID="{CAA5D594-5BB5-41EC-B343-F5FF304D2138}" presName="descendantText" presStyleLbl="alignAcc1" presStyleIdx="1" presStyleCnt="3" custLinFactNeighborY="-2939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E652C66-A27E-4DBC-89CE-222A71BE644D}" type="pres">
      <dgm:prSet presAssocID="{4262B3E7-3421-47DE-AF94-BB27E670571D}" presName="sp" presStyleCnt="0"/>
      <dgm:spPr/>
    </dgm:pt>
    <dgm:pt modelId="{0FF23DBC-BAD6-498F-820B-F52F3AA3DA68}" type="pres">
      <dgm:prSet presAssocID="{91BDCA2C-7A0E-41F8-AE36-4CE8516ACDC8}" presName="composite" presStyleCnt="0"/>
      <dgm:spPr/>
    </dgm:pt>
    <dgm:pt modelId="{415A854D-06AD-42A8-8F33-116974BF8582}" type="pres">
      <dgm:prSet presAssocID="{91BDCA2C-7A0E-41F8-AE36-4CE8516ACDC8}" presName="parentText" presStyleLbl="alignNode1" presStyleIdx="2" presStyleCnt="3" custLinFactNeighborY="-38213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400002F-84BF-4B64-AB58-6F895B59AAA3}" type="pres">
      <dgm:prSet presAssocID="{91BDCA2C-7A0E-41F8-AE36-4CE8516ACDC8}" presName="descendantText" presStyleLbl="alignAcc1" presStyleIdx="2" presStyleCnt="3" custLinFactNeighborY="-5878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EA4E8D2C-3C0C-4A9A-83A8-16C2F48D82AA}" type="presOf" srcId="{0A0B8F71-64A1-4032-A25A-416865E44018}" destId="{3DB89FE8-C974-4007-B19C-730459CA1608}" srcOrd="0" destOrd="2" presId="urn:microsoft.com/office/officeart/2005/8/layout/chevron2"/>
    <dgm:cxn modelId="{85462138-5044-4372-96A0-5A8ABCC01995}" type="presOf" srcId="{7C1CF9B0-4EE1-44DF-86BE-38939126A4D5}" destId="{9710D1D8-F95C-4EFA-A86A-DC3447331765}" srcOrd="0" destOrd="0" presId="urn:microsoft.com/office/officeart/2005/8/layout/chevron2"/>
    <dgm:cxn modelId="{5C14F025-7445-406F-9E79-373DF090349E}" srcId="{D9236974-9908-4995-B5FF-C9F040FD9357}" destId="{0A0B8F71-64A1-4032-A25A-416865E44018}" srcOrd="2" destOrd="0" parTransId="{ED7FCDD9-042B-4D26-B1EA-C65D50E3608C}" sibTransId="{796153A7-7A1C-4FEF-A987-E7F40CD72C06}"/>
    <dgm:cxn modelId="{8D470EE3-53E2-49B7-AE01-BDB4838B2936}" srcId="{D9236974-9908-4995-B5FF-C9F040FD9357}" destId="{5EC5639B-64FB-4562-8331-8D2E412D0B77}" srcOrd="1" destOrd="0" parTransId="{B44E2D23-4759-422D-B4EF-7418DE423857}" sibTransId="{F982D00F-83B4-4DA6-8E47-D5223EE44D64}"/>
    <dgm:cxn modelId="{D05CF87F-6347-4B11-A3B9-744AEA194EF0}" type="presOf" srcId="{5EC5639B-64FB-4562-8331-8D2E412D0B77}" destId="{3DB89FE8-C974-4007-B19C-730459CA1608}" srcOrd="0" destOrd="1" presId="urn:microsoft.com/office/officeart/2005/8/layout/chevron2"/>
    <dgm:cxn modelId="{DDEC3896-F10B-49FC-883E-35056382C23D}" srcId="{91BDCA2C-7A0E-41F8-AE36-4CE8516ACDC8}" destId="{6202DD09-00DD-4F66-B969-4DB96474812C}" srcOrd="2" destOrd="0" parTransId="{74E71575-FC8E-4F83-B65A-6D86A24116A7}" sibTransId="{702821F2-84F6-4AD4-B9E1-1CAD6F7F273A}"/>
    <dgm:cxn modelId="{8739DF59-0F05-4F63-9C39-409CAB7E4DA5}" type="presOf" srcId="{1EF89870-76D6-4BFE-ABE3-03C7CE6DE55F}" destId="{E8703F07-4158-42B7-B6D7-2ED79DBDB86E}" srcOrd="0" destOrd="0" presId="urn:microsoft.com/office/officeart/2005/8/layout/chevron2"/>
    <dgm:cxn modelId="{35C6AF29-0079-48F5-A13A-4562923DB3E0}" srcId="{91BDCA2C-7A0E-41F8-AE36-4CE8516ACDC8}" destId="{383389B4-A909-498E-A4C1-74F45D200308}" srcOrd="1" destOrd="0" parTransId="{158B56CE-770A-4439-97F3-BBF52D7E590B}" sibTransId="{5D2CEB93-7023-4DF8-AC3C-2E8CB90C086A}"/>
    <dgm:cxn modelId="{620D9315-1C38-4E5F-87E7-56A5480E2A98}" type="presOf" srcId="{7DAAEF06-2A8A-4D84-B8F3-9CAFC64C4674}" destId="{3DB89FE8-C974-4007-B19C-730459CA1608}" srcOrd="0" destOrd="0" presId="urn:microsoft.com/office/officeart/2005/8/layout/chevron2"/>
    <dgm:cxn modelId="{5F85A543-C5D9-433F-AD43-196E638F7C90}" srcId="{91BDCA2C-7A0E-41F8-AE36-4CE8516ACDC8}" destId="{20C0DAC1-2B72-4B52-A2C7-DD3891F608B5}" srcOrd="0" destOrd="0" parTransId="{81BEBAC8-85CB-4759-85F7-B005B71272B9}" sibTransId="{56EE7B1B-A8FB-4F34-B0A3-9B26A138DB6B}"/>
    <dgm:cxn modelId="{C5413648-7D75-4DE6-8CC9-968EE4335A96}" srcId="{D9236974-9908-4995-B5FF-C9F040FD9357}" destId="{7DAAEF06-2A8A-4D84-B8F3-9CAFC64C4674}" srcOrd="0" destOrd="0" parTransId="{D923F5D6-0F0D-4456-9E0B-570451B4E234}" sibTransId="{0D710684-5758-4B09-AFBB-4D25BABDC14A}"/>
    <dgm:cxn modelId="{9AF19505-A8CE-4CE3-A8B4-DF00E305FD8C}" type="presOf" srcId="{91BDCA2C-7A0E-41F8-AE36-4CE8516ACDC8}" destId="{415A854D-06AD-42A8-8F33-116974BF8582}" srcOrd="0" destOrd="0" presId="urn:microsoft.com/office/officeart/2005/8/layout/chevron2"/>
    <dgm:cxn modelId="{51430652-21B4-4824-A716-19334D11C62F}" type="presOf" srcId="{383389B4-A909-498E-A4C1-74F45D200308}" destId="{2400002F-84BF-4B64-AB58-6F895B59AAA3}" srcOrd="0" destOrd="1" presId="urn:microsoft.com/office/officeart/2005/8/layout/chevron2"/>
    <dgm:cxn modelId="{130CC736-5CE0-41FA-B116-D7E818107ADA}" srcId="{CAA5D594-5BB5-41EC-B343-F5FF304D2138}" destId="{1EF89870-76D6-4BFE-ABE3-03C7CE6DE55F}" srcOrd="0" destOrd="0" parTransId="{6AD35216-3041-4D04-996E-C023DE717FCC}" sibTransId="{92E384AE-789F-4814-AFB1-D5670F89747E}"/>
    <dgm:cxn modelId="{32D8C747-00A3-4829-8DDC-21B34A88A03D}" srcId="{7C1CF9B0-4EE1-44DF-86BE-38939126A4D5}" destId="{91BDCA2C-7A0E-41F8-AE36-4CE8516ACDC8}" srcOrd="2" destOrd="0" parTransId="{7ABE2CAD-5268-48E7-B7B3-7BBD112E913D}" sibTransId="{F6D1F30F-60EC-4B7D-9AF2-BB9B6E1B42C9}"/>
    <dgm:cxn modelId="{1D971ABF-DB77-45EA-A822-64ED1F217672}" type="presOf" srcId="{CAA5D594-5BB5-41EC-B343-F5FF304D2138}" destId="{28FF6835-ACF8-4859-B37C-2FAA55DC37DC}" srcOrd="0" destOrd="0" presId="urn:microsoft.com/office/officeart/2005/8/layout/chevron2"/>
    <dgm:cxn modelId="{E8EF0007-2412-465C-A824-5947115D97C1}" type="presOf" srcId="{66085A68-DB29-4654-8E3D-24497AD2A852}" destId="{E8703F07-4158-42B7-B6D7-2ED79DBDB86E}" srcOrd="0" destOrd="1" presId="urn:microsoft.com/office/officeart/2005/8/layout/chevron2"/>
    <dgm:cxn modelId="{BAB5678E-5192-4F6B-862F-982FFF403FA7}" srcId="{CAA5D594-5BB5-41EC-B343-F5FF304D2138}" destId="{66085A68-DB29-4654-8E3D-24497AD2A852}" srcOrd="1" destOrd="0" parTransId="{CAC8EE4A-9005-4646-BFDD-2E67FD023C02}" sibTransId="{B61BF63B-EFAA-4293-9708-953DB529BA95}"/>
    <dgm:cxn modelId="{C444537E-E6BF-4D19-B98E-AB55A5645563}" type="presOf" srcId="{20C0DAC1-2B72-4B52-A2C7-DD3891F608B5}" destId="{2400002F-84BF-4B64-AB58-6F895B59AAA3}" srcOrd="0" destOrd="0" presId="urn:microsoft.com/office/officeart/2005/8/layout/chevron2"/>
    <dgm:cxn modelId="{25095C00-FCC2-4081-B7EF-7BFD9601F2FC}" type="presOf" srcId="{D9236974-9908-4995-B5FF-C9F040FD9357}" destId="{F41F3F41-0106-4FE3-AD3C-FFE3A1DF47A9}" srcOrd="0" destOrd="0" presId="urn:microsoft.com/office/officeart/2005/8/layout/chevron2"/>
    <dgm:cxn modelId="{1839F47A-FA73-4F78-864F-318B2A1F7281}" type="presOf" srcId="{6202DD09-00DD-4F66-B969-4DB96474812C}" destId="{2400002F-84BF-4B64-AB58-6F895B59AAA3}" srcOrd="0" destOrd="2" presId="urn:microsoft.com/office/officeart/2005/8/layout/chevron2"/>
    <dgm:cxn modelId="{8C0B48C8-7B42-4320-90F8-786CC81C59CC}" srcId="{7C1CF9B0-4EE1-44DF-86BE-38939126A4D5}" destId="{CAA5D594-5BB5-41EC-B343-F5FF304D2138}" srcOrd="1" destOrd="0" parTransId="{8B4FAC59-2DA8-45E8-8FB5-59B57F67F397}" sibTransId="{4262B3E7-3421-47DE-AF94-BB27E670571D}"/>
    <dgm:cxn modelId="{8FC98326-71AA-497D-8B4E-F4C386E27BE7}" srcId="{7C1CF9B0-4EE1-44DF-86BE-38939126A4D5}" destId="{D9236974-9908-4995-B5FF-C9F040FD9357}" srcOrd="0" destOrd="0" parTransId="{E26A600C-C5C9-472A-993C-94EB895BA0EE}" sibTransId="{EC547075-9871-4A85-B8DE-722D87B9FFF7}"/>
    <dgm:cxn modelId="{24D9EDB2-4216-431F-97F0-14435FC9A9E3}" type="presParOf" srcId="{9710D1D8-F95C-4EFA-A86A-DC3447331765}" destId="{D9927BE1-1207-406A-B389-35CEFF72C99C}" srcOrd="0" destOrd="0" presId="urn:microsoft.com/office/officeart/2005/8/layout/chevron2"/>
    <dgm:cxn modelId="{5F95ED18-7E9F-41CA-8169-2D1707A3A0C3}" type="presParOf" srcId="{D9927BE1-1207-406A-B389-35CEFF72C99C}" destId="{F41F3F41-0106-4FE3-AD3C-FFE3A1DF47A9}" srcOrd="0" destOrd="0" presId="urn:microsoft.com/office/officeart/2005/8/layout/chevron2"/>
    <dgm:cxn modelId="{F563A13B-80E6-4F73-911D-447BF312ED01}" type="presParOf" srcId="{D9927BE1-1207-406A-B389-35CEFF72C99C}" destId="{3DB89FE8-C974-4007-B19C-730459CA1608}" srcOrd="1" destOrd="0" presId="urn:microsoft.com/office/officeart/2005/8/layout/chevron2"/>
    <dgm:cxn modelId="{7521219F-4284-4FEE-A7DA-9CEA8E6E7391}" type="presParOf" srcId="{9710D1D8-F95C-4EFA-A86A-DC3447331765}" destId="{3B7F6E4C-6E7B-420A-A551-A6C463DA0B8B}" srcOrd="1" destOrd="0" presId="urn:microsoft.com/office/officeart/2005/8/layout/chevron2"/>
    <dgm:cxn modelId="{19F25561-1C7B-44F1-9AD5-8217C405EDA7}" type="presParOf" srcId="{9710D1D8-F95C-4EFA-A86A-DC3447331765}" destId="{F11A1BDC-9091-482E-BB76-0F115226144B}" srcOrd="2" destOrd="0" presId="urn:microsoft.com/office/officeart/2005/8/layout/chevron2"/>
    <dgm:cxn modelId="{3F6B1D1D-2D3C-4C30-92DC-0ADE07231317}" type="presParOf" srcId="{F11A1BDC-9091-482E-BB76-0F115226144B}" destId="{28FF6835-ACF8-4859-B37C-2FAA55DC37DC}" srcOrd="0" destOrd="0" presId="urn:microsoft.com/office/officeart/2005/8/layout/chevron2"/>
    <dgm:cxn modelId="{CD3A41C5-043C-4283-A565-DC402E21D016}" type="presParOf" srcId="{F11A1BDC-9091-482E-BB76-0F115226144B}" destId="{E8703F07-4158-42B7-B6D7-2ED79DBDB86E}" srcOrd="1" destOrd="0" presId="urn:microsoft.com/office/officeart/2005/8/layout/chevron2"/>
    <dgm:cxn modelId="{BC035290-2C86-43CF-9822-7FADB4B7C8C2}" type="presParOf" srcId="{9710D1D8-F95C-4EFA-A86A-DC3447331765}" destId="{5E652C66-A27E-4DBC-89CE-222A71BE644D}" srcOrd="3" destOrd="0" presId="urn:microsoft.com/office/officeart/2005/8/layout/chevron2"/>
    <dgm:cxn modelId="{BB7F1EE9-35A8-4BD1-81C7-0D100AD18DC1}" type="presParOf" srcId="{9710D1D8-F95C-4EFA-A86A-DC3447331765}" destId="{0FF23DBC-BAD6-498F-820B-F52F3AA3DA68}" srcOrd="4" destOrd="0" presId="urn:microsoft.com/office/officeart/2005/8/layout/chevron2"/>
    <dgm:cxn modelId="{6E5BDFD0-A3F1-4F04-B978-00A8239B0458}" type="presParOf" srcId="{0FF23DBC-BAD6-498F-820B-F52F3AA3DA68}" destId="{415A854D-06AD-42A8-8F33-116974BF8582}" srcOrd="0" destOrd="0" presId="urn:microsoft.com/office/officeart/2005/8/layout/chevron2"/>
    <dgm:cxn modelId="{0F373192-3933-42D4-A6B1-A9212DE8615F}" type="presParOf" srcId="{0FF23DBC-BAD6-498F-820B-F52F3AA3DA68}" destId="{2400002F-84BF-4B64-AB58-6F895B59AAA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1CF9B0-4EE1-44DF-86BE-38939126A4D5}" type="doc">
      <dgm:prSet loTypeId="urn:microsoft.com/office/officeart/2005/8/layout/chevron2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D9236974-9908-4995-B5FF-C9F040FD9357}">
      <dgm:prSet phldrT="[ข้อความ]"/>
      <dgm:spPr/>
      <dgm:t>
        <a:bodyPr/>
        <a:lstStyle/>
        <a:p>
          <a:r>
            <a:rPr lang="th-TH" dirty="0" smtClean="0">
              <a:cs typeface="IrisUPC" pitchFamily="34" charset="-34"/>
            </a:rPr>
            <a:t>ส่วนที่ 1</a:t>
          </a:r>
          <a:endParaRPr lang="th-TH" dirty="0">
            <a:cs typeface="IrisUPC" pitchFamily="34" charset="-34"/>
          </a:endParaRPr>
        </a:p>
      </dgm:t>
    </dgm:pt>
    <dgm:pt modelId="{E26A600C-C5C9-472A-993C-94EB895BA0EE}" type="parTrans" cxnId="{8FC98326-71AA-497D-8B4E-F4C386E27BE7}">
      <dgm:prSet/>
      <dgm:spPr/>
      <dgm:t>
        <a:bodyPr/>
        <a:lstStyle/>
        <a:p>
          <a:endParaRPr lang="th-TH">
            <a:cs typeface="IrisUPC" pitchFamily="34" charset="-34"/>
          </a:endParaRPr>
        </a:p>
      </dgm:t>
    </dgm:pt>
    <dgm:pt modelId="{EC547075-9871-4A85-B8DE-722D87B9FFF7}" type="sibTrans" cxnId="{8FC98326-71AA-497D-8B4E-F4C386E27BE7}">
      <dgm:prSet/>
      <dgm:spPr/>
      <dgm:t>
        <a:bodyPr/>
        <a:lstStyle/>
        <a:p>
          <a:endParaRPr lang="th-TH">
            <a:cs typeface="IrisUPC" pitchFamily="34" charset="-34"/>
          </a:endParaRPr>
        </a:p>
      </dgm:t>
    </dgm:pt>
    <dgm:pt modelId="{0A0B8F71-64A1-4032-A25A-416865E44018}">
      <dgm:prSet phldrT="[ข้อความ]" custT="1"/>
      <dgm:spPr/>
      <dgm:t>
        <a:bodyPr/>
        <a:lstStyle/>
        <a:p>
          <a:r>
            <a:rPr lang="th-TH" sz="1800" b="1" dirty="0" smtClean="0">
              <a:cs typeface="IrisUPC" pitchFamily="34" charset="-34"/>
            </a:rPr>
            <a:t>วิเคราะห์  </a:t>
          </a:r>
          <a:r>
            <a:rPr lang="en-US" sz="1800" b="1" dirty="0" smtClean="0">
              <a:latin typeface="Angsana New" pitchFamily="18" charset="-34"/>
              <a:cs typeface="Angsana New" pitchFamily="18" charset="-34"/>
            </a:rPr>
            <a:t>SWOT</a:t>
          </a:r>
          <a:r>
            <a:rPr lang="en-US" sz="1800" b="1" dirty="0" smtClean="0">
              <a:cs typeface="IrisUPC" pitchFamily="34" charset="-34"/>
            </a:rPr>
            <a:t>  </a:t>
          </a:r>
          <a:r>
            <a:rPr lang="th-TH" sz="1800" b="1" dirty="0" smtClean="0">
              <a:cs typeface="IrisUPC" pitchFamily="34" charset="-34"/>
            </a:rPr>
            <a:t>สภาพปัญหาของสถานศึกษา </a:t>
          </a:r>
          <a:endParaRPr lang="th-TH" sz="1800" b="1" dirty="0">
            <a:cs typeface="IrisUPC" pitchFamily="34" charset="-34"/>
          </a:endParaRPr>
        </a:p>
      </dgm:t>
    </dgm:pt>
    <dgm:pt modelId="{ED7FCDD9-042B-4D26-B1EA-C65D50E3608C}" type="parTrans" cxnId="{5C14F025-7445-406F-9E79-373DF090349E}">
      <dgm:prSet/>
      <dgm:spPr/>
      <dgm:t>
        <a:bodyPr/>
        <a:lstStyle/>
        <a:p>
          <a:endParaRPr lang="th-TH">
            <a:cs typeface="IrisUPC" pitchFamily="34" charset="-34"/>
          </a:endParaRPr>
        </a:p>
      </dgm:t>
    </dgm:pt>
    <dgm:pt modelId="{796153A7-7A1C-4FEF-A987-E7F40CD72C06}" type="sibTrans" cxnId="{5C14F025-7445-406F-9E79-373DF090349E}">
      <dgm:prSet/>
      <dgm:spPr/>
      <dgm:t>
        <a:bodyPr/>
        <a:lstStyle/>
        <a:p>
          <a:endParaRPr lang="th-TH">
            <a:cs typeface="IrisUPC" pitchFamily="34" charset="-34"/>
          </a:endParaRPr>
        </a:p>
      </dgm:t>
    </dgm:pt>
    <dgm:pt modelId="{CAA5D594-5BB5-41EC-B343-F5FF304D2138}">
      <dgm:prSet phldrT="[ข้อความ]"/>
      <dgm:spPr/>
      <dgm:t>
        <a:bodyPr/>
        <a:lstStyle/>
        <a:p>
          <a:r>
            <a:rPr lang="th-TH" dirty="0" smtClean="0">
              <a:cs typeface="IrisUPC" pitchFamily="34" charset="-34"/>
            </a:rPr>
            <a:t>ส่วนที่ 2</a:t>
          </a:r>
          <a:endParaRPr lang="th-TH" dirty="0">
            <a:cs typeface="IrisUPC" pitchFamily="34" charset="-34"/>
          </a:endParaRPr>
        </a:p>
      </dgm:t>
    </dgm:pt>
    <dgm:pt modelId="{8B4FAC59-2DA8-45E8-8FB5-59B57F67F397}" type="parTrans" cxnId="{8C0B48C8-7B42-4320-90F8-786CC81C59CC}">
      <dgm:prSet/>
      <dgm:spPr/>
      <dgm:t>
        <a:bodyPr/>
        <a:lstStyle/>
        <a:p>
          <a:endParaRPr lang="th-TH">
            <a:cs typeface="IrisUPC" pitchFamily="34" charset="-34"/>
          </a:endParaRPr>
        </a:p>
      </dgm:t>
    </dgm:pt>
    <dgm:pt modelId="{4262B3E7-3421-47DE-AF94-BB27E670571D}" type="sibTrans" cxnId="{8C0B48C8-7B42-4320-90F8-786CC81C59CC}">
      <dgm:prSet/>
      <dgm:spPr/>
      <dgm:t>
        <a:bodyPr/>
        <a:lstStyle/>
        <a:p>
          <a:endParaRPr lang="th-TH">
            <a:cs typeface="IrisUPC" pitchFamily="34" charset="-34"/>
          </a:endParaRPr>
        </a:p>
      </dgm:t>
    </dgm:pt>
    <dgm:pt modelId="{91BDCA2C-7A0E-41F8-AE36-4CE8516ACDC8}">
      <dgm:prSet phldrT="[ข้อความ]"/>
      <dgm:spPr/>
      <dgm:t>
        <a:bodyPr/>
        <a:lstStyle/>
        <a:p>
          <a:r>
            <a:rPr lang="th-TH" dirty="0" smtClean="0">
              <a:cs typeface="IrisUPC" pitchFamily="34" charset="-34"/>
            </a:rPr>
            <a:t>ส่วนที่ 3</a:t>
          </a:r>
          <a:endParaRPr lang="th-TH" dirty="0">
            <a:cs typeface="IrisUPC" pitchFamily="34" charset="-34"/>
          </a:endParaRPr>
        </a:p>
      </dgm:t>
    </dgm:pt>
    <dgm:pt modelId="{7ABE2CAD-5268-48E7-B7B3-7BBD112E913D}" type="parTrans" cxnId="{32D8C747-00A3-4829-8DDC-21B34A88A03D}">
      <dgm:prSet/>
      <dgm:spPr/>
      <dgm:t>
        <a:bodyPr/>
        <a:lstStyle/>
        <a:p>
          <a:endParaRPr lang="th-TH">
            <a:cs typeface="IrisUPC" pitchFamily="34" charset="-34"/>
          </a:endParaRPr>
        </a:p>
      </dgm:t>
    </dgm:pt>
    <dgm:pt modelId="{F6D1F30F-60EC-4B7D-9AF2-BB9B6E1B42C9}" type="sibTrans" cxnId="{32D8C747-00A3-4829-8DDC-21B34A88A03D}">
      <dgm:prSet/>
      <dgm:spPr/>
      <dgm:t>
        <a:bodyPr/>
        <a:lstStyle/>
        <a:p>
          <a:endParaRPr lang="th-TH">
            <a:cs typeface="IrisUPC" pitchFamily="34" charset="-34"/>
          </a:endParaRPr>
        </a:p>
      </dgm:t>
    </dgm:pt>
    <dgm:pt modelId="{6202DD09-00DD-4F66-B969-4DB96474812C}">
      <dgm:prSet phldrT="[ข้อความ]"/>
      <dgm:spPr/>
      <dgm:t>
        <a:bodyPr/>
        <a:lstStyle/>
        <a:p>
          <a:endParaRPr lang="th-TH" b="1" dirty="0">
            <a:cs typeface="IrisUPC" pitchFamily="34" charset="-34"/>
          </a:endParaRPr>
        </a:p>
      </dgm:t>
    </dgm:pt>
    <dgm:pt modelId="{74E71575-FC8E-4F83-B65A-6D86A24116A7}" type="parTrans" cxnId="{DDEC3896-F10B-49FC-883E-35056382C23D}">
      <dgm:prSet/>
      <dgm:spPr/>
      <dgm:t>
        <a:bodyPr/>
        <a:lstStyle/>
        <a:p>
          <a:endParaRPr lang="th-TH"/>
        </a:p>
      </dgm:t>
    </dgm:pt>
    <dgm:pt modelId="{702821F2-84F6-4AD4-B9E1-1CAD6F7F273A}" type="sibTrans" cxnId="{DDEC3896-F10B-49FC-883E-35056382C23D}">
      <dgm:prSet/>
      <dgm:spPr/>
      <dgm:t>
        <a:bodyPr/>
        <a:lstStyle/>
        <a:p>
          <a:endParaRPr lang="th-TH"/>
        </a:p>
      </dgm:t>
    </dgm:pt>
    <dgm:pt modelId="{7DAAEF06-2A8A-4D84-B8F3-9CAFC64C4674}">
      <dgm:prSet phldrT="[ข้อความ]" custT="1"/>
      <dgm:spPr/>
      <dgm:t>
        <a:bodyPr/>
        <a:lstStyle/>
        <a:p>
          <a:r>
            <a:rPr lang="th-TH" sz="1800" b="1" dirty="0" smtClean="0">
              <a:cs typeface="IrisUPC" pitchFamily="34" charset="-34"/>
            </a:rPr>
            <a:t>ข้อมูลพื้นฐาน , โครงสร้างการบริหาร, บุคลากร, แหล่งเรียนรู้ ภูมิปัญญา เกียรติประวัติ</a:t>
          </a:r>
          <a:endParaRPr lang="th-TH" sz="1800" b="1" u="sng" dirty="0">
            <a:cs typeface="IrisUPC" pitchFamily="34" charset="-34"/>
          </a:endParaRPr>
        </a:p>
      </dgm:t>
    </dgm:pt>
    <dgm:pt modelId="{D923F5D6-0F0D-4456-9E0B-570451B4E234}" type="parTrans" cxnId="{C5413648-7D75-4DE6-8CC9-968EE4335A96}">
      <dgm:prSet/>
      <dgm:spPr/>
      <dgm:t>
        <a:bodyPr/>
        <a:lstStyle/>
        <a:p>
          <a:endParaRPr lang="th-TH"/>
        </a:p>
      </dgm:t>
    </dgm:pt>
    <dgm:pt modelId="{0D710684-5758-4B09-AFBB-4D25BABDC14A}" type="sibTrans" cxnId="{C5413648-7D75-4DE6-8CC9-968EE4335A96}">
      <dgm:prSet/>
      <dgm:spPr/>
      <dgm:t>
        <a:bodyPr/>
        <a:lstStyle/>
        <a:p>
          <a:endParaRPr lang="th-TH"/>
        </a:p>
      </dgm:t>
    </dgm:pt>
    <dgm:pt modelId="{20C0DAC1-2B72-4B52-A2C7-DD3891F608B5}">
      <dgm:prSet phldrT="[ข้อความ]"/>
      <dgm:spPr/>
      <dgm:t>
        <a:bodyPr/>
        <a:lstStyle/>
        <a:p>
          <a:r>
            <a:rPr lang="th-TH" b="1" dirty="0" smtClean="0">
              <a:cs typeface="IrisUPC" pitchFamily="34" charset="-34"/>
            </a:rPr>
            <a:t>แผนการจัดกิจกรรมปีงบประมาณ พ.ศ. ............... , รายละเอียดโครงการ/กิจกรรม</a:t>
          </a:r>
          <a:endParaRPr lang="th-TH" b="1" u="sng" dirty="0">
            <a:cs typeface="IrisUPC" pitchFamily="34" charset="-34"/>
          </a:endParaRPr>
        </a:p>
      </dgm:t>
    </dgm:pt>
    <dgm:pt modelId="{81BEBAC8-85CB-4759-85F7-B005B71272B9}" type="parTrans" cxnId="{5F85A543-C5D9-433F-AD43-196E638F7C90}">
      <dgm:prSet/>
      <dgm:spPr/>
      <dgm:t>
        <a:bodyPr/>
        <a:lstStyle/>
        <a:p>
          <a:endParaRPr lang="th-TH"/>
        </a:p>
      </dgm:t>
    </dgm:pt>
    <dgm:pt modelId="{56EE7B1B-A8FB-4F34-B0A3-9B26A138DB6B}" type="sibTrans" cxnId="{5F85A543-C5D9-433F-AD43-196E638F7C90}">
      <dgm:prSet/>
      <dgm:spPr/>
      <dgm:t>
        <a:bodyPr/>
        <a:lstStyle/>
        <a:p>
          <a:endParaRPr lang="th-TH"/>
        </a:p>
      </dgm:t>
    </dgm:pt>
    <dgm:pt modelId="{AADB9FE0-1D8E-44E6-A8A6-B87778472C44}">
      <dgm:prSet phldrT="[ข้อความ]" custT="1"/>
      <dgm:spPr/>
      <dgm:t>
        <a:bodyPr/>
        <a:lstStyle/>
        <a:p>
          <a:r>
            <a:rPr lang="th-TH" sz="1800" b="1" dirty="0" smtClean="0">
              <a:cs typeface="IrisUPC" pitchFamily="34" charset="-34"/>
            </a:rPr>
            <a:t>นโยบายที่เกี่ยวข้อง เป้าหมายและจุดเน้น </a:t>
          </a:r>
          <a:r>
            <a:rPr lang="th-TH" sz="1800" b="1" dirty="0" err="1" smtClean="0">
              <a:cs typeface="IrisUPC" pitchFamily="34" charset="-34"/>
            </a:rPr>
            <a:t>สนง.กศน</a:t>
          </a:r>
          <a:r>
            <a:rPr lang="th-TH" sz="1800" b="1" dirty="0" smtClean="0">
              <a:cs typeface="IrisUPC" pitchFamily="34" charset="-34"/>
            </a:rPr>
            <a:t>.,  เป้าหมายและจุดเน้น </a:t>
          </a:r>
          <a:r>
            <a:rPr lang="th-TH" sz="1800" b="1" dirty="0" err="1" smtClean="0">
              <a:cs typeface="IrisUPC" pitchFamily="34" charset="-34"/>
            </a:rPr>
            <a:t>สนง.กศน.จ</a:t>
          </a:r>
          <a:r>
            <a:rPr lang="th-TH" sz="1800" b="1" dirty="0" smtClean="0">
              <a:cs typeface="IrisUPC" pitchFamily="34" charset="-34"/>
            </a:rPr>
            <a:t>., แผนพัฒนาอำเภอ ฯลฯ</a:t>
          </a:r>
          <a:endParaRPr lang="th-TH" sz="1800" b="1" dirty="0">
            <a:cs typeface="IrisUPC" pitchFamily="34" charset="-34"/>
          </a:endParaRPr>
        </a:p>
      </dgm:t>
    </dgm:pt>
    <dgm:pt modelId="{06CAA0BD-4C5B-4E3B-BD35-85EAAD19B75D}" type="parTrans" cxnId="{7B54D249-74FB-481A-8D3E-E2468840ACAE}">
      <dgm:prSet/>
      <dgm:spPr/>
      <dgm:t>
        <a:bodyPr/>
        <a:lstStyle/>
        <a:p>
          <a:endParaRPr lang="th-TH"/>
        </a:p>
      </dgm:t>
    </dgm:pt>
    <dgm:pt modelId="{B9BB4705-70FC-487E-895F-EBF00851EF9D}" type="sibTrans" cxnId="{7B54D249-74FB-481A-8D3E-E2468840ACAE}">
      <dgm:prSet/>
      <dgm:spPr/>
      <dgm:t>
        <a:bodyPr/>
        <a:lstStyle/>
        <a:p>
          <a:endParaRPr lang="th-TH"/>
        </a:p>
      </dgm:t>
    </dgm:pt>
    <dgm:pt modelId="{0FB748B3-B24D-4614-B8B0-94B93550F091}">
      <dgm:prSet phldrT="[ข้อความ]"/>
      <dgm:spPr/>
      <dgm:t>
        <a:bodyPr/>
        <a:lstStyle/>
        <a:p>
          <a:r>
            <a:rPr lang="th-TH" b="1" dirty="0" smtClean="0">
              <a:cs typeface="IrisUPC" pitchFamily="34" charset="-34"/>
            </a:rPr>
            <a:t>เป้าหมายและจุดเน้นการดำเนินงาน </a:t>
          </a:r>
          <a:r>
            <a:rPr lang="th-TH" b="1" dirty="0" err="1" smtClean="0">
              <a:cs typeface="IrisUPC" pitchFamily="34" charset="-34"/>
            </a:rPr>
            <a:t>กศน</a:t>
          </a:r>
          <a:r>
            <a:rPr lang="th-TH" b="1" dirty="0" smtClean="0">
              <a:cs typeface="IrisUPC" pitchFamily="34" charset="-34"/>
            </a:rPr>
            <a:t>.อำเภอ</a:t>
          </a:r>
          <a:endParaRPr lang="th-TH" b="1" u="sng" dirty="0">
            <a:cs typeface="IrisUPC" pitchFamily="34" charset="-34"/>
          </a:endParaRPr>
        </a:p>
      </dgm:t>
    </dgm:pt>
    <dgm:pt modelId="{624F8C35-33BC-48C3-9A4F-8FEC52F5EC84}" type="parTrans" cxnId="{FB541458-D3B1-45CA-AF26-17700F4609E2}">
      <dgm:prSet/>
      <dgm:spPr/>
      <dgm:t>
        <a:bodyPr/>
        <a:lstStyle/>
        <a:p>
          <a:endParaRPr lang="th-TH"/>
        </a:p>
      </dgm:t>
    </dgm:pt>
    <dgm:pt modelId="{DD6690C9-AD5F-4AC8-A240-0D5445F70C88}" type="sibTrans" cxnId="{FB541458-D3B1-45CA-AF26-17700F4609E2}">
      <dgm:prSet/>
      <dgm:spPr/>
      <dgm:t>
        <a:bodyPr/>
        <a:lstStyle/>
        <a:p>
          <a:endParaRPr lang="th-TH"/>
        </a:p>
      </dgm:t>
    </dgm:pt>
    <dgm:pt modelId="{DA60F45D-F82A-491D-BB89-CFF5B83CF7F2}">
      <dgm:prSet phldrT="[ข้อความ]"/>
      <dgm:spPr/>
      <dgm:t>
        <a:bodyPr/>
        <a:lstStyle/>
        <a:p>
          <a:r>
            <a:rPr lang="th-TH" b="1" dirty="0" smtClean="0">
              <a:cs typeface="IrisUPC" pitchFamily="34" charset="-34"/>
            </a:rPr>
            <a:t>อำนาจหน้าที่ของ </a:t>
          </a:r>
          <a:r>
            <a:rPr lang="th-TH" b="1" dirty="0" err="1" smtClean="0">
              <a:cs typeface="IrisUPC" pitchFamily="34" charset="-34"/>
            </a:rPr>
            <a:t>กศน</a:t>
          </a:r>
          <a:r>
            <a:rPr lang="th-TH" b="1" dirty="0" smtClean="0">
              <a:cs typeface="IrisUPC" pitchFamily="34" charset="-34"/>
            </a:rPr>
            <a:t>.อำเภอ, </a:t>
          </a:r>
          <a:r>
            <a:rPr lang="th-TH" b="1" dirty="0" err="1" smtClean="0">
              <a:cs typeface="IrisUPC" pitchFamily="34" charset="-34"/>
            </a:rPr>
            <a:t>อัต</a:t>
          </a:r>
          <a:r>
            <a:rPr lang="th-TH" b="1" dirty="0" smtClean="0">
              <a:cs typeface="IrisUPC" pitchFamily="34" charset="-34"/>
            </a:rPr>
            <a:t>ลักษณ์  เอกลักษณ์  วิสัยทัศน์ ,</a:t>
          </a:r>
          <a:r>
            <a:rPr lang="th-TH" b="1" dirty="0" err="1" smtClean="0">
              <a:cs typeface="IrisUPC" pitchFamily="34" charset="-34"/>
            </a:rPr>
            <a:t>พันธ</a:t>
          </a:r>
          <a:r>
            <a:rPr lang="th-TH" b="1" dirty="0" smtClean="0">
              <a:cs typeface="IrisUPC" pitchFamily="34" charset="-34"/>
            </a:rPr>
            <a:t>กิจ, เป้าประสงค์ ,ตัวชี้วัด</a:t>
          </a:r>
          <a:endParaRPr lang="th-TH" b="1" u="sng" dirty="0">
            <a:cs typeface="IrisUPC" pitchFamily="34" charset="-34"/>
          </a:endParaRPr>
        </a:p>
      </dgm:t>
    </dgm:pt>
    <dgm:pt modelId="{4040DA92-7A17-4FE7-A568-83D14B723A1E}" type="parTrans" cxnId="{C7F4BF2B-BE34-4DEF-8A6E-B7FDE6969659}">
      <dgm:prSet/>
      <dgm:spPr/>
      <dgm:t>
        <a:bodyPr/>
        <a:lstStyle/>
        <a:p>
          <a:endParaRPr lang="th-TH"/>
        </a:p>
      </dgm:t>
    </dgm:pt>
    <dgm:pt modelId="{F42D7508-017F-4023-B321-6FF1B290FB9C}" type="sibTrans" cxnId="{C7F4BF2B-BE34-4DEF-8A6E-B7FDE6969659}">
      <dgm:prSet/>
      <dgm:spPr/>
      <dgm:t>
        <a:bodyPr/>
        <a:lstStyle/>
        <a:p>
          <a:endParaRPr lang="th-TH"/>
        </a:p>
      </dgm:t>
    </dgm:pt>
    <dgm:pt modelId="{9710D1D8-F95C-4EFA-A86A-DC3447331765}" type="pres">
      <dgm:prSet presAssocID="{7C1CF9B0-4EE1-44DF-86BE-38939126A4D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D9927BE1-1207-406A-B389-35CEFF72C99C}" type="pres">
      <dgm:prSet presAssocID="{D9236974-9908-4995-B5FF-C9F040FD9357}" presName="composite" presStyleCnt="0"/>
      <dgm:spPr/>
    </dgm:pt>
    <dgm:pt modelId="{F41F3F41-0106-4FE3-AD3C-FFE3A1DF47A9}" type="pres">
      <dgm:prSet presAssocID="{D9236974-9908-4995-B5FF-C9F040FD935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DB89FE8-C974-4007-B19C-730459CA1608}" type="pres">
      <dgm:prSet presAssocID="{D9236974-9908-4995-B5FF-C9F040FD9357}" presName="descendantText" presStyleLbl="alignAcc1" presStyleIdx="0" presStyleCnt="3" custLinFactNeighborY="-574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B7F6E4C-6E7B-420A-A551-A6C463DA0B8B}" type="pres">
      <dgm:prSet presAssocID="{EC547075-9871-4A85-B8DE-722D87B9FFF7}" presName="sp" presStyleCnt="0"/>
      <dgm:spPr/>
    </dgm:pt>
    <dgm:pt modelId="{F11A1BDC-9091-482E-BB76-0F115226144B}" type="pres">
      <dgm:prSet presAssocID="{CAA5D594-5BB5-41EC-B343-F5FF304D2138}" presName="composite" presStyleCnt="0"/>
      <dgm:spPr/>
    </dgm:pt>
    <dgm:pt modelId="{28FF6835-ACF8-4859-B37C-2FAA55DC37DC}" type="pres">
      <dgm:prSet presAssocID="{CAA5D594-5BB5-41EC-B343-F5FF304D2138}" presName="parentText" presStyleLbl="alignNode1" presStyleIdx="1" presStyleCnt="3" custLinFactNeighborY="-19105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8703F07-4158-42B7-B6D7-2ED79DBDB86E}" type="pres">
      <dgm:prSet presAssocID="{CAA5D594-5BB5-41EC-B343-F5FF304D2138}" presName="descendantText" presStyleLbl="alignAcc1" presStyleIdx="1" presStyleCnt="3" custLinFactNeighborY="-2939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E652C66-A27E-4DBC-89CE-222A71BE644D}" type="pres">
      <dgm:prSet presAssocID="{4262B3E7-3421-47DE-AF94-BB27E670571D}" presName="sp" presStyleCnt="0"/>
      <dgm:spPr/>
    </dgm:pt>
    <dgm:pt modelId="{0FF23DBC-BAD6-498F-820B-F52F3AA3DA68}" type="pres">
      <dgm:prSet presAssocID="{91BDCA2C-7A0E-41F8-AE36-4CE8516ACDC8}" presName="composite" presStyleCnt="0"/>
      <dgm:spPr/>
    </dgm:pt>
    <dgm:pt modelId="{415A854D-06AD-42A8-8F33-116974BF8582}" type="pres">
      <dgm:prSet presAssocID="{91BDCA2C-7A0E-41F8-AE36-4CE8516ACDC8}" presName="parentText" presStyleLbl="alignNode1" presStyleIdx="2" presStyleCnt="3" custLinFactNeighborY="-38213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400002F-84BF-4B64-AB58-6F895B59AAA3}" type="pres">
      <dgm:prSet presAssocID="{91BDCA2C-7A0E-41F8-AE36-4CE8516ACDC8}" presName="descendantText" presStyleLbl="alignAcc1" presStyleIdx="2" presStyleCnt="3" custLinFactNeighborY="-5878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9E7D929E-F235-404B-9C7A-ABEF127D22E3}" type="presOf" srcId="{0A0B8F71-64A1-4032-A25A-416865E44018}" destId="{3DB89FE8-C974-4007-B19C-730459CA1608}" srcOrd="0" destOrd="2" presId="urn:microsoft.com/office/officeart/2005/8/layout/chevron2"/>
    <dgm:cxn modelId="{73CD7F07-675B-406C-8EB3-28DCCDDE4AAE}" type="presOf" srcId="{AADB9FE0-1D8E-44E6-A8A6-B87778472C44}" destId="{3DB89FE8-C974-4007-B19C-730459CA1608}" srcOrd="0" destOrd="1" presId="urn:microsoft.com/office/officeart/2005/8/layout/chevron2"/>
    <dgm:cxn modelId="{8B8E84D9-C85D-4D37-B325-DBDFBB6F30BF}" type="presOf" srcId="{7DAAEF06-2A8A-4D84-B8F3-9CAFC64C4674}" destId="{3DB89FE8-C974-4007-B19C-730459CA1608}" srcOrd="0" destOrd="0" presId="urn:microsoft.com/office/officeart/2005/8/layout/chevron2"/>
    <dgm:cxn modelId="{4CB3321C-65D0-446F-AC81-189312BA9F71}" type="presOf" srcId="{D9236974-9908-4995-B5FF-C9F040FD9357}" destId="{F41F3F41-0106-4FE3-AD3C-FFE3A1DF47A9}" srcOrd="0" destOrd="0" presId="urn:microsoft.com/office/officeart/2005/8/layout/chevron2"/>
    <dgm:cxn modelId="{5C14F025-7445-406F-9E79-373DF090349E}" srcId="{D9236974-9908-4995-B5FF-C9F040FD9357}" destId="{0A0B8F71-64A1-4032-A25A-416865E44018}" srcOrd="2" destOrd="0" parTransId="{ED7FCDD9-042B-4D26-B1EA-C65D50E3608C}" sibTransId="{796153A7-7A1C-4FEF-A987-E7F40CD72C06}"/>
    <dgm:cxn modelId="{5EFB5F7F-11EB-49D7-8268-672850D7769F}" type="presOf" srcId="{7C1CF9B0-4EE1-44DF-86BE-38939126A4D5}" destId="{9710D1D8-F95C-4EFA-A86A-DC3447331765}" srcOrd="0" destOrd="0" presId="urn:microsoft.com/office/officeart/2005/8/layout/chevron2"/>
    <dgm:cxn modelId="{0A630287-80F4-44D1-9286-6010712F6615}" type="presOf" srcId="{20C0DAC1-2B72-4B52-A2C7-DD3891F608B5}" destId="{2400002F-84BF-4B64-AB58-6F895B59AAA3}" srcOrd="0" destOrd="0" presId="urn:microsoft.com/office/officeart/2005/8/layout/chevron2"/>
    <dgm:cxn modelId="{DDEC3896-F10B-49FC-883E-35056382C23D}" srcId="{91BDCA2C-7A0E-41F8-AE36-4CE8516ACDC8}" destId="{6202DD09-00DD-4F66-B969-4DB96474812C}" srcOrd="1" destOrd="0" parTransId="{74E71575-FC8E-4F83-B65A-6D86A24116A7}" sibTransId="{702821F2-84F6-4AD4-B9E1-1CAD6F7F273A}"/>
    <dgm:cxn modelId="{95CA7311-ED6E-48A4-9D9C-F989FD718483}" type="presOf" srcId="{6202DD09-00DD-4F66-B969-4DB96474812C}" destId="{2400002F-84BF-4B64-AB58-6F895B59AAA3}" srcOrd="0" destOrd="1" presId="urn:microsoft.com/office/officeart/2005/8/layout/chevron2"/>
    <dgm:cxn modelId="{5F85A543-C5D9-433F-AD43-196E638F7C90}" srcId="{91BDCA2C-7A0E-41F8-AE36-4CE8516ACDC8}" destId="{20C0DAC1-2B72-4B52-A2C7-DD3891F608B5}" srcOrd="0" destOrd="0" parTransId="{81BEBAC8-85CB-4759-85F7-B005B71272B9}" sibTransId="{56EE7B1B-A8FB-4F34-B0A3-9B26A138DB6B}"/>
    <dgm:cxn modelId="{C5413648-7D75-4DE6-8CC9-968EE4335A96}" srcId="{D9236974-9908-4995-B5FF-C9F040FD9357}" destId="{7DAAEF06-2A8A-4D84-B8F3-9CAFC64C4674}" srcOrd="0" destOrd="0" parTransId="{D923F5D6-0F0D-4456-9E0B-570451B4E234}" sibTransId="{0D710684-5758-4B09-AFBB-4D25BABDC14A}"/>
    <dgm:cxn modelId="{79E43D07-5154-469F-82B4-A16202D927B5}" type="presOf" srcId="{DA60F45D-F82A-491D-BB89-CFF5B83CF7F2}" destId="{E8703F07-4158-42B7-B6D7-2ED79DBDB86E}" srcOrd="0" destOrd="0" presId="urn:microsoft.com/office/officeart/2005/8/layout/chevron2"/>
    <dgm:cxn modelId="{C7F4BF2B-BE34-4DEF-8A6E-B7FDE6969659}" srcId="{CAA5D594-5BB5-41EC-B343-F5FF304D2138}" destId="{DA60F45D-F82A-491D-BB89-CFF5B83CF7F2}" srcOrd="0" destOrd="0" parTransId="{4040DA92-7A17-4FE7-A568-83D14B723A1E}" sibTransId="{F42D7508-017F-4023-B321-6FF1B290FB9C}"/>
    <dgm:cxn modelId="{C1C2221E-5E38-4D7E-BDB8-1ACD65676661}" type="presOf" srcId="{CAA5D594-5BB5-41EC-B343-F5FF304D2138}" destId="{28FF6835-ACF8-4859-B37C-2FAA55DC37DC}" srcOrd="0" destOrd="0" presId="urn:microsoft.com/office/officeart/2005/8/layout/chevron2"/>
    <dgm:cxn modelId="{32D8C747-00A3-4829-8DDC-21B34A88A03D}" srcId="{7C1CF9B0-4EE1-44DF-86BE-38939126A4D5}" destId="{91BDCA2C-7A0E-41F8-AE36-4CE8516ACDC8}" srcOrd="2" destOrd="0" parTransId="{7ABE2CAD-5268-48E7-B7B3-7BBD112E913D}" sibTransId="{F6D1F30F-60EC-4B7D-9AF2-BB9B6E1B42C9}"/>
    <dgm:cxn modelId="{6D7314ED-306A-4A08-9089-1FF01157891E}" type="presOf" srcId="{0FB748B3-B24D-4614-B8B0-94B93550F091}" destId="{E8703F07-4158-42B7-B6D7-2ED79DBDB86E}" srcOrd="0" destOrd="1" presId="urn:microsoft.com/office/officeart/2005/8/layout/chevron2"/>
    <dgm:cxn modelId="{FB541458-D3B1-45CA-AF26-17700F4609E2}" srcId="{CAA5D594-5BB5-41EC-B343-F5FF304D2138}" destId="{0FB748B3-B24D-4614-B8B0-94B93550F091}" srcOrd="1" destOrd="0" parTransId="{624F8C35-33BC-48C3-9A4F-8FEC52F5EC84}" sibTransId="{DD6690C9-AD5F-4AC8-A240-0D5445F70C88}"/>
    <dgm:cxn modelId="{7B54D249-74FB-481A-8D3E-E2468840ACAE}" srcId="{D9236974-9908-4995-B5FF-C9F040FD9357}" destId="{AADB9FE0-1D8E-44E6-A8A6-B87778472C44}" srcOrd="1" destOrd="0" parTransId="{06CAA0BD-4C5B-4E3B-BD35-85EAAD19B75D}" sibTransId="{B9BB4705-70FC-487E-895F-EBF00851EF9D}"/>
    <dgm:cxn modelId="{8C0B48C8-7B42-4320-90F8-786CC81C59CC}" srcId="{7C1CF9B0-4EE1-44DF-86BE-38939126A4D5}" destId="{CAA5D594-5BB5-41EC-B343-F5FF304D2138}" srcOrd="1" destOrd="0" parTransId="{8B4FAC59-2DA8-45E8-8FB5-59B57F67F397}" sibTransId="{4262B3E7-3421-47DE-AF94-BB27E670571D}"/>
    <dgm:cxn modelId="{8FC98326-71AA-497D-8B4E-F4C386E27BE7}" srcId="{7C1CF9B0-4EE1-44DF-86BE-38939126A4D5}" destId="{D9236974-9908-4995-B5FF-C9F040FD9357}" srcOrd="0" destOrd="0" parTransId="{E26A600C-C5C9-472A-993C-94EB895BA0EE}" sibTransId="{EC547075-9871-4A85-B8DE-722D87B9FFF7}"/>
    <dgm:cxn modelId="{E389B00D-A13D-4947-A0F2-0DCEA75D4D8A}" type="presOf" srcId="{91BDCA2C-7A0E-41F8-AE36-4CE8516ACDC8}" destId="{415A854D-06AD-42A8-8F33-116974BF8582}" srcOrd="0" destOrd="0" presId="urn:microsoft.com/office/officeart/2005/8/layout/chevron2"/>
    <dgm:cxn modelId="{58BE0D0E-62D3-4E1E-9015-B8BD830A2D59}" type="presParOf" srcId="{9710D1D8-F95C-4EFA-A86A-DC3447331765}" destId="{D9927BE1-1207-406A-B389-35CEFF72C99C}" srcOrd="0" destOrd="0" presId="urn:microsoft.com/office/officeart/2005/8/layout/chevron2"/>
    <dgm:cxn modelId="{58C347B4-10CD-40F8-AB30-825469330A25}" type="presParOf" srcId="{D9927BE1-1207-406A-B389-35CEFF72C99C}" destId="{F41F3F41-0106-4FE3-AD3C-FFE3A1DF47A9}" srcOrd="0" destOrd="0" presId="urn:microsoft.com/office/officeart/2005/8/layout/chevron2"/>
    <dgm:cxn modelId="{AD364B7A-4A24-478E-9F23-EE473501628E}" type="presParOf" srcId="{D9927BE1-1207-406A-B389-35CEFF72C99C}" destId="{3DB89FE8-C974-4007-B19C-730459CA1608}" srcOrd="1" destOrd="0" presId="urn:microsoft.com/office/officeart/2005/8/layout/chevron2"/>
    <dgm:cxn modelId="{67FF59F5-49B6-4B21-BA0B-8D586113E591}" type="presParOf" srcId="{9710D1D8-F95C-4EFA-A86A-DC3447331765}" destId="{3B7F6E4C-6E7B-420A-A551-A6C463DA0B8B}" srcOrd="1" destOrd="0" presId="urn:microsoft.com/office/officeart/2005/8/layout/chevron2"/>
    <dgm:cxn modelId="{76E9CDDB-FF2E-4984-88DC-2B537706AEAD}" type="presParOf" srcId="{9710D1D8-F95C-4EFA-A86A-DC3447331765}" destId="{F11A1BDC-9091-482E-BB76-0F115226144B}" srcOrd="2" destOrd="0" presId="urn:microsoft.com/office/officeart/2005/8/layout/chevron2"/>
    <dgm:cxn modelId="{756B3B70-F04A-4CBA-9DC5-7205AC0D29B3}" type="presParOf" srcId="{F11A1BDC-9091-482E-BB76-0F115226144B}" destId="{28FF6835-ACF8-4859-B37C-2FAA55DC37DC}" srcOrd="0" destOrd="0" presId="urn:microsoft.com/office/officeart/2005/8/layout/chevron2"/>
    <dgm:cxn modelId="{07BDB12A-C41C-427D-8C97-9E9430AA9D32}" type="presParOf" srcId="{F11A1BDC-9091-482E-BB76-0F115226144B}" destId="{E8703F07-4158-42B7-B6D7-2ED79DBDB86E}" srcOrd="1" destOrd="0" presId="urn:microsoft.com/office/officeart/2005/8/layout/chevron2"/>
    <dgm:cxn modelId="{D931C1D6-A22B-407A-A9F9-09FAF81D7F6E}" type="presParOf" srcId="{9710D1D8-F95C-4EFA-A86A-DC3447331765}" destId="{5E652C66-A27E-4DBC-89CE-222A71BE644D}" srcOrd="3" destOrd="0" presId="urn:microsoft.com/office/officeart/2005/8/layout/chevron2"/>
    <dgm:cxn modelId="{EF8EAD12-29EE-4464-BE2A-127F692D7B2C}" type="presParOf" srcId="{9710D1D8-F95C-4EFA-A86A-DC3447331765}" destId="{0FF23DBC-BAD6-498F-820B-F52F3AA3DA68}" srcOrd="4" destOrd="0" presId="urn:microsoft.com/office/officeart/2005/8/layout/chevron2"/>
    <dgm:cxn modelId="{1288F356-3A4E-4792-99F8-AD11640FCD28}" type="presParOf" srcId="{0FF23DBC-BAD6-498F-820B-F52F3AA3DA68}" destId="{415A854D-06AD-42A8-8F33-116974BF8582}" srcOrd="0" destOrd="0" presId="urn:microsoft.com/office/officeart/2005/8/layout/chevron2"/>
    <dgm:cxn modelId="{B9516ADA-B048-4DDC-BF5A-E4B6FD9DB9F5}" type="presParOf" srcId="{0FF23DBC-BAD6-498F-820B-F52F3AA3DA68}" destId="{2400002F-84BF-4B64-AB58-6F895B59AAA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AF2DDD-F422-4E9A-A6EB-3BB42597B041}">
      <dsp:nvSpPr>
        <dsp:cNvPr id="0" name=""/>
        <dsp:cNvSpPr/>
      </dsp:nvSpPr>
      <dsp:spPr>
        <a:xfrm>
          <a:off x="1784" y="0"/>
          <a:ext cx="2775613" cy="46805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smtClean="0">
              <a:cs typeface="IrisUPC" pitchFamily="34" charset="-34"/>
            </a:rPr>
            <a:t>ส่วนที่ 1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smtClean="0">
              <a:cs typeface="IrisUPC" pitchFamily="34" charset="-34"/>
            </a:rPr>
            <a:t>บทนำ</a:t>
          </a:r>
          <a:endParaRPr lang="th-TH" sz="3200" b="1" kern="1200" dirty="0">
            <a:cs typeface="IrisUPC" pitchFamily="34" charset="-34"/>
          </a:endParaRPr>
        </a:p>
      </dsp:txBody>
      <dsp:txXfrm>
        <a:off x="1784" y="1872208"/>
        <a:ext cx="2775613" cy="1872208"/>
      </dsp:txXfrm>
    </dsp:sp>
    <dsp:sp modelId="{BAAC53EA-6BC5-49D7-A720-A004693E6AB4}">
      <dsp:nvSpPr>
        <dsp:cNvPr id="0" name=""/>
        <dsp:cNvSpPr/>
      </dsp:nvSpPr>
      <dsp:spPr>
        <a:xfrm>
          <a:off x="610283" y="280831"/>
          <a:ext cx="1558613" cy="1558613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2C8D20-F8EE-4904-8AF3-433F69129C01}">
      <dsp:nvSpPr>
        <dsp:cNvPr id="0" name=""/>
        <dsp:cNvSpPr/>
      </dsp:nvSpPr>
      <dsp:spPr>
        <a:xfrm>
          <a:off x="2860665" y="0"/>
          <a:ext cx="2775613" cy="46805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5039903"/>
                <a:satOff val="6757"/>
                <a:lumOff val="22942"/>
                <a:alphaOff val="0"/>
                <a:shade val="51000"/>
                <a:satMod val="130000"/>
              </a:schemeClr>
            </a:gs>
            <a:gs pos="80000">
              <a:schemeClr val="accent4">
                <a:hueOff val="5039903"/>
                <a:satOff val="6757"/>
                <a:lumOff val="22942"/>
                <a:alphaOff val="0"/>
                <a:shade val="93000"/>
                <a:satMod val="130000"/>
              </a:schemeClr>
            </a:gs>
            <a:gs pos="100000">
              <a:schemeClr val="accent4">
                <a:hueOff val="5039903"/>
                <a:satOff val="6757"/>
                <a:lumOff val="2294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cs typeface="IrisUPC" pitchFamily="34" charset="-34"/>
            </a:rPr>
            <a:t>ส่วนที่ 2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cs typeface="IrisUPC" pitchFamily="34" charset="-34"/>
            </a:rPr>
            <a:t>สภาพปัจจุบัน ปัญหา และความต้องการพัฒนา</a:t>
          </a:r>
          <a:endParaRPr lang="th-TH" sz="2800" b="1" kern="1200" dirty="0">
            <a:cs typeface="IrisUPC" pitchFamily="34" charset="-34"/>
          </a:endParaRPr>
        </a:p>
      </dsp:txBody>
      <dsp:txXfrm>
        <a:off x="2860665" y="1872208"/>
        <a:ext cx="2775613" cy="1872208"/>
      </dsp:txXfrm>
    </dsp:sp>
    <dsp:sp modelId="{F51A90DB-1E4E-4041-9C10-E3E76E6AFE8D}">
      <dsp:nvSpPr>
        <dsp:cNvPr id="0" name=""/>
        <dsp:cNvSpPr/>
      </dsp:nvSpPr>
      <dsp:spPr>
        <a:xfrm>
          <a:off x="3469165" y="280831"/>
          <a:ext cx="1558613" cy="1558613"/>
        </a:xfrm>
        <a:prstGeom prst="ellipse">
          <a:avLst/>
        </a:prstGeom>
        <a:blipFill>
          <a:blip xmlns:r="http://schemas.openxmlformats.org/officeDocument/2006/relationships" r:embed="rId2">
            <a:duotone>
              <a:schemeClr val="accent4">
                <a:hueOff val="5026032"/>
                <a:satOff val="5825"/>
                <a:lumOff val="5963"/>
                <a:alphaOff val="0"/>
                <a:shade val="20000"/>
                <a:satMod val="200000"/>
              </a:schemeClr>
              <a:schemeClr val="accent4">
                <a:hueOff val="5026032"/>
                <a:satOff val="5825"/>
                <a:lumOff val="5963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A05517-425C-4AB3-A743-0C6A51C40444}">
      <dsp:nvSpPr>
        <dsp:cNvPr id="0" name=""/>
        <dsp:cNvSpPr/>
      </dsp:nvSpPr>
      <dsp:spPr>
        <a:xfrm>
          <a:off x="5719546" y="0"/>
          <a:ext cx="2775613" cy="46805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079806"/>
                <a:satOff val="13514"/>
                <a:lumOff val="45883"/>
                <a:alphaOff val="0"/>
                <a:shade val="51000"/>
                <a:satMod val="130000"/>
              </a:schemeClr>
            </a:gs>
            <a:gs pos="80000">
              <a:schemeClr val="accent4">
                <a:hueOff val="10079806"/>
                <a:satOff val="13514"/>
                <a:lumOff val="45883"/>
                <a:alphaOff val="0"/>
                <a:shade val="93000"/>
                <a:satMod val="130000"/>
              </a:schemeClr>
            </a:gs>
            <a:gs pos="100000">
              <a:schemeClr val="accent4">
                <a:hueOff val="10079806"/>
                <a:satOff val="13514"/>
                <a:lumOff val="4588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800" b="1" kern="1200" dirty="0" smtClean="0">
            <a:cs typeface="IrisUPC" pitchFamily="34" charset="-34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cs typeface="IrisUPC" pitchFamily="34" charset="-34"/>
            </a:rPr>
            <a:t>ส่วนที่ 3  วิสัยทัศน์ </a:t>
          </a:r>
          <a:r>
            <a:rPr lang="th-TH" sz="2800" b="1" kern="1200" dirty="0" err="1" smtClean="0">
              <a:cs typeface="IrisUPC" pitchFamily="34" charset="-34"/>
            </a:rPr>
            <a:t>พันธ</a:t>
          </a:r>
          <a:r>
            <a:rPr lang="th-TH" sz="2800" b="1" kern="1200" dirty="0" smtClean="0">
              <a:cs typeface="IrisUPC" pitchFamily="34" charset="-34"/>
            </a:rPr>
            <a:t>กิจ เป้าประสงค์ กลยุทธ์ ตัวชี้วัด รายละเอียดแผนงาน/โครงการ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800" b="1" kern="1200" dirty="0">
            <a:cs typeface="IrisUPC" pitchFamily="34" charset="-34"/>
          </a:endParaRPr>
        </a:p>
      </dsp:txBody>
      <dsp:txXfrm>
        <a:off x="5719546" y="1872208"/>
        <a:ext cx="2775613" cy="1872208"/>
      </dsp:txXfrm>
    </dsp:sp>
    <dsp:sp modelId="{FB24A6F2-100D-4A49-B1AA-E974EC67EC65}">
      <dsp:nvSpPr>
        <dsp:cNvPr id="0" name=""/>
        <dsp:cNvSpPr/>
      </dsp:nvSpPr>
      <dsp:spPr>
        <a:xfrm>
          <a:off x="6328046" y="280831"/>
          <a:ext cx="1558613" cy="1558613"/>
        </a:xfrm>
        <a:prstGeom prst="ellipse">
          <a:avLst/>
        </a:prstGeom>
        <a:blipFill>
          <a:blip xmlns:r="http://schemas.openxmlformats.org/officeDocument/2006/relationships" r:embed="rId3">
            <a:duotone>
              <a:schemeClr val="accent4">
                <a:hueOff val="10052064"/>
                <a:satOff val="11651"/>
                <a:lumOff val="11926"/>
                <a:alphaOff val="0"/>
                <a:shade val="20000"/>
                <a:satMod val="200000"/>
              </a:schemeClr>
              <a:schemeClr val="accent4">
                <a:hueOff val="10052064"/>
                <a:satOff val="11651"/>
                <a:lumOff val="11926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AFBEFB-9F15-4BF3-ADD9-8BB86C1B6530}">
      <dsp:nvSpPr>
        <dsp:cNvPr id="0" name=""/>
        <dsp:cNvSpPr/>
      </dsp:nvSpPr>
      <dsp:spPr>
        <a:xfrm>
          <a:off x="339877" y="3744416"/>
          <a:ext cx="7817188" cy="702078"/>
        </a:xfrm>
        <a:prstGeom prst="left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1F3F41-0106-4FE3-AD3C-FFE3A1DF47A9}">
      <dsp:nvSpPr>
        <dsp:cNvPr id="0" name=""/>
        <dsp:cNvSpPr/>
      </dsp:nvSpPr>
      <dsp:spPr>
        <a:xfrm rot="5400000">
          <a:off x="-289148" y="289167"/>
          <a:ext cx="1927655" cy="1349358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500" kern="1200" dirty="0" smtClean="0">
              <a:cs typeface="IrisUPC" pitchFamily="34" charset="-34"/>
            </a:rPr>
            <a:t>ส่วนที่ 1</a:t>
          </a:r>
          <a:endParaRPr lang="th-TH" sz="3500" kern="1200" dirty="0">
            <a:cs typeface="IrisUPC" pitchFamily="34" charset="-34"/>
          </a:endParaRPr>
        </a:p>
      </dsp:txBody>
      <dsp:txXfrm rot="-5400000">
        <a:off x="1" y="674697"/>
        <a:ext cx="1349358" cy="578297"/>
      </dsp:txXfrm>
    </dsp:sp>
    <dsp:sp modelId="{3DB89FE8-C974-4007-B19C-730459CA1608}">
      <dsp:nvSpPr>
        <dsp:cNvPr id="0" name=""/>
        <dsp:cNvSpPr/>
      </dsp:nvSpPr>
      <dsp:spPr>
        <a:xfrm rot="5400000">
          <a:off x="4332667" y="-2983308"/>
          <a:ext cx="1252976" cy="72195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200" b="1" u="sng" kern="1200" dirty="0" smtClean="0">
              <a:cs typeface="IrisUPC" pitchFamily="34" charset="-34"/>
            </a:rPr>
            <a:t>บทนำ</a:t>
          </a:r>
          <a:endParaRPr lang="th-TH" sz="2200" b="1" u="sng" kern="1200" dirty="0">
            <a:cs typeface="IrisUPC" pitchFamily="34" charset="-34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200" b="1" kern="1200" dirty="0" smtClean="0">
              <a:cs typeface="IrisUPC" pitchFamily="34" charset="-34"/>
            </a:rPr>
            <a:t>ข้อมูลพื้นฐาน , โครงสร้างการบริหาร, บุคลากร, นโยบายที่เกี่ยวข้อง </a:t>
          </a:r>
          <a:endParaRPr lang="th-TH" sz="2200" b="1" kern="1200" dirty="0">
            <a:cs typeface="IrisUPC" pitchFamily="34" charset="-34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200" b="1" kern="1200" dirty="0" smtClean="0">
              <a:cs typeface="IrisUPC" pitchFamily="34" charset="-34"/>
            </a:rPr>
            <a:t>วิเคราะห์   </a:t>
          </a:r>
          <a:r>
            <a:rPr lang="en-US" sz="2200" b="1" kern="1200" dirty="0" smtClean="0">
              <a:latin typeface="Angsana New" pitchFamily="18" charset="-34"/>
              <a:cs typeface="Angsana New" pitchFamily="18" charset="-34"/>
            </a:rPr>
            <a:t>SWOT</a:t>
          </a:r>
          <a:r>
            <a:rPr lang="en-US" sz="2200" b="1" kern="1200" dirty="0" smtClean="0">
              <a:cs typeface="IrisUPC" pitchFamily="34" charset="-34"/>
            </a:rPr>
            <a:t>  </a:t>
          </a:r>
          <a:r>
            <a:rPr lang="th-TH" sz="2200" b="1" kern="1200" dirty="0" smtClean="0">
              <a:cs typeface="IrisUPC" pitchFamily="34" charset="-34"/>
            </a:rPr>
            <a:t>สภาพปัญหาของหน่วยงาน</a:t>
          </a:r>
          <a:endParaRPr lang="th-TH" sz="2200" b="1" kern="1200" dirty="0">
            <a:cs typeface="IrisUPC" pitchFamily="34" charset="-34"/>
          </a:endParaRPr>
        </a:p>
      </dsp:txBody>
      <dsp:txXfrm rot="-5400000">
        <a:off x="1349359" y="61165"/>
        <a:ext cx="7158428" cy="1130646"/>
      </dsp:txXfrm>
    </dsp:sp>
    <dsp:sp modelId="{28FF6835-ACF8-4859-B37C-2FAA55DC37DC}">
      <dsp:nvSpPr>
        <dsp:cNvPr id="0" name=""/>
        <dsp:cNvSpPr/>
      </dsp:nvSpPr>
      <dsp:spPr>
        <a:xfrm rot="5400000">
          <a:off x="-289148" y="1657341"/>
          <a:ext cx="1927655" cy="1349358"/>
        </a:xfrm>
        <a:prstGeom prst="chevron">
          <a:avLst/>
        </a:prstGeom>
        <a:gradFill rotWithShape="0">
          <a:gsLst>
            <a:gs pos="0">
              <a:schemeClr val="accent4">
                <a:hueOff val="5039903"/>
                <a:satOff val="6757"/>
                <a:lumOff val="22942"/>
                <a:alphaOff val="0"/>
                <a:shade val="51000"/>
                <a:satMod val="130000"/>
              </a:schemeClr>
            </a:gs>
            <a:gs pos="80000">
              <a:schemeClr val="accent4">
                <a:hueOff val="5039903"/>
                <a:satOff val="6757"/>
                <a:lumOff val="22942"/>
                <a:alphaOff val="0"/>
                <a:shade val="93000"/>
                <a:satMod val="130000"/>
              </a:schemeClr>
            </a:gs>
            <a:gs pos="100000">
              <a:schemeClr val="accent4">
                <a:hueOff val="5039903"/>
                <a:satOff val="6757"/>
                <a:lumOff val="2294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500" kern="1200" dirty="0" smtClean="0">
              <a:cs typeface="IrisUPC" pitchFamily="34" charset="-34"/>
            </a:rPr>
            <a:t>ส่วนที่ 2</a:t>
          </a:r>
          <a:endParaRPr lang="th-TH" sz="3500" kern="1200" dirty="0">
            <a:cs typeface="IrisUPC" pitchFamily="34" charset="-34"/>
          </a:endParaRPr>
        </a:p>
      </dsp:txBody>
      <dsp:txXfrm rot="-5400000">
        <a:off x="1" y="2042871"/>
        <a:ext cx="1349358" cy="578297"/>
      </dsp:txXfrm>
    </dsp:sp>
    <dsp:sp modelId="{E8703F07-4158-42B7-B6D7-2ED79DBDB86E}">
      <dsp:nvSpPr>
        <dsp:cNvPr id="0" name=""/>
        <dsp:cNvSpPr/>
      </dsp:nvSpPr>
      <dsp:spPr>
        <a:xfrm rot="5400000">
          <a:off x="4332667" y="-1615161"/>
          <a:ext cx="1252976" cy="72195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5039903"/>
              <a:satOff val="6757"/>
              <a:lumOff val="2294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200" b="1" u="sng" kern="1200" dirty="0" smtClean="0">
              <a:cs typeface="IrisUPC" pitchFamily="34" charset="-34"/>
            </a:rPr>
            <a:t>สาระสำคัญของแผนปฏิบัติการประจำปีงบประมาณ พ.ศ.2557</a:t>
          </a:r>
          <a:endParaRPr lang="th-TH" sz="2200" b="1" u="sng" kern="1200" dirty="0">
            <a:cs typeface="IrisUPC" pitchFamily="34" charset="-34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200" b="1" kern="1200" dirty="0" smtClean="0">
              <a:cs typeface="IrisUPC" pitchFamily="34" charset="-34"/>
            </a:rPr>
            <a:t>อำนาจหน้าที่ของสำนักงาน </a:t>
          </a:r>
          <a:r>
            <a:rPr lang="th-TH" sz="2200" b="1" kern="1200" dirty="0" err="1" smtClean="0">
              <a:cs typeface="IrisUPC" pitchFamily="34" charset="-34"/>
            </a:rPr>
            <a:t>กศน</a:t>
          </a:r>
          <a:r>
            <a:rPr lang="th-TH" sz="2200" b="1" kern="1200" dirty="0" smtClean="0">
              <a:cs typeface="IrisUPC" pitchFamily="34" charset="-34"/>
            </a:rPr>
            <a:t>.จังหวัด , นโยบายและจุดเน้นการดำเนินงาน (วิสัยทัศน์ ,</a:t>
          </a:r>
          <a:r>
            <a:rPr lang="th-TH" sz="2200" b="1" kern="1200" dirty="0" err="1" smtClean="0">
              <a:cs typeface="IrisUPC" pitchFamily="34" charset="-34"/>
            </a:rPr>
            <a:t>พันธ</a:t>
          </a:r>
          <a:r>
            <a:rPr lang="th-TH" sz="2200" b="1" kern="1200" dirty="0" smtClean="0">
              <a:cs typeface="IrisUPC" pitchFamily="34" charset="-34"/>
            </a:rPr>
            <a:t>กิจ, เป้าประสงค์ ,ตัวชี้วัด)  , เป้าหมายและจุดเน้นการดำเนินงาน</a:t>
          </a:r>
          <a:endParaRPr lang="th-TH" sz="2200" b="1" kern="1200" dirty="0">
            <a:cs typeface="IrisUPC" pitchFamily="34" charset="-34"/>
          </a:endParaRPr>
        </a:p>
      </dsp:txBody>
      <dsp:txXfrm rot="-5400000">
        <a:off x="1349359" y="1429312"/>
        <a:ext cx="7158428" cy="1130646"/>
      </dsp:txXfrm>
    </dsp:sp>
    <dsp:sp modelId="{415A854D-06AD-42A8-8F33-116974BF8582}">
      <dsp:nvSpPr>
        <dsp:cNvPr id="0" name=""/>
        <dsp:cNvSpPr/>
      </dsp:nvSpPr>
      <dsp:spPr>
        <a:xfrm rot="5400000">
          <a:off x="-289148" y="3025458"/>
          <a:ext cx="1927655" cy="1349358"/>
        </a:xfrm>
        <a:prstGeom prst="chevron">
          <a:avLst/>
        </a:prstGeom>
        <a:gradFill rotWithShape="0">
          <a:gsLst>
            <a:gs pos="0">
              <a:schemeClr val="accent4">
                <a:hueOff val="10079806"/>
                <a:satOff val="13514"/>
                <a:lumOff val="45883"/>
                <a:alphaOff val="0"/>
                <a:shade val="51000"/>
                <a:satMod val="130000"/>
              </a:schemeClr>
            </a:gs>
            <a:gs pos="80000">
              <a:schemeClr val="accent4">
                <a:hueOff val="10079806"/>
                <a:satOff val="13514"/>
                <a:lumOff val="45883"/>
                <a:alphaOff val="0"/>
                <a:shade val="93000"/>
                <a:satMod val="130000"/>
              </a:schemeClr>
            </a:gs>
            <a:gs pos="100000">
              <a:schemeClr val="accent4">
                <a:hueOff val="10079806"/>
                <a:satOff val="13514"/>
                <a:lumOff val="4588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500" kern="1200" dirty="0" smtClean="0">
              <a:cs typeface="IrisUPC" pitchFamily="34" charset="-34"/>
            </a:rPr>
            <a:t>ส่วนที่ 3</a:t>
          </a:r>
          <a:endParaRPr lang="th-TH" sz="3500" kern="1200" dirty="0">
            <a:cs typeface="IrisUPC" pitchFamily="34" charset="-34"/>
          </a:endParaRPr>
        </a:p>
      </dsp:txBody>
      <dsp:txXfrm rot="-5400000">
        <a:off x="1" y="3410988"/>
        <a:ext cx="1349358" cy="578297"/>
      </dsp:txXfrm>
    </dsp:sp>
    <dsp:sp modelId="{2400002F-84BF-4B64-AB58-6F895B59AAA3}">
      <dsp:nvSpPr>
        <dsp:cNvPr id="0" name=""/>
        <dsp:cNvSpPr/>
      </dsp:nvSpPr>
      <dsp:spPr>
        <a:xfrm rot="5400000">
          <a:off x="4332667" y="-246944"/>
          <a:ext cx="1252976" cy="72195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10079806"/>
              <a:satOff val="13514"/>
              <a:lumOff val="4588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200" b="1" u="sng" kern="1200" dirty="0" smtClean="0">
              <a:cs typeface="IrisUPC" pitchFamily="34" charset="-34"/>
            </a:rPr>
            <a:t>รายละเอียดของแผนงาน/โครงการ</a:t>
          </a:r>
          <a:endParaRPr lang="th-TH" sz="2200" b="1" u="sng" kern="1200" dirty="0">
            <a:cs typeface="IrisUPC" pitchFamily="34" charset="-34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200" b="1" kern="1200" dirty="0" smtClean="0">
              <a:cs typeface="IrisUPC" pitchFamily="34" charset="-34"/>
            </a:rPr>
            <a:t>แผนการจัดกิจกรรมปีงบประมาณ พ.ศ. ............... , รายละเอียดโครงการ</a:t>
          </a:r>
          <a:endParaRPr lang="th-TH" sz="2200" b="1" kern="1200" dirty="0">
            <a:cs typeface="IrisUPC" pitchFamily="34" charset="-34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h-TH" sz="2200" b="1" kern="1200" dirty="0">
            <a:cs typeface="IrisUPC" pitchFamily="34" charset="-34"/>
          </a:endParaRPr>
        </a:p>
      </dsp:txBody>
      <dsp:txXfrm rot="-5400000">
        <a:off x="1349359" y="2797529"/>
        <a:ext cx="7158428" cy="11306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1F3F41-0106-4FE3-AD3C-FFE3A1DF47A9}">
      <dsp:nvSpPr>
        <dsp:cNvPr id="0" name=""/>
        <dsp:cNvSpPr/>
      </dsp:nvSpPr>
      <dsp:spPr>
        <a:xfrm rot="5400000">
          <a:off x="-288865" y="291521"/>
          <a:ext cx="1925773" cy="1348041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500" kern="1200" dirty="0" smtClean="0">
              <a:cs typeface="IrisUPC" pitchFamily="34" charset="-34"/>
            </a:rPr>
            <a:t>ส่วนที่ 1</a:t>
          </a:r>
          <a:endParaRPr lang="th-TH" sz="3500" kern="1200" dirty="0">
            <a:cs typeface="IrisUPC" pitchFamily="34" charset="-34"/>
          </a:endParaRPr>
        </a:p>
      </dsp:txBody>
      <dsp:txXfrm rot="-5400000">
        <a:off x="2" y="676676"/>
        <a:ext cx="1348041" cy="577732"/>
      </dsp:txXfrm>
    </dsp:sp>
    <dsp:sp modelId="{3DB89FE8-C974-4007-B19C-730459CA1608}">
      <dsp:nvSpPr>
        <dsp:cNvPr id="0" name=""/>
        <dsp:cNvSpPr/>
      </dsp:nvSpPr>
      <dsp:spPr>
        <a:xfrm rot="5400000">
          <a:off x="4332620" y="-2984579"/>
          <a:ext cx="1251752" cy="72209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800" b="1" kern="1200" dirty="0" smtClean="0">
              <a:cs typeface="IrisUPC" pitchFamily="34" charset="-34"/>
            </a:rPr>
            <a:t>ข้อมูลพื้นฐาน , โครงสร้างการบริหาร, บุคลากร, แหล่งเรียนรู้ ภูมิปัญญา เกียรติประวัติ</a:t>
          </a:r>
          <a:endParaRPr lang="th-TH" sz="1800" b="1" u="sng" kern="1200" dirty="0">
            <a:cs typeface="IrisUPC" pitchFamily="34" charset="-34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800" b="1" kern="1200" dirty="0" smtClean="0">
              <a:cs typeface="IrisUPC" pitchFamily="34" charset="-34"/>
            </a:rPr>
            <a:t>นโยบายที่</a:t>
          </a:r>
          <a:r>
            <a:rPr lang="th-TH" sz="1800" b="1" kern="1200" dirty="0" smtClean="0">
              <a:cs typeface="IrisUPC" pitchFamily="34" charset="-34"/>
            </a:rPr>
            <a:t>เกี่ยวข้อง เป้าหมายและจุดเน้น </a:t>
          </a:r>
          <a:r>
            <a:rPr lang="th-TH" sz="1800" b="1" kern="1200" dirty="0" err="1" smtClean="0">
              <a:cs typeface="IrisUPC" pitchFamily="34" charset="-34"/>
            </a:rPr>
            <a:t>สนง.กศน</a:t>
          </a:r>
          <a:r>
            <a:rPr lang="th-TH" sz="1800" b="1" kern="1200" dirty="0" smtClean="0">
              <a:cs typeface="IrisUPC" pitchFamily="34" charset="-34"/>
            </a:rPr>
            <a:t>.,  เป้าหมายและจุดเน้น </a:t>
          </a:r>
          <a:r>
            <a:rPr lang="th-TH" sz="1800" b="1" kern="1200" dirty="0" err="1" smtClean="0">
              <a:cs typeface="IrisUPC" pitchFamily="34" charset="-34"/>
            </a:rPr>
            <a:t>สนง.กศน.จ</a:t>
          </a:r>
          <a:r>
            <a:rPr lang="th-TH" sz="1800" b="1" kern="1200" dirty="0" smtClean="0">
              <a:cs typeface="IrisUPC" pitchFamily="34" charset="-34"/>
            </a:rPr>
            <a:t>., แผนพัฒนาอำเภอ ฯลฯ</a:t>
          </a:r>
          <a:endParaRPr lang="th-TH" sz="1800" b="1" kern="1200" dirty="0">
            <a:cs typeface="IrisUPC" pitchFamily="34" charset="-34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800" b="1" kern="1200" dirty="0" smtClean="0">
              <a:cs typeface="IrisUPC" pitchFamily="34" charset="-34"/>
            </a:rPr>
            <a:t>วิเคราะห์  </a:t>
          </a:r>
          <a:r>
            <a:rPr lang="en-US" sz="1800" b="1" kern="1200" dirty="0" smtClean="0">
              <a:latin typeface="Angsana New" pitchFamily="18" charset="-34"/>
              <a:cs typeface="Angsana New" pitchFamily="18" charset="-34"/>
            </a:rPr>
            <a:t>SWOT</a:t>
          </a:r>
          <a:r>
            <a:rPr lang="en-US" sz="1800" b="1" kern="1200" dirty="0" smtClean="0">
              <a:cs typeface="IrisUPC" pitchFamily="34" charset="-34"/>
            </a:rPr>
            <a:t>  </a:t>
          </a:r>
          <a:r>
            <a:rPr lang="th-TH" sz="1800" b="1" kern="1200" dirty="0" smtClean="0">
              <a:cs typeface="IrisUPC" pitchFamily="34" charset="-34"/>
            </a:rPr>
            <a:t>สภาพปัญหาของสถานศึกษา </a:t>
          </a:r>
          <a:endParaRPr lang="th-TH" sz="1800" b="1" kern="1200" dirty="0">
            <a:cs typeface="IrisUPC" pitchFamily="34" charset="-34"/>
          </a:endParaRPr>
        </a:p>
      </dsp:txBody>
      <dsp:txXfrm rot="-5400000">
        <a:off x="1348042" y="61104"/>
        <a:ext cx="7159805" cy="1129542"/>
      </dsp:txXfrm>
    </dsp:sp>
    <dsp:sp modelId="{28FF6835-ACF8-4859-B37C-2FAA55DC37DC}">
      <dsp:nvSpPr>
        <dsp:cNvPr id="0" name=""/>
        <dsp:cNvSpPr/>
      </dsp:nvSpPr>
      <dsp:spPr>
        <a:xfrm rot="5400000">
          <a:off x="-288865" y="1658360"/>
          <a:ext cx="1925773" cy="1348041"/>
        </a:xfrm>
        <a:prstGeom prst="chevron">
          <a:avLst/>
        </a:prstGeom>
        <a:gradFill rotWithShape="0">
          <a:gsLst>
            <a:gs pos="0">
              <a:schemeClr val="accent4">
                <a:hueOff val="5039903"/>
                <a:satOff val="6757"/>
                <a:lumOff val="22942"/>
                <a:alphaOff val="0"/>
                <a:shade val="51000"/>
                <a:satMod val="130000"/>
              </a:schemeClr>
            </a:gs>
            <a:gs pos="80000">
              <a:schemeClr val="accent4">
                <a:hueOff val="5039903"/>
                <a:satOff val="6757"/>
                <a:lumOff val="22942"/>
                <a:alphaOff val="0"/>
                <a:shade val="93000"/>
                <a:satMod val="130000"/>
              </a:schemeClr>
            </a:gs>
            <a:gs pos="100000">
              <a:schemeClr val="accent4">
                <a:hueOff val="5039903"/>
                <a:satOff val="6757"/>
                <a:lumOff val="2294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500" kern="1200" dirty="0" smtClean="0">
              <a:cs typeface="IrisUPC" pitchFamily="34" charset="-34"/>
            </a:rPr>
            <a:t>ส่วนที่ 2</a:t>
          </a:r>
          <a:endParaRPr lang="th-TH" sz="3500" kern="1200" dirty="0">
            <a:cs typeface="IrisUPC" pitchFamily="34" charset="-34"/>
          </a:endParaRPr>
        </a:p>
      </dsp:txBody>
      <dsp:txXfrm rot="-5400000">
        <a:off x="2" y="2043515"/>
        <a:ext cx="1348041" cy="577732"/>
      </dsp:txXfrm>
    </dsp:sp>
    <dsp:sp modelId="{E8703F07-4158-42B7-B6D7-2ED79DBDB86E}">
      <dsp:nvSpPr>
        <dsp:cNvPr id="0" name=""/>
        <dsp:cNvSpPr/>
      </dsp:nvSpPr>
      <dsp:spPr>
        <a:xfrm rot="5400000">
          <a:off x="4332620" y="-1615130"/>
          <a:ext cx="1251752" cy="72209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5039903"/>
              <a:satOff val="6757"/>
              <a:lumOff val="2294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400" b="1" kern="1200" dirty="0" smtClean="0">
              <a:cs typeface="IrisUPC" pitchFamily="34" charset="-34"/>
            </a:rPr>
            <a:t>อำนาจหน้าที่ของ </a:t>
          </a:r>
          <a:r>
            <a:rPr lang="th-TH" sz="2400" b="1" kern="1200" dirty="0" err="1" smtClean="0">
              <a:cs typeface="IrisUPC" pitchFamily="34" charset="-34"/>
            </a:rPr>
            <a:t>กศน</a:t>
          </a:r>
          <a:r>
            <a:rPr lang="th-TH" sz="2400" b="1" kern="1200" dirty="0" smtClean="0">
              <a:cs typeface="IrisUPC" pitchFamily="34" charset="-34"/>
            </a:rPr>
            <a:t>.อำเภอ, </a:t>
          </a:r>
          <a:r>
            <a:rPr lang="th-TH" sz="2400" b="1" kern="1200" dirty="0" err="1" smtClean="0">
              <a:cs typeface="IrisUPC" pitchFamily="34" charset="-34"/>
            </a:rPr>
            <a:t>อัต</a:t>
          </a:r>
          <a:r>
            <a:rPr lang="th-TH" sz="2400" b="1" kern="1200" dirty="0" smtClean="0">
              <a:cs typeface="IrisUPC" pitchFamily="34" charset="-34"/>
            </a:rPr>
            <a:t>ลักษณ์  เอกลักษณ์  วิสัยทัศน์ ,</a:t>
          </a:r>
          <a:r>
            <a:rPr lang="th-TH" sz="2400" b="1" kern="1200" dirty="0" err="1" smtClean="0">
              <a:cs typeface="IrisUPC" pitchFamily="34" charset="-34"/>
            </a:rPr>
            <a:t>พันธ</a:t>
          </a:r>
          <a:r>
            <a:rPr lang="th-TH" sz="2400" b="1" kern="1200" dirty="0" smtClean="0">
              <a:cs typeface="IrisUPC" pitchFamily="34" charset="-34"/>
            </a:rPr>
            <a:t>กิจ, เป้าประสงค์ ,ตัวชี้วัด</a:t>
          </a:r>
          <a:endParaRPr lang="th-TH" sz="2400" b="1" u="sng" kern="1200" dirty="0">
            <a:cs typeface="IrisUPC" pitchFamily="34" charset="-34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400" b="1" kern="1200" dirty="0" smtClean="0">
              <a:cs typeface="IrisUPC" pitchFamily="34" charset="-34"/>
            </a:rPr>
            <a:t>เป้าหมายและจุดเน้นการดำเนินงาน </a:t>
          </a:r>
          <a:r>
            <a:rPr lang="th-TH" sz="2400" b="1" kern="1200" dirty="0" err="1" smtClean="0">
              <a:cs typeface="IrisUPC" pitchFamily="34" charset="-34"/>
            </a:rPr>
            <a:t>กศน</a:t>
          </a:r>
          <a:r>
            <a:rPr lang="th-TH" sz="2400" b="1" kern="1200" dirty="0" smtClean="0">
              <a:cs typeface="IrisUPC" pitchFamily="34" charset="-34"/>
            </a:rPr>
            <a:t>.อำเภอ</a:t>
          </a:r>
          <a:endParaRPr lang="th-TH" sz="2400" b="1" u="sng" kern="1200" dirty="0">
            <a:cs typeface="IrisUPC" pitchFamily="34" charset="-34"/>
          </a:endParaRPr>
        </a:p>
      </dsp:txBody>
      <dsp:txXfrm rot="-5400000">
        <a:off x="1348042" y="1430553"/>
        <a:ext cx="7159805" cy="1129542"/>
      </dsp:txXfrm>
    </dsp:sp>
    <dsp:sp modelId="{415A854D-06AD-42A8-8F33-116974BF8582}">
      <dsp:nvSpPr>
        <dsp:cNvPr id="0" name=""/>
        <dsp:cNvSpPr/>
      </dsp:nvSpPr>
      <dsp:spPr>
        <a:xfrm rot="5400000">
          <a:off x="-288865" y="3025141"/>
          <a:ext cx="1925773" cy="1348041"/>
        </a:xfrm>
        <a:prstGeom prst="chevron">
          <a:avLst/>
        </a:prstGeom>
        <a:gradFill rotWithShape="0">
          <a:gsLst>
            <a:gs pos="0">
              <a:schemeClr val="accent4">
                <a:hueOff val="10079806"/>
                <a:satOff val="13514"/>
                <a:lumOff val="45883"/>
                <a:alphaOff val="0"/>
                <a:shade val="51000"/>
                <a:satMod val="130000"/>
              </a:schemeClr>
            </a:gs>
            <a:gs pos="80000">
              <a:schemeClr val="accent4">
                <a:hueOff val="10079806"/>
                <a:satOff val="13514"/>
                <a:lumOff val="45883"/>
                <a:alphaOff val="0"/>
                <a:shade val="93000"/>
                <a:satMod val="130000"/>
              </a:schemeClr>
            </a:gs>
            <a:gs pos="100000">
              <a:schemeClr val="accent4">
                <a:hueOff val="10079806"/>
                <a:satOff val="13514"/>
                <a:lumOff val="4588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500" kern="1200" dirty="0" smtClean="0">
              <a:cs typeface="IrisUPC" pitchFamily="34" charset="-34"/>
            </a:rPr>
            <a:t>ส่วนที่ 3</a:t>
          </a:r>
          <a:endParaRPr lang="th-TH" sz="3500" kern="1200" dirty="0">
            <a:cs typeface="IrisUPC" pitchFamily="34" charset="-34"/>
          </a:endParaRPr>
        </a:p>
      </dsp:txBody>
      <dsp:txXfrm rot="-5400000">
        <a:off x="2" y="3410296"/>
        <a:ext cx="1348041" cy="577732"/>
      </dsp:txXfrm>
    </dsp:sp>
    <dsp:sp modelId="{2400002F-84BF-4B64-AB58-6F895B59AAA3}">
      <dsp:nvSpPr>
        <dsp:cNvPr id="0" name=""/>
        <dsp:cNvSpPr/>
      </dsp:nvSpPr>
      <dsp:spPr>
        <a:xfrm rot="5400000">
          <a:off x="4332620" y="-248250"/>
          <a:ext cx="1251752" cy="72209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10079806"/>
              <a:satOff val="13514"/>
              <a:lumOff val="4588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400" b="1" kern="1200" dirty="0" smtClean="0">
              <a:cs typeface="IrisUPC" pitchFamily="34" charset="-34"/>
            </a:rPr>
            <a:t>แผนการจัดกิจกรรมปีงบประมาณ พ.ศ. ............... , รายละเอียดโครงการ/กิจกรรม</a:t>
          </a:r>
          <a:endParaRPr lang="th-TH" sz="2400" b="1" u="sng" kern="1200" dirty="0">
            <a:cs typeface="IrisUPC" pitchFamily="34" charset="-34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h-TH" sz="2400" b="1" kern="1200" dirty="0">
            <a:cs typeface="IrisUPC" pitchFamily="34" charset="-34"/>
          </a:endParaRPr>
        </a:p>
      </dsp:txBody>
      <dsp:txXfrm rot="-5400000">
        <a:off x="1348042" y="2797433"/>
        <a:ext cx="7159805" cy="11295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38ABECB-CA05-48AA-BFAC-7B55FFB8A2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26505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D82982-D066-4585-82FA-687BB3168982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DD1A60-CB1E-4663-80B1-90F3D02F2E5C}" type="slidenum">
              <a:rPr lang="en-US"/>
              <a:pPr/>
              <a:t>8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DD1A60-CB1E-4663-80B1-90F3D02F2E5C}" type="slidenum">
              <a:rPr lang="en-US"/>
              <a:pPr/>
              <a:t>15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D82982-D066-4585-82FA-687BB3168982}" type="slidenum">
              <a:rPr lang="en-US"/>
              <a:pPr/>
              <a:t>21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65150"/>
            <a:ext cx="7620000" cy="70485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th-TH" noProof="0" smtClean="0"/>
              <a:t>คลิกเพื่อแก้ไขลักษณะชื่อเรื่องต้นแบบ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1311275"/>
            <a:ext cx="7620000" cy="441325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th-TH" noProof="0" smtClean="0"/>
              <a:t>คลิกเพื่อแก้ไขลักษณะชื่อเรื่องรองต้นแบบ</a:t>
            </a:r>
            <a:endParaRPr lang="en-US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660632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781800" y="219075"/>
            <a:ext cx="2181225" cy="54959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238125" y="219075"/>
            <a:ext cx="6391275" cy="54959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03633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121383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</p:spTree>
    <p:extLst>
      <p:ext uri="{BB962C8B-B14F-4D97-AF65-F5344CB8AC3E}">
        <p14:creationId xmlns:p14="http://schemas.microsoft.com/office/powerpoint/2010/main" xmlns="" val="4101993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1219200" y="14478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953000" y="14478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091623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790966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716507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17840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</p:spTree>
    <p:extLst>
      <p:ext uri="{BB962C8B-B14F-4D97-AF65-F5344CB8AC3E}">
        <p14:creationId xmlns:p14="http://schemas.microsoft.com/office/powerpoint/2010/main" xmlns="" val="4224176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</p:spTree>
    <p:extLst>
      <p:ext uri="{BB962C8B-B14F-4D97-AF65-F5344CB8AC3E}">
        <p14:creationId xmlns:p14="http://schemas.microsoft.com/office/powerpoint/2010/main" xmlns="" val="546072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8125" y="219075"/>
            <a:ext cx="87249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447800"/>
            <a:ext cx="7315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-99392"/>
            <a:ext cx="9144000" cy="1671004"/>
          </a:xfrm>
        </p:spPr>
        <p:txBody>
          <a:bodyPr/>
          <a:lstStyle/>
          <a:p>
            <a:pPr algn="ctr"/>
            <a:r>
              <a:rPr lang="th-TH" sz="3200" b="1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การจัดทำแผนพัฒนาการศึกษานอกระบบและ</a:t>
            </a:r>
            <a:br>
              <a:rPr lang="th-TH" sz="3200" b="1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3200" b="1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การศึกษาตามอัธยาศัย</a:t>
            </a:r>
            <a:endParaRPr lang="ru-RU" sz="3200" b="1" dirty="0">
              <a:solidFill>
                <a:srgbClr val="FFC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232545" y="1357298"/>
            <a:ext cx="891145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algn="ctr"/>
            <a:r>
              <a:rPr lang="th-TH" sz="3200" b="1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การจัดทำแผนปฏิบัติการประจำปี</a:t>
            </a:r>
            <a:endParaRPr lang="en-US" sz="3200" b="1" dirty="0" smtClean="0">
              <a:solidFill>
                <a:srgbClr val="FFC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3200" b="1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สำนักงาน </a:t>
            </a:r>
            <a:r>
              <a:rPr lang="th-TH" sz="3200" b="1" dirty="0" err="1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กศน.</a:t>
            </a:r>
            <a:r>
              <a:rPr lang="th-TH" sz="3200" b="1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จังหวัด</a:t>
            </a:r>
            <a:r>
              <a:rPr lang="th-TH" sz="3200" b="1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..</a:t>
            </a:r>
            <a:r>
              <a:rPr lang="en-US" sz="3200" b="1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th-TH" sz="3200" b="1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สถานศึกษา</a:t>
            </a:r>
            <a:endParaRPr lang="en-US" sz="3200" b="1" dirty="0" smtClean="0">
              <a:solidFill>
                <a:srgbClr val="FFC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5400" b="1" dirty="0">
              <a:latin typeface="Tahoma" pitchFamily="34" charset="0"/>
              <a:ea typeface="Tahoma" pitchFamily="34" charset="0"/>
              <a:cs typeface="IrisUPC" pitchFamily="34" charset="-34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1359074" y="3101913"/>
            <a:ext cx="908670" cy="11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sz="7200" b="1" dirty="0" smtClean="0">
                <a:latin typeface="Tahoma" pitchFamily="34" charset="0"/>
                <a:ea typeface="Tahoma" pitchFamily="34" charset="0"/>
                <a:cs typeface="IrisUPC" pitchFamily="34" charset="-34"/>
              </a:rPr>
              <a:t>P</a:t>
            </a:r>
            <a:endParaRPr lang="en-US" sz="7200" b="1" dirty="0" smtClean="0">
              <a:latin typeface="Tahoma" pitchFamily="34" charset="0"/>
              <a:ea typeface="Tahoma" pitchFamily="34" charset="0"/>
              <a:cs typeface="IrisUPC" pitchFamily="34" charset="-34"/>
            </a:endParaRPr>
          </a:p>
          <a:p>
            <a:endParaRPr lang="ru-RU" sz="7200" b="1" dirty="0">
              <a:latin typeface="Tahoma" pitchFamily="34" charset="0"/>
              <a:ea typeface="Tahoma" pitchFamily="34" charset="0"/>
              <a:cs typeface="IrisUPC" pitchFamily="34" charset="-34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1935138" y="3101912"/>
            <a:ext cx="908670" cy="11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sz="7200" b="1" dirty="0" smtClean="0">
                <a:latin typeface="Tahoma" pitchFamily="34" charset="0"/>
                <a:ea typeface="Tahoma" pitchFamily="34" charset="0"/>
                <a:cs typeface="IrisUPC" pitchFamily="34" charset="-34"/>
              </a:rPr>
              <a:t>L</a:t>
            </a:r>
          </a:p>
          <a:p>
            <a:endParaRPr lang="ru-RU" sz="7200" b="1" dirty="0">
              <a:latin typeface="Tahoma" pitchFamily="34" charset="0"/>
              <a:ea typeface="Tahoma" pitchFamily="34" charset="0"/>
              <a:cs typeface="IrisUPC" pitchFamily="34" charset="-34"/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2511202" y="3101911"/>
            <a:ext cx="908670" cy="11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sz="7200" b="1" dirty="0">
                <a:latin typeface="Tahoma" pitchFamily="34" charset="0"/>
                <a:ea typeface="Tahoma" pitchFamily="34" charset="0"/>
                <a:cs typeface="IrisUPC" pitchFamily="34" charset="-34"/>
              </a:rPr>
              <a:t>A</a:t>
            </a:r>
            <a:endParaRPr lang="en-US" sz="7200" b="1" dirty="0" smtClean="0">
              <a:latin typeface="Tahoma" pitchFamily="34" charset="0"/>
              <a:ea typeface="Tahoma" pitchFamily="34" charset="0"/>
              <a:cs typeface="IrisUPC" pitchFamily="34" charset="-34"/>
            </a:endParaRPr>
          </a:p>
          <a:p>
            <a:endParaRPr lang="ru-RU" sz="7200" b="1" dirty="0">
              <a:latin typeface="Tahoma" pitchFamily="34" charset="0"/>
              <a:ea typeface="Tahoma" pitchFamily="34" charset="0"/>
              <a:cs typeface="IrisUPC" pitchFamily="34" charset="-34"/>
            </a:endParaRP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3159274" y="3093899"/>
            <a:ext cx="908670" cy="11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sz="7200" b="1" dirty="0" smtClean="0">
                <a:latin typeface="Tahoma" pitchFamily="34" charset="0"/>
                <a:ea typeface="Tahoma" pitchFamily="34" charset="0"/>
                <a:cs typeface="IrisUPC" pitchFamily="34" charset="-34"/>
              </a:rPr>
              <a:t>N</a:t>
            </a:r>
          </a:p>
          <a:p>
            <a:endParaRPr lang="ru-RU" sz="7200" b="1" dirty="0">
              <a:latin typeface="Tahoma" pitchFamily="34" charset="0"/>
              <a:ea typeface="Tahoma" pitchFamily="34" charset="0"/>
              <a:cs typeface="IrisUPC" pitchFamily="34" charset="-34"/>
            </a:endParaRP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0" y="6334447"/>
            <a:ext cx="7980040" cy="459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th-TH" sz="2000" b="1" dirty="0" smtClean="0">
                <a:latin typeface="Tahoma" pitchFamily="34" charset="0"/>
                <a:ea typeface="Tahoma" pitchFamily="34" charset="0"/>
                <a:cs typeface="IrisUPC" pitchFamily="34" charset="-34"/>
              </a:rPr>
              <a:t>สำนักงาน </a:t>
            </a:r>
            <a:r>
              <a:rPr lang="th-TH" sz="2000" b="1" dirty="0" err="1" smtClean="0">
                <a:latin typeface="Tahoma" pitchFamily="34" charset="0"/>
                <a:ea typeface="Tahoma" pitchFamily="34" charset="0"/>
                <a:cs typeface="IrisUPC" pitchFamily="34" charset="-34"/>
              </a:rPr>
              <a:t>กศน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IrisUPC" pitchFamily="34" charset="-34"/>
              </a:rPr>
              <a:t>.</a:t>
            </a:r>
            <a:endParaRPr lang="en-US" sz="2000" b="1" dirty="0" smtClean="0">
              <a:latin typeface="Tahoma" pitchFamily="34" charset="0"/>
              <a:ea typeface="Tahoma" pitchFamily="34" charset="0"/>
              <a:cs typeface="IrisUPC" pitchFamily="34" charset="-34"/>
            </a:endParaRPr>
          </a:p>
          <a:p>
            <a:endParaRPr lang="ru-RU" sz="2000" b="1" dirty="0">
              <a:latin typeface="Tahoma" pitchFamily="34" charset="0"/>
              <a:ea typeface="Tahoma" pitchFamily="34" charset="0"/>
              <a:cs typeface="Iris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 bwMode="auto">
          <a:xfrm>
            <a:off x="35496" y="836712"/>
            <a:ext cx="3600400" cy="1368152"/>
          </a:xfrm>
          <a:prstGeom prst="rect">
            <a:avLst/>
          </a:prstGeom>
          <a:solidFill>
            <a:srgbClr val="FFFF00"/>
          </a:solidFill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IrisUPC" pitchFamily="34" charset="-34"/>
              </a:rPr>
              <a:t>1.สถานะปัจจุบันของหน่วยงานอยู่</a:t>
            </a:r>
            <a:r>
              <a:rPr kumimoji="0" lang="th-TH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IrisUPC" pitchFamily="34" charset="-34"/>
              </a:rPr>
              <a:t> ณ จุดใด </a:t>
            </a:r>
          </a:p>
          <a:p>
            <a:r>
              <a:rPr kumimoji="0" lang="th-TH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IrisUPC" pitchFamily="34" charset="-34"/>
              </a:rPr>
              <a:t>สภาพเป็นอย่างไร มีจุดเด่นด้านใด  </a:t>
            </a:r>
            <a:r>
              <a:rPr lang="th-TH" sz="2000" b="1" dirty="0" smtClean="0">
                <a:solidFill>
                  <a:schemeClr val="tx1"/>
                </a:solidFill>
                <a:cs typeface="IrisUPC" pitchFamily="34" charset="-34"/>
              </a:rPr>
              <a:t>เป้าหมาย</a:t>
            </a:r>
          </a:p>
          <a:p>
            <a:r>
              <a:rPr lang="th-TH" sz="2000" b="1" dirty="0" smtClean="0">
                <a:solidFill>
                  <a:schemeClr val="tx1"/>
                </a:solidFill>
                <a:cs typeface="IrisUPC" pitchFamily="34" charset="-34"/>
              </a:rPr>
              <a:t>การ</a:t>
            </a:r>
            <a:r>
              <a:rPr lang="th-TH" sz="2000" b="1" dirty="0">
                <a:solidFill>
                  <a:schemeClr val="tx1"/>
                </a:solidFill>
                <a:cs typeface="IrisUPC" pitchFamily="34" charset="-34"/>
              </a:rPr>
              <a:t>พัฒนาการศึกษานอกระบบและ</a:t>
            </a:r>
          </a:p>
          <a:p>
            <a:r>
              <a:rPr lang="th-TH" sz="2000" b="1" dirty="0">
                <a:solidFill>
                  <a:schemeClr val="tx1"/>
                </a:solidFill>
                <a:cs typeface="IrisUPC" pitchFamily="34" charset="-34"/>
              </a:rPr>
              <a:t>การศึกษาตามอัธยาศัยของหน่วยงาน คืออะไร</a:t>
            </a:r>
            <a:endParaRPr kumimoji="0" lang="th-TH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IrisUPC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 bwMode="auto">
          <a:xfrm>
            <a:off x="35496" y="2420888"/>
            <a:ext cx="3600400" cy="1008112"/>
          </a:xfrm>
          <a:prstGeom prst="rect">
            <a:avLst/>
          </a:prstGeom>
          <a:solidFill>
            <a:srgbClr val="FFFF00"/>
          </a:solidFill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2000" b="1" dirty="0" smtClean="0">
                <a:solidFill>
                  <a:schemeClr val="tx1"/>
                </a:solidFill>
                <a:cs typeface="IrisUPC" pitchFamily="34" charset="-34"/>
              </a:rPr>
              <a:t>2.หน่วยงาน</a:t>
            </a:r>
            <a:r>
              <a:rPr lang="th-TH" sz="2000" b="1" dirty="0">
                <a:solidFill>
                  <a:schemeClr val="tx1"/>
                </a:solidFill>
                <a:cs typeface="IrisUPC" pitchFamily="34" charset="-34"/>
              </a:rPr>
              <a:t>จะต้องดำเนินการอย่างไร</a:t>
            </a:r>
          </a:p>
          <a:p>
            <a:r>
              <a:rPr lang="th-TH" sz="2000" b="1" dirty="0">
                <a:solidFill>
                  <a:schemeClr val="tx1"/>
                </a:solidFill>
                <a:cs typeface="IrisUPC" pitchFamily="34" charset="-34"/>
              </a:rPr>
              <a:t>เพื่อให้บรรลุเป้าหมาย</a:t>
            </a:r>
            <a:endParaRPr kumimoji="0" lang="th-TH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IrisUPC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 bwMode="auto">
          <a:xfrm>
            <a:off x="35496" y="3645024"/>
            <a:ext cx="3600400" cy="1008112"/>
          </a:xfrm>
          <a:prstGeom prst="rect">
            <a:avLst/>
          </a:prstGeom>
          <a:solidFill>
            <a:srgbClr val="FFFF00"/>
          </a:solidFill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2000" b="1" dirty="0" smtClean="0">
                <a:solidFill>
                  <a:schemeClr val="tx1"/>
                </a:solidFill>
                <a:cs typeface="IrisUPC" pitchFamily="34" charset="-34"/>
              </a:rPr>
              <a:t>3.หน่วยงาน</a:t>
            </a:r>
            <a:r>
              <a:rPr lang="th-TH" sz="2000" b="1" dirty="0">
                <a:solidFill>
                  <a:schemeClr val="tx1"/>
                </a:solidFill>
                <a:cs typeface="IrisUPC" pitchFamily="34" charset="-34"/>
              </a:rPr>
              <a:t>จะทราบถึงความสำเร็จได้อย่างไร</a:t>
            </a:r>
            <a:endParaRPr kumimoji="0" lang="th-TH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IrisUPC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 bwMode="auto">
          <a:xfrm>
            <a:off x="35496" y="4941168"/>
            <a:ext cx="3600400" cy="1008112"/>
          </a:xfrm>
          <a:prstGeom prst="rect">
            <a:avLst/>
          </a:prstGeom>
          <a:solidFill>
            <a:srgbClr val="FFFF00"/>
          </a:solidFill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th-TH" sz="2000" b="1" dirty="0" smtClean="0">
              <a:solidFill>
                <a:schemeClr val="tx1"/>
              </a:solidFill>
              <a:cs typeface="IrisUPC" pitchFamily="34" charset="-34"/>
            </a:endParaRPr>
          </a:p>
          <a:p>
            <a:r>
              <a:rPr lang="th-TH" sz="2000" b="1" dirty="0" smtClean="0">
                <a:solidFill>
                  <a:schemeClr val="tx1"/>
                </a:solidFill>
                <a:cs typeface="IrisUPC" pitchFamily="34" charset="-34"/>
              </a:rPr>
              <a:t>4.มี</a:t>
            </a:r>
            <a:r>
              <a:rPr lang="th-TH" sz="2000" b="1" dirty="0">
                <a:solidFill>
                  <a:schemeClr val="tx1"/>
                </a:solidFill>
                <a:cs typeface="IrisUPC" pitchFamily="34" charset="-34"/>
              </a:rPr>
              <a:t>สิ่งใด</a:t>
            </a:r>
            <a:r>
              <a:rPr lang="th-TH" sz="2000" b="1" dirty="0" smtClean="0">
                <a:solidFill>
                  <a:schemeClr val="tx1"/>
                </a:solidFill>
                <a:cs typeface="IrisUPC" pitchFamily="34" charset="-34"/>
              </a:rPr>
              <a:t>เป็นปัญหา</a:t>
            </a:r>
            <a:r>
              <a:rPr lang="th-TH" sz="2000" b="1" dirty="0">
                <a:solidFill>
                  <a:schemeClr val="tx1"/>
                </a:solidFill>
                <a:cs typeface="IrisUPC" pitchFamily="34" charset="-34"/>
              </a:rPr>
              <a:t>ที่</a:t>
            </a:r>
            <a:r>
              <a:rPr lang="th-TH" sz="2000" b="1" dirty="0">
                <a:cs typeface="IrisUPC" pitchFamily="34" charset="-34"/>
              </a:rPr>
              <a:t>จะต้องได้รับการแก้ไข </a:t>
            </a:r>
            <a:endParaRPr lang="th-TH" sz="2000" b="1" dirty="0" smtClean="0">
              <a:cs typeface="IrisUPC" pitchFamily="34" charset="-34"/>
            </a:endParaRPr>
          </a:p>
          <a:p>
            <a:r>
              <a:rPr lang="th-TH" sz="2000" b="1" dirty="0" smtClean="0">
                <a:cs typeface="IrisUPC" pitchFamily="34" charset="-34"/>
              </a:rPr>
              <a:t>ปรับปรุง หรือ</a:t>
            </a:r>
            <a:r>
              <a:rPr lang="th-TH" sz="2000" b="1" dirty="0">
                <a:cs typeface="IrisUPC" pitchFamily="34" charset="-34"/>
              </a:rPr>
              <a:t>ส่งเสริมให้ดียิ่งขึ้น</a:t>
            </a:r>
            <a:r>
              <a:rPr lang="th-TH" sz="2000" b="1" dirty="0">
                <a:solidFill>
                  <a:schemeClr val="tx1"/>
                </a:solidFill>
                <a:cs typeface="IrisUPC" pitchFamily="34" charset="-34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IrisUPC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 bwMode="auto">
          <a:xfrm>
            <a:off x="3995936" y="836712"/>
            <a:ext cx="2304256" cy="1368152"/>
          </a:xfrm>
          <a:prstGeom prst="rect">
            <a:avLst/>
          </a:prstGeom>
          <a:solidFill>
            <a:srgbClr val="FF99FF"/>
          </a:solidFill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chemeClr val="tx1"/>
                </a:solidFill>
                <a:cs typeface="IrisUPC" pitchFamily="34" charset="-34"/>
              </a:rPr>
              <a:t>P (Plan) </a:t>
            </a:r>
            <a:endParaRPr lang="th-TH" sz="2000" b="1" dirty="0" smtClean="0">
              <a:solidFill>
                <a:schemeClr val="tx1"/>
              </a:solidFill>
              <a:cs typeface="IrisUPC" pitchFamily="34" charset="-34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2000" b="1" dirty="0" smtClean="0">
                <a:solidFill>
                  <a:schemeClr val="tx1"/>
                </a:solidFill>
                <a:cs typeface="IrisUPC" pitchFamily="34" charset="-34"/>
              </a:rPr>
              <a:t>มีการวางแผน</a:t>
            </a:r>
            <a:endParaRPr kumimoji="0" lang="th-TH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IrisUPC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 bwMode="auto">
          <a:xfrm>
            <a:off x="3995936" y="2348880"/>
            <a:ext cx="2297782" cy="1080120"/>
          </a:xfrm>
          <a:prstGeom prst="rect">
            <a:avLst/>
          </a:prstGeom>
          <a:solidFill>
            <a:srgbClr val="FF99FF"/>
          </a:solidFill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chemeClr val="tx1"/>
                </a:solidFill>
                <a:cs typeface="IrisUPC" pitchFamily="34" charset="-34"/>
              </a:rPr>
              <a:t>D (Do) </a:t>
            </a:r>
            <a:endParaRPr lang="th-TH" sz="2000" b="1" dirty="0" smtClean="0">
              <a:solidFill>
                <a:schemeClr val="tx1"/>
              </a:solidFill>
              <a:cs typeface="IrisUPC" pitchFamily="34" charset="-34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2000" b="1" dirty="0" smtClean="0">
                <a:solidFill>
                  <a:schemeClr val="tx1"/>
                </a:solidFill>
                <a:cs typeface="IrisUPC" pitchFamily="34" charset="-34"/>
              </a:rPr>
              <a:t>มีการปฏิบัติ</a:t>
            </a:r>
            <a:endParaRPr kumimoji="0" lang="th-TH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IrisUPC" pitchFamily="34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3995936" y="3645024"/>
            <a:ext cx="2297782" cy="1008112"/>
          </a:xfrm>
          <a:prstGeom prst="rect">
            <a:avLst/>
          </a:prstGeom>
          <a:solidFill>
            <a:srgbClr val="FF99FF"/>
          </a:solidFill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chemeClr val="tx1"/>
                </a:solidFill>
                <a:cs typeface="IrisUPC" pitchFamily="34" charset="-34"/>
              </a:rPr>
              <a:t>C</a:t>
            </a:r>
            <a:r>
              <a:rPr lang="en-US" sz="2000" b="1" dirty="0" smtClean="0">
                <a:solidFill>
                  <a:schemeClr val="tx1"/>
                </a:solidFill>
                <a:cs typeface="IrisUPC" pitchFamily="34" charset="-34"/>
              </a:rPr>
              <a:t> (Check) </a:t>
            </a:r>
            <a:endParaRPr lang="th-TH" sz="2000" b="1" dirty="0" smtClean="0">
              <a:solidFill>
                <a:schemeClr val="tx1"/>
              </a:solidFill>
              <a:cs typeface="IrisUPC" pitchFamily="34" charset="-34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2000" b="1" dirty="0" smtClean="0">
                <a:solidFill>
                  <a:schemeClr val="tx1"/>
                </a:solidFill>
                <a:cs typeface="IrisUPC" pitchFamily="34" charset="-34"/>
              </a:rPr>
              <a:t>มีการตรวจสอบ</a:t>
            </a:r>
            <a:endParaRPr kumimoji="0" lang="th-TH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IrisUPC" pitchFamily="34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 bwMode="auto">
          <a:xfrm>
            <a:off x="3995936" y="4941168"/>
            <a:ext cx="2297782" cy="1008112"/>
          </a:xfrm>
          <a:prstGeom prst="rect">
            <a:avLst/>
          </a:prstGeom>
          <a:solidFill>
            <a:srgbClr val="FF99FF"/>
          </a:solidFill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chemeClr val="tx1"/>
                </a:solidFill>
                <a:cs typeface="IrisUPC" pitchFamily="34" charset="-34"/>
              </a:rPr>
              <a:t>A (Act) </a:t>
            </a:r>
            <a:endParaRPr lang="th-TH" sz="2000" b="1" dirty="0" smtClean="0">
              <a:solidFill>
                <a:schemeClr val="tx1"/>
              </a:solidFill>
              <a:cs typeface="IrisUPC" pitchFamily="34" charset="-34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2000" b="1" dirty="0" smtClean="0">
                <a:solidFill>
                  <a:schemeClr val="tx1"/>
                </a:solidFill>
                <a:cs typeface="IrisUPC" pitchFamily="34" charset="-34"/>
              </a:rPr>
              <a:t>มีการปรับปรุงเพื่อแสดงออก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2000" b="1" dirty="0" smtClean="0">
                <a:solidFill>
                  <a:schemeClr val="tx1"/>
                </a:solidFill>
                <a:cs typeface="IrisUPC" pitchFamily="34" charset="-34"/>
              </a:rPr>
              <a:t>ถึงความรับผิดชอบต่อผลลัพธ์</a:t>
            </a:r>
            <a:endParaRPr kumimoji="0" lang="th-TH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IrisUPC" pitchFamily="34" charset="-34"/>
            </a:endParaRPr>
          </a:p>
        </p:txBody>
      </p:sp>
      <p:sp>
        <p:nvSpPr>
          <p:cNvPr id="16" name="สี่เหลี่ยมผืนผ้า 15"/>
          <p:cNvSpPr/>
          <p:nvPr/>
        </p:nvSpPr>
        <p:spPr bwMode="auto">
          <a:xfrm>
            <a:off x="6516216" y="2348880"/>
            <a:ext cx="1512168" cy="2304256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2000" b="1" dirty="0" smtClean="0">
                <a:solidFill>
                  <a:schemeClr val="tx1"/>
                </a:solidFill>
                <a:cs typeface="IrisUPC" pitchFamily="34" charset="-34"/>
              </a:rPr>
              <a:t>เขียนแผน/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2000" b="1" dirty="0" smtClean="0">
                <a:solidFill>
                  <a:schemeClr val="tx1"/>
                </a:solidFill>
                <a:cs typeface="IrisUPC" pitchFamily="34" charset="-34"/>
              </a:rPr>
              <a:t>จัดทำแผนพัฒนา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IrisUPC" pitchFamily="34" charset="-34"/>
              </a:rPr>
              <a:t>คุณภาพการศึกษา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2000" b="1" dirty="0" smtClean="0">
                <a:solidFill>
                  <a:schemeClr val="tx1"/>
                </a:solidFill>
                <a:cs typeface="IrisUPC" pitchFamily="34" charset="-34"/>
              </a:rPr>
              <a:t>นอกระบบและ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2000" b="1" dirty="0" smtClean="0">
                <a:solidFill>
                  <a:schemeClr val="tx1"/>
                </a:solidFill>
                <a:cs typeface="IrisUPC" pitchFamily="34" charset="-34"/>
              </a:rPr>
              <a:t>การศึกษาตาม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2000" b="1" dirty="0" smtClean="0">
                <a:solidFill>
                  <a:schemeClr val="tx1"/>
                </a:solidFill>
                <a:cs typeface="IrisUPC" pitchFamily="34" charset="-34"/>
              </a:rPr>
              <a:t>อัธยาศัย</a:t>
            </a:r>
          </a:p>
        </p:txBody>
      </p:sp>
      <p:sp>
        <p:nvSpPr>
          <p:cNvPr id="17" name="ม้วนกระดาษแนวตั้ง 16"/>
          <p:cNvSpPr/>
          <p:nvPr/>
        </p:nvSpPr>
        <p:spPr bwMode="auto">
          <a:xfrm>
            <a:off x="8100392" y="2420888"/>
            <a:ext cx="1043608" cy="2088232"/>
          </a:xfrm>
          <a:prstGeom prst="verticalScroll">
            <a:avLst/>
          </a:prstGeom>
          <a:ln>
            <a:solidFill>
              <a:schemeClr val="tx1"/>
            </a:solidFill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IrisUPC" pitchFamily="34" charset="-34"/>
              </a:rPr>
              <a:t>ผลลัพธ์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IrisUPC" pitchFamily="34" charset="-34"/>
              </a:rPr>
              <a:t>ที่ดีขึ้น</a:t>
            </a:r>
          </a:p>
        </p:txBody>
      </p:sp>
      <p:sp>
        <p:nvSpPr>
          <p:cNvPr id="20" name="บวก 19"/>
          <p:cNvSpPr/>
          <p:nvPr/>
        </p:nvSpPr>
        <p:spPr bwMode="auto">
          <a:xfrm>
            <a:off x="3707904" y="1394774"/>
            <a:ext cx="252028" cy="252028"/>
          </a:xfrm>
          <a:prstGeom prst="mathPlus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" name="บวก 20"/>
          <p:cNvSpPr/>
          <p:nvPr/>
        </p:nvSpPr>
        <p:spPr bwMode="auto">
          <a:xfrm>
            <a:off x="3703247" y="2762926"/>
            <a:ext cx="252028" cy="252028"/>
          </a:xfrm>
          <a:prstGeom prst="mathPlus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" name="บวก 21"/>
          <p:cNvSpPr/>
          <p:nvPr/>
        </p:nvSpPr>
        <p:spPr bwMode="auto">
          <a:xfrm>
            <a:off x="3707904" y="4023066"/>
            <a:ext cx="252028" cy="252028"/>
          </a:xfrm>
          <a:prstGeom prst="mathPlus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บวก 22"/>
          <p:cNvSpPr/>
          <p:nvPr/>
        </p:nvSpPr>
        <p:spPr bwMode="auto">
          <a:xfrm>
            <a:off x="3698590" y="5319210"/>
            <a:ext cx="252028" cy="252028"/>
          </a:xfrm>
          <a:prstGeom prst="mathPlus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" name="วงเล็บปีกกาขวา 23"/>
          <p:cNvSpPr/>
          <p:nvPr/>
        </p:nvSpPr>
        <p:spPr bwMode="auto">
          <a:xfrm>
            <a:off x="6281142" y="1394774"/>
            <a:ext cx="288032" cy="4176464"/>
          </a:xfrm>
          <a:prstGeom prst="rightBrace">
            <a:avLst/>
          </a:prstGeom>
          <a:ln/>
          <a:ex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" name="ลูกศรขวา 24"/>
          <p:cNvSpPr/>
          <p:nvPr/>
        </p:nvSpPr>
        <p:spPr bwMode="auto">
          <a:xfrm>
            <a:off x="8028384" y="3356992"/>
            <a:ext cx="216024" cy="288032"/>
          </a:xfrm>
          <a:prstGeom prst="rightArrow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" name="สี่เหลี่ยมผืนผ้า 25"/>
          <p:cNvSpPr/>
          <p:nvPr/>
        </p:nvSpPr>
        <p:spPr bwMode="auto">
          <a:xfrm>
            <a:off x="35496" y="188640"/>
            <a:ext cx="9001000" cy="648072"/>
          </a:xfrm>
          <a:prstGeom prst="rect">
            <a:avLst/>
          </a:prstGeom>
          <a:noFill/>
          <a:ln>
            <a:noFill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2800" b="1" dirty="0" smtClean="0">
                <a:solidFill>
                  <a:schemeClr val="bg1"/>
                </a:solidFill>
                <a:cs typeface="IrisUPC" pitchFamily="34" charset="-34"/>
              </a:rPr>
              <a:t>หลักในการเขียนแผนพัฒนาฯ ควรเขียนให้ครบถ้วนตามวงจรปฏิบัติ 4 ส่วน  </a:t>
            </a:r>
          </a:p>
        </p:txBody>
      </p:sp>
      <p:sp>
        <p:nvSpPr>
          <p:cNvPr id="27" name="สี่เหลี่ยมผืนผ้า 26"/>
          <p:cNvSpPr/>
          <p:nvPr/>
        </p:nvSpPr>
        <p:spPr bwMode="auto">
          <a:xfrm>
            <a:off x="6516216" y="692696"/>
            <a:ext cx="3259410" cy="1080120"/>
          </a:xfrm>
          <a:prstGeom prst="rect">
            <a:avLst/>
          </a:prstGeom>
          <a:noFill/>
          <a:ln>
            <a:noFill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2800" b="1" dirty="0" smtClean="0">
                <a:solidFill>
                  <a:schemeClr val="bg1"/>
                </a:solidFill>
                <a:cs typeface="IrisUPC" pitchFamily="34" charset="-34"/>
              </a:rPr>
              <a:t>ซึ่งมีที่มาจากคำถามและ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2800" b="1" dirty="0" smtClean="0">
                <a:solidFill>
                  <a:schemeClr val="bg1"/>
                </a:solidFill>
                <a:cs typeface="IrisUPC" pitchFamily="34" charset="-34"/>
              </a:rPr>
              <a:t>พื้นฐาน 4 ข้อ  ดังนี้</a:t>
            </a:r>
          </a:p>
        </p:txBody>
      </p:sp>
      <p:sp>
        <p:nvSpPr>
          <p:cNvPr id="28" name="สี่เหลี่ยมผืนผ้า 27"/>
          <p:cNvSpPr/>
          <p:nvPr/>
        </p:nvSpPr>
        <p:spPr bwMode="auto">
          <a:xfrm>
            <a:off x="6507038" y="4725144"/>
            <a:ext cx="1512168" cy="1008112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2000" b="1" dirty="0" smtClean="0">
                <a:solidFill>
                  <a:schemeClr val="bg1"/>
                </a:solidFill>
                <a:cs typeface="IrisUPC" pitchFamily="34" charset="-34"/>
              </a:rPr>
              <a:t>โดยความร่วมมือของ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2000" b="1" dirty="0" smtClean="0">
                <a:solidFill>
                  <a:schemeClr val="bg1"/>
                </a:solidFill>
                <a:cs typeface="IrisUPC" pitchFamily="34" charset="-34"/>
              </a:rPr>
              <a:t>ทุกฝ่ายที่เกี่ยวข้อง</a:t>
            </a:r>
          </a:p>
        </p:txBody>
      </p:sp>
      <p:sp>
        <p:nvSpPr>
          <p:cNvPr id="29" name="ลูกศรขึ้น 28"/>
          <p:cNvSpPr/>
          <p:nvPr/>
        </p:nvSpPr>
        <p:spPr bwMode="auto">
          <a:xfrm>
            <a:off x="7092280" y="4509120"/>
            <a:ext cx="288032" cy="360040"/>
          </a:xfrm>
          <a:prstGeom prst="upArrow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322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6" grpId="0" animBg="1"/>
      <p:bldP spid="17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8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 bwMode="auto">
          <a:xfrm>
            <a:off x="0" y="188640"/>
            <a:ext cx="9144000" cy="79208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IrisUPC" pitchFamily="34" charset="-34"/>
              </a:rPr>
              <a:t>องค์ประกอบของแผนพัฒนาการศึกษานอกระบบและการศึกษาตามอัธยาศัย</a:t>
            </a:r>
          </a:p>
        </p:txBody>
      </p:sp>
      <p:graphicFrame>
        <p:nvGraphicFramePr>
          <p:cNvPr id="5" name="ไดอะแกรม 4"/>
          <p:cNvGraphicFramePr/>
          <p:nvPr>
            <p:extLst>
              <p:ext uri="{D42A27DB-BD31-4B8C-83A1-F6EECF244321}">
                <p14:modId xmlns:p14="http://schemas.microsoft.com/office/powerpoint/2010/main" xmlns="" val="226186054"/>
              </p:ext>
            </p:extLst>
          </p:nvPr>
        </p:nvGraphicFramePr>
        <p:xfrm>
          <a:off x="323528" y="1124744"/>
          <a:ext cx="849694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04815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 bwMode="auto">
          <a:xfrm>
            <a:off x="0" y="116632"/>
            <a:ext cx="9144000" cy="64807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IrisUPC" pitchFamily="34" charset="-34"/>
              </a:rPr>
              <a:t>ส่วนที่ 2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itchFamily="18" charset="-34"/>
                <a:cs typeface="IrisUPC" pitchFamily="34" charset="-34"/>
              </a:rPr>
              <a:t>: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IrisUPC" pitchFamily="34" charset="-34"/>
              </a:rPr>
              <a:t> </a:t>
            </a: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IrisUPC" pitchFamily="34" charset="-34"/>
              </a:rPr>
              <a:t>สภาพปัจจุบัน ปัญหา และความต้องการพัฒนา</a:t>
            </a:r>
            <a:r>
              <a:rPr kumimoji="0" lang="th-TH" sz="3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cs typeface="IrisUPC" pitchFamily="34" charset="-34"/>
              </a:rPr>
              <a:t> </a:t>
            </a:r>
            <a:endParaRPr kumimoji="0" lang="th-TH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IrisUPC" pitchFamily="34" charset="-34"/>
            </a:endParaRPr>
          </a:p>
        </p:txBody>
      </p:sp>
      <p:sp>
        <p:nvSpPr>
          <p:cNvPr id="3" name="คำบรรยายภาพแบบลูกศรขวา 2"/>
          <p:cNvSpPr/>
          <p:nvPr/>
        </p:nvSpPr>
        <p:spPr bwMode="auto">
          <a:xfrm>
            <a:off x="107504" y="1268760"/>
            <a:ext cx="1512168" cy="1296144"/>
          </a:xfrm>
          <a:prstGeom prst="rightArrowCallou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IrisUPC" pitchFamily="34" charset="-34"/>
              </a:rPr>
              <a:t>ประกอบด้วย</a:t>
            </a:r>
          </a:p>
        </p:txBody>
      </p:sp>
      <p:sp>
        <p:nvSpPr>
          <p:cNvPr id="5" name="สี่เหลี่ยมผืนผ้า 4"/>
          <p:cNvSpPr/>
          <p:nvPr/>
        </p:nvSpPr>
        <p:spPr bwMode="auto">
          <a:xfrm>
            <a:off x="1835696" y="1124744"/>
            <a:ext cx="6984776" cy="504056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th-TH" b="1" dirty="0" smtClean="0">
                <a:solidFill>
                  <a:schemeClr val="bg1"/>
                </a:solidFill>
                <a:latin typeface="Arial" pitchFamily="34" charset="0"/>
                <a:cs typeface="IrisUPC" pitchFamily="34" charset="-34"/>
              </a:rPr>
              <a:t>2.1 ข้อมูล</a:t>
            </a:r>
            <a:r>
              <a:rPr lang="th-TH" b="1" dirty="0">
                <a:solidFill>
                  <a:schemeClr val="bg1"/>
                </a:solidFill>
                <a:latin typeface="Arial" pitchFamily="34" charset="0"/>
                <a:cs typeface="IrisUPC" pitchFamily="34" charset="-34"/>
              </a:rPr>
              <a:t>พื้นฐานของหน่วยงานด้านกายภาพ</a:t>
            </a:r>
            <a:endParaRPr kumimoji="0" lang="th-TH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 bwMode="auto">
          <a:xfrm>
            <a:off x="1835696" y="1628800"/>
            <a:ext cx="6984776" cy="2160240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IrisUPC" pitchFamily="34" charset="-34"/>
              </a:rPr>
              <a:t>1) ข้อมูลทั่วไป/สภาพแวดล้อมของหน่วยงาน</a:t>
            </a:r>
            <a:r>
              <a:rPr kumimoji="0" lang="th-TH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IrisUPC" pitchFamily="34" charset="-34"/>
              </a:rPr>
              <a:t> ได้แก่ ประวัติความเป</a:t>
            </a:r>
            <a:r>
              <a:rPr lang="th-TH" sz="2200" dirty="0" smtClean="0">
                <a:cs typeface="IrisUPC" pitchFamily="34" charset="-34"/>
              </a:rPr>
              <a:t>็นมาของหน่วยงาน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IrisUPC" pitchFamily="34" charset="-34"/>
              </a:rPr>
              <a:t>2) โครงสร้างการบริหาร สิ่งอำนวยความสะดวก</a:t>
            </a:r>
            <a:r>
              <a:rPr kumimoji="0" lang="th-TH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IrisUPC" pitchFamily="34" charset="-34"/>
              </a:rPr>
              <a:t> แหล่งสนับสนุนการจัดกระบวนการเรียนรู้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2200" dirty="0">
                <a:cs typeface="IrisUPC" pitchFamily="34" charset="-34"/>
              </a:rPr>
              <a:t> </a:t>
            </a:r>
            <a:r>
              <a:rPr lang="th-TH" sz="2200" dirty="0" smtClean="0">
                <a:cs typeface="IrisUPC" pitchFamily="34" charset="-34"/>
              </a:rPr>
              <a:t>  และเทคโนโลยี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2200" dirty="0" smtClean="0">
                <a:cs typeface="IrisUPC" pitchFamily="34" charset="-34"/>
              </a:rPr>
              <a:t>3) ข้อมูลผลการปฏิบัติงานที่ผ่านมา    4) ข้อมูลบุคลากร   5) ข้อมูลสภาพทั่วไปของ จ.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2200" dirty="0" smtClean="0">
                <a:cs typeface="IrisUPC" pitchFamily="34" charset="-34"/>
              </a:rPr>
              <a:t>6) ข้อมูลเกี่ยวกับสภาพทางด้านการเงินของหน่วยงาน 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2200" dirty="0" smtClean="0">
                <a:cs typeface="IrisUPC" pitchFamily="34" charset="-34"/>
              </a:rPr>
              <a:t>7) ข้อมูลเกี่ยวกับขั้นตอนการดำเนินงาน  การบริหารแผนและการประเมินผล </a:t>
            </a:r>
          </a:p>
        </p:txBody>
      </p:sp>
      <p:sp>
        <p:nvSpPr>
          <p:cNvPr id="15" name="สี่เหลี่ยมผืนผ้า 14"/>
          <p:cNvSpPr/>
          <p:nvPr/>
        </p:nvSpPr>
        <p:spPr bwMode="auto">
          <a:xfrm>
            <a:off x="1839888" y="4005064"/>
            <a:ext cx="6984776" cy="504056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th-TH" b="1" dirty="0" smtClean="0">
                <a:solidFill>
                  <a:schemeClr val="bg1"/>
                </a:solidFill>
                <a:latin typeface="Arial" pitchFamily="34" charset="0"/>
                <a:cs typeface="IrisUPC" pitchFamily="34" charset="-34"/>
              </a:rPr>
              <a:t>2.2 สรุปสถานภาพปัจจุบันของหน่วยงานและปัจจัยต่าง ๆ ด้านคุณภาพ  </a:t>
            </a:r>
            <a:endParaRPr kumimoji="0" lang="th-TH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สี่เหลี่ยมผืนผ้า 15"/>
          <p:cNvSpPr/>
          <p:nvPr/>
        </p:nvSpPr>
        <p:spPr bwMode="auto">
          <a:xfrm>
            <a:off x="1839888" y="4509120"/>
            <a:ext cx="6984776" cy="1080120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IrisUPC" pitchFamily="34" charset="-34"/>
              </a:rPr>
              <a:t>  	วิเคราะห์</a:t>
            </a:r>
            <a:r>
              <a:rPr kumimoji="0" lang="th-TH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IrisUPC" pitchFamily="34" charset="-34"/>
              </a:rPr>
              <a:t> </a:t>
            </a:r>
            <a:r>
              <a:rPr kumimoji="0" lang="en-US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cs typeface="Angsana New" pitchFamily="18" charset="-34"/>
              </a:rPr>
              <a:t>SWOT </a:t>
            </a:r>
            <a:r>
              <a:rPr lang="th-TH" sz="2200" dirty="0" smtClean="0">
                <a:solidFill>
                  <a:schemeClr val="tx1"/>
                </a:solidFill>
                <a:latin typeface="Angsana New" pitchFamily="18" charset="-34"/>
                <a:cs typeface="IrisUPC" pitchFamily="34" charset="-34"/>
              </a:rPr>
              <a:t>เป็นการวิเคราะห์สภาพหน่วยงานในปัจจุบัน  เพื่อค้นหาจุดแข็ง 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2200" dirty="0" smtClean="0">
                <a:solidFill>
                  <a:schemeClr val="tx1"/>
                </a:solidFill>
                <a:latin typeface="Angsana New" pitchFamily="18" charset="-34"/>
                <a:cs typeface="IrisUPC" pitchFamily="34" charset="-34"/>
              </a:rPr>
              <a:t>จุดเด่น  จุดด้อย</a:t>
            </a:r>
            <a:r>
              <a:rPr lang="en-US" sz="2200" dirty="0" smtClean="0">
                <a:solidFill>
                  <a:schemeClr val="tx1"/>
                </a:solidFill>
                <a:latin typeface="Angsana New" pitchFamily="18" charset="-34"/>
                <a:cs typeface="IrisUPC" pitchFamily="34" charset="-34"/>
              </a:rPr>
              <a:t>  </a:t>
            </a:r>
            <a:r>
              <a:rPr lang="th-TH" sz="2200" dirty="0" smtClean="0">
                <a:solidFill>
                  <a:schemeClr val="tx1"/>
                </a:solidFill>
                <a:latin typeface="Angsana New" pitchFamily="18" charset="-34"/>
                <a:cs typeface="IrisUPC" pitchFamily="34" charset="-34"/>
              </a:rPr>
              <a:t>หรือสิ่งที่อาจเป็นปัญหาสำคัญในการดำเนินงานสู่สภาพที่ต้องการในอนาคต</a:t>
            </a:r>
            <a:r>
              <a:rPr kumimoji="0" lang="en-US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IrisUPC" pitchFamily="34" charset="-34"/>
              </a:rPr>
              <a:t>  </a:t>
            </a:r>
            <a:endParaRPr lang="th-TH" sz="2200" dirty="0" smtClean="0">
              <a:cs typeface="Iris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884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 bwMode="auto">
          <a:xfrm>
            <a:off x="0" y="116632"/>
            <a:ext cx="9144000" cy="64807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IrisUPC" pitchFamily="34" charset="-34"/>
              </a:rPr>
              <a:t>ส่วนที่ 3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itchFamily="18" charset="-34"/>
                <a:cs typeface="IrisUPC" pitchFamily="34" charset="-34"/>
              </a:rPr>
              <a:t>: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IrisUPC" pitchFamily="34" charset="-34"/>
              </a:rPr>
              <a:t> </a:t>
            </a: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IrisUPC" pitchFamily="34" charset="-34"/>
              </a:rPr>
              <a:t>แผนพัฒนาคุณภาพการศึกษานอกระบบและการศึกษาตามอัธยาศัย</a:t>
            </a:r>
          </a:p>
        </p:txBody>
      </p:sp>
      <p:sp>
        <p:nvSpPr>
          <p:cNvPr id="3" name="คำบรรยายภาพแบบลูกศรขวา 2"/>
          <p:cNvSpPr/>
          <p:nvPr/>
        </p:nvSpPr>
        <p:spPr bwMode="auto">
          <a:xfrm>
            <a:off x="107504" y="1052736"/>
            <a:ext cx="1512168" cy="1296144"/>
          </a:xfrm>
          <a:prstGeom prst="rightArrowCallou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IrisUPC" pitchFamily="34" charset="-34"/>
              </a:rPr>
              <a:t>ประกอบด้วย</a:t>
            </a:r>
          </a:p>
        </p:txBody>
      </p:sp>
      <p:sp>
        <p:nvSpPr>
          <p:cNvPr id="2" name="สี่เหลี่ยมผืนผ้ามุมมน 1"/>
          <p:cNvSpPr/>
          <p:nvPr/>
        </p:nvSpPr>
        <p:spPr bwMode="auto">
          <a:xfrm>
            <a:off x="1763688" y="908720"/>
            <a:ext cx="7200800" cy="576064"/>
          </a:xfrm>
          <a:prstGeom prst="roundRect">
            <a:avLst/>
          </a:prstGeom>
          <a:solidFill>
            <a:srgbClr val="CCFFFF"/>
          </a:solidFill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cs typeface="IrisUPC" pitchFamily="34" charset="-34"/>
              </a:rPr>
              <a:t>1. วิสัยทัศน์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ngsana New" pitchFamily="18" charset="-34"/>
                <a:cs typeface="IrisUPC" pitchFamily="34" charset="-34"/>
              </a:rPr>
              <a:t>: </a:t>
            </a: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ngsana New" pitchFamily="18" charset="-34"/>
                <a:cs typeface="IrisUPC" pitchFamily="34" charset="-34"/>
              </a:rPr>
              <a:t>ความคาดหวังของหน่วยงานที่ต้องการให้เกิดขึ้นในอนาคต</a:t>
            </a:r>
          </a:p>
        </p:txBody>
      </p:sp>
      <p:sp>
        <p:nvSpPr>
          <p:cNvPr id="9" name="สี่เหลี่ยมผืนผ้ามุมมน 8"/>
          <p:cNvSpPr/>
          <p:nvPr/>
        </p:nvSpPr>
        <p:spPr bwMode="auto">
          <a:xfrm>
            <a:off x="1751694" y="1556792"/>
            <a:ext cx="7212793" cy="864096"/>
          </a:xfrm>
          <a:prstGeom prst="roundRect">
            <a:avLst/>
          </a:prstGeom>
          <a:solidFill>
            <a:srgbClr val="99FF99"/>
          </a:solidFill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IrisUPC" pitchFamily="34" charset="-34"/>
              </a:rPr>
              <a:t>2</a:t>
            </a: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cs typeface="IrisUPC" pitchFamily="34" charset="-34"/>
              </a:rPr>
              <a:t>. </a:t>
            </a:r>
            <a:r>
              <a:rPr kumimoji="0" lang="th-TH" sz="20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cs typeface="IrisUPC" pitchFamily="34" charset="-34"/>
              </a:rPr>
              <a:t>พันธ</a:t>
            </a: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cs typeface="IrisUPC" pitchFamily="34" charset="-34"/>
              </a:rPr>
              <a:t>กิจ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2000" b="1" dirty="0" smtClean="0">
                <a:solidFill>
                  <a:schemeClr val="accent6">
                    <a:lumMod val="50000"/>
                  </a:schemeClr>
                </a:solidFill>
                <a:latin typeface="Angsana New" pitchFamily="18" charset="-34"/>
                <a:cs typeface="IrisUPC" pitchFamily="34" charset="-34"/>
              </a:rPr>
              <a:t>ขอบเขต ภารกิจ บทบาทหน้าที่ ๆ ต้องดำเนินงาน  ทั้งที่เป็นไปตามกฎหมาย ระเบียบ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2000" b="1" dirty="0">
                <a:solidFill>
                  <a:schemeClr val="accent6">
                    <a:lumMod val="50000"/>
                  </a:schemeClr>
                </a:solidFill>
                <a:latin typeface="Angsana New" pitchFamily="18" charset="-34"/>
                <a:cs typeface="IrisUPC" pitchFamily="34" charset="-34"/>
              </a:rPr>
              <a:t> </a:t>
            </a:r>
            <a:r>
              <a:rPr lang="th-TH" sz="2000" b="1" dirty="0" smtClean="0">
                <a:solidFill>
                  <a:schemeClr val="accent6">
                    <a:lumMod val="50000"/>
                  </a:schemeClr>
                </a:solidFill>
                <a:latin typeface="Angsana New" pitchFamily="18" charset="-34"/>
                <a:cs typeface="IrisUPC" pitchFamily="34" charset="-34"/>
              </a:rPr>
              <a:t>   และข้อกำหนดต่าง ๆ  เพื่อให้บรรลุวิสัยทัศน์ที่กำหนดไว้</a:t>
            </a:r>
            <a:endParaRPr kumimoji="0" lang="th-TH" sz="2000" b="1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ngsana New" pitchFamily="18" charset="-34"/>
              <a:cs typeface="IrisUPC" pitchFamily="34" charset="-34"/>
            </a:endParaRPr>
          </a:p>
        </p:txBody>
      </p:sp>
      <p:sp>
        <p:nvSpPr>
          <p:cNvPr id="10" name="สี่เหลี่ยมผืนผ้ามุมมน 9"/>
          <p:cNvSpPr/>
          <p:nvPr/>
        </p:nvSpPr>
        <p:spPr bwMode="auto">
          <a:xfrm>
            <a:off x="1763687" y="2492896"/>
            <a:ext cx="7200799" cy="864096"/>
          </a:xfrm>
          <a:prstGeom prst="roundRect">
            <a:avLst/>
          </a:prstGeom>
          <a:solidFill>
            <a:srgbClr val="FF0000"/>
          </a:solidFill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IrisUPC" pitchFamily="34" charset="-34"/>
              </a:rPr>
              <a:t>3. เป้าประสงค์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itchFamily="18" charset="-34"/>
                <a:cs typeface="IrisUPC" pitchFamily="34" charset="-34"/>
              </a:rPr>
              <a:t>: </a:t>
            </a: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itchFamily="18" charset="-34"/>
                <a:cs typeface="IrisUPC" pitchFamily="34" charset="-34"/>
              </a:rPr>
              <a:t>การกำหนดสิ่งที่ต้องการในอนาคตซึ่งหน่วยงานจะต้องพยายามให้เกิดขึ้น</a:t>
            </a:r>
            <a:r>
              <a:rPr kumimoji="0" lang="th-TH" sz="20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itchFamily="18" charset="-34"/>
                <a:cs typeface="IrisUPC" pitchFamily="34" charset="-34"/>
              </a:rPr>
              <a:t> หรือ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2000" b="1" dirty="0">
                <a:solidFill>
                  <a:schemeClr val="bg1"/>
                </a:solidFill>
                <a:latin typeface="Angsana New" pitchFamily="18" charset="-34"/>
                <a:cs typeface="IrisUPC" pitchFamily="34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Angsana New" pitchFamily="18" charset="-34"/>
                <a:cs typeface="IrisUPC" pitchFamily="34" charset="-34"/>
              </a:rPr>
              <a:t>    ผลลัพธ์/ผลสำเร็จ ที่หน่วยงานต้องการบรรลุถึง โดยจะต้องสอดคล้องกับ</a:t>
            </a:r>
            <a:r>
              <a:rPr lang="th-TH" sz="2000" b="1" dirty="0" err="1" smtClean="0">
                <a:solidFill>
                  <a:schemeClr val="bg1"/>
                </a:solidFill>
                <a:latin typeface="Angsana New" pitchFamily="18" charset="-34"/>
                <a:cs typeface="IrisUPC" pitchFamily="34" charset="-34"/>
              </a:rPr>
              <a:t>พันธ</a:t>
            </a:r>
            <a:r>
              <a:rPr lang="th-TH" sz="2000" b="1" dirty="0" smtClean="0">
                <a:solidFill>
                  <a:schemeClr val="bg1"/>
                </a:solidFill>
                <a:latin typeface="Angsana New" pitchFamily="18" charset="-34"/>
                <a:cs typeface="IrisUPC" pitchFamily="34" charset="-34"/>
              </a:rPr>
              <a:t>กิจที่กำหนดไว้</a:t>
            </a:r>
            <a:endParaRPr lang="th-TH" sz="2000" b="1" baseline="0" dirty="0">
              <a:solidFill>
                <a:schemeClr val="bg1"/>
              </a:solidFill>
              <a:latin typeface="Angsana New" pitchFamily="18" charset="-34"/>
              <a:cs typeface="IrisUPC" pitchFamily="34" charset="-34"/>
            </a:endParaRPr>
          </a:p>
        </p:txBody>
      </p:sp>
      <p:sp>
        <p:nvSpPr>
          <p:cNvPr id="11" name="สี่เหลี่ยมผืนผ้ามุมมน 10"/>
          <p:cNvSpPr/>
          <p:nvPr/>
        </p:nvSpPr>
        <p:spPr bwMode="auto">
          <a:xfrm>
            <a:off x="1762708" y="3429000"/>
            <a:ext cx="7201780" cy="864096"/>
          </a:xfrm>
          <a:prstGeom prst="roundRect">
            <a:avLst/>
          </a:prstGeom>
          <a:solidFill>
            <a:srgbClr val="002060"/>
          </a:solidFill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IrisUPC" pitchFamily="34" charset="-34"/>
              </a:rPr>
              <a:t>4. กลยุทธ์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itchFamily="18" charset="-34"/>
                <a:cs typeface="Angsana New" pitchFamily="18" charset="-34"/>
              </a:rPr>
              <a:t>: </a:t>
            </a: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itchFamily="18" charset="-34"/>
                <a:cs typeface="IrisUPC" pitchFamily="34" charset="-34"/>
              </a:rPr>
              <a:t>แนวทางหรือวิธีการทำงานที่แยบยล</a:t>
            </a:r>
            <a:r>
              <a:rPr kumimoji="0" lang="th-TH" sz="20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itchFamily="18" charset="-34"/>
                <a:cs typeface="IrisUPC" pitchFamily="34" charset="-34"/>
              </a:rPr>
              <a:t> เพื่อให้บรรลุเป้าประสงค์ โดยทั่วไปกลยุทธ์ไม่ควร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2000" b="1" dirty="0">
                <a:solidFill>
                  <a:schemeClr val="bg1"/>
                </a:solidFill>
                <a:latin typeface="Angsana New" pitchFamily="18" charset="-34"/>
                <a:cs typeface="IrisUPC" pitchFamily="34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Angsana New" pitchFamily="18" charset="-34"/>
                <a:cs typeface="IrisUPC" pitchFamily="34" charset="-34"/>
              </a:rPr>
              <a:t>   เป็นวิธีการทำงานตามปกติ แต่ควรเป็นแนวทาง/วิธีการที่มีอุบาย กลวิธีที่แยบยล (ในเชิงบวก)</a:t>
            </a:r>
            <a:endParaRPr kumimoji="0" lang="th-TH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2" name="สี่เหลี่ยมผืนผ้ามุมมน 11"/>
          <p:cNvSpPr/>
          <p:nvPr/>
        </p:nvSpPr>
        <p:spPr bwMode="auto">
          <a:xfrm>
            <a:off x="1741424" y="4365104"/>
            <a:ext cx="7223061" cy="1080120"/>
          </a:xfrm>
          <a:prstGeom prst="roundRect">
            <a:avLst/>
          </a:prstGeom>
          <a:solidFill>
            <a:srgbClr val="CCFF99"/>
          </a:solidFill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IrisUPC" pitchFamily="34" charset="-34"/>
              </a:rPr>
              <a:t>5</a:t>
            </a: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cs typeface="IrisUPC" pitchFamily="34" charset="-34"/>
              </a:rPr>
              <a:t>. ตัวชี้วัด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2000" b="1" dirty="0" smtClean="0">
                <a:solidFill>
                  <a:schemeClr val="accent6">
                    <a:lumMod val="50000"/>
                  </a:schemeClr>
                </a:solidFill>
                <a:latin typeface="Angsana New" pitchFamily="18" charset="-34"/>
                <a:cs typeface="IrisUPC" pitchFamily="34" charset="-34"/>
              </a:rPr>
              <a:t>ตัวบ่งบอกผลงานที่เป็นรูปธรรมในเชิงปริมาณและคุณภาพอันแสดงให้เห็นว่าเป็นผล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000" b="1" i="0" u="none" strike="noStrike" cap="none" normalizeH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ngsana New" pitchFamily="18" charset="-34"/>
                <a:cs typeface="IrisUPC" pitchFamily="34" charset="-34"/>
              </a:rPr>
              <a:t> </a:t>
            </a:r>
            <a:r>
              <a:rPr kumimoji="0" lang="th-TH" sz="2000" b="1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ngsana New" pitchFamily="18" charset="-34"/>
                <a:cs typeface="IrisUPC" pitchFamily="34" charset="-34"/>
              </a:rPr>
              <a:t>   สำเร็จซึ่งเกิดจากการดำเนินงาน ตัวชี้วัดควรแสดงให้เห็นถึงผลประโยชน์อันเกิดจากผลผลิต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2000" b="1" baseline="0" dirty="0">
                <a:solidFill>
                  <a:schemeClr val="accent6">
                    <a:lumMod val="50000"/>
                  </a:schemeClr>
                </a:solidFill>
                <a:latin typeface="Angsana New" pitchFamily="18" charset="-34"/>
                <a:cs typeface="IrisUPC" pitchFamily="34" charset="-34"/>
              </a:rPr>
              <a:t> </a:t>
            </a:r>
            <a:r>
              <a:rPr lang="th-TH" sz="2000" b="1" baseline="0" dirty="0" smtClean="0">
                <a:solidFill>
                  <a:schemeClr val="accent6">
                    <a:lumMod val="50000"/>
                  </a:schemeClr>
                </a:solidFill>
                <a:latin typeface="Angsana New" pitchFamily="18" charset="-34"/>
                <a:cs typeface="IrisUPC" pitchFamily="34" charset="-34"/>
              </a:rPr>
              <a:t>   ของการดำเนินงานที่มีต่อบุคคล</a:t>
            </a:r>
            <a:r>
              <a:rPr lang="th-TH" sz="2000" b="1" dirty="0" smtClean="0">
                <a:solidFill>
                  <a:schemeClr val="accent6">
                    <a:lumMod val="50000"/>
                  </a:schemeClr>
                </a:solidFill>
                <a:latin typeface="Angsana New" pitchFamily="18" charset="-34"/>
                <a:cs typeface="IrisUPC" pitchFamily="34" charset="-34"/>
              </a:rPr>
              <a:t> ชุมชน  สิ่งแวดล้อม เศรษฐกิจและสังคมโดยรวม</a:t>
            </a:r>
            <a:endParaRPr kumimoji="0" lang="th-TH" sz="2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3" name="สี่เหลี่ยมผืนผ้ามุมมน 12"/>
          <p:cNvSpPr/>
          <p:nvPr/>
        </p:nvSpPr>
        <p:spPr bwMode="auto">
          <a:xfrm>
            <a:off x="1751694" y="5517232"/>
            <a:ext cx="5844641" cy="1152128"/>
          </a:xfrm>
          <a:prstGeom prst="roundRect">
            <a:avLst/>
          </a:prstGeom>
          <a:solidFill>
            <a:srgbClr val="00FFFF"/>
          </a:solidFill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cs typeface="IrisUPC" pitchFamily="34" charset="-34"/>
              </a:rPr>
              <a:t>6. แผนงาน/โครงการ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cs typeface="IrisUPC" pitchFamily="34" charset="-34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ngsana New" pitchFamily="18" charset="-34"/>
                <a:cs typeface="Angsana New" pitchFamily="18" charset="-34"/>
              </a:rPr>
              <a:t>: </a:t>
            </a: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ngsana New" pitchFamily="18" charset="-34"/>
                <a:cs typeface="IrisUPC" pitchFamily="34" charset="-34"/>
              </a:rPr>
              <a:t>เป็นการนำเสนอแผนงานและโครงการที่จำแนกตาม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2000" b="1" dirty="0">
                <a:solidFill>
                  <a:schemeClr val="accent6">
                    <a:lumMod val="50000"/>
                  </a:schemeClr>
                </a:solidFill>
                <a:latin typeface="Angsana New" pitchFamily="18" charset="-34"/>
                <a:cs typeface="IrisUPC" pitchFamily="34" charset="-34"/>
              </a:rPr>
              <a:t> </a:t>
            </a:r>
            <a:r>
              <a:rPr lang="th-TH" sz="2000" b="1" dirty="0" smtClean="0">
                <a:solidFill>
                  <a:schemeClr val="accent6">
                    <a:lumMod val="50000"/>
                  </a:schemeClr>
                </a:solidFill>
                <a:latin typeface="Angsana New" pitchFamily="18" charset="-34"/>
                <a:cs typeface="IrisUPC" pitchFamily="34" charset="-34"/>
              </a:rPr>
              <a:t>   กลยุทธ์ รวมทั้งแสดงผลผลิตเชิงปริมาณและเชิงคุณภาพตามแผนงาน/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2000" b="1" dirty="0">
                <a:solidFill>
                  <a:schemeClr val="accent6">
                    <a:lumMod val="50000"/>
                  </a:schemeClr>
                </a:solidFill>
                <a:latin typeface="Angsana New" pitchFamily="18" charset="-34"/>
                <a:cs typeface="IrisUPC" pitchFamily="34" charset="-34"/>
              </a:rPr>
              <a:t> </a:t>
            </a:r>
            <a:r>
              <a:rPr lang="th-TH" sz="2000" b="1" dirty="0" smtClean="0">
                <a:solidFill>
                  <a:schemeClr val="accent6">
                    <a:lumMod val="50000"/>
                  </a:schemeClr>
                </a:solidFill>
                <a:latin typeface="Angsana New" pitchFamily="18" charset="-34"/>
                <a:cs typeface="IrisUPC" pitchFamily="34" charset="-34"/>
              </a:rPr>
              <a:t>   โครงการที่ได้กำหนดขึ้น</a:t>
            </a:r>
            <a:endParaRPr kumimoji="0" lang="th-TH" sz="2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23" name="ตัวเชื่อมต่อตรง 22"/>
          <p:cNvCxnSpPr/>
          <p:nvPr/>
        </p:nvCxnSpPr>
        <p:spPr bwMode="auto">
          <a:xfrm flipH="1">
            <a:off x="1583668" y="1196752"/>
            <a:ext cx="36004" cy="4932000"/>
          </a:xfrm>
          <a:prstGeom prst="line">
            <a:avLst/>
          </a:prstGeom>
          <a:ln/>
          <a:ex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7" name="ตัวเชื่อมต่อตรง 26"/>
          <p:cNvCxnSpPr>
            <a:endCxn id="2" idx="1"/>
          </p:cNvCxnSpPr>
          <p:nvPr/>
        </p:nvCxnSpPr>
        <p:spPr bwMode="auto">
          <a:xfrm>
            <a:off x="1619672" y="1196752"/>
            <a:ext cx="144016" cy="0"/>
          </a:xfrm>
          <a:prstGeom prst="line">
            <a:avLst/>
          </a:prstGeom>
          <a:ln/>
          <a:ex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9" name="ตัวเชื่อมต่อตรง 28"/>
          <p:cNvCxnSpPr/>
          <p:nvPr/>
        </p:nvCxnSpPr>
        <p:spPr bwMode="auto">
          <a:xfrm>
            <a:off x="1619672" y="1988840"/>
            <a:ext cx="144000" cy="0"/>
          </a:xfrm>
          <a:prstGeom prst="line">
            <a:avLst/>
          </a:prstGeom>
          <a:ln/>
          <a:ex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3" name="ตัวเชื่อมต่อตรง 32"/>
          <p:cNvCxnSpPr/>
          <p:nvPr/>
        </p:nvCxnSpPr>
        <p:spPr bwMode="auto">
          <a:xfrm>
            <a:off x="1601670" y="2924944"/>
            <a:ext cx="180000" cy="0"/>
          </a:xfrm>
          <a:prstGeom prst="line">
            <a:avLst/>
          </a:prstGeom>
          <a:ln/>
          <a:ex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5" name="ตัวเชื่อมต่อตรง 34"/>
          <p:cNvCxnSpPr/>
          <p:nvPr/>
        </p:nvCxnSpPr>
        <p:spPr bwMode="auto">
          <a:xfrm>
            <a:off x="1583668" y="3861048"/>
            <a:ext cx="180000" cy="0"/>
          </a:xfrm>
          <a:prstGeom prst="line">
            <a:avLst/>
          </a:prstGeom>
          <a:ln/>
          <a:ex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" name="ตัวเชื่อมต่อตรง 36"/>
          <p:cNvCxnSpPr>
            <a:endCxn id="12" idx="1"/>
          </p:cNvCxnSpPr>
          <p:nvPr/>
        </p:nvCxnSpPr>
        <p:spPr bwMode="auto">
          <a:xfrm>
            <a:off x="1583668" y="4905164"/>
            <a:ext cx="157756" cy="0"/>
          </a:xfrm>
          <a:prstGeom prst="line">
            <a:avLst/>
          </a:prstGeom>
          <a:ln/>
          <a:ex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" name="ตัวเชื่อมต่อตรง 38"/>
          <p:cNvCxnSpPr/>
          <p:nvPr/>
        </p:nvCxnSpPr>
        <p:spPr bwMode="auto">
          <a:xfrm>
            <a:off x="1583668" y="6128752"/>
            <a:ext cx="180000" cy="0"/>
          </a:xfrm>
          <a:prstGeom prst="line">
            <a:avLst/>
          </a:prstGeom>
          <a:ln/>
          <a:ex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8175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 bwMode="auto">
          <a:xfrm>
            <a:off x="0" y="116632"/>
            <a:ext cx="9144000" cy="64807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IrisUPC" pitchFamily="34" charset="-34"/>
              </a:rPr>
              <a:t>ส่วนที่ 3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itchFamily="18" charset="-34"/>
                <a:cs typeface="IrisUPC" pitchFamily="34" charset="-34"/>
              </a:rPr>
              <a:t>: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IrisUPC" pitchFamily="34" charset="-34"/>
              </a:rPr>
              <a:t> </a:t>
            </a: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IrisUPC" pitchFamily="34" charset="-34"/>
              </a:rPr>
              <a:t>แผนพัฒนาคุณภาพการศึกษานอกระบบและการศึกษาตามอัธยาศัย</a:t>
            </a:r>
          </a:p>
        </p:txBody>
      </p:sp>
      <p:sp>
        <p:nvSpPr>
          <p:cNvPr id="5" name="สี่เหลี่ยมผืนผ้า 4"/>
          <p:cNvSpPr/>
          <p:nvPr/>
        </p:nvSpPr>
        <p:spPr bwMode="auto">
          <a:xfrm>
            <a:off x="179512" y="980728"/>
            <a:ext cx="3168352" cy="86409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IrisUPC" pitchFamily="34" charset="-34"/>
              </a:rPr>
              <a:t>ตัวอย่างแผนงาน/โครงการ</a:t>
            </a:r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67072100"/>
              </p:ext>
            </p:extLst>
          </p:nvPr>
        </p:nvGraphicFramePr>
        <p:xfrm>
          <a:off x="611560" y="1988840"/>
          <a:ext cx="7704855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2664296"/>
                <a:gridCol w="33843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cs typeface="IrisUPC" pitchFamily="34" charset="-34"/>
                        </a:rPr>
                        <a:t>แผนงาน</a:t>
                      </a:r>
                      <a:endParaRPr lang="th-TH" dirty="0">
                        <a:cs typeface="IrisUPC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cs typeface="IrisUPC" pitchFamily="34" charset="-34"/>
                        </a:rPr>
                        <a:t>โครงการ</a:t>
                      </a:r>
                      <a:endParaRPr lang="th-TH" dirty="0">
                        <a:cs typeface="IrisUPC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cs typeface="IrisUPC" pitchFamily="34" charset="-34"/>
                        </a:rPr>
                        <a:t>ผลผลิตเชิงปริมาณและคุณภาพ</a:t>
                      </a:r>
                      <a:endParaRPr lang="th-TH" dirty="0">
                        <a:cs typeface="IrisUPC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th-TH" dirty="0" smtClean="0">
                          <a:cs typeface="IrisUPC" pitchFamily="34" charset="-34"/>
                        </a:rPr>
                        <a:t>1. แผนงาน</a:t>
                      </a:r>
                      <a:endParaRPr lang="th-TH" dirty="0">
                        <a:cs typeface="IrisUPC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>
                          <a:cs typeface="IrisUPC" pitchFamily="34" charset="-34"/>
                        </a:rPr>
                        <a:t>1.1 โครงการ.........</a:t>
                      </a:r>
                      <a:endParaRPr lang="th-TH" dirty="0">
                        <a:cs typeface="IrisUPC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>
                          <a:cs typeface="IrisUPC" pitchFamily="34" charset="-34"/>
                        </a:rPr>
                        <a:t>1.1......................................</a:t>
                      </a:r>
                      <a:endParaRPr lang="th-TH" dirty="0">
                        <a:cs typeface="IrisUPC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h-TH" dirty="0">
                        <a:cs typeface="IrisUPC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 smtClean="0">
                          <a:cs typeface="IrisUPC" pitchFamily="34" charset="-34"/>
                        </a:rPr>
                        <a:t>1.2 โครงการ.........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>
                          <a:cs typeface="IrisUPC" pitchFamily="34" charset="-34"/>
                        </a:rPr>
                        <a:t>1.2......................................</a:t>
                      </a:r>
                      <a:endParaRPr lang="th-TH" dirty="0">
                        <a:cs typeface="IrisUPC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h-TH" dirty="0">
                        <a:cs typeface="IrisUPC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 smtClean="0">
                          <a:cs typeface="IrisUPC" pitchFamily="34" charset="-34"/>
                        </a:rPr>
                        <a:t>1.3 โครงการ.........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>
                          <a:cs typeface="IrisUPC" pitchFamily="34" charset="-34"/>
                        </a:rPr>
                        <a:t>1.3......................................</a:t>
                      </a:r>
                      <a:endParaRPr lang="th-TH" dirty="0">
                        <a:cs typeface="IrisUPC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>
                          <a:cs typeface="IrisUPC" pitchFamily="34" charset="-34"/>
                        </a:rPr>
                        <a:t>2. แผนงาน</a:t>
                      </a:r>
                      <a:endParaRPr lang="th-TH" dirty="0">
                        <a:cs typeface="IrisUPC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 smtClean="0">
                          <a:cs typeface="IrisUPC" pitchFamily="34" charset="-34"/>
                        </a:rPr>
                        <a:t>2.1 โครงการ.........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>
                          <a:cs typeface="IrisUPC" pitchFamily="34" charset="-34"/>
                        </a:rPr>
                        <a:t>2.1......................................</a:t>
                      </a:r>
                      <a:endParaRPr lang="th-TH" dirty="0">
                        <a:cs typeface="IrisUPC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h-TH">
                        <a:cs typeface="IrisUPC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 smtClean="0">
                          <a:cs typeface="IrisUPC" pitchFamily="34" charset="-34"/>
                        </a:rPr>
                        <a:t>2.2 โครงการ.........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>
                          <a:cs typeface="IrisUPC" pitchFamily="34" charset="-34"/>
                        </a:rPr>
                        <a:t>2.2......................................</a:t>
                      </a:r>
                      <a:endParaRPr lang="th-TH" dirty="0">
                        <a:cs typeface="IrisUPC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h-TH">
                        <a:cs typeface="IrisUPC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 smtClean="0">
                          <a:cs typeface="IrisUPC" pitchFamily="34" charset="-34"/>
                        </a:rPr>
                        <a:t>2.3 โครงการ.........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>
                          <a:cs typeface="IrisUPC" pitchFamily="34" charset="-34"/>
                        </a:rPr>
                        <a:t>2.3......................................</a:t>
                      </a:r>
                      <a:endParaRPr lang="th-TH" dirty="0">
                        <a:cs typeface="IrisUPC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3075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51520" y="2420888"/>
            <a:ext cx="8568952" cy="327636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kumimoji="0" lang="th-TH" sz="16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IrisUPC" pitchFamily="34" charset="-34"/>
            </a:endParaRPr>
          </a:p>
          <a:p>
            <a:pPr marL="0" indent="0" algn="thaiDist">
              <a:spcBef>
                <a:spcPts val="0"/>
              </a:spcBef>
              <a:buNone/>
            </a:pPr>
            <a:r>
              <a:rPr kumimoji="0" lang="th-TH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IrisUPC" pitchFamily="34" charset="-34"/>
              </a:rPr>
              <a:t> 	แผนปฏิบัติการประจำปี (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ngsana New" pitchFamily="18" charset="-34"/>
                <a:ea typeface="Tahoma" pitchFamily="34" charset="0"/>
                <a:cs typeface="IrisUPC" pitchFamily="34" charset="-34"/>
              </a:rPr>
              <a:t>Operation Plan</a:t>
            </a:r>
            <a:r>
              <a:rPr kumimoji="0" lang="th-TH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ngsana New" pitchFamily="18" charset="-34"/>
                <a:ea typeface="Tahoma" pitchFamily="34" charset="0"/>
                <a:cs typeface="IrisUPC" pitchFamily="34" charset="-34"/>
              </a:rPr>
              <a:t>) </a:t>
            </a:r>
            <a:r>
              <a:rPr lang="th-TH" b="1" dirty="0">
                <a:solidFill>
                  <a:srgbClr val="FFFFFF"/>
                </a:solidFill>
                <a:latin typeface="Angsana New" pitchFamily="18" charset="-34"/>
                <a:ea typeface="Tahoma" pitchFamily="34" charset="0"/>
                <a:cs typeface="IrisUPC" pitchFamily="34" charset="-34"/>
              </a:rPr>
              <a:t>เป็น</a:t>
            </a:r>
            <a:r>
              <a:rPr lang="th-TH" b="1" dirty="0" smtClean="0">
                <a:solidFill>
                  <a:srgbClr val="FFFFFF"/>
                </a:solidFill>
                <a:latin typeface="Angsana New" pitchFamily="18" charset="-34"/>
                <a:ea typeface="Tahoma" pitchFamily="34" charset="0"/>
                <a:cs typeface="IrisUPC" pitchFamily="34" charset="-34"/>
              </a:rPr>
              <a:t>แผนปฏิบัติงานประจำปีของหน่วยงาน/สถานศึกษา ที่</a:t>
            </a:r>
            <a:r>
              <a:rPr lang="th-TH" b="1" dirty="0">
                <a:solidFill>
                  <a:srgbClr val="FFFFFF"/>
                </a:solidFill>
                <a:latin typeface="Angsana New" pitchFamily="18" charset="-34"/>
                <a:ea typeface="Tahoma" pitchFamily="34" charset="0"/>
                <a:cs typeface="IrisUPC" pitchFamily="34" charset="-34"/>
              </a:rPr>
              <a:t>แสดงให้เห็นถึงภารกิจที่จะดำเนินการในปี</a:t>
            </a:r>
            <a:r>
              <a:rPr lang="th-TH" b="1" dirty="0" smtClean="0">
                <a:solidFill>
                  <a:srgbClr val="FFFFFF"/>
                </a:solidFill>
                <a:latin typeface="Angsana New" pitchFamily="18" charset="-34"/>
                <a:ea typeface="Tahoma" pitchFamily="34" charset="0"/>
                <a:cs typeface="IrisUPC" pitchFamily="34" charset="-34"/>
              </a:rPr>
              <a:t>ใดปีหนึ่งตามที่</a:t>
            </a:r>
            <a:r>
              <a:rPr lang="th-TH" b="1" dirty="0">
                <a:solidFill>
                  <a:srgbClr val="FFFFFF"/>
                </a:solidFill>
                <a:latin typeface="Angsana New" pitchFamily="18" charset="-34"/>
                <a:ea typeface="Tahoma" pitchFamily="34" charset="0"/>
                <a:cs typeface="IrisUPC" pitchFamily="34" charset="-34"/>
              </a:rPr>
              <a:t>กำหนด </a:t>
            </a:r>
            <a:r>
              <a:rPr lang="th-TH" b="1" dirty="0" smtClean="0">
                <a:solidFill>
                  <a:srgbClr val="FFFFFF"/>
                </a:solidFill>
                <a:latin typeface="Angsana New" pitchFamily="18" charset="-34"/>
                <a:ea typeface="Tahoma" pitchFamily="34" charset="0"/>
                <a:cs typeface="IrisUPC" pitchFamily="34" charset="-34"/>
              </a:rPr>
              <a:t> โดย</a:t>
            </a:r>
            <a:r>
              <a:rPr lang="th-TH" b="1" dirty="0">
                <a:solidFill>
                  <a:srgbClr val="FFFFFF"/>
                </a:solidFill>
                <a:latin typeface="Angsana New" pitchFamily="18" charset="-34"/>
                <a:ea typeface="Tahoma" pitchFamily="34" charset="0"/>
                <a:cs typeface="IrisUPC" pitchFamily="34" charset="-34"/>
              </a:rPr>
              <a:t>จะมีสาระสำคัญเช่นเดียวกับแผนปฏิบัติราชการ 4 ปี </a:t>
            </a:r>
            <a:r>
              <a:rPr lang="th-TH" b="1" dirty="0" smtClean="0">
                <a:solidFill>
                  <a:srgbClr val="FFFFFF"/>
                </a:solidFill>
                <a:latin typeface="Angsana New" pitchFamily="18" charset="-34"/>
                <a:ea typeface="Tahoma" pitchFamily="34" charset="0"/>
                <a:cs typeface="IrisUPC" pitchFamily="34" charset="-34"/>
              </a:rPr>
              <a:t> แต่</a:t>
            </a:r>
            <a:r>
              <a:rPr lang="th-TH" b="1" dirty="0">
                <a:solidFill>
                  <a:srgbClr val="FFFFFF"/>
                </a:solidFill>
                <a:latin typeface="Angsana New" pitchFamily="18" charset="-34"/>
                <a:ea typeface="Tahoma" pitchFamily="34" charset="0"/>
                <a:cs typeface="IrisUPC" pitchFamily="34" charset="-34"/>
              </a:rPr>
              <a:t>จะทำเป็นแผนที่ละเอียด ชัดเจนขึ้น เพื่อนำไปเป็นแนวทางในการปฏิบัติงาน และเป็นกรอบในการจัดทำคำของบประมาณ รวมถึงรายงานผลเมื่อสิ้นปีงบประมาณ</a:t>
            </a:r>
          </a:p>
          <a:p>
            <a:pPr>
              <a:lnSpc>
                <a:spcPct val="80000"/>
              </a:lnSpc>
            </a:pPr>
            <a:endParaRPr lang="en-US" altLang="ko-KR" dirty="0" smtClean="0">
              <a:solidFill>
                <a:srgbClr val="FFFFFF"/>
              </a:solidFill>
              <a:latin typeface="Tahoma" pitchFamily="34" charset="0"/>
              <a:ea typeface="Tahoma" pitchFamily="34" charset="0"/>
              <a:cs typeface="IrisUPC" pitchFamily="34" charset="-34"/>
            </a:endParaRPr>
          </a:p>
          <a:p>
            <a:pPr>
              <a:lnSpc>
                <a:spcPct val="80000"/>
              </a:lnSpc>
            </a:pPr>
            <a:endParaRPr lang="ru-RU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IrisUPC" pitchFamily="34" charset="-34"/>
            </a:endParaRPr>
          </a:p>
        </p:txBody>
      </p:sp>
      <p:sp>
        <p:nvSpPr>
          <p:cNvPr id="2" name="วงรี 1"/>
          <p:cNvSpPr/>
          <p:nvPr/>
        </p:nvSpPr>
        <p:spPr bwMode="auto">
          <a:xfrm>
            <a:off x="179512" y="188640"/>
            <a:ext cx="8712968" cy="1656184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IrisUPC" pitchFamily="34" charset="-34"/>
              </a:rPr>
              <a:t>แผนปฏิบัติการประจำปี</a:t>
            </a:r>
          </a:p>
        </p:txBody>
      </p:sp>
      <p:sp>
        <p:nvSpPr>
          <p:cNvPr id="4" name="ลูกศรลง 3"/>
          <p:cNvSpPr/>
          <p:nvPr/>
        </p:nvSpPr>
        <p:spPr bwMode="auto">
          <a:xfrm>
            <a:off x="3923928" y="1916832"/>
            <a:ext cx="720080" cy="792088"/>
          </a:xfrm>
          <a:prstGeom prst="down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 bwMode="auto">
          <a:xfrm>
            <a:off x="0" y="1357298"/>
            <a:ext cx="9036496" cy="561662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indent="-742950" algn="l"/>
            <a:r>
              <a:rPr lang="en-US" sz="3600" b="1" dirty="0" smtClean="0">
                <a:solidFill>
                  <a:schemeClr val="bg1"/>
                </a:solidFill>
                <a:cs typeface="IrisUPC" pitchFamily="34" charset="-34"/>
              </a:rPr>
              <a:t>1. </a:t>
            </a:r>
            <a:r>
              <a:rPr lang="th-TH" sz="3600" b="1" dirty="0" smtClean="0">
                <a:solidFill>
                  <a:schemeClr val="bg1"/>
                </a:solidFill>
                <a:cs typeface="IrisUPC" pitchFamily="34" charset="-34"/>
              </a:rPr>
              <a:t>เพื่อให้</a:t>
            </a:r>
            <a:r>
              <a:rPr lang="th-TH" sz="3600" b="1" dirty="0" smtClean="0">
                <a:solidFill>
                  <a:schemeClr val="bg1"/>
                </a:solidFill>
                <a:cs typeface="IrisUPC" pitchFamily="34" charset="-34"/>
              </a:rPr>
              <a:t>มั่นใจว่ามีแนวทางในการสร้างความสำเร็จให้กับ</a:t>
            </a:r>
            <a:r>
              <a:rPr lang="th-TH" sz="3600" b="1" dirty="0" smtClean="0">
                <a:solidFill>
                  <a:schemeClr val="bg1"/>
                </a:solidFill>
                <a:cs typeface="IrisUPC" pitchFamily="34" charset="-34"/>
              </a:rPr>
              <a:t>เป้าหมาย</a:t>
            </a:r>
          </a:p>
          <a:p>
            <a:pPr marL="742950" indent="-742950" algn="l"/>
            <a:r>
              <a:rPr lang="th-TH" sz="3600" b="1" dirty="0" smtClean="0">
                <a:solidFill>
                  <a:schemeClr val="bg1"/>
                </a:solidFill>
                <a:cs typeface="IrisUPC" pitchFamily="34" charset="-34"/>
              </a:rPr>
              <a:t>ที่</a:t>
            </a:r>
            <a:r>
              <a:rPr lang="th-TH" sz="3600" b="1" dirty="0" smtClean="0">
                <a:solidFill>
                  <a:schemeClr val="bg1"/>
                </a:solidFill>
                <a:cs typeface="IrisUPC" pitchFamily="34" charset="-34"/>
              </a:rPr>
              <a:t>กำหนดไว้</a:t>
            </a:r>
            <a:endParaRPr lang="th-TH" sz="3600" b="1" dirty="0">
              <a:solidFill>
                <a:schemeClr val="bg1"/>
              </a:solidFill>
              <a:cs typeface="IrisUPC" pitchFamily="34" charset="-34"/>
            </a:endParaRPr>
          </a:p>
          <a:p>
            <a:pPr algn="l"/>
            <a:r>
              <a:rPr lang="th-TH" sz="3600" b="1" dirty="0">
                <a:solidFill>
                  <a:schemeClr val="bg1"/>
                </a:solidFill>
                <a:cs typeface="IrisUPC" pitchFamily="34" charset="-34"/>
              </a:rPr>
              <a:t>2. </a:t>
            </a:r>
            <a:r>
              <a:rPr lang="th-TH" sz="3600" b="1" dirty="0" smtClean="0">
                <a:solidFill>
                  <a:schemeClr val="bg1"/>
                </a:solidFill>
                <a:cs typeface="IrisUPC" pitchFamily="34" charset="-34"/>
              </a:rPr>
              <a:t>เพื่อป้องกันและลดความเสี่ยงที่อาจจะเกิดขึ้นในการ</a:t>
            </a:r>
            <a:r>
              <a:rPr lang="th-TH" sz="3600" b="1" dirty="0" smtClean="0">
                <a:solidFill>
                  <a:schemeClr val="bg1"/>
                </a:solidFill>
                <a:cs typeface="IrisUPC" pitchFamily="34" charset="-34"/>
              </a:rPr>
              <a:t>ทำงาน</a:t>
            </a:r>
          </a:p>
          <a:p>
            <a:pPr algn="l"/>
            <a:r>
              <a:rPr lang="th-TH" sz="3600" b="1" dirty="0" smtClean="0">
                <a:solidFill>
                  <a:schemeClr val="bg1"/>
                </a:solidFill>
                <a:cs typeface="IrisUPC" pitchFamily="34" charset="-34"/>
              </a:rPr>
              <a:t>ไว้</a:t>
            </a:r>
            <a:r>
              <a:rPr lang="th-TH" sz="3600" b="1" dirty="0" smtClean="0">
                <a:solidFill>
                  <a:schemeClr val="bg1"/>
                </a:solidFill>
                <a:cs typeface="IrisUPC" pitchFamily="34" charset="-34"/>
              </a:rPr>
              <a:t>ล่วงหน้า</a:t>
            </a:r>
            <a:endParaRPr lang="th-TH" sz="3600" b="1" dirty="0">
              <a:solidFill>
                <a:schemeClr val="bg1"/>
              </a:solidFill>
              <a:cs typeface="IrisUPC" pitchFamily="34" charset="-34"/>
            </a:endParaRPr>
          </a:p>
          <a:p>
            <a:pPr algn="l"/>
            <a:r>
              <a:rPr lang="th-TH" sz="3600" b="1" dirty="0">
                <a:solidFill>
                  <a:schemeClr val="bg1"/>
                </a:solidFill>
                <a:cs typeface="IrisUPC" pitchFamily="34" charset="-34"/>
              </a:rPr>
              <a:t>3. </a:t>
            </a:r>
            <a:r>
              <a:rPr lang="th-TH" sz="3600" b="1" dirty="0" smtClean="0">
                <a:solidFill>
                  <a:schemeClr val="bg1"/>
                </a:solidFill>
                <a:cs typeface="IrisUPC" pitchFamily="34" charset="-34"/>
              </a:rPr>
              <a:t>เพื่อลดความขัดแย้งในการทำงานที่เกี่ยวข้องกับหลายหน่วยงาน</a:t>
            </a:r>
            <a:endParaRPr lang="th-TH" sz="3600" b="1" dirty="0">
              <a:solidFill>
                <a:schemeClr val="bg1"/>
              </a:solidFill>
              <a:cs typeface="IrisUPC" pitchFamily="34" charset="-34"/>
            </a:endParaRPr>
          </a:p>
          <a:p>
            <a:pPr algn="l"/>
            <a:r>
              <a:rPr lang="th-TH" sz="3600" b="1" dirty="0">
                <a:solidFill>
                  <a:schemeClr val="bg1"/>
                </a:solidFill>
                <a:cs typeface="IrisUPC" pitchFamily="34" charset="-34"/>
              </a:rPr>
              <a:t>4. </a:t>
            </a:r>
            <a:r>
              <a:rPr lang="th-TH" sz="3600" b="1" dirty="0" smtClean="0">
                <a:solidFill>
                  <a:schemeClr val="bg1"/>
                </a:solidFill>
                <a:cs typeface="IrisUPC" pitchFamily="34" charset="-34"/>
              </a:rPr>
              <a:t>เพื่อลดความผิดพลาดและลดความซ้ำซ้อนในการทำงาน</a:t>
            </a:r>
            <a:endParaRPr lang="th-TH" sz="3600" b="1" dirty="0">
              <a:solidFill>
                <a:schemeClr val="bg1"/>
              </a:solidFill>
              <a:cs typeface="IrisUPC" pitchFamily="34" charset="-34"/>
            </a:endParaRPr>
          </a:p>
          <a:p>
            <a:pPr algn="l"/>
            <a:r>
              <a:rPr lang="th-TH" sz="3600" b="1" dirty="0">
                <a:solidFill>
                  <a:schemeClr val="bg1"/>
                </a:solidFill>
                <a:cs typeface="IrisUPC" pitchFamily="34" charset="-34"/>
              </a:rPr>
              <a:t>5. </a:t>
            </a:r>
            <a:r>
              <a:rPr lang="th-TH" sz="3600" b="1" dirty="0" smtClean="0">
                <a:solidFill>
                  <a:schemeClr val="bg1"/>
                </a:solidFill>
                <a:cs typeface="IrisUPC" pitchFamily="34" charset="-34"/>
              </a:rPr>
              <a:t>เพื่อจัดลำดับความสำคัญและเร่งด่วนของการทำงานไว้ล่วงหน้า</a:t>
            </a:r>
            <a:endParaRPr lang="th-TH" sz="3600" b="1" dirty="0">
              <a:solidFill>
                <a:schemeClr val="bg1"/>
              </a:solidFill>
              <a:cs typeface="IrisUPC" pitchFamily="34" charset="-34"/>
            </a:endParaRPr>
          </a:p>
          <a:p>
            <a:pPr algn="l"/>
            <a:endParaRPr lang="th-TH" sz="3200" b="1" dirty="0">
              <a:solidFill>
                <a:schemeClr val="bg1"/>
              </a:solidFill>
              <a:cs typeface="IrisUPC" pitchFamily="34" charset="-34"/>
            </a:endParaRPr>
          </a:p>
        </p:txBody>
      </p:sp>
      <p:sp>
        <p:nvSpPr>
          <p:cNvPr id="5" name="วงรี 4"/>
          <p:cNvSpPr/>
          <p:nvPr/>
        </p:nvSpPr>
        <p:spPr bwMode="auto">
          <a:xfrm>
            <a:off x="142844" y="857232"/>
            <a:ext cx="8712968" cy="864096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IrisUPC" pitchFamily="34" charset="-34"/>
              </a:rPr>
              <a:t>วัตถุประสงค์ของการจัดทำแผนปฏิบัติการประจำปี</a:t>
            </a:r>
          </a:p>
        </p:txBody>
      </p:sp>
    </p:spTree>
    <p:extLst>
      <p:ext uri="{BB962C8B-B14F-4D97-AF65-F5344CB8AC3E}">
        <p14:creationId xmlns:p14="http://schemas.microsoft.com/office/powerpoint/2010/main" xmlns="" val="49012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 bwMode="auto">
          <a:xfrm>
            <a:off x="107504" y="2143116"/>
            <a:ext cx="9036496" cy="414340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th-TH" sz="3600" b="1" dirty="0" smtClean="0">
                <a:solidFill>
                  <a:schemeClr val="bg1"/>
                </a:solidFill>
                <a:cs typeface="IrisUPC" pitchFamily="34" charset="-34"/>
              </a:rPr>
              <a:t>6</a:t>
            </a:r>
            <a:r>
              <a:rPr lang="th-TH" sz="3600" b="1" dirty="0">
                <a:solidFill>
                  <a:schemeClr val="bg1"/>
                </a:solidFill>
                <a:cs typeface="IrisUPC" pitchFamily="34" charset="-34"/>
              </a:rPr>
              <a:t>. </a:t>
            </a:r>
            <a:r>
              <a:rPr lang="th-TH" sz="3600" b="1" dirty="0" smtClean="0">
                <a:solidFill>
                  <a:schemeClr val="bg1"/>
                </a:solidFill>
                <a:cs typeface="IrisUPC" pitchFamily="34" charset="-34"/>
              </a:rPr>
              <a:t>เพื่อใช้ในการมอบหมายงานให้กับผู้ปฏิบัติงานที่เกี่ยวข้องได้อย่างมี</a:t>
            </a:r>
          </a:p>
          <a:p>
            <a:pPr algn="l"/>
            <a:r>
              <a:rPr lang="th-TH" sz="3600" b="1" dirty="0">
                <a:solidFill>
                  <a:schemeClr val="bg1"/>
                </a:solidFill>
                <a:cs typeface="IrisUPC" pitchFamily="34" charset="-34"/>
              </a:rPr>
              <a:t> </a:t>
            </a:r>
            <a:r>
              <a:rPr lang="th-TH" sz="3600" b="1" dirty="0" smtClean="0">
                <a:solidFill>
                  <a:schemeClr val="bg1"/>
                </a:solidFill>
                <a:cs typeface="IrisUPC" pitchFamily="34" charset="-34"/>
              </a:rPr>
              <a:t>   ประสิทธิภาพมากยิ่งขึ้น เพราะทุกคนจะทราบว่าใครจะต้องทำอะไร </a:t>
            </a:r>
            <a:endParaRPr lang="th-TH" sz="3600" b="1" dirty="0" smtClean="0">
              <a:solidFill>
                <a:schemeClr val="bg1"/>
              </a:solidFill>
              <a:cs typeface="IrisUPC" pitchFamily="34" charset="-34"/>
            </a:endParaRPr>
          </a:p>
          <a:p>
            <a:pPr algn="l"/>
            <a:r>
              <a:rPr lang="th-TH" sz="3600" b="1" dirty="0" smtClean="0">
                <a:solidFill>
                  <a:schemeClr val="bg1"/>
                </a:solidFill>
                <a:cs typeface="IrisUPC" pitchFamily="34" charset="-34"/>
              </a:rPr>
              <a:t> </a:t>
            </a:r>
            <a:r>
              <a:rPr lang="th-TH" sz="3600" b="1" dirty="0" smtClean="0">
                <a:solidFill>
                  <a:schemeClr val="bg1"/>
                </a:solidFill>
                <a:cs typeface="IrisUPC" pitchFamily="34" charset="-34"/>
              </a:rPr>
              <a:t>  </a:t>
            </a:r>
            <a:r>
              <a:rPr lang="th-TH" sz="3600" b="1" dirty="0" smtClean="0">
                <a:solidFill>
                  <a:schemeClr val="bg1"/>
                </a:solidFill>
                <a:cs typeface="IrisUPC" pitchFamily="34" charset="-34"/>
              </a:rPr>
              <a:t> เมื่อไหร่ </a:t>
            </a:r>
            <a:r>
              <a:rPr lang="th-TH" sz="3600" b="1" dirty="0" smtClean="0">
                <a:solidFill>
                  <a:schemeClr val="bg1"/>
                </a:solidFill>
                <a:cs typeface="IrisUPC" pitchFamily="34" charset="-34"/>
              </a:rPr>
              <a:t>อย่างไร</a:t>
            </a:r>
          </a:p>
          <a:p>
            <a:pPr algn="l"/>
            <a:r>
              <a:rPr lang="th-TH" sz="3600" b="1" dirty="0" smtClean="0">
                <a:solidFill>
                  <a:schemeClr val="bg1"/>
                </a:solidFill>
                <a:cs typeface="IrisUPC" pitchFamily="34" charset="-34"/>
              </a:rPr>
              <a:t>7. เพื่อใช้ในการกำหนดงบประมาณประจำปี</a:t>
            </a:r>
          </a:p>
          <a:p>
            <a:pPr algn="l"/>
            <a:r>
              <a:rPr lang="th-TH" sz="3600" b="1" dirty="0" smtClean="0">
                <a:solidFill>
                  <a:schemeClr val="bg1"/>
                </a:solidFill>
                <a:cs typeface="IrisUPC" pitchFamily="34" charset="-34"/>
              </a:rPr>
              <a:t>8. เพื่อให้แผนที่วางไว้มีความเป็นไปได้และใกล้เคียงกับการที่จะ</a:t>
            </a:r>
          </a:p>
          <a:p>
            <a:pPr algn="l"/>
            <a:r>
              <a:rPr lang="th-TH" sz="3600" b="1" dirty="0">
                <a:solidFill>
                  <a:schemeClr val="bg1"/>
                </a:solidFill>
                <a:cs typeface="IrisUPC" pitchFamily="34" charset="-34"/>
              </a:rPr>
              <a:t> </a:t>
            </a:r>
            <a:r>
              <a:rPr lang="th-TH" sz="3600" b="1" dirty="0" smtClean="0">
                <a:solidFill>
                  <a:schemeClr val="bg1"/>
                </a:solidFill>
                <a:cs typeface="IrisUPC" pitchFamily="34" charset="-34"/>
              </a:rPr>
              <a:t>   ปฏิบัติจริงให้มากที่สุด</a:t>
            </a:r>
            <a:endParaRPr lang="th-TH" sz="3600" b="1" dirty="0">
              <a:solidFill>
                <a:schemeClr val="bg1"/>
              </a:solidFill>
              <a:cs typeface="IrisUPC" pitchFamily="34" charset="-34"/>
            </a:endParaRPr>
          </a:p>
        </p:txBody>
      </p:sp>
      <p:sp>
        <p:nvSpPr>
          <p:cNvPr id="5" name="วงรี 4"/>
          <p:cNvSpPr/>
          <p:nvPr/>
        </p:nvSpPr>
        <p:spPr bwMode="auto">
          <a:xfrm>
            <a:off x="142844" y="1000108"/>
            <a:ext cx="8712968" cy="864096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IrisUPC" pitchFamily="34" charset="-34"/>
              </a:rPr>
              <a:t>วัตถุประสงค์ของการจัดทำแผนปฏิบัติการประจำปี</a:t>
            </a:r>
          </a:p>
        </p:txBody>
      </p:sp>
    </p:spTree>
    <p:extLst>
      <p:ext uri="{BB962C8B-B14F-4D97-AF65-F5344CB8AC3E}">
        <p14:creationId xmlns:p14="http://schemas.microsoft.com/office/powerpoint/2010/main" xmlns="" val="49012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 bwMode="auto">
          <a:xfrm>
            <a:off x="0" y="44624"/>
            <a:ext cx="9144000" cy="648072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cs typeface="IrisUPC" pitchFamily="34" charset="-34"/>
              </a:rPr>
              <a:t>องค์ประกอบของแผนปฏิบัติการประจำปี </a:t>
            </a:r>
            <a:r>
              <a:rPr kumimoji="0" lang="th-TH" sz="36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cs typeface="IrisUPC" pitchFamily="34" charset="-34"/>
              </a:rPr>
              <a:t>สนง.กศน</a:t>
            </a: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cs typeface="IrisUPC" pitchFamily="34" charset="-34"/>
              </a:rPr>
              <a:t>.จังหวัด</a:t>
            </a:r>
          </a:p>
        </p:txBody>
      </p:sp>
      <p:graphicFrame>
        <p:nvGraphicFramePr>
          <p:cNvPr id="5" name="ไดอะแกรม 4"/>
          <p:cNvGraphicFramePr/>
          <p:nvPr>
            <p:extLst>
              <p:ext uri="{D42A27DB-BD31-4B8C-83A1-F6EECF244321}">
                <p14:modId xmlns:p14="http://schemas.microsoft.com/office/powerpoint/2010/main" xmlns="" val="1896746610"/>
              </p:ext>
            </p:extLst>
          </p:nvPr>
        </p:nvGraphicFramePr>
        <p:xfrm>
          <a:off x="179512" y="764704"/>
          <a:ext cx="856895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กลุ่ม 7"/>
          <p:cNvGrpSpPr/>
          <p:nvPr/>
        </p:nvGrpSpPr>
        <p:grpSpPr>
          <a:xfrm>
            <a:off x="179512" y="4869160"/>
            <a:ext cx="1349358" cy="1927655"/>
            <a:chOff x="1" y="3472924"/>
            <a:chExt cx="1349358" cy="192765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2" name="เครื่องหมายบั้ง 11"/>
            <p:cNvSpPr/>
            <p:nvPr/>
          </p:nvSpPr>
          <p:spPr>
            <a:xfrm rot="5400000">
              <a:off x="-289148" y="3762073"/>
              <a:ext cx="1927655" cy="1349358"/>
            </a:xfrm>
            <a:prstGeom prst="chevron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accent4">
                <a:hueOff val="10079806"/>
                <a:satOff val="13514"/>
                <a:lumOff val="45883"/>
                <a:alphaOff val="0"/>
              </a:schemeClr>
            </a:lnRef>
            <a:fillRef idx="3">
              <a:schemeClr val="accent4">
                <a:hueOff val="10079806"/>
                <a:satOff val="13514"/>
                <a:lumOff val="45883"/>
                <a:alphaOff val="0"/>
              </a:schemeClr>
            </a:fillRef>
            <a:effectRef idx="2">
              <a:schemeClr val="accent4">
                <a:hueOff val="10079806"/>
                <a:satOff val="13514"/>
                <a:lumOff val="4588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เครื่องหมายบั้ง 4"/>
            <p:cNvSpPr/>
            <p:nvPr/>
          </p:nvSpPr>
          <p:spPr>
            <a:xfrm>
              <a:off x="1" y="4147603"/>
              <a:ext cx="1349358" cy="57829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225" tIns="22225" rIns="22225" bIns="22225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3500" kern="1200" dirty="0" smtClean="0">
                  <a:cs typeface="IrisUPC" pitchFamily="34" charset="-34"/>
                </a:rPr>
                <a:t>ส่วนที่ 4</a:t>
              </a:r>
              <a:endParaRPr lang="th-TH" sz="3500" kern="1200" dirty="0">
                <a:cs typeface="IrisUPC" pitchFamily="34" charset="-34"/>
              </a:endParaRPr>
            </a:p>
          </p:txBody>
        </p:sp>
      </p:grpSp>
      <p:grpSp>
        <p:nvGrpSpPr>
          <p:cNvPr id="9" name="กลุ่ม 8"/>
          <p:cNvGrpSpPr/>
          <p:nvPr/>
        </p:nvGrpSpPr>
        <p:grpSpPr>
          <a:xfrm>
            <a:off x="1528869" y="4869162"/>
            <a:ext cx="6067467" cy="1252976"/>
            <a:chOff x="1349358" y="3472926"/>
            <a:chExt cx="7219593" cy="125297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0" name="มนมุมสี่เหลี่ยมผืนผ้าด้านเดียวกัน 9"/>
            <p:cNvSpPr/>
            <p:nvPr/>
          </p:nvSpPr>
          <p:spPr>
            <a:xfrm rot="5400000">
              <a:off x="4332667" y="489617"/>
              <a:ext cx="1252976" cy="7219593"/>
            </a:xfrm>
            <a:prstGeom prst="round2SameRect">
              <a:avLst/>
            </a:prstGeom>
            <a:sp3d extrusionH="190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4">
                <a:hueOff val="10079806"/>
                <a:satOff val="13514"/>
                <a:lumOff val="45883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มนมุมสี่เหลี่ยมผืนผ้าด้านเดียวกัน 6"/>
            <p:cNvSpPr/>
            <p:nvPr/>
          </p:nvSpPr>
          <p:spPr>
            <a:xfrm>
              <a:off x="1349359" y="3534091"/>
              <a:ext cx="7158428" cy="113064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464" tIns="13970" rIns="13970" bIns="13970" numCol="1" spcCol="1270" anchor="ctr" anchorCtr="0">
              <a:noAutofit/>
            </a:bodyPr>
            <a:lstStyle/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h-TH" sz="2200" b="1" kern="1200" dirty="0" smtClean="0">
                  <a:cs typeface="IrisUPC" pitchFamily="34" charset="-34"/>
                </a:rPr>
                <a:t>การบริหารจัดการ</a:t>
              </a:r>
              <a:endParaRPr lang="th-TH" sz="2200" b="1" kern="1200" dirty="0">
                <a:cs typeface="IrisUPC" pitchFamily="34" charset="-34"/>
              </a:endParaRPr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h-TH" sz="2200" b="1" kern="1200" dirty="0" smtClean="0">
                  <a:cs typeface="IrisUPC" pitchFamily="34" charset="-34"/>
                </a:rPr>
                <a:t>การกำกับติดตาม การประเมินผล รายงานผล</a:t>
              </a:r>
              <a:endParaRPr lang="th-TH" sz="2200" b="1" kern="1200" dirty="0">
                <a:cs typeface="IrisUPC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80702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 bwMode="auto">
          <a:xfrm>
            <a:off x="0" y="44624"/>
            <a:ext cx="9144000" cy="648072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cs typeface="IrisUPC" pitchFamily="34" charset="-34"/>
              </a:rPr>
              <a:t>องค์ประกอบของแผนปฏิบัติการประจำปี </a:t>
            </a:r>
            <a:r>
              <a:rPr kumimoji="0" lang="th-TH" sz="36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cs typeface="IrisUPC" pitchFamily="34" charset="-34"/>
              </a:rPr>
              <a:t>กศน</a:t>
            </a: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cs typeface="IrisUPC" pitchFamily="34" charset="-34"/>
              </a:rPr>
              <a:t>.อำเภอ</a:t>
            </a:r>
          </a:p>
        </p:txBody>
      </p:sp>
      <p:graphicFrame>
        <p:nvGraphicFramePr>
          <p:cNvPr id="5" name="ไดอะแกรม 4"/>
          <p:cNvGraphicFramePr/>
          <p:nvPr>
            <p:extLst>
              <p:ext uri="{D42A27DB-BD31-4B8C-83A1-F6EECF244321}">
                <p14:modId xmlns:p14="http://schemas.microsoft.com/office/powerpoint/2010/main" xmlns="" val="3361499372"/>
              </p:ext>
            </p:extLst>
          </p:nvPr>
        </p:nvGraphicFramePr>
        <p:xfrm>
          <a:off x="179512" y="764704"/>
          <a:ext cx="856895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กลุ่ม 7"/>
          <p:cNvGrpSpPr/>
          <p:nvPr/>
        </p:nvGrpSpPr>
        <p:grpSpPr>
          <a:xfrm>
            <a:off x="179512" y="4869160"/>
            <a:ext cx="1349358" cy="1927655"/>
            <a:chOff x="1" y="3472924"/>
            <a:chExt cx="1349358" cy="192765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2" name="เครื่องหมายบั้ง 11"/>
            <p:cNvSpPr/>
            <p:nvPr/>
          </p:nvSpPr>
          <p:spPr>
            <a:xfrm rot="5400000">
              <a:off x="-289148" y="3762073"/>
              <a:ext cx="1927655" cy="1349358"/>
            </a:xfrm>
            <a:prstGeom prst="chevron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accent4">
                <a:hueOff val="10079806"/>
                <a:satOff val="13514"/>
                <a:lumOff val="45883"/>
                <a:alphaOff val="0"/>
              </a:schemeClr>
            </a:lnRef>
            <a:fillRef idx="3">
              <a:schemeClr val="accent4">
                <a:hueOff val="10079806"/>
                <a:satOff val="13514"/>
                <a:lumOff val="45883"/>
                <a:alphaOff val="0"/>
              </a:schemeClr>
            </a:fillRef>
            <a:effectRef idx="2">
              <a:schemeClr val="accent4">
                <a:hueOff val="10079806"/>
                <a:satOff val="13514"/>
                <a:lumOff val="4588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เครื่องหมายบั้ง 4"/>
            <p:cNvSpPr/>
            <p:nvPr/>
          </p:nvSpPr>
          <p:spPr>
            <a:xfrm>
              <a:off x="1" y="4147603"/>
              <a:ext cx="1349358" cy="57829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225" tIns="22225" rIns="22225" bIns="22225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3500" kern="1200" dirty="0" smtClean="0">
                  <a:cs typeface="IrisUPC" pitchFamily="34" charset="-34"/>
                </a:rPr>
                <a:t>ส่วนที่ 4</a:t>
              </a:r>
              <a:endParaRPr lang="th-TH" sz="3500" kern="1200" dirty="0">
                <a:cs typeface="IrisUPC" pitchFamily="34" charset="-34"/>
              </a:endParaRPr>
            </a:p>
          </p:txBody>
        </p:sp>
      </p:grpSp>
      <p:grpSp>
        <p:nvGrpSpPr>
          <p:cNvPr id="9" name="กลุ่ม 8"/>
          <p:cNvGrpSpPr/>
          <p:nvPr/>
        </p:nvGrpSpPr>
        <p:grpSpPr>
          <a:xfrm>
            <a:off x="1528869" y="4869162"/>
            <a:ext cx="6067467" cy="1252976"/>
            <a:chOff x="1349358" y="3472926"/>
            <a:chExt cx="7219593" cy="125297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0" name="มนมุมสี่เหลี่ยมผืนผ้าด้านเดียวกัน 9"/>
            <p:cNvSpPr/>
            <p:nvPr/>
          </p:nvSpPr>
          <p:spPr>
            <a:xfrm rot="5400000">
              <a:off x="4332667" y="489617"/>
              <a:ext cx="1252976" cy="7219593"/>
            </a:xfrm>
            <a:prstGeom prst="round2SameRect">
              <a:avLst/>
            </a:prstGeom>
            <a:sp3d extrusionH="190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4">
                <a:hueOff val="10079806"/>
                <a:satOff val="13514"/>
                <a:lumOff val="45883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มนมุมสี่เหลี่ยมผืนผ้าด้านเดียวกัน 6"/>
            <p:cNvSpPr/>
            <p:nvPr/>
          </p:nvSpPr>
          <p:spPr>
            <a:xfrm>
              <a:off x="1349359" y="3534091"/>
              <a:ext cx="7158428" cy="113064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464" tIns="13970" rIns="13970" bIns="13970" numCol="1" spcCol="1270" anchor="ctr" anchorCtr="0">
              <a:noAutofit/>
            </a:bodyPr>
            <a:lstStyle/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h-TH" sz="2200" b="1" kern="1200" dirty="0" smtClean="0">
                  <a:cs typeface="IrisUPC" pitchFamily="34" charset="-34"/>
                </a:rPr>
                <a:t>การนำแผนไปสู่การปฏิบัติ ประจำปี </a:t>
              </a:r>
              <a:r>
                <a:rPr lang="th-TH" sz="2200" b="1" kern="1200" dirty="0" err="1" smtClean="0">
                  <a:cs typeface="IrisUPC" pitchFamily="34" charset="-34"/>
                </a:rPr>
                <a:t>พ.ศ</a:t>
              </a:r>
              <a:r>
                <a:rPr lang="th-TH" sz="2200" b="1" kern="1200" dirty="0" smtClean="0">
                  <a:cs typeface="IrisUPC" pitchFamily="34" charset="-34"/>
                </a:rPr>
                <a:t>.....  </a:t>
              </a:r>
              <a:r>
                <a:rPr lang="th-TH" sz="2200" b="1" kern="1200" dirty="0" err="1" smtClean="0">
                  <a:cs typeface="IrisUPC" pitchFamily="34" charset="-34"/>
                </a:rPr>
                <a:t>กศน</a:t>
              </a:r>
              <a:r>
                <a:rPr lang="th-TH" sz="2200" b="1" kern="1200" dirty="0" smtClean="0">
                  <a:cs typeface="IrisUPC" pitchFamily="34" charset="-34"/>
                </a:rPr>
                <a:t>.อำเภอ......</a:t>
              </a:r>
              <a:endParaRPr lang="th-TH" sz="2200" b="1" kern="1200" dirty="0">
                <a:cs typeface="IrisUPC" pitchFamily="34" charset="-34"/>
              </a:endParaRPr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h-TH" sz="2200" b="1" kern="1200" dirty="0" smtClean="0">
                  <a:cs typeface="IrisUPC" pitchFamily="34" charset="-34"/>
                </a:rPr>
                <a:t>ตารางแผนงาน/โครงการ</a:t>
              </a:r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h-TH" sz="2200" b="1" dirty="0" smtClean="0">
                  <a:cs typeface="IrisUPC" pitchFamily="34" charset="-34"/>
                </a:rPr>
                <a:t>ตารางแสดงการพัฒนาตามข้อเสนอแนะ</a:t>
              </a:r>
              <a:endParaRPr lang="th-TH" sz="2200" b="1" kern="1200" dirty="0">
                <a:cs typeface="IrisUPC" pitchFamily="34" charset="-34"/>
              </a:endParaRPr>
            </a:p>
          </p:txBody>
        </p:sp>
      </p:grpSp>
      <p:sp>
        <p:nvSpPr>
          <p:cNvPr id="2" name="สี่เหลี่ยมผืนผ้า 1"/>
          <p:cNvSpPr/>
          <p:nvPr/>
        </p:nvSpPr>
        <p:spPr bwMode="auto">
          <a:xfrm>
            <a:off x="458147" y="1916832"/>
            <a:ext cx="792088" cy="648072"/>
          </a:xfrm>
          <a:prstGeom prst="rect">
            <a:avLst/>
          </a:prstGeom>
          <a:noFill/>
          <a:ln>
            <a:noFill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4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IrisUPC" pitchFamily="34" charset="-34"/>
              </a:rPr>
              <a:t>บทนำ</a:t>
            </a:r>
          </a:p>
        </p:txBody>
      </p:sp>
      <p:sp>
        <p:nvSpPr>
          <p:cNvPr id="14" name="สี่เหลี่ยมผืนผ้า 13"/>
          <p:cNvSpPr/>
          <p:nvPr/>
        </p:nvSpPr>
        <p:spPr bwMode="auto">
          <a:xfrm>
            <a:off x="-2495" y="3140968"/>
            <a:ext cx="2054215" cy="648072"/>
          </a:xfrm>
          <a:prstGeom prst="rect">
            <a:avLst/>
          </a:prstGeom>
          <a:noFill/>
          <a:ln>
            <a:noFill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4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IrisUPC" pitchFamily="34" charset="-34"/>
              </a:rPr>
              <a:t>สาระสำคัญของแผนฯ</a:t>
            </a:r>
          </a:p>
        </p:txBody>
      </p:sp>
      <p:sp>
        <p:nvSpPr>
          <p:cNvPr id="15" name="สี่เหลี่ยมผืนผ้า 14"/>
          <p:cNvSpPr/>
          <p:nvPr/>
        </p:nvSpPr>
        <p:spPr bwMode="auto">
          <a:xfrm>
            <a:off x="35496" y="4509120"/>
            <a:ext cx="2664296" cy="648072"/>
          </a:xfrm>
          <a:prstGeom prst="rect">
            <a:avLst/>
          </a:prstGeom>
          <a:noFill/>
          <a:ln>
            <a:noFill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4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IrisUPC" pitchFamily="34" charset="-34"/>
              </a:rPr>
              <a:t>รายละเอียดแผนงานโครงการ</a:t>
            </a:r>
          </a:p>
        </p:txBody>
      </p:sp>
      <p:sp>
        <p:nvSpPr>
          <p:cNvPr id="16" name="สี่เหลี่ยมผืนผ้า 15"/>
          <p:cNvSpPr/>
          <p:nvPr/>
        </p:nvSpPr>
        <p:spPr bwMode="auto">
          <a:xfrm>
            <a:off x="35496" y="5949280"/>
            <a:ext cx="2448272" cy="648072"/>
          </a:xfrm>
          <a:prstGeom prst="rect">
            <a:avLst/>
          </a:prstGeom>
          <a:noFill/>
          <a:ln>
            <a:noFill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4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IrisUPC" pitchFamily="34" charset="-34"/>
              </a:rPr>
              <a:t>การนำแผนไปสู่การปฏิบัติ</a:t>
            </a:r>
          </a:p>
        </p:txBody>
      </p:sp>
    </p:spTree>
    <p:extLst>
      <p:ext uri="{BB962C8B-B14F-4D97-AF65-F5344CB8AC3E}">
        <p14:creationId xmlns:p14="http://schemas.microsoft.com/office/powerpoint/2010/main" xmlns="" val="260958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 bwMode="auto">
          <a:xfrm>
            <a:off x="142844" y="1071546"/>
            <a:ext cx="8826381" cy="414340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IrisUPC" pitchFamily="34" charset="-34"/>
              </a:rPr>
              <a:t> </a:t>
            </a:r>
            <a:endParaRPr kumimoji="0" lang="th-TH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IrisUPC" pitchFamily="34" charset="-34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IrisUPC" pitchFamily="34" charset="-34"/>
              </a:rPr>
              <a:t> </a:t>
            </a:r>
            <a:r>
              <a:rPr kumimoji="0" lang="th-TH" sz="2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cs typeface="IrisUPC" pitchFamily="34" charset="-34"/>
              </a:rPr>
              <a:t> 	</a:t>
            </a:r>
            <a:r>
              <a:rPr kumimoji="0" lang="th-TH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IrisUPC" pitchFamily="34" charset="-34"/>
              </a:rPr>
              <a:t>กระบวนการใน</a:t>
            </a:r>
            <a:r>
              <a:rPr kumimoji="0" lang="th-TH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IrisUPC" pitchFamily="34" charset="-34"/>
              </a:rPr>
              <a:t>การตัดสินใจล่วงหน้า</a:t>
            </a:r>
            <a:r>
              <a:rPr kumimoji="0" lang="th-TH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IrisUPC" pitchFamily="34" charset="-34"/>
              </a:rPr>
              <a:t>ว่า ปฏิบัติอย่างไร  </a:t>
            </a:r>
            <a:r>
              <a:rPr kumimoji="0" lang="th-TH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IrisUPC" pitchFamily="34" charset="-34"/>
              </a:rPr>
              <a:t>ใช้ทรัพยากรเท่าใด  </a:t>
            </a:r>
            <a:endParaRPr kumimoji="0" lang="th-TH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IrisUPC" pitchFamily="34" charset="-34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IrisUPC" pitchFamily="34" charset="-34"/>
              </a:rPr>
              <a:t>โดย</a:t>
            </a:r>
            <a:r>
              <a:rPr kumimoji="0" lang="th-TH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IrisUPC" pitchFamily="34" charset="-34"/>
              </a:rPr>
              <a:t>แบ่ง</a:t>
            </a:r>
            <a:r>
              <a:rPr kumimoji="0" lang="th-TH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IrisUPC" pitchFamily="34" charset="-34"/>
              </a:rPr>
              <a:t>ประเภทของ</a:t>
            </a:r>
            <a:r>
              <a:rPr kumimoji="0" lang="th-TH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IrisUPC" pitchFamily="34" charset="-34"/>
              </a:rPr>
              <a:t>แผนตามกรอบระยะเวลาได้ดังนี้</a:t>
            </a:r>
          </a:p>
          <a:p>
            <a:pPr marL="514350" marR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b="1" dirty="0" smtClean="0">
                <a:solidFill>
                  <a:srgbClr val="FFFF00"/>
                </a:solidFill>
                <a:cs typeface="IrisUPC" pitchFamily="34" charset="-34"/>
              </a:rPr>
              <a:t>- </a:t>
            </a:r>
            <a:r>
              <a:rPr lang="th-TH" sz="2800" b="1" dirty="0" smtClean="0">
                <a:solidFill>
                  <a:srgbClr val="FFFF00"/>
                </a:solidFill>
                <a:cs typeface="IrisUPC" pitchFamily="34" charset="-34"/>
              </a:rPr>
              <a:t>แผน</a:t>
            </a:r>
            <a:r>
              <a:rPr lang="th-TH" sz="2800" b="1" dirty="0" smtClean="0">
                <a:solidFill>
                  <a:srgbClr val="FFFF00"/>
                </a:solidFill>
                <a:cs typeface="IrisUPC" pitchFamily="34" charset="-34"/>
              </a:rPr>
              <a:t>ระยะสั้น (</a:t>
            </a:r>
            <a:r>
              <a:rPr lang="en-US" sz="2800" b="1" dirty="0" smtClean="0">
                <a:solidFill>
                  <a:srgbClr val="FFFF00"/>
                </a:solidFill>
                <a:latin typeface="Angsana New" pitchFamily="18" charset="-34"/>
                <a:cs typeface="IrisUPC" pitchFamily="34" charset="-34"/>
              </a:rPr>
              <a:t>Short-Range Plan</a:t>
            </a:r>
            <a:r>
              <a:rPr lang="th-TH" sz="2800" b="1" dirty="0" smtClean="0">
                <a:solidFill>
                  <a:srgbClr val="FFFF00"/>
                </a:solidFill>
                <a:cs typeface="IrisUPC" pitchFamily="34" charset="-34"/>
              </a:rPr>
              <a:t>) </a:t>
            </a:r>
            <a:r>
              <a:rPr lang="th-TH" sz="2800" b="1" dirty="0" smtClean="0">
                <a:solidFill>
                  <a:schemeClr val="bg1"/>
                </a:solidFill>
                <a:cs typeface="IrisUPC" pitchFamily="34" charset="-34"/>
              </a:rPr>
              <a:t>สามารถ</a:t>
            </a:r>
            <a:r>
              <a:rPr lang="th-TH" sz="2800" b="1" dirty="0" smtClean="0">
                <a:solidFill>
                  <a:schemeClr val="bg1"/>
                </a:solidFill>
                <a:cs typeface="IrisUPC" pitchFamily="34" charset="-34"/>
              </a:rPr>
              <a:t>ดำเนินการ</a:t>
            </a:r>
            <a:r>
              <a:rPr lang="th-TH" sz="2800" b="1" dirty="0" smtClean="0">
                <a:solidFill>
                  <a:schemeClr val="bg1"/>
                </a:solidFill>
                <a:cs typeface="IrisUPC" pitchFamily="34" charset="-34"/>
              </a:rPr>
              <a:t>ให้สำเร็จได้ใน</a:t>
            </a:r>
            <a:r>
              <a:rPr lang="th-TH" sz="2800" b="1" dirty="0" smtClean="0">
                <a:solidFill>
                  <a:schemeClr val="bg1"/>
                </a:solidFill>
                <a:cs typeface="IrisUPC" pitchFamily="34" charset="-34"/>
              </a:rPr>
              <a:t>ระยะเวลา</a:t>
            </a:r>
          </a:p>
          <a:p>
            <a:pPr marL="514350" marR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th-TH" sz="2800" b="1" dirty="0" smtClean="0">
                <a:solidFill>
                  <a:schemeClr val="bg1"/>
                </a:solidFill>
                <a:cs typeface="IrisUPC" pitchFamily="34" charset="-34"/>
              </a:rPr>
              <a:t>สั้นระยะเวลากำหนด </a:t>
            </a:r>
            <a:r>
              <a:rPr lang="th-TH" sz="2800" b="1" dirty="0" smtClean="0">
                <a:solidFill>
                  <a:schemeClr val="bg1"/>
                </a:solidFill>
                <a:cs typeface="IrisUPC" pitchFamily="34" charset="-34"/>
              </a:rPr>
              <a:t>อาจ</a:t>
            </a:r>
            <a:r>
              <a:rPr lang="th-TH" sz="2800" b="1" dirty="0" smtClean="0">
                <a:solidFill>
                  <a:schemeClr val="bg1"/>
                </a:solidFill>
                <a:cs typeface="IrisUPC" pitchFamily="34" charset="-34"/>
              </a:rPr>
              <a:t>เป็น1 </a:t>
            </a:r>
            <a:r>
              <a:rPr lang="th-TH" sz="2800" b="1" dirty="0" smtClean="0">
                <a:solidFill>
                  <a:schemeClr val="bg1"/>
                </a:solidFill>
                <a:cs typeface="IrisUPC" pitchFamily="34" charset="-34"/>
              </a:rPr>
              <a:t>สัปดาห์  1 เดือน หรือ  1 ปี </a:t>
            </a:r>
            <a:r>
              <a:rPr lang="th-TH" sz="2800" b="1" dirty="0" smtClean="0">
                <a:solidFill>
                  <a:schemeClr val="bg1"/>
                </a:solidFill>
                <a:cs typeface="IrisUPC" pitchFamily="34" charset="-34"/>
              </a:rPr>
              <a:t>  </a:t>
            </a:r>
            <a:endParaRPr lang="th-TH" sz="2800" b="1" dirty="0" smtClean="0">
              <a:solidFill>
                <a:schemeClr val="bg1"/>
              </a:solidFill>
              <a:cs typeface="IrisUPC" pitchFamily="34" charset="-34"/>
            </a:endParaRPr>
          </a:p>
          <a:p>
            <a:pPr algn="l"/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cs typeface="IrisUPC" pitchFamily="34" charset="-34"/>
              </a:rPr>
              <a:t>-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cs typeface="IrisUPC" pitchFamily="34" charset="-34"/>
              </a:rPr>
              <a:t> </a:t>
            </a:r>
            <a:r>
              <a:rPr kumimoji="0" lang="th-TH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cs typeface="IrisUPC" pitchFamily="34" charset="-34"/>
              </a:rPr>
              <a:t>แผน</a:t>
            </a:r>
            <a:r>
              <a:rPr kumimoji="0" lang="th-TH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cs typeface="IrisUPC" pitchFamily="34" charset="-34"/>
              </a:rPr>
              <a:t>ระยะปานกลาง (</a:t>
            </a:r>
            <a:r>
              <a:rPr lang="en-US" sz="2800" b="1" dirty="0" smtClean="0">
                <a:solidFill>
                  <a:srgbClr val="FFFF00"/>
                </a:solidFill>
                <a:latin typeface="Angsana New" pitchFamily="18" charset="-34"/>
                <a:cs typeface="IrisUPC" pitchFamily="34" charset="-34"/>
              </a:rPr>
              <a:t>Medium</a:t>
            </a:r>
            <a:r>
              <a:rPr lang="th-TH" sz="2800" b="1" dirty="0" smtClean="0">
                <a:solidFill>
                  <a:srgbClr val="FFFF00"/>
                </a:solidFill>
                <a:latin typeface="Angsana New" pitchFamily="18" charset="-34"/>
                <a:cs typeface="IrisUPC" pitchFamily="34" charset="-34"/>
              </a:rPr>
              <a:t>-</a:t>
            </a:r>
            <a:r>
              <a:rPr lang="en-US" sz="2800" b="1" dirty="0" smtClean="0">
                <a:solidFill>
                  <a:srgbClr val="FFFF00"/>
                </a:solidFill>
                <a:latin typeface="Angsana New" pitchFamily="18" charset="-34"/>
                <a:cs typeface="IrisUPC" pitchFamily="34" charset="-34"/>
              </a:rPr>
              <a:t>Range Plan</a:t>
            </a:r>
            <a:r>
              <a:rPr lang="th-TH" sz="2800" b="1" dirty="0" smtClean="0">
                <a:solidFill>
                  <a:srgbClr val="FFFF00"/>
                </a:solidFill>
                <a:latin typeface="Angsana New" pitchFamily="18" charset="-34"/>
                <a:cs typeface="IrisUPC" pitchFamily="34" charset="-34"/>
              </a:rPr>
              <a:t>) </a:t>
            </a:r>
            <a:r>
              <a:rPr lang="th-TH" sz="2800" b="1" dirty="0" smtClean="0">
                <a:solidFill>
                  <a:schemeClr val="bg1"/>
                </a:solidFill>
                <a:latin typeface="Angsana New" pitchFamily="18" charset="-34"/>
                <a:cs typeface="IrisUPC" pitchFamily="34" charset="-34"/>
              </a:rPr>
              <a:t>แบ่งช่วงของการพัฒนาออกเป็น 3 </a:t>
            </a:r>
            <a:r>
              <a:rPr lang="th-TH" sz="2800" b="1" dirty="0" smtClean="0">
                <a:solidFill>
                  <a:schemeClr val="bg1"/>
                </a:solidFill>
                <a:latin typeface="Angsana New" pitchFamily="18" charset="-34"/>
                <a:cs typeface="IrisUPC" pitchFamily="34" charset="-34"/>
              </a:rPr>
              <a:t>ปี</a:t>
            </a:r>
          </a:p>
          <a:p>
            <a:pPr algn="l"/>
            <a:r>
              <a:rPr lang="th-TH" sz="2800" b="1" dirty="0" smtClean="0">
                <a:solidFill>
                  <a:schemeClr val="bg1"/>
                </a:solidFill>
                <a:latin typeface="Angsana New" pitchFamily="18" charset="-34"/>
                <a:cs typeface="IrisUPC" pitchFamily="34" charset="-34"/>
              </a:rPr>
              <a:t> </a:t>
            </a:r>
            <a:r>
              <a:rPr lang="th-TH" sz="2800" b="1" dirty="0" smtClean="0">
                <a:solidFill>
                  <a:schemeClr val="bg1"/>
                </a:solidFill>
                <a:latin typeface="Angsana New" pitchFamily="18" charset="-34"/>
                <a:cs typeface="IrisUPC" pitchFamily="34" charset="-34"/>
              </a:rPr>
              <a:t>4 ปี หรือ 5 ปี </a:t>
            </a:r>
            <a:r>
              <a:rPr kumimoji="0" lang="th-TH" sz="2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itchFamily="18" charset="-34"/>
                <a:cs typeface="IrisUPC" pitchFamily="34" charset="-34"/>
              </a:rPr>
              <a:t> เช่น  </a:t>
            </a:r>
            <a:r>
              <a:rPr kumimoji="0" lang="th-TH" sz="2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itchFamily="18" charset="-34"/>
                <a:cs typeface="IrisUPC" pitchFamily="34" charset="-34"/>
              </a:rPr>
              <a:t>แผนพัฒนาการศึกษา  แผนพัฒนาเศรษฐกิจและสังคมแห่งชาติ</a:t>
            </a:r>
          </a:p>
          <a:p>
            <a:pPr algn="l"/>
            <a:r>
              <a:rPr lang="th-TH" sz="2800" b="1" dirty="0">
                <a:solidFill>
                  <a:schemeClr val="bg1"/>
                </a:solidFill>
                <a:latin typeface="Angsana New" pitchFamily="18" charset="-34"/>
                <a:cs typeface="IrisUPC" pitchFamily="34" charset="-34"/>
              </a:rPr>
              <a:t> </a:t>
            </a:r>
            <a:r>
              <a:rPr lang="th-TH" sz="2800" b="1" dirty="0" smtClean="0">
                <a:solidFill>
                  <a:schemeClr val="bg1"/>
                </a:solidFill>
                <a:latin typeface="Angsana New" pitchFamily="18" charset="-34"/>
                <a:cs typeface="IrisUPC" pitchFamily="34" charset="-34"/>
              </a:rPr>
              <a:t>   แผนบริหารราชการแผ่นดิน  4 ปี    </a:t>
            </a:r>
            <a:endParaRPr kumimoji="0" lang="th-TH" sz="2800" b="1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Angsana New" pitchFamily="18" charset="-34"/>
              <a:cs typeface="IrisUPC" pitchFamily="34" charset="-34"/>
            </a:endParaRPr>
          </a:p>
          <a:p>
            <a:pPr algn="l"/>
            <a:r>
              <a:rPr lang="en-US" sz="2800" b="1" dirty="0" smtClean="0">
                <a:solidFill>
                  <a:srgbClr val="FFFF00"/>
                </a:solidFill>
                <a:latin typeface="Angsana New" pitchFamily="18" charset="-34"/>
                <a:cs typeface="IrisUPC" pitchFamily="34" charset="-34"/>
              </a:rPr>
              <a:t>-</a:t>
            </a:r>
            <a:r>
              <a:rPr lang="th-TH" sz="2800" b="1" dirty="0" smtClean="0">
                <a:solidFill>
                  <a:srgbClr val="FFFF00"/>
                </a:solidFill>
                <a:latin typeface="Angsana New" pitchFamily="18" charset="-34"/>
                <a:cs typeface="IrisUPC" pitchFamily="34" charset="-34"/>
              </a:rPr>
              <a:t> </a:t>
            </a:r>
            <a:r>
              <a:rPr lang="th-TH" sz="2800" b="1" dirty="0" smtClean="0">
                <a:solidFill>
                  <a:srgbClr val="FFFF00"/>
                </a:solidFill>
                <a:latin typeface="Angsana New" pitchFamily="18" charset="-34"/>
                <a:cs typeface="IrisUPC" pitchFamily="34" charset="-34"/>
              </a:rPr>
              <a:t>แผนระยะยาว (</a:t>
            </a:r>
            <a:r>
              <a:rPr lang="en-US" sz="2800" b="1" dirty="0" smtClean="0">
                <a:solidFill>
                  <a:srgbClr val="FFFF00"/>
                </a:solidFill>
                <a:latin typeface="Angsana New" pitchFamily="18" charset="-34"/>
                <a:cs typeface="IrisUPC" pitchFamily="34" charset="-34"/>
              </a:rPr>
              <a:t>Long</a:t>
            </a:r>
            <a:r>
              <a:rPr lang="th-TH" sz="2800" b="1" dirty="0" smtClean="0">
                <a:solidFill>
                  <a:srgbClr val="FFFF00"/>
                </a:solidFill>
                <a:latin typeface="Angsana New" pitchFamily="18" charset="-34"/>
                <a:cs typeface="IrisUPC" pitchFamily="34" charset="-34"/>
              </a:rPr>
              <a:t>-</a:t>
            </a:r>
            <a:r>
              <a:rPr lang="en-US" sz="2800" b="1" dirty="0" smtClean="0">
                <a:solidFill>
                  <a:srgbClr val="FFFF00"/>
                </a:solidFill>
                <a:latin typeface="Angsana New" pitchFamily="18" charset="-34"/>
                <a:cs typeface="IrisUPC" pitchFamily="34" charset="-34"/>
              </a:rPr>
              <a:t>Rang Plan</a:t>
            </a:r>
            <a:r>
              <a:rPr lang="th-TH" sz="2800" b="1" dirty="0" smtClean="0">
                <a:solidFill>
                  <a:srgbClr val="FFFF00"/>
                </a:solidFill>
                <a:latin typeface="Angsana New" pitchFamily="18" charset="-34"/>
                <a:cs typeface="IrisUPC" pitchFamily="34" charset="-34"/>
              </a:rPr>
              <a:t>)  </a:t>
            </a:r>
            <a:r>
              <a:rPr lang="th-TH" sz="2800" b="1" dirty="0" smtClean="0">
                <a:solidFill>
                  <a:schemeClr val="bg1"/>
                </a:solidFill>
                <a:latin typeface="Angsana New" pitchFamily="18" charset="-34"/>
                <a:cs typeface="IrisUPC" pitchFamily="34" charset="-34"/>
              </a:rPr>
              <a:t>เป็นแผนที่มีขอบข่ายกว้าง มีความยืดหยุ่นสูง </a:t>
            </a:r>
          </a:p>
          <a:p>
            <a:pPr algn="l"/>
            <a:r>
              <a:rPr lang="th-TH" sz="2800" b="1" dirty="0">
                <a:solidFill>
                  <a:schemeClr val="bg1"/>
                </a:solidFill>
                <a:latin typeface="Angsana New" pitchFamily="18" charset="-34"/>
                <a:cs typeface="IrisUPC" pitchFamily="34" charset="-34"/>
              </a:rPr>
              <a:t> </a:t>
            </a:r>
            <a:r>
              <a:rPr lang="th-TH" sz="2800" b="1" dirty="0" smtClean="0">
                <a:solidFill>
                  <a:schemeClr val="bg1"/>
                </a:solidFill>
                <a:latin typeface="Angsana New" pitchFamily="18" charset="-34"/>
                <a:cs typeface="IrisUPC" pitchFamily="34" charset="-34"/>
              </a:rPr>
              <a:t>   มีความเฉพาะเจาะจงน้อย บางแผนอาจมีระยะยาวถึง 10 หรือ 20 ปี  </a:t>
            </a:r>
          </a:p>
          <a:p>
            <a:pPr algn="l"/>
            <a:r>
              <a:rPr lang="th-TH" sz="2800" b="1" dirty="0">
                <a:solidFill>
                  <a:schemeClr val="bg1"/>
                </a:solidFill>
                <a:latin typeface="Angsana New" pitchFamily="18" charset="-34"/>
                <a:cs typeface="IrisUPC" pitchFamily="34" charset="-34"/>
              </a:rPr>
              <a:t> </a:t>
            </a:r>
            <a:r>
              <a:rPr lang="th-TH" sz="2800" b="1" dirty="0" smtClean="0">
                <a:solidFill>
                  <a:schemeClr val="bg1"/>
                </a:solidFill>
                <a:latin typeface="Angsana New" pitchFamily="18" charset="-34"/>
                <a:cs typeface="IrisUPC" pitchFamily="34" charset="-34"/>
              </a:rPr>
              <a:t>   เช่น แผนยุทธศาสตร์  10 ปี    </a:t>
            </a:r>
            <a:r>
              <a:rPr kumimoji="0" lang="th-TH" sz="2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itchFamily="18" charset="-34"/>
                <a:cs typeface="IrisUPC" pitchFamily="34" charset="-34"/>
              </a:rPr>
              <a:t>      </a:t>
            </a:r>
            <a:r>
              <a:rPr kumimoji="0" lang="th-TH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IrisUPC" pitchFamily="34" charset="-34"/>
              </a:rPr>
              <a:t> 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IrisUPC" pitchFamily="34" charset="-34"/>
            </a:endParaRPr>
          </a:p>
        </p:txBody>
      </p:sp>
      <p:sp>
        <p:nvSpPr>
          <p:cNvPr id="7" name="วงรี 6"/>
          <p:cNvSpPr/>
          <p:nvPr/>
        </p:nvSpPr>
        <p:spPr bwMode="auto">
          <a:xfrm rot="21299589">
            <a:off x="249975" y="212048"/>
            <a:ext cx="1624572" cy="888987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4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cs typeface="IrisUPC" pitchFamily="34" charset="-34"/>
              </a:rPr>
              <a:t>แผนคือ</a:t>
            </a:r>
          </a:p>
        </p:txBody>
      </p:sp>
    </p:spTree>
    <p:extLst>
      <p:ext uri="{BB962C8B-B14F-4D97-AF65-F5344CB8AC3E}">
        <p14:creationId xmlns:p14="http://schemas.microsoft.com/office/powerpoint/2010/main" xmlns="" val="4963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42875"/>
            <a:ext cx="9144000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600" b="1" dirty="0" smtClean="0">
                <a:solidFill>
                  <a:srgbClr val="FFFFFF"/>
                </a:solidFill>
                <a:latin typeface="TH Charmonman" pitchFamily="66" charset="-34"/>
                <a:cs typeface="IrisUPC" pitchFamily="34" charset="-34"/>
              </a:rPr>
              <a:t>สรุปขั้นตอนการจัดทำแผนปฏิบัติการประจำปี</a:t>
            </a:r>
            <a:endParaRPr lang="th-TH" sz="2800" b="1" dirty="0">
              <a:solidFill>
                <a:srgbClr val="FFFFFF"/>
              </a:solidFill>
              <a:latin typeface="TH Charmonman" pitchFamily="66" charset="-34"/>
              <a:cs typeface="IrisUPC" pitchFamily="34" charset="-34"/>
            </a:endParaRPr>
          </a:p>
        </p:txBody>
      </p: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107504" y="1059656"/>
            <a:ext cx="1714500" cy="352147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th-TH" sz="2000" b="1" u="sng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IrisUPC" pitchFamily="34" charset="-34"/>
              </a:rPr>
              <a:t>วิเคราะห์</a:t>
            </a:r>
          </a:p>
          <a:p>
            <a:pPr algn="l"/>
            <a:r>
              <a:rPr lang="th-TH" sz="2000" b="1" dirty="0" smtClean="0">
                <a:solidFill>
                  <a:schemeClr val="accent6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- </a:t>
            </a:r>
            <a:r>
              <a:rPr lang="th-TH" sz="2000" b="1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IrisUPC" pitchFamily="34" charset="-34"/>
              </a:rPr>
              <a:t>นโยบาย/จุดเน้นประจำปี </a:t>
            </a:r>
            <a:r>
              <a:rPr lang="th-TH" sz="2000" b="1" dirty="0" err="1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IrisUPC" pitchFamily="34" charset="-34"/>
              </a:rPr>
              <a:t>สนง.กศน</a:t>
            </a:r>
            <a:r>
              <a:rPr lang="th-TH" sz="2000" b="1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IrisUPC" pitchFamily="34" charset="-34"/>
              </a:rPr>
              <a:t>.</a:t>
            </a:r>
          </a:p>
          <a:p>
            <a:pPr algn="l"/>
            <a:r>
              <a:rPr lang="th-TH" sz="2000" b="1" dirty="0" smtClean="0">
                <a:solidFill>
                  <a:schemeClr val="accent6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- </a:t>
            </a:r>
            <a:r>
              <a:rPr lang="th-TH" sz="2000" b="1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IrisUPC" pitchFamily="34" charset="-34"/>
              </a:rPr>
              <a:t>เป้าหมาย ผลการปฏิบัติงาน ศักยภาพของหน่วยงาน/สถานศึกษา</a:t>
            </a:r>
          </a:p>
          <a:p>
            <a:pPr algn="l"/>
            <a:r>
              <a:rPr lang="th-TH" sz="2000" b="1" dirty="0" smtClean="0">
                <a:solidFill>
                  <a:schemeClr val="accent6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- </a:t>
            </a:r>
            <a:r>
              <a:rPr lang="th-TH" sz="2000" b="1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IrisUPC" pitchFamily="34" charset="-34"/>
              </a:rPr>
              <a:t>แผนพัฒนาฯ</a:t>
            </a:r>
          </a:p>
          <a:p>
            <a:pPr algn="l"/>
            <a:r>
              <a:rPr lang="th-TH" sz="2000" b="1" dirty="0" smtClean="0">
                <a:solidFill>
                  <a:schemeClr val="accent6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- </a:t>
            </a:r>
            <a:r>
              <a:rPr lang="th-TH" sz="2000" b="1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IrisUPC" pitchFamily="34" charset="-34"/>
              </a:rPr>
              <a:t>ศึกษารายละเอียดงบประมาณที่ได้รับจาก </a:t>
            </a:r>
            <a:r>
              <a:rPr lang="th-TH" sz="2000" b="1" dirty="0" err="1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IrisUPC" pitchFamily="34" charset="-34"/>
              </a:rPr>
              <a:t>สนง.กศน</a:t>
            </a:r>
            <a:r>
              <a:rPr lang="th-TH" sz="2000" b="1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IrisUPC" pitchFamily="34" charset="-34"/>
              </a:rPr>
              <a:t>.</a:t>
            </a:r>
            <a:endParaRPr lang="th-TH" sz="2000" b="1" dirty="0">
              <a:solidFill>
                <a:schemeClr val="accent6">
                  <a:lumMod val="50000"/>
                </a:schemeClr>
              </a:solidFill>
              <a:latin typeface="TH SarabunPSK" pitchFamily="34" charset="-34"/>
              <a:cs typeface="IrisUPC" pitchFamily="34" charset="-34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267744" y="1060724"/>
            <a:ext cx="1444724" cy="2587152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l">
              <a:defRPr/>
            </a:pPr>
            <a:r>
              <a:rPr lang="th-TH" sz="2000" b="1" dirty="0" smtClean="0">
                <a:solidFill>
                  <a:schemeClr val="accent6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- </a:t>
            </a:r>
            <a:r>
              <a:rPr lang="th-TH" sz="2000" b="1" dirty="0" smtClean="0">
                <a:solidFill>
                  <a:schemeClr val="accent6">
                    <a:lumMod val="50000"/>
                  </a:schemeClr>
                </a:solidFill>
                <a:latin typeface="Angsana New" pitchFamily="18" charset="-34"/>
                <a:cs typeface="IrisUPC" pitchFamily="34" charset="-34"/>
              </a:rPr>
              <a:t>วิเคราะห์สภาพปัญหา  ความต้องการรับบริการ</a:t>
            </a:r>
            <a:r>
              <a:rPr lang="th-TH" sz="2000" b="1" dirty="0" smtClean="0">
                <a:solidFill>
                  <a:schemeClr val="accent6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 </a:t>
            </a:r>
          </a:p>
          <a:p>
            <a:pPr algn="l">
              <a:defRPr/>
            </a:pPr>
            <a:r>
              <a:rPr lang="th-TH" sz="2000" b="1" dirty="0" smtClean="0">
                <a:solidFill>
                  <a:schemeClr val="accent6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- </a:t>
            </a:r>
            <a:r>
              <a:rPr lang="th-TH" sz="2000" b="1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IrisUPC" pitchFamily="34" charset="-34"/>
              </a:rPr>
              <a:t>วิเคราะห์จัดลำดับความสำคัญ โครงการ/งาน/กิจกรรม   </a:t>
            </a:r>
            <a:endParaRPr lang="th-TH" sz="2000" b="1" dirty="0">
              <a:solidFill>
                <a:schemeClr val="accent6">
                  <a:lumMod val="50000"/>
                </a:schemeClr>
              </a:solidFill>
              <a:latin typeface="TH SarabunPSK" pitchFamily="34" charset="-34"/>
              <a:cs typeface="IrisUPC" pitchFamily="34" charset="-34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201511" y="1103091"/>
            <a:ext cx="1656000" cy="12772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th-TH" sz="2000" b="1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IrisUPC" pitchFamily="34" charset="-34"/>
              </a:rPr>
              <a:t>การประชุมชี้แจงสร้างความเข้าใจกับทุกฝ่ายที่เกี่ยวข้อง</a:t>
            </a:r>
          </a:p>
          <a:p>
            <a:pPr algn="ctr">
              <a:defRPr/>
            </a:pPr>
            <a:endParaRPr lang="th-TH" sz="2000" b="1" dirty="0">
              <a:solidFill>
                <a:schemeClr val="accent6">
                  <a:lumMod val="50000"/>
                </a:schemeClr>
              </a:solidFill>
              <a:latin typeface="TH SarabunPSK" pitchFamily="34" charset="-34"/>
              <a:cs typeface="IrisUPC" pitchFamily="34" charset="-34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5782394" y="4028107"/>
            <a:ext cx="1857375" cy="642938"/>
          </a:xfrm>
          <a:prstGeom prst="rect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th-TH" sz="2000" b="1" dirty="0" smtClean="0">
                <a:solidFill>
                  <a:schemeClr val="bg1"/>
                </a:solidFill>
                <a:latin typeface="TH SarabunPSK" pitchFamily="34" charset="-34"/>
                <a:cs typeface="IrisUPC" pitchFamily="34" charset="-34"/>
              </a:rPr>
              <a:t>อนุมัติ/เห็นชอบ แผนงาน/โครงการ</a:t>
            </a:r>
            <a:endParaRPr lang="th-TH" sz="2000" b="1" dirty="0">
              <a:solidFill>
                <a:schemeClr val="bg1"/>
              </a:solidFill>
              <a:latin typeface="TH SarabunPSK" pitchFamily="34" charset="-34"/>
              <a:cs typeface="IrisUPC" pitchFamily="34" charset="-34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5815372" y="5085185"/>
            <a:ext cx="1800200" cy="642938"/>
          </a:xfrm>
          <a:prstGeom prst="rect">
            <a:avLst/>
          </a:prstGeom>
          <a:solidFill>
            <a:srgbClr val="00206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h-TH" sz="2000" b="1" dirty="0" smtClean="0">
                <a:latin typeface="TH SarabunPSK" pitchFamily="34" charset="-34"/>
                <a:cs typeface="IrisUPC" pitchFamily="34" charset="-34"/>
              </a:rPr>
              <a:t>แผนปฏิบัติการ</a:t>
            </a:r>
          </a:p>
          <a:p>
            <a:pPr algn="ctr"/>
            <a:r>
              <a:rPr lang="th-TH" sz="2000" b="1" dirty="0" smtClean="0">
                <a:latin typeface="TH SarabunPSK" pitchFamily="34" charset="-34"/>
                <a:cs typeface="IrisUPC" pitchFamily="34" charset="-34"/>
              </a:rPr>
              <a:t>ประจำปี</a:t>
            </a:r>
            <a:endParaRPr lang="th-TH" sz="2000" b="1" dirty="0">
              <a:latin typeface="TH SarabunPSK" pitchFamily="34" charset="-34"/>
              <a:cs typeface="IrisUPC" pitchFamily="34" charset="-34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539552" y="5085185"/>
            <a:ext cx="1936800" cy="642938"/>
          </a:xfrm>
          <a:prstGeom prst="rect">
            <a:avLst/>
          </a:prstGeom>
          <a:solidFill>
            <a:srgbClr val="00206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th-TH" sz="900" b="1" dirty="0" smtClean="0">
              <a:latin typeface="TH SarabunPSK" pitchFamily="34" charset="-34"/>
              <a:cs typeface="IrisUPC" pitchFamily="34" charset="-34"/>
            </a:endParaRPr>
          </a:p>
          <a:p>
            <a:pPr algn="ctr"/>
            <a:r>
              <a:rPr lang="th-TH" sz="2000" b="1" dirty="0" smtClean="0">
                <a:latin typeface="TH SarabunPSK" pitchFamily="34" charset="-34"/>
                <a:cs typeface="IrisUPC" pitchFamily="34" charset="-34"/>
              </a:rPr>
              <a:t>เบิกเงินงบประมาณ</a:t>
            </a:r>
            <a:endParaRPr lang="th-TH" sz="2000" b="1" dirty="0">
              <a:latin typeface="TH SarabunPSK" pitchFamily="34" charset="-34"/>
              <a:cs typeface="IrisUPC" pitchFamily="34" charset="-34"/>
            </a:endParaRP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3563888" y="5085185"/>
            <a:ext cx="1428750" cy="642938"/>
          </a:xfrm>
          <a:prstGeom prst="rect">
            <a:avLst/>
          </a:prstGeom>
          <a:solidFill>
            <a:srgbClr val="00206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h-TH" sz="2000" b="1" dirty="0" smtClean="0">
                <a:latin typeface="TH SarabunPSK" pitchFamily="34" charset="-34"/>
                <a:cs typeface="IrisUPC" pitchFamily="34" charset="-34"/>
              </a:rPr>
              <a:t>ดำเนินการ</a:t>
            </a:r>
          </a:p>
          <a:p>
            <a:pPr algn="ctr"/>
            <a:r>
              <a:rPr lang="th-TH" sz="2000" b="1" dirty="0" smtClean="0">
                <a:latin typeface="TH SarabunPSK" pitchFamily="34" charset="-34"/>
                <a:cs typeface="IrisUPC" pitchFamily="34" charset="-34"/>
              </a:rPr>
              <a:t>ตามแผน</a:t>
            </a:r>
            <a:endParaRPr lang="th-TH" sz="2000" b="1" dirty="0">
              <a:latin typeface="TH SarabunPSK" pitchFamily="34" charset="-34"/>
              <a:cs typeface="IrisUPC" pitchFamily="34" charset="-34"/>
            </a:endParaRPr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4716016" y="6109232"/>
            <a:ext cx="1428750" cy="40840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TH SarabunPSK" pitchFamily="34" charset="-34"/>
                <a:cs typeface="IrisUPC" pitchFamily="34" charset="-34"/>
              </a:rPr>
              <a:t>แผนงบประมาณ</a:t>
            </a:r>
            <a:endParaRPr lang="th-TH" sz="2000" b="1" dirty="0">
              <a:solidFill>
                <a:schemeClr val="tx1"/>
              </a:solidFill>
              <a:latin typeface="TH SarabunPSK" pitchFamily="34" charset="-34"/>
              <a:cs typeface="IrisUPC" pitchFamily="34" charset="-34"/>
            </a:endParaRP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3563888" y="4028107"/>
            <a:ext cx="1428750" cy="64293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TH SarabunPSK" pitchFamily="34" charset="-34"/>
                <a:cs typeface="IrisUPC" pitchFamily="34" charset="-34"/>
              </a:rPr>
              <a:t>ขออนุมัติ</a:t>
            </a:r>
          </a:p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TH SarabunPSK" pitchFamily="34" charset="-34"/>
                <a:cs typeface="IrisUPC" pitchFamily="34" charset="-34"/>
              </a:rPr>
              <a:t>ปรับแผน</a:t>
            </a:r>
            <a:endParaRPr lang="th-TH" sz="2000" b="1" dirty="0">
              <a:solidFill>
                <a:schemeClr val="tx1"/>
              </a:solidFill>
              <a:latin typeface="TH SarabunPSK" pitchFamily="34" charset="-34"/>
              <a:cs typeface="IrisUPC" pitchFamily="34" charset="-34"/>
            </a:endParaRPr>
          </a:p>
        </p:txBody>
      </p:sp>
      <p:sp>
        <p:nvSpPr>
          <p:cNvPr id="15" name="Right Arrow 14"/>
          <p:cNvSpPr>
            <a:spLocks noChangeArrowheads="1"/>
          </p:cNvSpPr>
          <p:nvPr/>
        </p:nvSpPr>
        <p:spPr bwMode="auto">
          <a:xfrm>
            <a:off x="1846329" y="1309078"/>
            <a:ext cx="396000" cy="319721"/>
          </a:xfrm>
          <a:prstGeom prst="rightArrow">
            <a:avLst>
              <a:gd name="adj1" fmla="val 50000"/>
              <a:gd name="adj2" fmla="val 50000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th-TH"/>
          </a:p>
        </p:txBody>
      </p:sp>
      <p:sp>
        <p:nvSpPr>
          <p:cNvPr id="16" name="Right Arrow 15"/>
          <p:cNvSpPr>
            <a:spLocks noChangeArrowheads="1"/>
          </p:cNvSpPr>
          <p:nvPr/>
        </p:nvSpPr>
        <p:spPr bwMode="auto">
          <a:xfrm>
            <a:off x="3750436" y="1347785"/>
            <a:ext cx="396000" cy="320400"/>
          </a:xfrm>
          <a:prstGeom prst="rightArrow">
            <a:avLst>
              <a:gd name="adj1" fmla="val 50000"/>
              <a:gd name="adj2" fmla="val 50000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th-TH"/>
          </a:p>
        </p:txBody>
      </p:sp>
      <p:grpSp>
        <p:nvGrpSpPr>
          <p:cNvPr id="2" name="กลุ่ม 1"/>
          <p:cNvGrpSpPr/>
          <p:nvPr/>
        </p:nvGrpSpPr>
        <p:grpSpPr>
          <a:xfrm>
            <a:off x="5849301" y="1458266"/>
            <a:ext cx="900000" cy="648000"/>
            <a:chOff x="5849301" y="1458266"/>
            <a:chExt cx="900000" cy="648000"/>
          </a:xfrm>
        </p:grpSpPr>
        <p:cxnSp>
          <p:nvCxnSpPr>
            <p:cNvPr id="24" name="Straight Connector 23"/>
            <p:cNvCxnSpPr>
              <a:cxnSpLocks noChangeShapeType="1"/>
            </p:cNvCxnSpPr>
            <p:nvPr/>
          </p:nvCxnSpPr>
          <p:spPr bwMode="auto">
            <a:xfrm>
              <a:off x="5849301" y="1459713"/>
              <a:ext cx="900000" cy="37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cxnSpLocks noChangeShapeType="1"/>
            </p:cNvCxnSpPr>
            <p:nvPr/>
          </p:nvCxnSpPr>
          <p:spPr bwMode="auto">
            <a:xfrm flipH="1">
              <a:off x="6740490" y="1458266"/>
              <a:ext cx="4168" cy="64800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31" name="Straight Arrow Connector 30"/>
          <p:cNvCxnSpPr>
            <a:cxnSpLocks noChangeShapeType="1"/>
          </p:cNvCxnSpPr>
          <p:nvPr/>
        </p:nvCxnSpPr>
        <p:spPr bwMode="auto">
          <a:xfrm flipV="1">
            <a:off x="7524328" y="2728553"/>
            <a:ext cx="510332" cy="1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4" name="Right Arrow 33"/>
          <p:cNvSpPr>
            <a:spLocks noChangeArrowheads="1"/>
          </p:cNvSpPr>
          <p:nvPr/>
        </p:nvSpPr>
        <p:spPr bwMode="auto">
          <a:xfrm rot="10800000">
            <a:off x="5081191" y="5284439"/>
            <a:ext cx="642937" cy="285750"/>
          </a:xfrm>
          <a:prstGeom prst="rightArrow">
            <a:avLst>
              <a:gd name="adj1" fmla="val 50000"/>
              <a:gd name="adj2" fmla="val 50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th-TH"/>
          </a:p>
        </p:txBody>
      </p:sp>
      <p:sp>
        <p:nvSpPr>
          <p:cNvPr id="36" name="Right Arrow 35"/>
          <p:cNvSpPr>
            <a:spLocks noChangeArrowheads="1"/>
          </p:cNvSpPr>
          <p:nvPr/>
        </p:nvSpPr>
        <p:spPr bwMode="auto">
          <a:xfrm rot="5400000">
            <a:off x="6510312" y="4740573"/>
            <a:ext cx="403473" cy="285750"/>
          </a:xfrm>
          <a:prstGeom prst="rightArrow">
            <a:avLst>
              <a:gd name="adj1" fmla="val 50000"/>
              <a:gd name="adj2" fmla="val 50000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th-TH"/>
          </a:p>
        </p:txBody>
      </p:sp>
      <p:sp>
        <p:nvSpPr>
          <p:cNvPr id="38" name="Right Arrow 37"/>
          <p:cNvSpPr>
            <a:spLocks noChangeArrowheads="1"/>
          </p:cNvSpPr>
          <p:nvPr/>
        </p:nvSpPr>
        <p:spPr bwMode="auto">
          <a:xfrm rot="10800000">
            <a:off x="2555776" y="5286375"/>
            <a:ext cx="929283" cy="285750"/>
          </a:xfrm>
          <a:prstGeom prst="rightArrow">
            <a:avLst>
              <a:gd name="adj1" fmla="val 50000"/>
              <a:gd name="adj2" fmla="val 50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th-TH"/>
          </a:p>
        </p:txBody>
      </p:sp>
      <p:sp>
        <p:nvSpPr>
          <p:cNvPr id="39" name="Right Arrow 38"/>
          <p:cNvSpPr>
            <a:spLocks noChangeArrowheads="1"/>
          </p:cNvSpPr>
          <p:nvPr/>
        </p:nvSpPr>
        <p:spPr bwMode="auto">
          <a:xfrm rot="5400000">
            <a:off x="6558558" y="3683595"/>
            <a:ext cx="357188" cy="285750"/>
          </a:xfrm>
          <a:prstGeom prst="rightArrow">
            <a:avLst>
              <a:gd name="adj1" fmla="val 50000"/>
              <a:gd name="adj2" fmla="val 50000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th-TH"/>
          </a:p>
        </p:txBody>
      </p:sp>
      <p:sp>
        <p:nvSpPr>
          <p:cNvPr id="11" name="ข้าวหลามตัด 10"/>
          <p:cNvSpPr/>
          <p:nvPr/>
        </p:nvSpPr>
        <p:spPr bwMode="auto">
          <a:xfrm>
            <a:off x="5697075" y="1836440"/>
            <a:ext cx="2090448" cy="1784227"/>
          </a:xfrm>
          <a:prstGeom prst="diamond">
            <a:avLst/>
          </a:prstGeom>
          <a:solidFill>
            <a:srgbClr val="FFFF00"/>
          </a:soli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IrisUPC" pitchFamily="34" charset="-34"/>
              </a:rPr>
              <a:t>ร่างแผนปฏิบัติการ</a:t>
            </a:r>
            <a:b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IrisUPC" pitchFamily="34" charset="-34"/>
              </a:rPr>
            </a:b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IrisUPC" pitchFamily="34" charset="-34"/>
              </a:rPr>
              <a:t>รายละเอียดโครงการ</a:t>
            </a:r>
          </a:p>
        </p:txBody>
      </p:sp>
      <p:sp>
        <p:nvSpPr>
          <p:cNvPr id="14" name="สี่เหลี่ยมผืนผ้า 13"/>
          <p:cNvSpPr/>
          <p:nvPr/>
        </p:nvSpPr>
        <p:spPr bwMode="auto">
          <a:xfrm>
            <a:off x="7265772" y="2154122"/>
            <a:ext cx="1008112" cy="4653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H SarabunPSK" pitchFamily="34" charset="-34"/>
                <a:cs typeface="TH SarabunPSK" pitchFamily="34" charset="-34"/>
              </a:rPr>
              <a:t>ไม่ผ่าน</a:t>
            </a:r>
          </a:p>
        </p:txBody>
      </p:sp>
      <p:cxnSp>
        <p:nvCxnSpPr>
          <p:cNvPr id="21" name="ตัวเชื่อมต่อตรง 20"/>
          <p:cNvCxnSpPr/>
          <p:nvPr/>
        </p:nvCxnSpPr>
        <p:spPr bwMode="auto">
          <a:xfrm>
            <a:off x="6705947" y="5728123"/>
            <a:ext cx="0" cy="585313"/>
          </a:xfrm>
          <a:prstGeom prst="line">
            <a:avLst/>
          </a:prstGeom>
          <a:ln/>
          <a:ex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" name="ลูกศรเชื่อมต่อแบบตรง 24"/>
          <p:cNvCxnSpPr/>
          <p:nvPr/>
        </p:nvCxnSpPr>
        <p:spPr bwMode="auto">
          <a:xfrm flipH="1">
            <a:off x="6144766" y="6313436"/>
            <a:ext cx="570706" cy="0"/>
          </a:xfrm>
          <a:prstGeom prst="straightConnector1">
            <a:avLst/>
          </a:prstGeom>
          <a:ln>
            <a:tailEnd type="arrow"/>
          </a:ln>
          <a:ex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7" name="ตัวเชื่อมต่อตรง 26"/>
          <p:cNvCxnSpPr/>
          <p:nvPr/>
        </p:nvCxnSpPr>
        <p:spPr bwMode="auto">
          <a:xfrm flipH="1">
            <a:off x="4264966" y="6303911"/>
            <a:ext cx="468000" cy="0"/>
          </a:xfrm>
          <a:prstGeom prst="line">
            <a:avLst/>
          </a:prstGeom>
          <a:ln/>
          <a:ex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" name="ลูกศรเชื่อมต่อแบบตรง 29"/>
          <p:cNvCxnSpPr>
            <a:endCxn id="3084" idx="2"/>
          </p:cNvCxnSpPr>
          <p:nvPr/>
        </p:nvCxnSpPr>
        <p:spPr bwMode="auto">
          <a:xfrm flipV="1">
            <a:off x="4278263" y="5728123"/>
            <a:ext cx="0" cy="585313"/>
          </a:xfrm>
          <a:prstGeom prst="straightConnector1">
            <a:avLst/>
          </a:prstGeom>
          <a:ln>
            <a:tailEnd type="arrow"/>
          </a:ln>
          <a:ex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7" name="สี่เหลี่ยมผืนผ้า 46"/>
          <p:cNvSpPr/>
          <p:nvPr/>
        </p:nvSpPr>
        <p:spPr bwMode="auto">
          <a:xfrm>
            <a:off x="2505472" y="4979864"/>
            <a:ext cx="1008112" cy="4653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H SarabunPSK" pitchFamily="34" charset="-34"/>
                <a:cs typeface="TH SarabunPSK" pitchFamily="34" charset="-34"/>
              </a:rPr>
              <a:t>ได้</a:t>
            </a:r>
          </a:p>
        </p:txBody>
      </p:sp>
      <p:cxnSp>
        <p:nvCxnSpPr>
          <p:cNvPr id="40" name="ลูกศรเชื่อมต่อแบบตรง 39"/>
          <p:cNvCxnSpPr>
            <a:stCxn id="3084" idx="0"/>
            <a:endCxn id="3086" idx="2"/>
          </p:cNvCxnSpPr>
          <p:nvPr/>
        </p:nvCxnSpPr>
        <p:spPr bwMode="auto">
          <a:xfrm flipV="1">
            <a:off x="4278263" y="4671045"/>
            <a:ext cx="0" cy="414140"/>
          </a:xfrm>
          <a:prstGeom prst="straightConnector1">
            <a:avLst/>
          </a:prstGeom>
          <a:ln>
            <a:tailEnd type="arrow"/>
          </a:ln>
          <a:ex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0" name="สี่เหลี่ยมผืนผ้า 49"/>
          <p:cNvSpPr/>
          <p:nvPr/>
        </p:nvSpPr>
        <p:spPr bwMode="auto">
          <a:xfrm>
            <a:off x="4327302" y="4691832"/>
            <a:ext cx="748754" cy="4653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H SarabunPSK" pitchFamily="34" charset="-34"/>
                <a:cs typeface="TH SarabunPSK" pitchFamily="34" charset="-34"/>
              </a:rPr>
              <a:t>ไม่ได้</a:t>
            </a:r>
          </a:p>
        </p:txBody>
      </p:sp>
      <p:cxnSp>
        <p:nvCxnSpPr>
          <p:cNvPr id="42" name="ลูกศรเชื่อมต่อแบบตรง 41"/>
          <p:cNvCxnSpPr>
            <a:stCxn id="3086" idx="3"/>
            <a:endCxn id="3080" idx="1"/>
          </p:cNvCxnSpPr>
          <p:nvPr/>
        </p:nvCxnSpPr>
        <p:spPr bwMode="auto">
          <a:xfrm>
            <a:off x="4992638" y="4349576"/>
            <a:ext cx="789756" cy="0"/>
          </a:xfrm>
          <a:prstGeom prst="straightConnector1">
            <a:avLst/>
          </a:prstGeom>
          <a:ln>
            <a:tailEnd type="arrow"/>
          </a:ln>
          <a:ex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3" name="Rectangle 13"/>
          <p:cNvSpPr>
            <a:spLocks noChangeArrowheads="1"/>
          </p:cNvSpPr>
          <p:nvPr/>
        </p:nvSpPr>
        <p:spPr bwMode="auto">
          <a:xfrm>
            <a:off x="8100392" y="2380332"/>
            <a:ext cx="864096" cy="68862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TH SarabunPSK" pitchFamily="34" charset="-34"/>
                <a:cs typeface="IrisUPC" pitchFamily="34" charset="-34"/>
              </a:rPr>
              <a:t>แก้ไข</a:t>
            </a:r>
          </a:p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TH SarabunPSK" pitchFamily="34" charset="-34"/>
                <a:cs typeface="IrisUPC" pitchFamily="34" charset="-34"/>
              </a:rPr>
              <a:t>ปรับปรุง</a:t>
            </a:r>
            <a:endParaRPr lang="th-TH" sz="2000" b="1" dirty="0">
              <a:solidFill>
                <a:schemeClr val="tx1"/>
              </a:solidFill>
              <a:latin typeface="TH SarabunPSK" pitchFamily="34" charset="-34"/>
              <a:cs typeface="IrisUPC" pitchFamily="34" charset="-34"/>
            </a:endParaRPr>
          </a:p>
        </p:txBody>
      </p:sp>
      <p:sp>
        <p:nvSpPr>
          <p:cNvPr id="55" name="สี่เหลี่ยมผืนผ้า 54"/>
          <p:cNvSpPr/>
          <p:nvPr/>
        </p:nvSpPr>
        <p:spPr bwMode="auto">
          <a:xfrm>
            <a:off x="6900217" y="3539704"/>
            <a:ext cx="624111" cy="4653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H SarabunPSK" pitchFamily="34" charset="-34"/>
                <a:cs typeface="TH SarabunPSK" pitchFamily="34" charset="-34"/>
              </a:rPr>
              <a:t>ผ่าน</a:t>
            </a:r>
          </a:p>
        </p:txBody>
      </p:sp>
    </p:spTree>
    <p:extLst>
      <p:ext uri="{BB962C8B-B14F-4D97-AF65-F5344CB8AC3E}">
        <p14:creationId xmlns:p14="http://schemas.microsoft.com/office/powerpoint/2010/main" xmlns="" val="67423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1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  <p:bldP spid="4" grpId="0" animBg="1"/>
      <p:bldP spid="7" grpId="0" animBg="1"/>
      <p:bldP spid="3080" grpId="0" animBg="1"/>
      <p:bldP spid="3081" grpId="0" animBg="1"/>
      <p:bldP spid="3083" grpId="0" animBg="1"/>
      <p:bldP spid="3084" grpId="0" animBg="1"/>
      <p:bldP spid="3085" grpId="0" animBg="1"/>
      <p:bldP spid="3086" grpId="0" animBg="1"/>
      <p:bldP spid="15" grpId="0" animBg="1"/>
      <p:bldP spid="16" grpId="0" animBg="1"/>
      <p:bldP spid="34" grpId="0" animBg="1"/>
      <p:bldP spid="36" grpId="0" animBg="1"/>
      <p:bldP spid="38" grpId="0" animBg="1"/>
      <p:bldP spid="39" grpId="0" animBg="1"/>
      <p:bldP spid="11" grpId="0" animBg="1"/>
      <p:bldP spid="14" grpId="0"/>
      <p:bldP spid="47" grpId="0"/>
      <p:bldP spid="50" grpId="0"/>
      <p:bldP spid="53" grpId="0" animBg="1"/>
      <p:bldP spid="5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136952" y="2452787"/>
            <a:ext cx="1316768" cy="1279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th-TH" sz="8000" b="1" dirty="0" smtClean="0">
                <a:latin typeface="Tahoma" pitchFamily="34" charset="0"/>
                <a:ea typeface="Tahoma" pitchFamily="34" charset="0"/>
                <a:cs typeface="IrisUPC" pitchFamily="34" charset="-34"/>
              </a:rPr>
              <a:t>จบ</a:t>
            </a:r>
            <a:endParaRPr lang="en-US" sz="8000" b="1" dirty="0" smtClean="0">
              <a:latin typeface="Tahoma" pitchFamily="34" charset="0"/>
              <a:ea typeface="Tahoma" pitchFamily="34" charset="0"/>
              <a:cs typeface="IrisUPC" pitchFamily="34" charset="-34"/>
            </a:endParaRPr>
          </a:p>
          <a:p>
            <a:endParaRPr lang="ru-RU" sz="8000" b="1" dirty="0">
              <a:latin typeface="Tahoma" pitchFamily="34" charset="0"/>
              <a:ea typeface="Tahoma" pitchFamily="34" charset="0"/>
              <a:cs typeface="IrisUPC" pitchFamily="34" charset="-34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1011709" y="2453841"/>
            <a:ext cx="1296144" cy="11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th-TH" sz="8000" b="1" dirty="0" smtClean="0">
                <a:latin typeface="Tahoma" pitchFamily="34" charset="0"/>
                <a:ea typeface="Tahoma" pitchFamily="34" charset="0"/>
                <a:cs typeface="IrisUPC" pitchFamily="34" charset="-34"/>
              </a:rPr>
              <a:t>การ</a:t>
            </a:r>
            <a:endParaRPr lang="en-US" sz="8000" b="1" dirty="0" smtClean="0">
              <a:latin typeface="Tahoma" pitchFamily="34" charset="0"/>
              <a:ea typeface="Tahoma" pitchFamily="34" charset="0"/>
              <a:cs typeface="IrisUPC" pitchFamily="34" charset="-34"/>
            </a:endParaRPr>
          </a:p>
          <a:p>
            <a:endParaRPr lang="ru-RU" sz="8000" b="1" dirty="0">
              <a:latin typeface="Tahoma" pitchFamily="34" charset="0"/>
              <a:ea typeface="Tahoma" pitchFamily="34" charset="0"/>
              <a:cs typeface="IrisUPC" pitchFamily="34" charset="-34"/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2155627" y="2464474"/>
            <a:ext cx="908670" cy="11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th-TH" sz="8000" b="1" dirty="0" smtClean="0">
                <a:latin typeface="Tahoma" pitchFamily="34" charset="0"/>
                <a:ea typeface="Tahoma" pitchFamily="34" charset="0"/>
                <a:cs typeface="IrisUPC" pitchFamily="34" charset="-34"/>
              </a:rPr>
              <a:t>นำ</a:t>
            </a:r>
            <a:endParaRPr lang="en-US" sz="8000" b="1" dirty="0" smtClean="0">
              <a:latin typeface="Tahoma" pitchFamily="34" charset="0"/>
              <a:ea typeface="Tahoma" pitchFamily="34" charset="0"/>
              <a:cs typeface="IrisUPC" pitchFamily="34" charset="-34"/>
            </a:endParaRP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2915816" y="2477417"/>
            <a:ext cx="1944216" cy="11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th-TH" sz="8000" b="1" dirty="0" smtClean="0">
                <a:latin typeface="Tahoma" pitchFamily="34" charset="0"/>
                <a:ea typeface="Tahoma" pitchFamily="34" charset="0"/>
                <a:cs typeface="IrisUPC" pitchFamily="34" charset="-34"/>
              </a:rPr>
              <a:t>เสนอ</a:t>
            </a:r>
            <a:endParaRPr lang="en-US" sz="8000" b="1" dirty="0" smtClean="0">
              <a:latin typeface="Tahoma" pitchFamily="34" charset="0"/>
              <a:ea typeface="Tahoma" pitchFamily="34" charset="0"/>
              <a:cs typeface="IrisUPC" pitchFamily="34" charset="-34"/>
            </a:endParaRPr>
          </a:p>
          <a:p>
            <a:endParaRPr lang="ru-RU" sz="8000" b="1" dirty="0">
              <a:latin typeface="Tahoma" pitchFamily="34" charset="0"/>
              <a:ea typeface="Tahoma" pitchFamily="34" charset="0"/>
              <a:cs typeface="IrisUPC" pitchFamily="34" charset="-34"/>
            </a:endParaRP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0" y="6334447"/>
            <a:ext cx="7980040" cy="459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th-TH" sz="2000" b="1" dirty="0" smtClean="0">
                <a:latin typeface="Tahoma" pitchFamily="34" charset="0"/>
                <a:ea typeface="Tahoma" pitchFamily="34" charset="0"/>
                <a:cs typeface="IrisUPC" pitchFamily="34" charset="-34"/>
              </a:rPr>
              <a:t>สำนักงาน </a:t>
            </a:r>
            <a:r>
              <a:rPr lang="th-TH" sz="2000" b="1" dirty="0" err="1" smtClean="0">
                <a:latin typeface="Tahoma" pitchFamily="34" charset="0"/>
                <a:ea typeface="Tahoma" pitchFamily="34" charset="0"/>
                <a:cs typeface="IrisUPC" pitchFamily="34" charset="-34"/>
              </a:rPr>
              <a:t>กศน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IrisUPC" pitchFamily="34" charset="-34"/>
              </a:rPr>
              <a:t>.</a:t>
            </a:r>
            <a:endParaRPr lang="en-US" sz="2000" b="1" dirty="0" smtClean="0">
              <a:latin typeface="Tahoma" pitchFamily="34" charset="0"/>
              <a:ea typeface="Tahoma" pitchFamily="34" charset="0"/>
              <a:cs typeface="IrisUPC" pitchFamily="34" charset="-34"/>
            </a:endParaRPr>
          </a:p>
          <a:p>
            <a:endParaRPr lang="ru-RU" sz="2000" b="1" dirty="0">
              <a:latin typeface="Tahoma" pitchFamily="34" charset="0"/>
              <a:ea typeface="Tahoma" pitchFamily="34" charset="0"/>
              <a:cs typeface="Iris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317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Arc 2"/>
          <p:cNvSpPr>
            <a:spLocks/>
          </p:cNvSpPr>
          <p:nvPr/>
        </p:nvSpPr>
        <p:spPr bwMode="auto">
          <a:xfrm flipH="1" flipV="1">
            <a:off x="1295400" y="3505200"/>
            <a:ext cx="2971800" cy="2743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105475" name="Line 3"/>
          <p:cNvSpPr>
            <a:spLocks noChangeShapeType="1"/>
          </p:cNvSpPr>
          <p:nvPr/>
        </p:nvSpPr>
        <p:spPr bwMode="auto">
          <a:xfrm>
            <a:off x="640079" y="3500438"/>
            <a:ext cx="45719" cy="1223962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05476" name="Line 4"/>
          <p:cNvSpPr>
            <a:spLocks noChangeShapeType="1"/>
          </p:cNvSpPr>
          <p:nvPr/>
        </p:nvSpPr>
        <p:spPr bwMode="auto">
          <a:xfrm flipH="1" flipV="1">
            <a:off x="990600" y="2133600"/>
            <a:ext cx="0" cy="19050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05477" name="Line 5"/>
          <p:cNvSpPr>
            <a:spLocks noChangeShapeType="1"/>
          </p:cNvSpPr>
          <p:nvPr/>
        </p:nvSpPr>
        <p:spPr bwMode="auto">
          <a:xfrm flipH="1" flipV="1">
            <a:off x="1295400" y="1295400"/>
            <a:ext cx="0" cy="990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827088" y="0"/>
            <a:ext cx="763270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th-TH" sz="4000" b="1" dirty="0">
                <a:solidFill>
                  <a:srgbClr val="FFFF00"/>
                </a:solidFill>
                <a:latin typeface="PSL Passanun" pitchFamily="18" charset="-34"/>
                <a:cs typeface="LilyUPC" pitchFamily="34" charset="-34"/>
              </a:rPr>
              <a:t>ขั้นตอนการปฏิบัติงานของส่วนราชการในประเทศไทย</a:t>
            </a:r>
          </a:p>
        </p:txBody>
      </p:sp>
      <p:sp>
        <p:nvSpPr>
          <p:cNvPr id="105479" name="Text Box 7"/>
          <p:cNvSpPr txBox="1">
            <a:spLocks noChangeArrowheads="1"/>
          </p:cNvSpPr>
          <p:nvPr/>
        </p:nvSpPr>
        <p:spPr bwMode="auto">
          <a:xfrm>
            <a:off x="0" y="685800"/>
            <a:ext cx="1981200" cy="598488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</a:gradFill>
          <a:ln w="19050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th-TH" sz="4000" b="1">
                <a:solidFill>
                  <a:srgbClr val="FFFFFF"/>
                </a:solidFill>
                <a:latin typeface="PSL Passanun" pitchFamily="18" charset="-34"/>
                <a:cs typeface="LilyUPC" pitchFamily="34" charset="-34"/>
              </a:rPr>
              <a:t>รัฐบาล</a:t>
            </a:r>
          </a:p>
        </p:txBody>
      </p:sp>
      <p:sp>
        <p:nvSpPr>
          <p:cNvPr id="105480" name="AutoShape 8"/>
          <p:cNvSpPr>
            <a:spLocks noChangeArrowheads="1"/>
          </p:cNvSpPr>
          <p:nvPr/>
        </p:nvSpPr>
        <p:spPr bwMode="auto">
          <a:xfrm>
            <a:off x="1981200" y="762000"/>
            <a:ext cx="381000" cy="381000"/>
          </a:xfrm>
          <a:prstGeom prst="rightArrow">
            <a:avLst>
              <a:gd name="adj1" fmla="val 50000"/>
              <a:gd name="adj2" fmla="val 52917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5481" name="Text Box 9"/>
          <p:cNvSpPr txBox="1">
            <a:spLocks noChangeArrowheads="1"/>
          </p:cNvSpPr>
          <p:nvPr/>
        </p:nvSpPr>
        <p:spPr bwMode="auto">
          <a:xfrm>
            <a:off x="2362200" y="685800"/>
            <a:ext cx="2133600" cy="57943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th-TH" sz="3600" b="1" dirty="0">
                <a:solidFill>
                  <a:srgbClr val="FFFFFF"/>
                </a:solidFill>
                <a:latin typeface="PSL Passanun" pitchFamily="18" charset="-34"/>
                <a:cs typeface="LilyUPC" pitchFamily="34" charset="-34"/>
              </a:rPr>
              <a:t>แถลงนโยบาย</a:t>
            </a:r>
          </a:p>
        </p:txBody>
      </p:sp>
      <p:sp>
        <p:nvSpPr>
          <p:cNvPr id="105482" name="AutoShape 10"/>
          <p:cNvSpPr>
            <a:spLocks noChangeArrowheads="1"/>
          </p:cNvSpPr>
          <p:nvPr/>
        </p:nvSpPr>
        <p:spPr bwMode="auto">
          <a:xfrm>
            <a:off x="4495800" y="762000"/>
            <a:ext cx="381000" cy="381000"/>
          </a:xfrm>
          <a:prstGeom prst="rightArrow">
            <a:avLst>
              <a:gd name="adj1" fmla="val 50000"/>
              <a:gd name="adj2" fmla="val 52917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5486" name="AutoShape 14"/>
          <p:cNvSpPr>
            <a:spLocks noChangeArrowheads="1"/>
          </p:cNvSpPr>
          <p:nvPr/>
        </p:nvSpPr>
        <p:spPr bwMode="auto">
          <a:xfrm>
            <a:off x="1979613" y="5013325"/>
            <a:ext cx="381000" cy="381000"/>
          </a:xfrm>
          <a:prstGeom prst="rightArrow">
            <a:avLst>
              <a:gd name="adj1" fmla="val 50000"/>
              <a:gd name="adj2" fmla="val 52917"/>
            </a:avLst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5487" name="AutoShape 15"/>
          <p:cNvSpPr>
            <a:spLocks noChangeArrowheads="1"/>
          </p:cNvSpPr>
          <p:nvPr/>
        </p:nvSpPr>
        <p:spPr bwMode="auto">
          <a:xfrm>
            <a:off x="6324600" y="5029200"/>
            <a:ext cx="381000" cy="381000"/>
          </a:xfrm>
          <a:prstGeom prst="rightArrow">
            <a:avLst>
              <a:gd name="adj1" fmla="val 50000"/>
              <a:gd name="adj2" fmla="val 52917"/>
            </a:avLst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5488" name="AutoShape 16"/>
          <p:cNvSpPr>
            <a:spLocks noChangeArrowheads="1"/>
          </p:cNvSpPr>
          <p:nvPr/>
        </p:nvSpPr>
        <p:spPr bwMode="auto">
          <a:xfrm rot="10800000">
            <a:off x="5857884" y="3857628"/>
            <a:ext cx="381000" cy="381000"/>
          </a:xfrm>
          <a:prstGeom prst="rightArrow">
            <a:avLst>
              <a:gd name="adj1" fmla="val 50000"/>
              <a:gd name="adj2" fmla="val 52917"/>
            </a:avLst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5489" name="Text Box 17"/>
          <p:cNvSpPr txBox="1">
            <a:spLocks noChangeArrowheads="1"/>
          </p:cNvSpPr>
          <p:nvPr/>
        </p:nvSpPr>
        <p:spPr bwMode="auto">
          <a:xfrm>
            <a:off x="4876800" y="609600"/>
            <a:ext cx="3200400" cy="803297"/>
          </a:xfrm>
          <a:prstGeom prst="rect">
            <a:avLst/>
          </a:prstGeom>
          <a:solidFill>
            <a:srgbClr val="FF0000"/>
          </a:solidFill>
          <a:ln>
            <a:headEnd/>
            <a:tailEnd/>
          </a:ln>
          <a:ex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th-TH" b="1" dirty="0">
                <a:solidFill>
                  <a:srgbClr val="FFFFFF"/>
                </a:solidFill>
                <a:latin typeface="PSL Passanun" pitchFamily="18" charset="-34"/>
                <a:cs typeface="LilyUPC" pitchFamily="34" charset="-34"/>
              </a:rPr>
              <a:t>แผนการบริหาร</a:t>
            </a:r>
          </a:p>
          <a:p>
            <a:pPr algn="ctr" eaLnBrk="1" hangingPunct="1">
              <a:lnSpc>
                <a:spcPct val="80000"/>
              </a:lnSpc>
            </a:pPr>
            <a:r>
              <a:rPr lang="th-TH" b="1" dirty="0">
                <a:solidFill>
                  <a:srgbClr val="FFFFFF"/>
                </a:solidFill>
                <a:latin typeface="PSL Passanun" pitchFamily="18" charset="-34"/>
                <a:cs typeface="LilyUPC" pitchFamily="34" charset="-34"/>
              </a:rPr>
              <a:t>ราชการแผ่นดิน 4 ปี</a:t>
            </a:r>
          </a:p>
        </p:txBody>
      </p:sp>
      <p:sp>
        <p:nvSpPr>
          <p:cNvPr id="105490" name="Text Box 18"/>
          <p:cNvSpPr txBox="1">
            <a:spLocks noChangeArrowheads="1"/>
          </p:cNvSpPr>
          <p:nvPr/>
        </p:nvSpPr>
        <p:spPr bwMode="auto">
          <a:xfrm>
            <a:off x="0" y="1524000"/>
            <a:ext cx="1981200" cy="510909"/>
          </a:xfrm>
          <a:prstGeom prst="rect">
            <a:avLst/>
          </a:prstGeom>
          <a:solidFill>
            <a:srgbClr val="CC00FF"/>
          </a:solidFill>
          <a:ln w="19050">
            <a:solidFill>
              <a:srgbClr val="66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th-TH" sz="3200" b="1" dirty="0" err="1" smtClean="0">
                <a:solidFill>
                  <a:srgbClr val="FFFFFF"/>
                </a:solidFill>
                <a:latin typeface="PSL Passanun" pitchFamily="18" charset="-34"/>
                <a:cs typeface="LilyUPC" pitchFamily="34" charset="-34"/>
              </a:rPr>
              <a:t>สน.ง</a:t>
            </a:r>
            <a:r>
              <a:rPr lang="th-TH" sz="3200" b="1" dirty="0" smtClean="0">
                <a:solidFill>
                  <a:srgbClr val="FFFFFF"/>
                </a:solidFill>
                <a:latin typeface="PSL Passanun" pitchFamily="18" charset="-34"/>
                <a:cs typeface="LilyUPC" pitchFamily="34" charset="-34"/>
              </a:rPr>
              <a:t>ปม.</a:t>
            </a:r>
            <a:endParaRPr lang="th-TH" sz="3200" b="1" dirty="0">
              <a:solidFill>
                <a:srgbClr val="FFFFFF"/>
              </a:solidFill>
              <a:latin typeface="PSL Passanun" pitchFamily="18" charset="-34"/>
              <a:cs typeface="LilyUPC" pitchFamily="34" charset="-34"/>
            </a:endParaRPr>
          </a:p>
        </p:txBody>
      </p:sp>
      <p:sp>
        <p:nvSpPr>
          <p:cNvPr id="105491" name="Line 19"/>
          <p:cNvSpPr>
            <a:spLocks noChangeShapeType="1"/>
          </p:cNvSpPr>
          <p:nvPr/>
        </p:nvSpPr>
        <p:spPr bwMode="auto">
          <a:xfrm flipH="1">
            <a:off x="1981200" y="1600200"/>
            <a:ext cx="28956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05492" name="Line 20"/>
          <p:cNvSpPr>
            <a:spLocks noChangeShapeType="1"/>
          </p:cNvSpPr>
          <p:nvPr/>
        </p:nvSpPr>
        <p:spPr bwMode="auto">
          <a:xfrm flipH="1" flipV="1">
            <a:off x="990600" y="1295400"/>
            <a:ext cx="0" cy="228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05493" name="Line 21"/>
          <p:cNvSpPr>
            <a:spLocks noChangeShapeType="1"/>
          </p:cNvSpPr>
          <p:nvPr/>
        </p:nvSpPr>
        <p:spPr bwMode="auto">
          <a:xfrm>
            <a:off x="1295400" y="2286000"/>
            <a:ext cx="10668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05494" name="Text Box 22"/>
          <p:cNvSpPr txBox="1">
            <a:spLocks noChangeArrowheads="1"/>
          </p:cNvSpPr>
          <p:nvPr/>
        </p:nvSpPr>
        <p:spPr bwMode="auto">
          <a:xfrm>
            <a:off x="2362200" y="1828800"/>
            <a:ext cx="3962400" cy="803297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>
            <a:outerShdw dist="35921" dir="2700000" algn="ctr" rotWithShape="0">
              <a:srgbClr val="0000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th-TH" b="1" dirty="0">
                <a:solidFill>
                  <a:srgbClr val="FFFF00"/>
                </a:solidFill>
                <a:latin typeface="PSL Passanun" pitchFamily="18" charset="-34"/>
                <a:cs typeface="LilyUPC" pitchFamily="34" charset="-34"/>
              </a:rPr>
              <a:t>ยุทธศาสตร์การจัดสรร</a:t>
            </a:r>
          </a:p>
          <a:p>
            <a:pPr algn="ctr" eaLnBrk="1" hangingPunct="1">
              <a:lnSpc>
                <a:spcPct val="80000"/>
              </a:lnSpc>
            </a:pPr>
            <a:r>
              <a:rPr lang="th-TH" b="1" dirty="0">
                <a:solidFill>
                  <a:srgbClr val="FFFF00"/>
                </a:solidFill>
                <a:latin typeface="PSL Passanun" pitchFamily="18" charset="-34"/>
                <a:cs typeface="LilyUPC" pitchFamily="34" charset="-34"/>
              </a:rPr>
              <a:t>งบประมาณรายจ่ายประจำปี</a:t>
            </a:r>
          </a:p>
        </p:txBody>
      </p:sp>
      <p:sp>
        <p:nvSpPr>
          <p:cNvPr id="105495" name="Text Box 23"/>
          <p:cNvSpPr txBox="1">
            <a:spLocks noChangeArrowheads="1"/>
          </p:cNvSpPr>
          <p:nvPr/>
        </p:nvSpPr>
        <p:spPr bwMode="auto">
          <a:xfrm>
            <a:off x="0" y="2895600"/>
            <a:ext cx="1981200" cy="458587"/>
          </a:xfrm>
          <a:prstGeom prst="rect">
            <a:avLst/>
          </a:prstGeom>
          <a:solidFill>
            <a:srgbClr val="A50021"/>
          </a:solidFill>
          <a:ln w="19050">
            <a:solidFill>
              <a:srgbClr val="CC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th-TH" b="1" dirty="0">
                <a:solidFill>
                  <a:srgbClr val="FFFFFF"/>
                </a:solidFill>
                <a:latin typeface="PSL Passanun" pitchFamily="18" charset="-34"/>
                <a:cs typeface="LilyUPC" pitchFamily="34" charset="-34"/>
              </a:rPr>
              <a:t>ส่วนราชการ</a:t>
            </a:r>
          </a:p>
        </p:txBody>
      </p:sp>
      <p:sp>
        <p:nvSpPr>
          <p:cNvPr id="105496" name="Line 24"/>
          <p:cNvSpPr>
            <a:spLocks noChangeShapeType="1"/>
          </p:cNvSpPr>
          <p:nvPr/>
        </p:nvSpPr>
        <p:spPr bwMode="auto">
          <a:xfrm flipH="1">
            <a:off x="1981200" y="3124200"/>
            <a:ext cx="48006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05497" name="Line 25"/>
          <p:cNvSpPr>
            <a:spLocks noChangeShapeType="1"/>
          </p:cNvSpPr>
          <p:nvPr/>
        </p:nvSpPr>
        <p:spPr bwMode="auto">
          <a:xfrm flipH="1" flipV="1">
            <a:off x="6588125" y="1700213"/>
            <a:ext cx="0" cy="1447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05498" name="Text Box 26"/>
          <p:cNvSpPr txBox="1">
            <a:spLocks noChangeArrowheads="1"/>
          </p:cNvSpPr>
          <p:nvPr/>
        </p:nvSpPr>
        <p:spPr bwMode="auto">
          <a:xfrm>
            <a:off x="6781800" y="2590800"/>
            <a:ext cx="2362200" cy="803297"/>
          </a:xfrm>
          <a:prstGeom prst="rect">
            <a:avLst/>
          </a:prstGeom>
          <a:solidFill>
            <a:srgbClr val="FF0000"/>
          </a:solidFill>
          <a:ln>
            <a:headEnd/>
            <a:tailEnd/>
          </a:ln>
          <a:ex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th-TH" b="1" dirty="0">
                <a:solidFill>
                  <a:srgbClr val="FFFFFF"/>
                </a:solidFill>
                <a:latin typeface="PSL Passanun" pitchFamily="18" charset="-34"/>
                <a:cs typeface="LilyUPC" pitchFamily="34" charset="-34"/>
              </a:rPr>
              <a:t>แผนปฏิบัติ</a:t>
            </a:r>
          </a:p>
          <a:p>
            <a:pPr algn="ctr" eaLnBrk="1" hangingPunct="1">
              <a:lnSpc>
                <a:spcPct val="80000"/>
              </a:lnSpc>
            </a:pPr>
            <a:r>
              <a:rPr lang="th-TH" b="1" dirty="0">
                <a:solidFill>
                  <a:srgbClr val="FFFFFF"/>
                </a:solidFill>
                <a:latin typeface="PSL Passanun" pitchFamily="18" charset="-34"/>
                <a:cs typeface="LilyUPC" pitchFamily="34" charset="-34"/>
              </a:rPr>
              <a:t>ราชการ 4 ปี</a:t>
            </a:r>
          </a:p>
        </p:txBody>
      </p:sp>
      <p:sp>
        <p:nvSpPr>
          <p:cNvPr id="105502" name="Line 30"/>
          <p:cNvSpPr>
            <a:spLocks noChangeShapeType="1"/>
          </p:cNvSpPr>
          <p:nvPr/>
        </p:nvSpPr>
        <p:spPr bwMode="auto">
          <a:xfrm flipH="1" flipV="1">
            <a:off x="990600" y="4038599"/>
            <a:ext cx="3081334" cy="45719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05503" name="Text Box 31"/>
          <p:cNvSpPr txBox="1">
            <a:spLocks noChangeArrowheads="1"/>
          </p:cNvSpPr>
          <p:nvPr/>
        </p:nvSpPr>
        <p:spPr bwMode="auto">
          <a:xfrm>
            <a:off x="4071934" y="3500438"/>
            <a:ext cx="1752600" cy="904863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ffectLst>
            <a:outerShdw dist="35921" dir="2700000" algn="ctr" rotWithShape="0">
              <a:srgbClr val="0000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th-TH" sz="3200" b="1" dirty="0">
                <a:solidFill>
                  <a:srgbClr val="FFFF00"/>
                </a:solidFill>
                <a:latin typeface="PSL Passanun" pitchFamily="18" charset="-34"/>
                <a:cs typeface="LilyUPC" pitchFamily="34" charset="-34"/>
              </a:rPr>
              <a:t>ขอตั้งงบประมาณ</a:t>
            </a:r>
          </a:p>
        </p:txBody>
      </p:sp>
      <p:sp>
        <p:nvSpPr>
          <p:cNvPr id="105504" name="Text Box 32"/>
          <p:cNvSpPr txBox="1">
            <a:spLocks noChangeArrowheads="1"/>
          </p:cNvSpPr>
          <p:nvPr/>
        </p:nvSpPr>
        <p:spPr bwMode="auto">
          <a:xfrm>
            <a:off x="0" y="4724400"/>
            <a:ext cx="1928794" cy="458587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ffectLst>
            <a:outerShdw dist="35921" dir="2700000" algn="ctr" rotWithShape="0">
              <a:srgbClr val="0000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th-TH" b="1" dirty="0">
                <a:solidFill>
                  <a:srgbClr val="FFFF00"/>
                </a:solidFill>
                <a:latin typeface="PSL Passanun" pitchFamily="18" charset="-34"/>
                <a:cs typeface="LilyUPC" pitchFamily="34" charset="-34"/>
              </a:rPr>
              <a:t>ได้รับงบประมาณ</a:t>
            </a:r>
          </a:p>
        </p:txBody>
      </p:sp>
      <p:sp>
        <p:nvSpPr>
          <p:cNvPr id="105505" name="Text Box 33"/>
          <p:cNvSpPr txBox="1">
            <a:spLocks noChangeArrowheads="1"/>
          </p:cNvSpPr>
          <p:nvPr/>
        </p:nvSpPr>
        <p:spPr bwMode="auto">
          <a:xfrm>
            <a:off x="2362200" y="4953000"/>
            <a:ext cx="3962400" cy="588963"/>
          </a:xfrm>
          <a:prstGeom prst="rect">
            <a:avLst/>
          </a:prstGeom>
          <a:solidFill>
            <a:srgbClr val="FF0000"/>
          </a:solidFill>
          <a:ln w="9525">
            <a:solidFill>
              <a:srgbClr val="00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th-TH" sz="4000" b="1">
                <a:solidFill>
                  <a:srgbClr val="FFFFFF"/>
                </a:solidFill>
                <a:latin typeface="PSL Passanun" pitchFamily="18" charset="-34"/>
                <a:cs typeface="LilyUPC" pitchFamily="34" charset="-34"/>
              </a:rPr>
              <a:t>แผนปฏิบัติราชการประจำปี</a:t>
            </a:r>
          </a:p>
        </p:txBody>
      </p:sp>
      <p:sp>
        <p:nvSpPr>
          <p:cNvPr id="105506" name="Text Box 34"/>
          <p:cNvSpPr txBox="1">
            <a:spLocks noChangeArrowheads="1"/>
          </p:cNvSpPr>
          <p:nvPr/>
        </p:nvSpPr>
        <p:spPr bwMode="auto">
          <a:xfrm>
            <a:off x="6858000" y="4724400"/>
            <a:ext cx="1828800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33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th-TH" sz="4000" b="1">
                <a:solidFill>
                  <a:srgbClr val="FFFF00"/>
                </a:solidFill>
                <a:latin typeface="PSL Passanun" pitchFamily="18" charset="-34"/>
                <a:cs typeface="LilyUPC" pitchFamily="34" charset="-34"/>
              </a:rPr>
              <a:t>ดำเนินการตามแผน</a:t>
            </a:r>
          </a:p>
        </p:txBody>
      </p:sp>
      <p:sp>
        <p:nvSpPr>
          <p:cNvPr id="105507" name="Oval 35"/>
          <p:cNvSpPr>
            <a:spLocks noChangeArrowheads="1"/>
          </p:cNvSpPr>
          <p:nvPr/>
        </p:nvSpPr>
        <p:spPr bwMode="auto">
          <a:xfrm>
            <a:off x="6781800" y="4648200"/>
            <a:ext cx="1981200" cy="1219200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5508" name="Arc 36"/>
          <p:cNvSpPr>
            <a:spLocks/>
          </p:cNvSpPr>
          <p:nvPr/>
        </p:nvSpPr>
        <p:spPr bwMode="auto">
          <a:xfrm rot="-5400000" flipH="1" flipV="1">
            <a:off x="4124325" y="3302000"/>
            <a:ext cx="2971800" cy="2933700"/>
          </a:xfrm>
          <a:custGeom>
            <a:avLst/>
            <a:gdLst>
              <a:gd name="T0" fmla="*/ 2147483647 w 21600"/>
              <a:gd name="T1" fmla="*/ 0 h 14722"/>
              <a:gd name="T2" fmla="*/ 2147483647 w 21600"/>
              <a:gd name="T3" fmla="*/ 2147483647 h 14722"/>
              <a:gd name="T4" fmla="*/ 0 w 21600"/>
              <a:gd name="T5" fmla="*/ 2147483647 h 14722"/>
              <a:gd name="T6" fmla="*/ 0 60000 65536"/>
              <a:gd name="T7" fmla="*/ 0 60000 65536"/>
              <a:gd name="T8" fmla="*/ 0 60000 65536"/>
              <a:gd name="T9" fmla="*/ 0 w 21600"/>
              <a:gd name="T10" fmla="*/ 0 h 14722"/>
              <a:gd name="T11" fmla="*/ 21600 w 21600"/>
              <a:gd name="T12" fmla="*/ 14722 h 147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4722" fill="none" extrusionOk="0">
                <a:moveTo>
                  <a:pt x="17373" y="0"/>
                </a:moveTo>
                <a:cubicBezTo>
                  <a:pt x="20118" y="3716"/>
                  <a:pt x="21600" y="8214"/>
                  <a:pt x="21600" y="12834"/>
                </a:cubicBezTo>
                <a:cubicBezTo>
                  <a:pt x="21600" y="13464"/>
                  <a:pt x="21572" y="14094"/>
                  <a:pt x="21517" y="14722"/>
                </a:cubicBezTo>
              </a:path>
              <a:path w="21600" h="14722" stroke="0" extrusionOk="0">
                <a:moveTo>
                  <a:pt x="17373" y="0"/>
                </a:moveTo>
                <a:cubicBezTo>
                  <a:pt x="20118" y="3716"/>
                  <a:pt x="21600" y="8214"/>
                  <a:pt x="21600" y="12834"/>
                </a:cubicBezTo>
                <a:cubicBezTo>
                  <a:pt x="21600" y="13464"/>
                  <a:pt x="21572" y="14094"/>
                  <a:pt x="21517" y="14722"/>
                </a:cubicBezTo>
                <a:lnTo>
                  <a:pt x="0" y="12834"/>
                </a:lnTo>
                <a:lnTo>
                  <a:pt x="17373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prstDash val="dash"/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105509" name="Text Box 37"/>
          <p:cNvSpPr txBox="1">
            <a:spLocks noChangeArrowheads="1"/>
          </p:cNvSpPr>
          <p:nvPr/>
        </p:nvSpPr>
        <p:spPr bwMode="auto">
          <a:xfrm>
            <a:off x="3059113" y="5727700"/>
            <a:ext cx="2579687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33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th-TH" sz="4000" b="1">
                <a:solidFill>
                  <a:srgbClr val="FFFFFF"/>
                </a:solidFill>
                <a:latin typeface="PSL Passanun" pitchFamily="18" charset="-34"/>
                <a:cs typeface="LilyUPC" pitchFamily="34" charset="-34"/>
              </a:rPr>
              <a:t>ติดตาม</a:t>
            </a:r>
            <a:r>
              <a:rPr lang="en-US" sz="4000" b="1">
                <a:solidFill>
                  <a:srgbClr val="FFFFFF"/>
                </a:solidFill>
                <a:latin typeface="PSL Passanun" pitchFamily="18" charset="-34"/>
                <a:cs typeface="LilyUPC" pitchFamily="34" charset="-34"/>
              </a:rPr>
              <a:t> </a:t>
            </a:r>
            <a:r>
              <a:rPr lang="th-TH" sz="4000" b="1">
                <a:solidFill>
                  <a:srgbClr val="FFFFFF"/>
                </a:solidFill>
                <a:latin typeface="PSL Passanun" pitchFamily="18" charset="-34"/>
                <a:cs typeface="LilyUPC" pitchFamily="34" charset="-34"/>
              </a:rPr>
              <a:t>รายงานและประเมินผล</a:t>
            </a:r>
          </a:p>
        </p:txBody>
      </p:sp>
      <p:sp>
        <p:nvSpPr>
          <p:cNvPr id="105513" name="Line 41"/>
          <p:cNvSpPr>
            <a:spLocks noChangeShapeType="1"/>
          </p:cNvSpPr>
          <p:nvPr/>
        </p:nvSpPr>
        <p:spPr bwMode="auto">
          <a:xfrm flipH="1">
            <a:off x="7989888" y="3644900"/>
            <a:ext cx="0" cy="4318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05514" name="Line 42"/>
          <p:cNvSpPr>
            <a:spLocks noChangeShapeType="1"/>
          </p:cNvSpPr>
          <p:nvPr/>
        </p:nvSpPr>
        <p:spPr bwMode="auto">
          <a:xfrm flipH="1">
            <a:off x="6372225" y="4076700"/>
            <a:ext cx="163195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05515" name="Line 43"/>
          <p:cNvSpPr>
            <a:spLocks noChangeShapeType="1"/>
          </p:cNvSpPr>
          <p:nvPr/>
        </p:nvSpPr>
        <p:spPr bwMode="auto">
          <a:xfrm flipH="1">
            <a:off x="5364163" y="4581525"/>
            <a:ext cx="0" cy="3937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4609728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54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5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1000"/>
                                        <p:tgtEl>
                                          <p:spTgt spid="105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5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2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1" dur="500"/>
                                        <p:tgtEl>
                                          <p:spTgt spid="105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05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105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5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105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5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5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105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105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3" dur="500"/>
                                        <p:tgtEl>
                                          <p:spTgt spid="105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05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05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105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105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1000"/>
                                        <p:tgtEl>
                                          <p:spTgt spid="105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105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105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0" dur="500"/>
                                        <p:tgtEl>
                                          <p:spTgt spid="105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05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105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05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05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105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105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05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05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105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10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1000"/>
                                        <p:tgtEl>
                                          <p:spTgt spid="105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05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05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 animBg="1"/>
      <p:bldP spid="105475" grpId="0" animBg="1"/>
      <p:bldP spid="105476" grpId="0" animBg="1"/>
      <p:bldP spid="105477" grpId="0" animBg="1"/>
      <p:bldP spid="105478" grpId="0"/>
      <p:bldP spid="105479" grpId="0" animBg="1"/>
      <p:bldP spid="105480" grpId="0" animBg="1"/>
      <p:bldP spid="105481" grpId="0" animBg="1"/>
      <p:bldP spid="105482" grpId="0" animBg="1"/>
      <p:bldP spid="105486" grpId="0" animBg="1"/>
      <p:bldP spid="105487" grpId="0" animBg="1"/>
      <p:bldP spid="105488" grpId="0" animBg="1"/>
      <p:bldP spid="105489" grpId="0" animBg="1"/>
      <p:bldP spid="105490" grpId="0" animBg="1"/>
      <p:bldP spid="105491" grpId="0" animBg="1"/>
      <p:bldP spid="105492" grpId="0" animBg="1"/>
      <p:bldP spid="105493" grpId="0" animBg="1"/>
      <p:bldP spid="105494" grpId="0" animBg="1"/>
      <p:bldP spid="105495" grpId="0" animBg="1"/>
      <p:bldP spid="105495" grpId="1" animBg="1"/>
      <p:bldP spid="105495" grpId="2" animBg="1"/>
      <p:bldP spid="105496" grpId="0" animBg="1"/>
      <p:bldP spid="105497" grpId="0" animBg="1"/>
      <p:bldP spid="105498" grpId="0" animBg="1"/>
      <p:bldP spid="105502" grpId="0" animBg="1"/>
      <p:bldP spid="105503" grpId="0" animBg="1"/>
      <p:bldP spid="105504" grpId="0" animBg="1"/>
      <p:bldP spid="105505" grpId="0" animBg="1"/>
      <p:bldP spid="105506" grpId="0"/>
      <p:bldP spid="105507" grpId="0" animBg="1"/>
      <p:bldP spid="105508" grpId="0" animBg="1"/>
      <p:bldP spid="105509" grpId="0"/>
      <p:bldP spid="105513" grpId="0" animBg="1"/>
      <p:bldP spid="105514" grpId="0" animBg="1"/>
      <p:bldP spid="1055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กลุ่ม 11"/>
          <p:cNvGrpSpPr/>
          <p:nvPr/>
        </p:nvGrpSpPr>
        <p:grpSpPr>
          <a:xfrm>
            <a:off x="4860032" y="4725144"/>
            <a:ext cx="3024336" cy="1080120"/>
            <a:chOff x="323528" y="2060848"/>
            <a:chExt cx="3024336" cy="1080120"/>
          </a:xfrm>
        </p:grpSpPr>
        <p:sp>
          <p:nvSpPr>
            <p:cNvPr id="13" name="คิวบ์ 12"/>
            <p:cNvSpPr/>
            <p:nvPr/>
          </p:nvSpPr>
          <p:spPr bwMode="auto">
            <a:xfrm>
              <a:off x="323528" y="2060848"/>
              <a:ext cx="3024336" cy="1080120"/>
            </a:xfrm>
            <a:prstGeom prst="cube">
              <a:avLst/>
            </a:prstGeom>
            <a:ln/>
            <a:ex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IrisUPC" pitchFamily="34" charset="-34"/>
              </a:endParaRPr>
            </a:p>
          </p:txBody>
        </p:sp>
        <p:sp>
          <p:nvSpPr>
            <p:cNvPr id="14" name="สี่เหลี่ยมผืนผ้า 13"/>
            <p:cNvSpPr/>
            <p:nvPr/>
          </p:nvSpPr>
          <p:spPr bwMode="auto">
            <a:xfrm>
              <a:off x="323528" y="2348880"/>
              <a:ext cx="2736304" cy="792088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th-TH" b="1" dirty="0" smtClean="0">
                  <a:solidFill>
                    <a:srgbClr val="C00000"/>
                  </a:solidFill>
                  <a:cs typeface="IrisUPC" pitchFamily="34" charset="-34"/>
                </a:rPr>
                <a:t>งบประมาณรายจ่ายประจำปี</a:t>
              </a:r>
              <a:endParaRPr lang="th-TH" b="1" dirty="0">
                <a:solidFill>
                  <a:srgbClr val="C00000"/>
                </a:solidFill>
                <a:cs typeface="IrisUPC" pitchFamily="34" charset="-34"/>
              </a:endParaRPr>
            </a:p>
          </p:txBody>
        </p:sp>
      </p:grpSp>
      <p:grpSp>
        <p:nvGrpSpPr>
          <p:cNvPr id="6" name="กลุ่ม 5"/>
          <p:cNvGrpSpPr/>
          <p:nvPr/>
        </p:nvGrpSpPr>
        <p:grpSpPr>
          <a:xfrm>
            <a:off x="3491880" y="3861048"/>
            <a:ext cx="3024336" cy="1080120"/>
            <a:chOff x="323528" y="2060848"/>
            <a:chExt cx="3024336" cy="1080120"/>
          </a:xfrm>
        </p:grpSpPr>
        <p:sp>
          <p:nvSpPr>
            <p:cNvPr id="7" name="คิวบ์ 6"/>
            <p:cNvSpPr/>
            <p:nvPr/>
          </p:nvSpPr>
          <p:spPr bwMode="auto">
            <a:xfrm>
              <a:off x="323528" y="2060848"/>
              <a:ext cx="3024336" cy="1080120"/>
            </a:xfrm>
            <a:prstGeom prst="cube">
              <a:avLst/>
            </a:prstGeom>
            <a:ln/>
            <a:ex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IrisUPC" pitchFamily="34" charset="-34"/>
              </a:endParaRPr>
            </a:p>
          </p:txBody>
        </p:sp>
        <p:sp>
          <p:nvSpPr>
            <p:cNvPr id="8" name="สี่เหลี่ยมผืนผ้า 7"/>
            <p:cNvSpPr/>
            <p:nvPr/>
          </p:nvSpPr>
          <p:spPr bwMode="auto">
            <a:xfrm>
              <a:off x="323528" y="2348880"/>
              <a:ext cx="2736304" cy="792088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th-TH" b="1" dirty="0" smtClean="0">
                  <a:solidFill>
                    <a:srgbClr val="C00000"/>
                  </a:solidFill>
                  <a:cs typeface="IrisUPC" pitchFamily="34" charset="-34"/>
                </a:rPr>
                <a:t>แผนปฏิบัติราชการประจำปี</a:t>
              </a:r>
              <a:endParaRPr lang="th-TH" b="1" dirty="0">
                <a:solidFill>
                  <a:srgbClr val="C00000"/>
                </a:solidFill>
                <a:cs typeface="IrisUPC" pitchFamily="34" charset="-34"/>
              </a:endParaRPr>
            </a:p>
          </p:txBody>
        </p:sp>
      </p:grpSp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395536" y="188640"/>
            <a:ext cx="8352928" cy="1600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th-TH" sz="4000" b="1" dirty="0" smtClean="0">
                <a:solidFill>
                  <a:srgbClr val="FFFF00"/>
                </a:solidFill>
                <a:latin typeface="PSL Passanun" pitchFamily="18" charset="-34"/>
                <a:cs typeface="LilyUPC" pitchFamily="34" charset="-34"/>
              </a:rPr>
              <a:t>ความสัมพันธ์เชื่อมโยงระหว่างแผนการบริหาร</a:t>
            </a:r>
          </a:p>
          <a:p>
            <a:pPr algn="ctr" eaLnBrk="1" hangingPunct="1">
              <a:lnSpc>
                <a:spcPct val="80000"/>
              </a:lnSpc>
            </a:pPr>
            <a:r>
              <a:rPr lang="th-TH" sz="4000" b="1" dirty="0" smtClean="0">
                <a:solidFill>
                  <a:srgbClr val="FFFF00"/>
                </a:solidFill>
                <a:latin typeface="PSL Passanun" pitchFamily="18" charset="-34"/>
                <a:cs typeface="LilyUPC" pitchFamily="34" charset="-34"/>
              </a:rPr>
              <a:t>ราชการแผ่นดิน  แผนปฏิบัติราชการ 4 ปี  และ</a:t>
            </a:r>
          </a:p>
          <a:p>
            <a:pPr algn="ctr" eaLnBrk="1" hangingPunct="1">
              <a:lnSpc>
                <a:spcPct val="80000"/>
              </a:lnSpc>
            </a:pPr>
            <a:r>
              <a:rPr lang="th-TH" sz="4000" b="1" dirty="0" smtClean="0">
                <a:solidFill>
                  <a:srgbClr val="FFFF00"/>
                </a:solidFill>
                <a:latin typeface="PSL Passanun" pitchFamily="18" charset="-34"/>
                <a:cs typeface="LilyUPC" pitchFamily="34" charset="-34"/>
              </a:rPr>
              <a:t>แผนปฏิบัติราชการประจำปี</a:t>
            </a:r>
            <a:endParaRPr lang="th-TH" sz="4000" b="1" dirty="0">
              <a:solidFill>
                <a:srgbClr val="FFFF00"/>
              </a:solidFill>
              <a:latin typeface="PSL Passanun" pitchFamily="18" charset="-34"/>
              <a:cs typeface="LilyUPC" pitchFamily="34" charset="-34"/>
            </a:endParaRPr>
          </a:p>
        </p:txBody>
      </p:sp>
      <p:grpSp>
        <p:nvGrpSpPr>
          <p:cNvPr id="9" name="กลุ่ม 8"/>
          <p:cNvGrpSpPr/>
          <p:nvPr/>
        </p:nvGrpSpPr>
        <p:grpSpPr>
          <a:xfrm>
            <a:off x="2123728" y="2996952"/>
            <a:ext cx="3024336" cy="1080120"/>
            <a:chOff x="323528" y="2060848"/>
            <a:chExt cx="3024336" cy="1080120"/>
          </a:xfrm>
        </p:grpSpPr>
        <p:sp>
          <p:nvSpPr>
            <p:cNvPr id="10" name="คิวบ์ 9"/>
            <p:cNvSpPr/>
            <p:nvPr/>
          </p:nvSpPr>
          <p:spPr bwMode="auto">
            <a:xfrm>
              <a:off x="323528" y="2060848"/>
              <a:ext cx="3024336" cy="1080120"/>
            </a:xfrm>
            <a:prstGeom prst="cube">
              <a:avLst/>
            </a:prstGeom>
            <a:ln/>
            <a:ex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IrisUPC" pitchFamily="34" charset="-34"/>
              </a:endParaRPr>
            </a:p>
          </p:txBody>
        </p:sp>
        <p:sp>
          <p:nvSpPr>
            <p:cNvPr id="11" name="สี่เหลี่ยมผืนผ้า 10"/>
            <p:cNvSpPr/>
            <p:nvPr/>
          </p:nvSpPr>
          <p:spPr bwMode="auto">
            <a:xfrm>
              <a:off x="323528" y="2348880"/>
              <a:ext cx="2736304" cy="792088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th-TH" b="1" dirty="0" smtClean="0">
                  <a:solidFill>
                    <a:srgbClr val="C00000"/>
                  </a:solidFill>
                  <a:cs typeface="IrisUPC" pitchFamily="34" charset="-34"/>
                </a:rPr>
                <a:t>แผนปฏิบัติราชการ 4 ปี</a:t>
              </a:r>
              <a:endParaRPr lang="th-TH" b="1" dirty="0">
                <a:solidFill>
                  <a:srgbClr val="C00000"/>
                </a:solidFill>
                <a:cs typeface="IrisUPC" pitchFamily="34" charset="-34"/>
              </a:endParaRPr>
            </a:p>
          </p:txBody>
        </p:sp>
      </p:grpSp>
      <p:grpSp>
        <p:nvGrpSpPr>
          <p:cNvPr id="5" name="กลุ่ม 4"/>
          <p:cNvGrpSpPr/>
          <p:nvPr/>
        </p:nvGrpSpPr>
        <p:grpSpPr>
          <a:xfrm>
            <a:off x="755576" y="2132856"/>
            <a:ext cx="3024336" cy="1080120"/>
            <a:chOff x="323528" y="2060848"/>
            <a:chExt cx="3024336" cy="1080120"/>
          </a:xfrm>
        </p:grpSpPr>
        <p:sp>
          <p:nvSpPr>
            <p:cNvPr id="3" name="คิวบ์ 2"/>
            <p:cNvSpPr/>
            <p:nvPr/>
          </p:nvSpPr>
          <p:spPr bwMode="auto">
            <a:xfrm>
              <a:off x="323528" y="2060848"/>
              <a:ext cx="3024336" cy="1080120"/>
            </a:xfrm>
            <a:prstGeom prst="cube">
              <a:avLst/>
            </a:prstGeom>
            <a:ln/>
            <a:ex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IrisUPC" pitchFamily="34" charset="-34"/>
              </a:endParaRPr>
            </a:p>
          </p:txBody>
        </p:sp>
        <p:sp>
          <p:nvSpPr>
            <p:cNvPr id="4" name="สี่เหลี่ยมผืนผ้า 3"/>
            <p:cNvSpPr/>
            <p:nvPr/>
          </p:nvSpPr>
          <p:spPr bwMode="auto">
            <a:xfrm>
              <a:off x="323528" y="2348880"/>
              <a:ext cx="2736304" cy="792088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th-TH" b="1" dirty="0">
                  <a:solidFill>
                    <a:srgbClr val="C00000"/>
                  </a:solidFill>
                  <a:cs typeface="IrisUPC" pitchFamily="34" charset="-34"/>
                </a:rPr>
                <a:t>แผนการบริหารราชการแผ่นดิน</a:t>
              </a:r>
            </a:p>
          </p:txBody>
        </p:sp>
      </p:grpSp>
      <p:sp>
        <p:nvSpPr>
          <p:cNvPr id="15" name="ลูกศรโค้งซ้าย 14"/>
          <p:cNvSpPr/>
          <p:nvPr/>
        </p:nvSpPr>
        <p:spPr bwMode="auto">
          <a:xfrm rot="19759983">
            <a:off x="3523539" y="1734873"/>
            <a:ext cx="748412" cy="1416327"/>
          </a:xfrm>
          <a:prstGeom prst="curvedLeftArrow">
            <a:avLst>
              <a:gd name="adj1" fmla="val 25000"/>
              <a:gd name="adj2" fmla="val 52237"/>
              <a:gd name="adj3" fmla="val 32231"/>
            </a:avLst>
          </a:prstGeom>
          <a:ln/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4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</a:rPr>
              <a:t>บูรณา</a:t>
            </a: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</a:rPr>
              <a:t>การ</a:t>
            </a:r>
          </a:p>
        </p:txBody>
      </p:sp>
      <p:sp>
        <p:nvSpPr>
          <p:cNvPr id="16" name="ลูกศรโค้งซ้าย 15"/>
          <p:cNvSpPr/>
          <p:nvPr/>
        </p:nvSpPr>
        <p:spPr bwMode="auto">
          <a:xfrm rot="19810524">
            <a:off x="6556005" y="3368474"/>
            <a:ext cx="748413" cy="1416327"/>
          </a:xfrm>
          <a:prstGeom prst="curvedLeftArrow">
            <a:avLst>
              <a:gd name="adj1" fmla="val 25000"/>
              <a:gd name="adj2" fmla="val 52237"/>
              <a:gd name="adj3" fmla="val 32231"/>
            </a:avLst>
          </a:prstGeom>
          <a:ln/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4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</a:rPr>
              <a:t>บูรณา</a:t>
            </a: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</a:rPr>
              <a:t>การ</a:t>
            </a:r>
          </a:p>
        </p:txBody>
      </p:sp>
      <p:sp>
        <p:nvSpPr>
          <p:cNvPr id="17" name="ลูกศรโค้งซ้าย 16"/>
          <p:cNvSpPr/>
          <p:nvPr/>
        </p:nvSpPr>
        <p:spPr bwMode="auto">
          <a:xfrm rot="19783536" flipH="1">
            <a:off x="2562045" y="4093431"/>
            <a:ext cx="745815" cy="1416327"/>
          </a:xfrm>
          <a:prstGeom prst="curvedLeftArrow">
            <a:avLst>
              <a:gd name="adj1" fmla="val 25000"/>
              <a:gd name="adj2" fmla="val 52237"/>
              <a:gd name="adj3" fmla="val 32231"/>
            </a:avLst>
          </a:prstGeom>
          <a:ln/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4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</a:rPr>
              <a:t>บูรณา</a:t>
            </a: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</a:rPr>
              <a:t>การ</a:t>
            </a:r>
          </a:p>
        </p:txBody>
      </p:sp>
    </p:spTree>
    <p:extLst>
      <p:ext uri="{BB962C8B-B14F-4D97-AF65-F5344CB8AC3E}">
        <p14:creationId xmlns:p14="http://schemas.microsoft.com/office/powerpoint/2010/main" xmlns="" val="59445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827088" y="129465"/>
            <a:ext cx="7632700" cy="56323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th-TH" sz="3600" b="1" dirty="0" smtClean="0">
                <a:solidFill>
                  <a:srgbClr val="FFFF00"/>
                </a:solidFill>
                <a:latin typeface="PSL Passanun" pitchFamily="18" charset="-34"/>
                <a:cs typeface="LilyUPC" pitchFamily="34" charset="-34"/>
              </a:rPr>
              <a:t>ระดับแผนงานและผู้รับผิดชอบ (กรณีกระทรวงศึกษาธิการ)</a:t>
            </a:r>
            <a:endParaRPr lang="th-TH" sz="3600" b="1" dirty="0">
              <a:solidFill>
                <a:srgbClr val="FFFF00"/>
              </a:solidFill>
              <a:latin typeface="PSL Passanun" pitchFamily="18" charset="-34"/>
              <a:cs typeface="LilyUPC" pitchFamily="34" charset="-34"/>
            </a:endParaRPr>
          </a:p>
        </p:txBody>
      </p:sp>
      <p:sp>
        <p:nvSpPr>
          <p:cNvPr id="4" name="กระป๋อง 3"/>
          <p:cNvSpPr/>
          <p:nvPr/>
        </p:nvSpPr>
        <p:spPr bwMode="auto">
          <a:xfrm>
            <a:off x="899592" y="836712"/>
            <a:ext cx="2520280" cy="1008112"/>
          </a:xfrm>
          <a:prstGeom prst="can">
            <a:avLst/>
          </a:prstGeom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IrisUPC" pitchFamily="34" charset="-34"/>
              </a:rPr>
              <a:t>แผนการบริหาร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IrisUPC" pitchFamily="34" charset="-34"/>
              </a:rPr>
              <a:t>ราชการแผ่นดิน</a:t>
            </a:r>
          </a:p>
        </p:txBody>
      </p:sp>
      <p:sp>
        <p:nvSpPr>
          <p:cNvPr id="5" name="กระป๋อง 4"/>
          <p:cNvSpPr/>
          <p:nvPr/>
        </p:nvSpPr>
        <p:spPr bwMode="auto">
          <a:xfrm>
            <a:off x="899592" y="1988840"/>
            <a:ext cx="2520280" cy="1008112"/>
          </a:xfrm>
          <a:prstGeom prst="can">
            <a:avLst/>
          </a:prstGeom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IrisUPC" pitchFamily="34" charset="-34"/>
              </a:rPr>
              <a:t>แผนปฏิบัติราชการ (ศธ.)</a:t>
            </a:r>
          </a:p>
        </p:txBody>
      </p:sp>
      <p:sp>
        <p:nvSpPr>
          <p:cNvPr id="6" name="กระป๋อง 5"/>
          <p:cNvSpPr/>
          <p:nvPr/>
        </p:nvSpPr>
        <p:spPr bwMode="auto">
          <a:xfrm>
            <a:off x="899592" y="3212976"/>
            <a:ext cx="2520280" cy="1008112"/>
          </a:xfrm>
          <a:prstGeom prst="can">
            <a:avLst/>
          </a:prstGeom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IrisUPC" pitchFamily="34" charset="-34"/>
              </a:rPr>
              <a:t>แผนปฏิบัติการ (</a:t>
            </a:r>
            <a:r>
              <a:rPr kumimoji="0" lang="th-TH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IrisUPC" pitchFamily="34" charset="-34"/>
              </a:rPr>
              <a:t>สนง.กศน</a:t>
            </a: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IrisUPC" pitchFamily="34" charset="-34"/>
              </a:rPr>
              <a:t>.)</a:t>
            </a:r>
          </a:p>
        </p:txBody>
      </p:sp>
      <p:sp>
        <p:nvSpPr>
          <p:cNvPr id="7" name="กระป๋อง 6"/>
          <p:cNvSpPr/>
          <p:nvPr/>
        </p:nvSpPr>
        <p:spPr bwMode="auto">
          <a:xfrm>
            <a:off x="899592" y="4437112"/>
            <a:ext cx="2520280" cy="1008112"/>
          </a:xfrm>
          <a:prstGeom prst="can">
            <a:avLst/>
          </a:prstGeom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IrisUPC" pitchFamily="34" charset="-34"/>
              </a:rPr>
              <a:t>แผนปฏิบัติการ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IrisUPC" pitchFamily="34" charset="-34"/>
              </a:rPr>
              <a:t>(</a:t>
            </a:r>
            <a:r>
              <a:rPr kumimoji="0" lang="th-TH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IrisUPC" pitchFamily="34" charset="-34"/>
              </a:rPr>
              <a:t>สนง.กศน</a:t>
            </a: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IrisUPC" pitchFamily="34" charset="-34"/>
              </a:rPr>
              <a:t>.จังหวัด/กทม.)</a:t>
            </a:r>
          </a:p>
        </p:txBody>
      </p:sp>
      <p:sp>
        <p:nvSpPr>
          <p:cNvPr id="8" name="กระป๋อง 7"/>
          <p:cNvSpPr/>
          <p:nvPr/>
        </p:nvSpPr>
        <p:spPr bwMode="auto">
          <a:xfrm>
            <a:off x="863799" y="5661248"/>
            <a:ext cx="2520280" cy="1008112"/>
          </a:xfrm>
          <a:prstGeom prst="can">
            <a:avLst/>
          </a:prstGeom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IrisUPC" pitchFamily="34" charset="-34"/>
              </a:rPr>
              <a:t>แผนปฏิบัติการ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IrisUPC" pitchFamily="34" charset="-34"/>
              </a:rPr>
              <a:t>(</a:t>
            </a:r>
            <a:r>
              <a:rPr kumimoji="0" lang="th-TH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IrisUPC" pitchFamily="34" charset="-34"/>
              </a:rPr>
              <a:t>กศน</a:t>
            </a: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IrisUPC" pitchFamily="34" charset="-34"/>
              </a:rPr>
              <a:t>.อำเภอ/เขต)</a:t>
            </a:r>
          </a:p>
        </p:txBody>
      </p:sp>
      <p:grpSp>
        <p:nvGrpSpPr>
          <p:cNvPr id="11" name="กลุ่ม 10"/>
          <p:cNvGrpSpPr/>
          <p:nvPr/>
        </p:nvGrpSpPr>
        <p:grpSpPr>
          <a:xfrm>
            <a:off x="4644008" y="908720"/>
            <a:ext cx="3600400" cy="936104"/>
            <a:chOff x="4644008" y="908720"/>
            <a:chExt cx="3600400" cy="936104"/>
          </a:xfrm>
        </p:grpSpPr>
        <p:sp>
          <p:nvSpPr>
            <p:cNvPr id="9" name="คิวบ์ 8"/>
            <p:cNvSpPr/>
            <p:nvPr/>
          </p:nvSpPr>
          <p:spPr bwMode="auto">
            <a:xfrm>
              <a:off x="4644008" y="908720"/>
              <a:ext cx="3600400" cy="936104"/>
            </a:xfrm>
            <a:prstGeom prst="cube">
              <a:avLst/>
            </a:prstGeom>
            <a:solidFill>
              <a:schemeClr val="accent2">
                <a:lumMod val="75000"/>
              </a:schemeClr>
            </a:solidFill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ex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IrisUPC" pitchFamily="34" charset="-34"/>
                </a:rPr>
                <a:t>คณะรัฐมนตรี</a:t>
              </a:r>
            </a:p>
          </p:txBody>
        </p:sp>
        <p:sp>
          <p:nvSpPr>
            <p:cNvPr id="10" name="สี่เหลี่ยมผืนผ้า 9"/>
            <p:cNvSpPr/>
            <p:nvPr/>
          </p:nvSpPr>
          <p:spPr bwMode="auto">
            <a:xfrm>
              <a:off x="4644008" y="1160824"/>
              <a:ext cx="3384376" cy="684000"/>
            </a:xfrm>
            <a:prstGeom prst="rect">
              <a:avLst/>
            </a:prstGeom>
            <a:solidFill>
              <a:schemeClr val="bg2">
                <a:lumMod val="10000"/>
                <a:lumOff val="90000"/>
              </a:schemeClr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IrisUPC" pitchFamily="34" charset="-34"/>
                </a:rPr>
                <a:t>คณะรัฐมนตรี</a:t>
              </a:r>
            </a:p>
          </p:txBody>
        </p:sp>
      </p:grpSp>
      <p:grpSp>
        <p:nvGrpSpPr>
          <p:cNvPr id="12" name="กลุ่ม 11"/>
          <p:cNvGrpSpPr/>
          <p:nvPr/>
        </p:nvGrpSpPr>
        <p:grpSpPr>
          <a:xfrm>
            <a:off x="4643438" y="1988840"/>
            <a:ext cx="3600400" cy="936104"/>
            <a:chOff x="4644008" y="908720"/>
            <a:chExt cx="3600400" cy="936104"/>
          </a:xfrm>
        </p:grpSpPr>
        <p:sp>
          <p:nvSpPr>
            <p:cNvPr id="13" name="คิวบ์ 12"/>
            <p:cNvSpPr/>
            <p:nvPr/>
          </p:nvSpPr>
          <p:spPr bwMode="auto">
            <a:xfrm>
              <a:off x="4644008" y="908720"/>
              <a:ext cx="3600400" cy="936104"/>
            </a:xfrm>
            <a:prstGeom prst="cube">
              <a:avLst/>
            </a:prstGeom>
            <a:solidFill>
              <a:schemeClr val="accent2">
                <a:lumMod val="75000"/>
              </a:schemeClr>
            </a:solidFill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ex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IrisUPC" pitchFamily="34" charset="-34"/>
                </a:rPr>
                <a:t>คณะรัฐมนตรี</a:t>
              </a:r>
            </a:p>
          </p:txBody>
        </p:sp>
        <p:sp>
          <p:nvSpPr>
            <p:cNvPr id="14" name="สี่เหลี่ยมผืนผ้า 13"/>
            <p:cNvSpPr/>
            <p:nvPr/>
          </p:nvSpPr>
          <p:spPr bwMode="auto">
            <a:xfrm>
              <a:off x="4644008" y="1160824"/>
              <a:ext cx="3384376" cy="684000"/>
            </a:xfrm>
            <a:prstGeom prst="rect">
              <a:avLst/>
            </a:prstGeom>
            <a:solidFill>
              <a:schemeClr val="bg2">
                <a:lumMod val="10000"/>
                <a:lumOff val="90000"/>
              </a:schemeClr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IrisUPC" pitchFamily="34" charset="-34"/>
                </a:rPr>
                <a:t>รัฐมนตรี ศธ. /ปลัด </a:t>
              </a:r>
              <a:r>
                <a:rPr kumimoji="0" lang="th-TH" sz="2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cs typeface="IrisUPC" pitchFamily="34" charset="-34"/>
                </a:rPr>
                <a:t>ศธ</a:t>
              </a:r>
              <a:endPara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IrisUPC" pitchFamily="34" charset="-34"/>
              </a:endParaRPr>
            </a:p>
          </p:txBody>
        </p:sp>
      </p:grpSp>
      <p:grpSp>
        <p:nvGrpSpPr>
          <p:cNvPr id="15" name="กลุ่ม 14"/>
          <p:cNvGrpSpPr/>
          <p:nvPr/>
        </p:nvGrpSpPr>
        <p:grpSpPr>
          <a:xfrm>
            <a:off x="4644008" y="3212976"/>
            <a:ext cx="3600400" cy="936104"/>
            <a:chOff x="4644008" y="908720"/>
            <a:chExt cx="3600400" cy="936104"/>
          </a:xfrm>
        </p:grpSpPr>
        <p:sp>
          <p:nvSpPr>
            <p:cNvPr id="16" name="คิวบ์ 15"/>
            <p:cNvSpPr/>
            <p:nvPr/>
          </p:nvSpPr>
          <p:spPr bwMode="auto">
            <a:xfrm>
              <a:off x="4644008" y="908720"/>
              <a:ext cx="3600400" cy="936104"/>
            </a:xfrm>
            <a:prstGeom prst="cube">
              <a:avLst/>
            </a:prstGeom>
            <a:solidFill>
              <a:schemeClr val="accent2">
                <a:lumMod val="75000"/>
              </a:schemeClr>
            </a:solidFill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ex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IrisUPC" pitchFamily="34" charset="-34"/>
                </a:rPr>
                <a:t>คณะรัฐมนตรี</a:t>
              </a:r>
            </a:p>
          </p:txBody>
        </p:sp>
        <p:sp>
          <p:nvSpPr>
            <p:cNvPr id="17" name="สี่เหลี่ยมผืนผ้า 16"/>
            <p:cNvSpPr/>
            <p:nvPr/>
          </p:nvSpPr>
          <p:spPr bwMode="auto">
            <a:xfrm>
              <a:off x="4644008" y="1160824"/>
              <a:ext cx="3384376" cy="684000"/>
            </a:xfrm>
            <a:prstGeom prst="rect">
              <a:avLst/>
            </a:prstGeom>
            <a:solidFill>
              <a:schemeClr val="bg2">
                <a:lumMod val="10000"/>
                <a:lumOff val="90000"/>
              </a:schemeClr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IrisUPC" pitchFamily="34" charset="-34"/>
                </a:rPr>
                <a:t>เลขาธิการ </a:t>
              </a:r>
              <a:r>
                <a:rPr kumimoji="0" lang="th-TH" sz="2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cs typeface="IrisUPC" pitchFamily="34" charset="-34"/>
                </a:rPr>
                <a:t>กศน</a:t>
              </a:r>
              <a:r>
                <a:rPr kumimoji="0" lang="th-TH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IrisUPC" pitchFamily="34" charset="-34"/>
                </a:rPr>
                <a:t>.</a:t>
              </a:r>
            </a:p>
          </p:txBody>
        </p:sp>
      </p:grpSp>
      <p:grpSp>
        <p:nvGrpSpPr>
          <p:cNvPr id="18" name="กลุ่ม 17"/>
          <p:cNvGrpSpPr/>
          <p:nvPr/>
        </p:nvGrpSpPr>
        <p:grpSpPr>
          <a:xfrm>
            <a:off x="4643438" y="4437112"/>
            <a:ext cx="3600400" cy="936104"/>
            <a:chOff x="4644008" y="908720"/>
            <a:chExt cx="3600400" cy="936104"/>
          </a:xfrm>
        </p:grpSpPr>
        <p:sp>
          <p:nvSpPr>
            <p:cNvPr id="19" name="คิวบ์ 18"/>
            <p:cNvSpPr/>
            <p:nvPr/>
          </p:nvSpPr>
          <p:spPr bwMode="auto">
            <a:xfrm>
              <a:off x="4644008" y="908720"/>
              <a:ext cx="3600400" cy="936104"/>
            </a:xfrm>
            <a:prstGeom prst="cube">
              <a:avLst/>
            </a:prstGeom>
            <a:solidFill>
              <a:schemeClr val="accent2">
                <a:lumMod val="75000"/>
              </a:schemeClr>
            </a:solidFill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ex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IrisUPC" pitchFamily="34" charset="-34"/>
                </a:rPr>
                <a:t>คณะรัฐมนตรี</a:t>
              </a:r>
            </a:p>
          </p:txBody>
        </p:sp>
        <p:sp>
          <p:nvSpPr>
            <p:cNvPr id="20" name="สี่เหลี่ยมผืนผ้า 19"/>
            <p:cNvSpPr/>
            <p:nvPr/>
          </p:nvSpPr>
          <p:spPr bwMode="auto">
            <a:xfrm>
              <a:off x="4644008" y="1160824"/>
              <a:ext cx="3384376" cy="684000"/>
            </a:xfrm>
            <a:prstGeom prst="rect">
              <a:avLst/>
            </a:prstGeom>
            <a:solidFill>
              <a:schemeClr val="bg2">
                <a:lumMod val="10000"/>
                <a:lumOff val="90000"/>
              </a:schemeClr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IrisUPC" pitchFamily="34" charset="-34"/>
                </a:rPr>
                <a:t>ผู้อำนวยการ </a:t>
              </a:r>
              <a:r>
                <a:rPr kumimoji="0" lang="th-TH" sz="2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cs typeface="IrisUPC" pitchFamily="34" charset="-34"/>
                </a:rPr>
                <a:t>สนง.กศน</a:t>
              </a:r>
              <a:r>
                <a:rPr kumimoji="0" lang="th-TH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IrisUPC" pitchFamily="34" charset="-34"/>
                </a:rPr>
                <a:t>.จังหวัด/กทม.</a:t>
              </a:r>
            </a:p>
          </p:txBody>
        </p:sp>
      </p:grpSp>
      <p:grpSp>
        <p:nvGrpSpPr>
          <p:cNvPr id="21" name="กลุ่ม 20"/>
          <p:cNvGrpSpPr/>
          <p:nvPr/>
        </p:nvGrpSpPr>
        <p:grpSpPr>
          <a:xfrm>
            <a:off x="4643438" y="5657031"/>
            <a:ext cx="3600400" cy="936104"/>
            <a:chOff x="4644008" y="908720"/>
            <a:chExt cx="3600400" cy="936104"/>
          </a:xfrm>
        </p:grpSpPr>
        <p:sp>
          <p:nvSpPr>
            <p:cNvPr id="22" name="คิวบ์ 21"/>
            <p:cNvSpPr/>
            <p:nvPr/>
          </p:nvSpPr>
          <p:spPr bwMode="auto">
            <a:xfrm>
              <a:off x="4644008" y="908720"/>
              <a:ext cx="3600400" cy="936104"/>
            </a:xfrm>
            <a:prstGeom prst="cube">
              <a:avLst/>
            </a:prstGeom>
            <a:solidFill>
              <a:schemeClr val="accent2">
                <a:lumMod val="75000"/>
              </a:schemeClr>
            </a:solidFill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ex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IrisUPC" pitchFamily="34" charset="-34"/>
                </a:rPr>
                <a:t>คณะรัฐมนตรี</a:t>
              </a:r>
            </a:p>
          </p:txBody>
        </p:sp>
        <p:sp>
          <p:nvSpPr>
            <p:cNvPr id="23" name="สี่เหลี่ยมผืนผ้า 22"/>
            <p:cNvSpPr/>
            <p:nvPr/>
          </p:nvSpPr>
          <p:spPr bwMode="auto">
            <a:xfrm>
              <a:off x="4644008" y="1160824"/>
              <a:ext cx="3384376" cy="684000"/>
            </a:xfrm>
            <a:prstGeom prst="rect">
              <a:avLst/>
            </a:prstGeom>
            <a:solidFill>
              <a:schemeClr val="bg2">
                <a:lumMod val="10000"/>
                <a:lumOff val="90000"/>
              </a:schemeClr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IrisUPC" pitchFamily="34" charset="-34"/>
                </a:rPr>
                <a:t>ผู้อำนวยการ </a:t>
              </a:r>
              <a:r>
                <a:rPr kumimoji="0" lang="th-TH" sz="2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cs typeface="IrisUPC" pitchFamily="34" charset="-34"/>
                </a:rPr>
                <a:t>กศน</a:t>
              </a:r>
              <a:r>
                <a:rPr kumimoji="0" lang="th-TH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IrisUPC" pitchFamily="34" charset="-34"/>
                </a:rPr>
                <a:t>.อำเภอ</a:t>
              </a:r>
            </a:p>
          </p:txBody>
        </p:sp>
      </p:grpSp>
      <p:cxnSp>
        <p:nvCxnSpPr>
          <p:cNvPr id="25" name="ตัวเชื่อมต่อตรง 24"/>
          <p:cNvCxnSpPr/>
          <p:nvPr/>
        </p:nvCxnSpPr>
        <p:spPr bwMode="auto">
          <a:xfrm>
            <a:off x="3419872" y="1412776"/>
            <a:ext cx="1224136" cy="0"/>
          </a:xfrm>
          <a:prstGeom prst="line">
            <a:avLst/>
          </a:prstGeom>
          <a:ln/>
          <a:ex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8" name="ตัวเชื่อมต่อตรง 27"/>
          <p:cNvCxnSpPr/>
          <p:nvPr/>
        </p:nvCxnSpPr>
        <p:spPr bwMode="auto">
          <a:xfrm>
            <a:off x="3419872" y="2564904"/>
            <a:ext cx="1223566" cy="0"/>
          </a:xfrm>
          <a:prstGeom prst="line">
            <a:avLst/>
          </a:prstGeom>
          <a:ln/>
          <a:ex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" name="ตัวเชื่อมต่อตรง 29"/>
          <p:cNvCxnSpPr>
            <a:endCxn id="17" idx="1"/>
          </p:cNvCxnSpPr>
          <p:nvPr/>
        </p:nvCxnSpPr>
        <p:spPr bwMode="auto">
          <a:xfrm>
            <a:off x="3419872" y="3807080"/>
            <a:ext cx="1224136" cy="0"/>
          </a:xfrm>
          <a:prstGeom prst="line">
            <a:avLst/>
          </a:prstGeom>
          <a:ln/>
          <a:ex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" name="ตัวเชื่อมต่อตรง 31"/>
          <p:cNvCxnSpPr>
            <a:endCxn id="20" idx="1"/>
          </p:cNvCxnSpPr>
          <p:nvPr/>
        </p:nvCxnSpPr>
        <p:spPr bwMode="auto">
          <a:xfrm>
            <a:off x="3419872" y="5031216"/>
            <a:ext cx="1223566" cy="0"/>
          </a:xfrm>
          <a:prstGeom prst="line">
            <a:avLst/>
          </a:prstGeom>
          <a:ln/>
          <a:ex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4" name="ตัวเชื่อมต่อตรง 33"/>
          <p:cNvCxnSpPr>
            <a:endCxn id="23" idx="1"/>
          </p:cNvCxnSpPr>
          <p:nvPr/>
        </p:nvCxnSpPr>
        <p:spPr bwMode="auto">
          <a:xfrm>
            <a:off x="3384079" y="6251135"/>
            <a:ext cx="1259359" cy="0"/>
          </a:xfrm>
          <a:prstGeom prst="line">
            <a:avLst/>
          </a:prstGeom>
          <a:ln/>
          <a:ex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5" name="ลูกศรโค้งขวา 34"/>
          <p:cNvSpPr/>
          <p:nvPr/>
        </p:nvSpPr>
        <p:spPr bwMode="auto">
          <a:xfrm>
            <a:off x="324024" y="1340768"/>
            <a:ext cx="575568" cy="1242176"/>
          </a:xfrm>
          <a:prstGeom prst="curvedRightArrow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6" name="ลูกศรโค้งขวา 35"/>
          <p:cNvSpPr/>
          <p:nvPr/>
        </p:nvSpPr>
        <p:spPr bwMode="auto">
          <a:xfrm>
            <a:off x="288231" y="2591888"/>
            <a:ext cx="575568" cy="1242176"/>
          </a:xfrm>
          <a:prstGeom prst="curvedRightArrow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" name="ลูกศรโค้งขวา 36"/>
          <p:cNvSpPr/>
          <p:nvPr/>
        </p:nvSpPr>
        <p:spPr bwMode="auto">
          <a:xfrm>
            <a:off x="288231" y="3816024"/>
            <a:ext cx="575568" cy="1242176"/>
          </a:xfrm>
          <a:prstGeom prst="curvedRightArrow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" name="ลูกศรโค้งขวา 37"/>
          <p:cNvSpPr/>
          <p:nvPr/>
        </p:nvSpPr>
        <p:spPr bwMode="auto">
          <a:xfrm>
            <a:off x="288231" y="5058200"/>
            <a:ext cx="575568" cy="1242176"/>
          </a:xfrm>
          <a:prstGeom prst="curvedRightArrow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" name="ลูกศรลง 39"/>
          <p:cNvSpPr/>
          <p:nvPr/>
        </p:nvSpPr>
        <p:spPr bwMode="auto">
          <a:xfrm>
            <a:off x="7596336" y="1844824"/>
            <a:ext cx="288032" cy="504056"/>
          </a:xfrm>
          <a:prstGeom prst="downArrow">
            <a:avLst/>
          </a:prstGeom>
          <a:ln/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" name="ลูกศรลง 40"/>
          <p:cNvSpPr/>
          <p:nvPr/>
        </p:nvSpPr>
        <p:spPr bwMode="auto">
          <a:xfrm>
            <a:off x="7583338" y="2924944"/>
            <a:ext cx="288032" cy="504056"/>
          </a:xfrm>
          <a:prstGeom prst="downArrow">
            <a:avLst/>
          </a:prstGeom>
          <a:ln/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2" name="ลูกศรลง 41"/>
          <p:cNvSpPr/>
          <p:nvPr/>
        </p:nvSpPr>
        <p:spPr bwMode="auto">
          <a:xfrm>
            <a:off x="7570340" y="4185160"/>
            <a:ext cx="288032" cy="504056"/>
          </a:xfrm>
          <a:prstGeom prst="downArrow">
            <a:avLst/>
          </a:prstGeom>
          <a:ln/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3" name="ลูกศรลง 42"/>
          <p:cNvSpPr/>
          <p:nvPr/>
        </p:nvSpPr>
        <p:spPr bwMode="auto">
          <a:xfrm>
            <a:off x="7545238" y="5373216"/>
            <a:ext cx="288032" cy="504056"/>
          </a:xfrm>
          <a:prstGeom prst="downArrow">
            <a:avLst/>
          </a:prstGeom>
          <a:ln/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532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827088" y="129465"/>
            <a:ext cx="7417320" cy="5847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th-TH" sz="4000" b="1" dirty="0" smtClean="0">
                <a:solidFill>
                  <a:srgbClr val="FFFF00"/>
                </a:solidFill>
                <a:latin typeface="PSL Passanun" pitchFamily="18" charset="-34"/>
                <a:cs typeface="LilyUPC" pitchFamily="34" charset="-34"/>
              </a:rPr>
              <a:t>ระดับชั้นการบริหารแผน</a:t>
            </a:r>
            <a:endParaRPr lang="th-TH" sz="4000" b="1" dirty="0">
              <a:solidFill>
                <a:srgbClr val="FFFF00"/>
              </a:solidFill>
              <a:latin typeface="PSL Passanun" pitchFamily="18" charset="-34"/>
              <a:cs typeface="LilyUPC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 bwMode="auto">
          <a:xfrm>
            <a:off x="1043608" y="1124744"/>
            <a:ext cx="2592288" cy="648072"/>
          </a:xfrm>
          <a:prstGeom prst="rect">
            <a:avLst/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IrisUPC" pitchFamily="34" charset="-34"/>
              </a:rPr>
              <a:t>นโยบาย </a:t>
            </a:r>
            <a:r>
              <a:rPr lang="en-US" sz="2800" b="1" dirty="0">
                <a:solidFill>
                  <a:schemeClr val="tx1"/>
                </a:solidFill>
                <a:latin typeface="Angsana New" pitchFamily="18" charset="-34"/>
                <a:cs typeface="IrisUPC" pitchFamily="34" charset="-34"/>
              </a:rPr>
              <a:t>(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cs typeface="IrisUPC" pitchFamily="34" charset="-34"/>
              </a:rPr>
              <a:t>Policy)</a:t>
            </a:r>
            <a:endParaRPr kumimoji="0" lang="th-TH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cs typeface="IrisUPC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 bwMode="auto">
          <a:xfrm>
            <a:off x="1043608" y="2060848"/>
            <a:ext cx="2592288" cy="648072"/>
          </a:xfrm>
          <a:prstGeom prst="rect">
            <a:avLst/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IrisUPC" pitchFamily="34" charset="-34"/>
              </a:rPr>
              <a:t>แผน </a:t>
            </a:r>
            <a:r>
              <a:rPr lang="en-US" sz="2800" b="1" dirty="0">
                <a:solidFill>
                  <a:schemeClr val="tx1"/>
                </a:solidFill>
                <a:latin typeface="Angsana New" pitchFamily="18" charset="-34"/>
                <a:cs typeface="IrisUPC" pitchFamily="34" charset="-34"/>
              </a:rPr>
              <a:t>(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cs typeface="IrisUPC" pitchFamily="34" charset="-34"/>
              </a:rPr>
              <a:t>Plan)</a:t>
            </a:r>
            <a:endParaRPr kumimoji="0" lang="th-TH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cs typeface="IrisUPC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 bwMode="auto">
          <a:xfrm>
            <a:off x="1054299" y="2996952"/>
            <a:ext cx="2592288" cy="648072"/>
          </a:xfrm>
          <a:prstGeom prst="rect">
            <a:avLst/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IrisUPC" pitchFamily="34" charset="-34"/>
              </a:rPr>
              <a:t>แผนงาน </a:t>
            </a:r>
            <a:r>
              <a:rPr lang="en-US" sz="2800" b="1" dirty="0">
                <a:solidFill>
                  <a:schemeClr val="tx1"/>
                </a:solidFill>
                <a:latin typeface="Angsana New" pitchFamily="18" charset="-34"/>
                <a:cs typeface="IrisUPC" pitchFamily="34" charset="-34"/>
              </a:rPr>
              <a:t>(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cs typeface="IrisUPC" pitchFamily="34" charset="-34"/>
              </a:rPr>
              <a:t>Program)</a:t>
            </a:r>
            <a:endParaRPr kumimoji="0" lang="th-TH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cs typeface="IrisUPC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 bwMode="auto">
          <a:xfrm>
            <a:off x="1054299" y="4077072"/>
            <a:ext cx="2592288" cy="648072"/>
          </a:xfrm>
          <a:prstGeom prst="rect">
            <a:avLst/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2800" b="1" dirty="0" smtClean="0">
                <a:solidFill>
                  <a:schemeClr val="tx1"/>
                </a:solidFill>
                <a:latin typeface="Arial" pitchFamily="34" charset="0"/>
                <a:cs typeface="IrisUPC" pitchFamily="34" charset="-34"/>
              </a:rPr>
              <a:t>กิจกรรม</a:t>
            </a:r>
            <a:r>
              <a:rPr kumimoji="0" lang="th-TH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IrisUPC" pitchFamily="34" charset="-34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Angsana New" pitchFamily="18" charset="-34"/>
                <a:cs typeface="IrisUPC" pitchFamily="34" charset="-34"/>
              </a:rPr>
              <a:t>(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cs typeface="IrisUPC" pitchFamily="34" charset="-34"/>
              </a:rPr>
              <a:t>Activity)</a:t>
            </a:r>
            <a:endParaRPr kumimoji="0" lang="th-TH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cs typeface="IrisUPC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 bwMode="auto">
          <a:xfrm>
            <a:off x="1054299" y="5013176"/>
            <a:ext cx="2592288" cy="648072"/>
          </a:xfrm>
          <a:prstGeom prst="rect">
            <a:avLst/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2800" b="1" dirty="0" smtClean="0">
                <a:solidFill>
                  <a:schemeClr val="tx1"/>
                </a:solidFill>
                <a:latin typeface="Arial" pitchFamily="34" charset="0"/>
                <a:cs typeface="IrisUPC" pitchFamily="34" charset="-34"/>
              </a:rPr>
              <a:t>โครงการ</a:t>
            </a:r>
            <a:r>
              <a:rPr kumimoji="0" lang="th-TH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IrisUPC" pitchFamily="34" charset="-34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Angsana New" pitchFamily="18" charset="-34"/>
                <a:cs typeface="IrisUPC" pitchFamily="34" charset="-34"/>
              </a:rPr>
              <a:t>(</a:t>
            </a:r>
            <a:r>
              <a:rPr lang="en-US" sz="2800" b="1" dirty="0" smtClean="0">
                <a:solidFill>
                  <a:schemeClr val="tx1"/>
                </a:solidFill>
                <a:latin typeface="Angsana New" pitchFamily="18" charset="-34"/>
                <a:cs typeface="IrisUPC" pitchFamily="34" charset="-34"/>
              </a:rPr>
              <a:t>Project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cs typeface="IrisUPC" pitchFamily="34" charset="-34"/>
              </a:rPr>
              <a:t>)</a:t>
            </a:r>
            <a:endParaRPr kumimoji="0" lang="th-TH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cs typeface="IrisUPC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 bwMode="auto">
          <a:xfrm>
            <a:off x="5508104" y="1844824"/>
            <a:ext cx="2592288" cy="1080119"/>
          </a:xfrm>
          <a:prstGeom prst="rect">
            <a:avLst/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IrisUPC" pitchFamily="34" charset="-34"/>
              </a:rPr>
              <a:t>แผนยุทธศาสตร์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chemeClr val="tx1"/>
                </a:solidFill>
                <a:latin typeface="Angsana New" pitchFamily="18" charset="-34"/>
                <a:cs typeface="IrisUPC" pitchFamily="34" charset="-34"/>
              </a:rPr>
              <a:t>(Strategic Plan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cs typeface="IrisUPC" pitchFamily="34" charset="-34"/>
              </a:rPr>
              <a:t>)</a:t>
            </a:r>
            <a:endParaRPr kumimoji="0" lang="th-TH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cs typeface="IrisUPC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 bwMode="auto">
          <a:xfrm>
            <a:off x="5508104" y="4315011"/>
            <a:ext cx="2592288" cy="1080119"/>
          </a:xfrm>
          <a:prstGeom prst="rect">
            <a:avLst/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IrisUPC" pitchFamily="34" charset="-34"/>
              </a:rPr>
              <a:t>แผนปฏิบัติการ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chemeClr val="tx1"/>
                </a:solidFill>
                <a:latin typeface="Angsana New" pitchFamily="18" charset="-34"/>
                <a:cs typeface="IrisUPC" pitchFamily="34" charset="-34"/>
              </a:rPr>
              <a:t>(Operation Plan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cs typeface="IrisUPC" pitchFamily="34" charset="-34"/>
              </a:rPr>
              <a:t>)</a:t>
            </a:r>
            <a:endParaRPr kumimoji="0" lang="th-TH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cs typeface="IrisUPC" pitchFamily="34" charset="-34"/>
            </a:endParaRPr>
          </a:p>
        </p:txBody>
      </p:sp>
      <p:cxnSp>
        <p:nvCxnSpPr>
          <p:cNvPr id="11" name="ตัวเชื่อมต่อตรง 10"/>
          <p:cNvCxnSpPr>
            <a:stCxn id="3" idx="3"/>
          </p:cNvCxnSpPr>
          <p:nvPr/>
        </p:nvCxnSpPr>
        <p:spPr bwMode="auto">
          <a:xfrm>
            <a:off x="3635896" y="1448780"/>
            <a:ext cx="504056" cy="0"/>
          </a:xfrm>
          <a:prstGeom prst="line">
            <a:avLst/>
          </a:prstGeom>
          <a:ln/>
          <a:ex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" name="ตัวเชื่อมต่อตรง 11"/>
          <p:cNvCxnSpPr/>
          <p:nvPr/>
        </p:nvCxnSpPr>
        <p:spPr bwMode="auto">
          <a:xfrm>
            <a:off x="3635896" y="2384883"/>
            <a:ext cx="504056" cy="0"/>
          </a:xfrm>
          <a:prstGeom prst="line">
            <a:avLst/>
          </a:prstGeom>
          <a:ln/>
          <a:ex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" name="ตัวเชื่อมต่อตรง 12"/>
          <p:cNvCxnSpPr/>
          <p:nvPr/>
        </p:nvCxnSpPr>
        <p:spPr bwMode="auto">
          <a:xfrm>
            <a:off x="3646587" y="3320988"/>
            <a:ext cx="504056" cy="0"/>
          </a:xfrm>
          <a:prstGeom prst="line">
            <a:avLst/>
          </a:prstGeom>
          <a:ln/>
          <a:ex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" name="ตัวเชื่อมต่อตรง 14"/>
          <p:cNvCxnSpPr/>
          <p:nvPr/>
        </p:nvCxnSpPr>
        <p:spPr bwMode="auto">
          <a:xfrm>
            <a:off x="4139952" y="1448780"/>
            <a:ext cx="10691" cy="1872208"/>
          </a:xfrm>
          <a:prstGeom prst="line">
            <a:avLst/>
          </a:prstGeom>
          <a:ln/>
          <a:ex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7" name="ตัวเชื่อมต่อตรง 16"/>
          <p:cNvCxnSpPr>
            <a:endCxn id="8" idx="1"/>
          </p:cNvCxnSpPr>
          <p:nvPr/>
        </p:nvCxnSpPr>
        <p:spPr bwMode="auto">
          <a:xfrm>
            <a:off x="4150643" y="2384883"/>
            <a:ext cx="1357461" cy="1"/>
          </a:xfrm>
          <a:prstGeom prst="line">
            <a:avLst/>
          </a:prstGeom>
          <a:ln/>
          <a:ex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8" name="ตัวเชื่อมต่อตรง 17"/>
          <p:cNvCxnSpPr/>
          <p:nvPr/>
        </p:nvCxnSpPr>
        <p:spPr bwMode="auto">
          <a:xfrm>
            <a:off x="3620902" y="4401108"/>
            <a:ext cx="504056" cy="0"/>
          </a:xfrm>
          <a:prstGeom prst="line">
            <a:avLst/>
          </a:prstGeom>
          <a:ln/>
          <a:ex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9" name="ตัวเชื่อมต่อตรง 18"/>
          <p:cNvCxnSpPr/>
          <p:nvPr/>
        </p:nvCxnSpPr>
        <p:spPr bwMode="auto">
          <a:xfrm>
            <a:off x="3617157" y="5337212"/>
            <a:ext cx="504056" cy="0"/>
          </a:xfrm>
          <a:prstGeom prst="line">
            <a:avLst/>
          </a:prstGeom>
          <a:ln/>
          <a:ex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1" name="ตัวเชื่อมต่อตรง 20"/>
          <p:cNvCxnSpPr/>
          <p:nvPr/>
        </p:nvCxnSpPr>
        <p:spPr bwMode="auto">
          <a:xfrm flipH="1">
            <a:off x="4121213" y="4401108"/>
            <a:ext cx="3746" cy="936000"/>
          </a:xfrm>
          <a:prstGeom prst="line">
            <a:avLst/>
          </a:prstGeom>
          <a:ln/>
          <a:ex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" name="ตัวเชื่อมต่อตรง 22"/>
          <p:cNvCxnSpPr/>
          <p:nvPr/>
        </p:nvCxnSpPr>
        <p:spPr bwMode="auto">
          <a:xfrm>
            <a:off x="4132454" y="4869161"/>
            <a:ext cx="1368000" cy="0"/>
          </a:xfrm>
          <a:prstGeom prst="line">
            <a:avLst/>
          </a:prstGeom>
          <a:ln/>
          <a:ex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0" name="ลูกศรลง 29"/>
          <p:cNvSpPr/>
          <p:nvPr/>
        </p:nvSpPr>
        <p:spPr bwMode="auto">
          <a:xfrm>
            <a:off x="2267744" y="1772816"/>
            <a:ext cx="144016" cy="288032"/>
          </a:xfrm>
          <a:prstGeom prst="downArrow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" name="ลูกศรลง 30"/>
          <p:cNvSpPr/>
          <p:nvPr/>
        </p:nvSpPr>
        <p:spPr bwMode="auto">
          <a:xfrm>
            <a:off x="2278435" y="2708920"/>
            <a:ext cx="144016" cy="288032"/>
          </a:xfrm>
          <a:prstGeom prst="downArrow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" name="ลูกศรลง 31"/>
          <p:cNvSpPr/>
          <p:nvPr/>
        </p:nvSpPr>
        <p:spPr bwMode="auto">
          <a:xfrm>
            <a:off x="2278435" y="3645024"/>
            <a:ext cx="144016" cy="288032"/>
          </a:xfrm>
          <a:prstGeom prst="downArrow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" name="ลูกศรลง 32"/>
          <p:cNvSpPr/>
          <p:nvPr/>
        </p:nvSpPr>
        <p:spPr bwMode="auto">
          <a:xfrm>
            <a:off x="2278435" y="3933056"/>
            <a:ext cx="144016" cy="288032"/>
          </a:xfrm>
          <a:prstGeom prst="downArrow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4" name="ลูกศรลง 33"/>
          <p:cNvSpPr/>
          <p:nvPr/>
        </p:nvSpPr>
        <p:spPr bwMode="auto">
          <a:xfrm>
            <a:off x="2278435" y="4725145"/>
            <a:ext cx="144016" cy="288032"/>
          </a:xfrm>
          <a:prstGeom prst="downArrow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36" name="ตัวเชื่อมต่อตรง 35"/>
          <p:cNvCxnSpPr/>
          <p:nvPr/>
        </p:nvCxnSpPr>
        <p:spPr bwMode="auto">
          <a:xfrm>
            <a:off x="396352" y="3933056"/>
            <a:ext cx="7344000" cy="0"/>
          </a:xfrm>
          <a:prstGeom prst="line">
            <a:avLst/>
          </a:prstGeom>
          <a:ln>
            <a:prstDash val="dash"/>
          </a:ln>
          <a:ex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3855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28750" y="142875"/>
            <a:ext cx="6000750" cy="83026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h-TH" sz="4800" b="1" dirty="0">
                <a:solidFill>
                  <a:srgbClr val="FFFFFF"/>
                </a:solidFill>
                <a:latin typeface="TH Charmonman" pitchFamily="66" charset="-34"/>
                <a:cs typeface="IrisUPC" pitchFamily="34" charset="-34"/>
              </a:rPr>
              <a:t>การนำกลยุทธ์สู่การปฏิบัติการ</a:t>
            </a:r>
            <a:endParaRPr lang="th-TH" sz="4000" b="1" dirty="0">
              <a:solidFill>
                <a:srgbClr val="FFFFFF"/>
              </a:solidFill>
              <a:latin typeface="TH Charmonman" pitchFamily="66" charset="-34"/>
              <a:cs typeface="IrisUPC" pitchFamily="34" charset="-34"/>
            </a:endParaRPr>
          </a:p>
        </p:txBody>
      </p: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428625" y="1700808"/>
            <a:ext cx="1714500" cy="85725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th-TH" b="1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IrisUPC" pitchFamily="34" charset="-34"/>
              </a:rPr>
              <a:t>แผนพัฒนา</a:t>
            </a:r>
            <a:r>
              <a:rPr lang="th-TH" b="1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IrisUPC" pitchFamily="34" charset="-34"/>
              </a:rPr>
              <a:t>ฯ/แผนกลยุทธ์</a:t>
            </a:r>
            <a:endParaRPr lang="th-TH" b="1" dirty="0">
              <a:solidFill>
                <a:schemeClr val="accent6">
                  <a:lumMod val="50000"/>
                </a:schemeClr>
              </a:solidFill>
              <a:latin typeface="TH SarabunPSK" pitchFamily="34" charset="-34"/>
              <a:cs typeface="IrisUPC" pitchFamily="34" charset="-34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071242" y="1571625"/>
            <a:ext cx="1428750" cy="10001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th-TH" sz="28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ทบทวน/ปรับกลยุทธ์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5357813" y="2357438"/>
            <a:ext cx="2428875" cy="92868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ความเหมาะสมกับสถานการณ์ปัจจุบัน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5357813" y="1714500"/>
            <a:ext cx="2428875" cy="5000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สังคม/โลกเปลี่ยนแปลง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5357813" y="1071563"/>
            <a:ext cx="2428875" cy="50006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th-TH" sz="2800" b="1" dirty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นโยบายปรับเปลี่ยน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5715000" y="3714750"/>
            <a:ext cx="1857375" cy="642938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th-TH" sz="2800" b="1" dirty="0">
                <a:latin typeface="TH SarabunPSK" pitchFamily="34" charset="-34"/>
                <a:cs typeface="IrisUPC" pitchFamily="34" charset="-34"/>
              </a:rPr>
              <a:t>แผนปฏิบัติการ</a:t>
            </a: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3357563" y="3571875"/>
            <a:ext cx="1428750" cy="92868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h-TH" sz="2800" b="1">
                <a:latin typeface="TH SarabunPSK" pitchFamily="34" charset="-34"/>
                <a:cs typeface="TH SarabunPSK" pitchFamily="34" charset="-34"/>
              </a:rPr>
              <a:t>กระบวนการปฏิบัติงาน</a:t>
            </a: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428625" y="3571875"/>
            <a:ext cx="2071688" cy="92868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h-TH" sz="2800" b="1">
                <a:latin typeface="TH SarabunPSK" pitchFamily="34" charset="-34"/>
                <a:cs typeface="TH SarabunPSK" pitchFamily="34" charset="-34"/>
              </a:rPr>
              <a:t>ควบคุม กำกับ</a:t>
            </a:r>
          </a:p>
          <a:p>
            <a:pPr algn="ctr"/>
            <a:r>
              <a:rPr lang="th-TH" sz="2800" b="1">
                <a:latin typeface="TH SarabunPSK" pitchFamily="34" charset="-34"/>
                <a:cs typeface="TH SarabunPSK" pitchFamily="34" charset="-34"/>
              </a:rPr>
              <a:t>ติดตาม ประเมินผล</a:t>
            </a: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4071938" y="5286375"/>
            <a:ext cx="1428750" cy="5000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ระยะเวลา</a:t>
            </a:r>
            <a:endParaRPr lang="th-TH" sz="2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6000750" y="5072063"/>
            <a:ext cx="1428750" cy="9286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โครงการ/กิจกรรม</a:t>
            </a:r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2143125" y="5286375"/>
            <a:ext cx="1428750" cy="5000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h-TH" sz="2800" b="1">
                <a:latin typeface="TH SarabunPSK" pitchFamily="34" charset="-34"/>
                <a:cs typeface="TH SarabunPSK" pitchFamily="34" charset="-34"/>
              </a:rPr>
              <a:t>ผู้ปฏิบัติ</a:t>
            </a: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214313" y="5286375"/>
            <a:ext cx="1428750" cy="5000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งบประมาณ</a:t>
            </a:r>
          </a:p>
        </p:txBody>
      </p:sp>
      <p:sp>
        <p:nvSpPr>
          <p:cNvPr id="15" name="Right Arrow 14"/>
          <p:cNvSpPr>
            <a:spLocks noChangeArrowheads="1"/>
          </p:cNvSpPr>
          <p:nvPr/>
        </p:nvSpPr>
        <p:spPr bwMode="auto">
          <a:xfrm>
            <a:off x="2357438" y="2000250"/>
            <a:ext cx="571500" cy="214313"/>
          </a:xfrm>
          <a:prstGeom prst="rightArrow">
            <a:avLst>
              <a:gd name="adj1" fmla="val 50000"/>
              <a:gd name="adj2" fmla="val 50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th-TH"/>
          </a:p>
        </p:txBody>
      </p:sp>
      <p:sp>
        <p:nvSpPr>
          <p:cNvPr id="16" name="Right Arrow 15"/>
          <p:cNvSpPr>
            <a:spLocks noChangeArrowheads="1"/>
          </p:cNvSpPr>
          <p:nvPr/>
        </p:nvSpPr>
        <p:spPr bwMode="auto">
          <a:xfrm rot="-2049165">
            <a:off x="4643438" y="1498600"/>
            <a:ext cx="571500" cy="223838"/>
          </a:xfrm>
          <a:prstGeom prst="rightArrow">
            <a:avLst>
              <a:gd name="adj1" fmla="val 50000"/>
              <a:gd name="adj2" fmla="val 50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th-TH"/>
          </a:p>
        </p:txBody>
      </p:sp>
      <p:sp>
        <p:nvSpPr>
          <p:cNvPr id="17" name="Right Arrow 16"/>
          <p:cNvSpPr>
            <a:spLocks noChangeArrowheads="1"/>
          </p:cNvSpPr>
          <p:nvPr/>
        </p:nvSpPr>
        <p:spPr bwMode="auto">
          <a:xfrm>
            <a:off x="4714875" y="1857375"/>
            <a:ext cx="571500" cy="214313"/>
          </a:xfrm>
          <a:prstGeom prst="rightArrow">
            <a:avLst>
              <a:gd name="adj1" fmla="val 50000"/>
              <a:gd name="adj2" fmla="val 50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th-TH"/>
          </a:p>
        </p:txBody>
      </p:sp>
      <p:sp>
        <p:nvSpPr>
          <p:cNvPr id="18" name="Right Arrow 17"/>
          <p:cNvSpPr>
            <a:spLocks noChangeArrowheads="1"/>
          </p:cNvSpPr>
          <p:nvPr/>
        </p:nvSpPr>
        <p:spPr bwMode="auto">
          <a:xfrm rot="1438407">
            <a:off x="4656138" y="2260600"/>
            <a:ext cx="617537" cy="193675"/>
          </a:xfrm>
          <a:prstGeom prst="rightArrow">
            <a:avLst>
              <a:gd name="adj1" fmla="val 50000"/>
              <a:gd name="adj2" fmla="val 50352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th-TH"/>
          </a:p>
        </p:txBody>
      </p:sp>
      <p:cxnSp>
        <p:nvCxnSpPr>
          <p:cNvPr id="20" name="Straight Connector 19"/>
          <p:cNvCxnSpPr>
            <a:cxnSpLocks noChangeShapeType="1"/>
          </p:cNvCxnSpPr>
          <p:nvPr/>
        </p:nvCxnSpPr>
        <p:spPr bwMode="auto">
          <a:xfrm rot="16200000" flipH="1">
            <a:off x="7822406" y="1393032"/>
            <a:ext cx="642937" cy="5715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cxnSpLocks noChangeShapeType="1"/>
          </p:cNvCxnSpPr>
          <p:nvPr/>
        </p:nvCxnSpPr>
        <p:spPr bwMode="auto">
          <a:xfrm>
            <a:off x="7858125" y="2000250"/>
            <a:ext cx="571500" cy="1588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cxnSpLocks noChangeShapeType="1"/>
          </p:cNvCxnSpPr>
          <p:nvPr/>
        </p:nvCxnSpPr>
        <p:spPr bwMode="auto">
          <a:xfrm rot="5400000" flipH="1" flipV="1">
            <a:off x="7786687" y="2071688"/>
            <a:ext cx="714375" cy="5715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cxnSpLocks noChangeShapeType="1"/>
          </p:cNvCxnSpPr>
          <p:nvPr/>
        </p:nvCxnSpPr>
        <p:spPr bwMode="auto">
          <a:xfrm rot="5400000">
            <a:off x="7430294" y="2999581"/>
            <a:ext cx="2000250" cy="1588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cxnSpLocks noChangeShapeType="1"/>
          </p:cNvCxnSpPr>
          <p:nvPr/>
        </p:nvCxnSpPr>
        <p:spPr bwMode="auto">
          <a:xfrm rot="10800000">
            <a:off x="7643813" y="3998913"/>
            <a:ext cx="785812" cy="1587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4" name="Right Arrow 33"/>
          <p:cNvSpPr>
            <a:spLocks noChangeArrowheads="1"/>
          </p:cNvSpPr>
          <p:nvPr/>
        </p:nvSpPr>
        <p:spPr bwMode="auto">
          <a:xfrm rot="10800000">
            <a:off x="4929188" y="3929063"/>
            <a:ext cx="642937" cy="285750"/>
          </a:xfrm>
          <a:prstGeom prst="rightArrow">
            <a:avLst>
              <a:gd name="adj1" fmla="val 50000"/>
              <a:gd name="adj2" fmla="val 50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th-TH"/>
          </a:p>
        </p:txBody>
      </p:sp>
      <p:sp>
        <p:nvSpPr>
          <p:cNvPr id="35" name="Right Arrow 34"/>
          <p:cNvSpPr>
            <a:spLocks noChangeArrowheads="1"/>
          </p:cNvSpPr>
          <p:nvPr/>
        </p:nvSpPr>
        <p:spPr bwMode="auto">
          <a:xfrm rot="10800000">
            <a:off x="2571750" y="3929063"/>
            <a:ext cx="642938" cy="285750"/>
          </a:xfrm>
          <a:prstGeom prst="rightArrow">
            <a:avLst>
              <a:gd name="adj1" fmla="val 50000"/>
              <a:gd name="adj2" fmla="val 50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th-TH"/>
          </a:p>
        </p:txBody>
      </p:sp>
      <p:sp>
        <p:nvSpPr>
          <p:cNvPr id="36" name="Right Arrow 35"/>
          <p:cNvSpPr>
            <a:spLocks noChangeArrowheads="1"/>
          </p:cNvSpPr>
          <p:nvPr/>
        </p:nvSpPr>
        <p:spPr bwMode="auto">
          <a:xfrm rot="5400000">
            <a:off x="6357938" y="4572000"/>
            <a:ext cx="571500" cy="285750"/>
          </a:xfrm>
          <a:prstGeom prst="rightArrow">
            <a:avLst>
              <a:gd name="adj1" fmla="val 50000"/>
              <a:gd name="adj2" fmla="val 50000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th-TH"/>
          </a:p>
        </p:txBody>
      </p:sp>
      <p:sp>
        <p:nvSpPr>
          <p:cNvPr id="37" name="Right Arrow 36"/>
          <p:cNvSpPr>
            <a:spLocks noChangeArrowheads="1"/>
          </p:cNvSpPr>
          <p:nvPr/>
        </p:nvSpPr>
        <p:spPr bwMode="auto">
          <a:xfrm rot="10800000">
            <a:off x="5572125" y="5357813"/>
            <a:ext cx="285750" cy="285750"/>
          </a:xfrm>
          <a:prstGeom prst="rightArrow">
            <a:avLst>
              <a:gd name="adj1" fmla="val 50000"/>
              <a:gd name="adj2" fmla="val 50000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th-TH"/>
          </a:p>
        </p:txBody>
      </p:sp>
      <p:sp>
        <p:nvSpPr>
          <p:cNvPr id="38" name="Right Arrow 37"/>
          <p:cNvSpPr>
            <a:spLocks noChangeArrowheads="1"/>
          </p:cNvSpPr>
          <p:nvPr/>
        </p:nvSpPr>
        <p:spPr bwMode="auto">
          <a:xfrm rot="10800000">
            <a:off x="3643313" y="5357813"/>
            <a:ext cx="357187" cy="285750"/>
          </a:xfrm>
          <a:prstGeom prst="rightArrow">
            <a:avLst>
              <a:gd name="adj1" fmla="val 50000"/>
              <a:gd name="adj2" fmla="val 50000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th-TH"/>
          </a:p>
        </p:txBody>
      </p:sp>
      <p:sp>
        <p:nvSpPr>
          <p:cNvPr id="39" name="Right Arrow 38"/>
          <p:cNvSpPr>
            <a:spLocks noChangeArrowheads="1"/>
          </p:cNvSpPr>
          <p:nvPr/>
        </p:nvSpPr>
        <p:spPr bwMode="auto">
          <a:xfrm rot="10800000">
            <a:off x="1714500" y="5357813"/>
            <a:ext cx="357188" cy="285750"/>
          </a:xfrm>
          <a:prstGeom prst="rightArrow">
            <a:avLst>
              <a:gd name="adj1" fmla="val 50000"/>
              <a:gd name="adj2" fmla="val 50000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90365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8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  <p:bldP spid="4" grpId="0" animBg="1"/>
      <p:bldP spid="5" grpId="0" animBg="1"/>
      <p:bldP spid="6" grpId="0" animBg="1"/>
      <p:bldP spid="7" grpId="0" animBg="1"/>
      <p:bldP spid="3080" grpId="0" animBg="1"/>
      <p:bldP spid="3081" grpId="0" animBg="1"/>
      <p:bldP spid="3082" grpId="0" animBg="1"/>
      <p:bldP spid="3083" grpId="0" animBg="1"/>
      <p:bldP spid="3084" grpId="0" animBg="1"/>
      <p:bldP spid="3085" grpId="0" animBg="1"/>
      <p:bldP spid="3086" grpId="0" animBg="1"/>
      <p:bldP spid="15" grpId="0" animBg="1"/>
      <p:bldP spid="16" grpId="0" animBg="1"/>
      <p:bldP spid="17" grpId="0" animBg="1"/>
      <p:bldP spid="18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51520" y="1628800"/>
            <a:ext cx="8568952" cy="417646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kumimoji="0" lang="th-TH" sz="16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IrisUPC" pitchFamily="34" charset="-34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kumimoji="0" lang="th-TH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IrisUPC" pitchFamily="34" charset="-34"/>
              </a:rPr>
              <a:t> 	</a:t>
            </a:r>
            <a:r>
              <a:rPr lang="th-TH" b="1" dirty="0">
                <a:solidFill>
                  <a:srgbClr val="FFFFFF"/>
                </a:solidFill>
                <a:latin typeface="Angsana New" pitchFamily="18" charset="-34"/>
                <a:ea typeface="Tahoma" pitchFamily="34" charset="0"/>
                <a:cs typeface="IrisUPC" pitchFamily="34" charset="-34"/>
              </a:rPr>
              <a:t>หมายถึง เอกสารที่จัดทำขึ้นเป็นระเบียบวิธีการดำเนินงานที่ใช้เป็นเครื่องมือในการบริหารและการพัฒนางานในความรับผิดชอบให้บรรลุวัตถุ ประสงค์ภายในระยะเวลาที่กำหนดไว้ซึ่งอาจเป็น 3 ปี  4 ปี </a:t>
            </a:r>
            <a:r>
              <a:rPr lang="th-TH" b="1" dirty="0" smtClean="0">
                <a:solidFill>
                  <a:srgbClr val="FFFFFF"/>
                </a:solidFill>
                <a:latin typeface="Angsana New" pitchFamily="18" charset="-34"/>
                <a:ea typeface="Tahoma" pitchFamily="34" charset="0"/>
                <a:cs typeface="IrisUPC" pitchFamily="34" charset="-34"/>
              </a:rPr>
              <a:t> 5 ปี </a:t>
            </a:r>
            <a:r>
              <a:rPr lang="th-TH" b="1" dirty="0" smtClean="0">
                <a:solidFill>
                  <a:srgbClr val="FFFFFF"/>
                </a:solidFill>
                <a:latin typeface="Angsana New" pitchFamily="18" charset="-34"/>
                <a:ea typeface="Tahoma" pitchFamily="34" charset="0"/>
                <a:cs typeface="IrisUPC" pitchFamily="34" charset="-34"/>
              </a:rPr>
              <a:t>หรือ</a:t>
            </a:r>
            <a:r>
              <a:rPr lang="th-TH" b="1" dirty="0" smtClean="0">
                <a:solidFill>
                  <a:srgbClr val="FFFFFF"/>
                </a:solidFill>
                <a:latin typeface="Angsana New" pitchFamily="18" charset="-34"/>
                <a:ea typeface="Tahoma" pitchFamily="34" charset="0"/>
                <a:cs typeface="IrisUPC" pitchFamily="34" charset="-34"/>
              </a:rPr>
              <a:t>มากกว่า </a:t>
            </a:r>
          </a:p>
          <a:p>
            <a:pPr marL="0" indent="0">
              <a:lnSpc>
                <a:spcPct val="80000"/>
              </a:lnSpc>
              <a:buNone/>
            </a:pPr>
            <a:r>
              <a:rPr kumimoji="0" lang="th-TH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ngsana New" pitchFamily="18" charset="-34"/>
                <a:ea typeface="Tahoma" pitchFamily="34" charset="0"/>
                <a:cs typeface="IrisUPC" pitchFamily="34" charset="-34"/>
              </a:rPr>
              <a:t> 	</a:t>
            </a:r>
            <a:r>
              <a:rPr kumimoji="0" lang="th-TH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IrisUPC" pitchFamily="34" charset="-34"/>
              </a:rPr>
              <a:t>ถือเป็นแผนยุทธศาสตร์</a:t>
            </a:r>
            <a:r>
              <a:rPr kumimoji="0" lang="th-TH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IrisUPC" pitchFamily="34" charset="-34"/>
              </a:rPr>
              <a:t> </a:t>
            </a:r>
            <a:r>
              <a:rPr kumimoji="0" lang="th-TH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IrisUPC" pitchFamily="34" charset="-34"/>
              </a:rPr>
              <a:t>(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ngsana New" pitchFamily="18" charset="-34"/>
                <a:ea typeface="Tahoma" pitchFamily="34" charset="0"/>
                <a:cs typeface="IrisUPC" pitchFamily="34" charset="-34"/>
              </a:rPr>
              <a:t>Strategic Plan</a:t>
            </a:r>
            <a:r>
              <a:rPr kumimoji="0" lang="th-TH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ngsana New" pitchFamily="18" charset="-34"/>
                <a:ea typeface="Tahoma" pitchFamily="34" charset="0"/>
                <a:cs typeface="IrisUPC" pitchFamily="34" charset="-34"/>
              </a:rPr>
              <a:t>) ระดับหน่วยงาน/</a:t>
            </a:r>
            <a:r>
              <a:rPr kumimoji="0" lang="th-TH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ngsana New" pitchFamily="18" charset="-34"/>
                <a:ea typeface="Tahoma" pitchFamily="34" charset="0"/>
                <a:cs typeface="IrisUPC" pitchFamily="34" charset="-34"/>
              </a:rPr>
              <a:t>สถานศึกษา  </a:t>
            </a:r>
            <a:r>
              <a:rPr kumimoji="0" lang="th-TH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ngsana New" pitchFamily="18" charset="-34"/>
                <a:ea typeface="Tahoma" pitchFamily="34" charset="0"/>
                <a:cs typeface="IrisUPC" pitchFamily="34" charset="-34"/>
              </a:rPr>
              <a:t>ที่อาจมีชื่อเรียกแตกต่างกันไปตามภาระของงาน </a:t>
            </a:r>
            <a:r>
              <a:rPr kumimoji="0" lang="th-TH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ngsana New" pitchFamily="18" charset="-34"/>
                <a:ea typeface="Tahoma" pitchFamily="34" charset="0"/>
                <a:cs typeface="IrisUPC" pitchFamily="34" charset="-34"/>
              </a:rPr>
              <a:t>เช่น       </a:t>
            </a:r>
            <a:r>
              <a:rPr kumimoji="0" lang="th-TH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ngsana New" pitchFamily="18" charset="-34"/>
                <a:ea typeface="Tahoma" pitchFamily="34" charset="0"/>
                <a:cs typeface="IrisUPC" pitchFamily="34" charset="-34"/>
              </a:rPr>
              <a:t>แผนกลยุทธ์ (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ngsana New" pitchFamily="18" charset="-34"/>
                <a:ea typeface="Tahoma" pitchFamily="34" charset="0"/>
                <a:cs typeface="IrisUPC" pitchFamily="34" charset="-34"/>
              </a:rPr>
              <a:t>Strategic Plan</a:t>
            </a:r>
            <a:r>
              <a:rPr kumimoji="0" lang="th-TH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ngsana New" pitchFamily="18" charset="-34"/>
                <a:ea typeface="Tahoma" pitchFamily="34" charset="0"/>
                <a:cs typeface="IrisUPC" pitchFamily="34" charset="-34"/>
              </a:rPr>
              <a:t>) แผนพัฒนาคุณภาพการศึกษา (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ngsana New" pitchFamily="18" charset="-34"/>
                <a:ea typeface="Tahoma" pitchFamily="34" charset="0"/>
                <a:cs typeface="IrisUPC" pitchFamily="34" charset="-34"/>
              </a:rPr>
              <a:t>School Improvement Plan</a:t>
            </a:r>
            <a:r>
              <a:rPr kumimoji="0" lang="th-TH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ngsana New" pitchFamily="18" charset="-34"/>
                <a:ea typeface="Tahoma" pitchFamily="34" charset="0"/>
                <a:cs typeface="IrisUPC" pitchFamily="34" charset="-34"/>
              </a:rPr>
              <a:t>)  เป็น</a:t>
            </a:r>
            <a:r>
              <a:rPr kumimoji="0" lang="th-TH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ngsana New" pitchFamily="18" charset="-34"/>
                <a:ea typeface="Tahoma" pitchFamily="34" charset="0"/>
                <a:cs typeface="IrisUPC" pitchFamily="34" charset="-34"/>
              </a:rPr>
              <a:t>แผนที่</a:t>
            </a:r>
            <a:r>
              <a:rPr lang="th-TH" b="1" dirty="0" smtClean="0">
                <a:solidFill>
                  <a:srgbClr val="FFFFFF"/>
                </a:solidFill>
                <a:latin typeface="Angsana New" pitchFamily="18" charset="-34"/>
                <a:ea typeface="Tahoma" pitchFamily="34" charset="0"/>
                <a:cs typeface="IrisUPC" pitchFamily="34" charset="-34"/>
              </a:rPr>
              <a:t>ต้อง</a:t>
            </a:r>
            <a:r>
              <a:rPr lang="th-TH" b="1" dirty="0" smtClean="0">
                <a:solidFill>
                  <a:srgbClr val="FFFFFF"/>
                </a:solidFill>
                <a:latin typeface="Angsana New" pitchFamily="18" charset="-34"/>
                <a:ea typeface="Tahoma" pitchFamily="34" charset="0"/>
                <a:cs typeface="IrisUPC" pitchFamily="34" charset="-34"/>
              </a:rPr>
              <a:t>ดำเนินการจัดทำทุกแห่ง </a:t>
            </a:r>
            <a:endParaRPr kumimoji="0" lang="th-TH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ngsana New" pitchFamily="18" charset="-34"/>
              <a:ea typeface="Tahoma" pitchFamily="34" charset="0"/>
              <a:cs typeface="IrisUPC" pitchFamily="34" charset="-34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th-TH" b="1" dirty="0" smtClean="0">
                <a:solidFill>
                  <a:srgbClr val="FFFFFF"/>
                </a:solidFill>
                <a:latin typeface="Angsana New" pitchFamily="18" charset="-34"/>
                <a:ea typeface="Tahoma" pitchFamily="34" charset="0"/>
                <a:cs typeface="IrisUPC" pitchFamily="34" charset="-34"/>
              </a:rPr>
              <a:t> 	</a:t>
            </a:r>
            <a:endParaRPr lang="en-US" altLang="ko-KR" dirty="0" smtClean="0">
              <a:solidFill>
                <a:srgbClr val="FFFFFF"/>
              </a:solidFill>
              <a:latin typeface="Tahoma" pitchFamily="34" charset="0"/>
              <a:ea typeface="Tahoma" pitchFamily="34" charset="0"/>
              <a:cs typeface="IrisUPC" pitchFamily="34" charset="-34"/>
            </a:endParaRPr>
          </a:p>
          <a:p>
            <a:pPr>
              <a:lnSpc>
                <a:spcPct val="80000"/>
              </a:lnSpc>
            </a:pPr>
            <a:endParaRPr lang="en-US" altLang="ko-KR" dirty="0" smtClean="0">
              <a:solidFill>
                <a:srgbClr val="FFFFFF"/>
              </a:solidFill>
              <a:latin typeface="Tahoma" pitchFamily="34" charset="0"/>
              <a:ea typeface="Tahoma" pitchFamily="34" charset="0"/>
              <a:cs typeface="IrisUPC" pitchFamily="34" charset="-34"/>
            </a:endParaRPr>
          </a:p>
          <a:p>
            <a:pPr>
              <a:lnSpc>
                <a:spcPct val="80000"/>
              </a:lnSpc>
            </a:pPr>
            <a:endParaRPr lang="ru-RU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IrisUPC" pitchFamily="34" charset="-34"/>
            </a:endParaRPr>
          </a:p>
        </p:txBody>
      </p:sp>
      <p:sp>
        <p:nvSpPr>
          <p:cNvPr id="2" name="วงรี 1"/>
          <p:cNvSpPr/>
          <p:nvPr/>
        </p:nvSpPr>
        <p:spPr bwMode="auto">
          <a:xfrm>
            <a:off x="179512" y="116632"/>
            <a:ext cx="8712968" cy="1224136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4000" b="1" dirty="0" smtClean="0">
                <a:solidFill>
                  <a:schemeClr val="tx1"/>
                </a:solidFill>
                <a:latin typeface="Arial" pitchFamily="34" charset="0"/>
                <a:cs typeface="IrisUPC" pitchFamily="34" charset="-34"/>
              </a:rPr>
              <a:t>แผนพัฒนาการศึกษานอกระบบและการศึกษาตามอัธยาศัย</a:t>
            </a:r>
            <a:endParaRPr kumimoji="0" lang="th-TH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IrisUPC" pitchFamily="34" charset="-34"/>
            </a:endParaRPr>
          </a:p>
        </p:txBody>
      </p:sp>
      <p:sp>
        <p:nvSpPr>
          <p:cNvPr id="4" name="ลูกศรลง 3"/>
          <p:cNvSpPr/>
          <p:nvPr/>
        </p:nvSpPr>
        <p:spPr bwMode="auto">
          <a:xfrm>
            <a:off x="4211960" y="1340768"/>
            <a:ext cx="540060" cy="504056"/>
          </a:xfrm>
          <a:prstGeom prst="down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343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 bwMode="auto">
          <a:xfrm>
            <a:off x="214282" y="1428736"/>
            <a:ext cx="8643272" cy="464347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th-TH" sz="3200" b="1" dirty="0" smtClean="0">
                <a:solidFill>
                  <a:srgbClr val="FFFF00"/>
                </a:solidFill>
                <a:cs typeface="IrisUPC" pitchFamily="34" charset="-34"/>
              </a:rPr>
              <a:t>1. ช่วย</a:t>
            </a:r>
            <a:r>
              <a:rPr lang="th-TH" sz="3200" b="1" dirty="0" smtClean="0">
                <a:solidFill>
                  <a:srgbClr val="FFFF00"/>
                </a:solidFill>
                <a:cs typeface="IrisUPC" pitchFamily="34" charset="-34"/>
              </a:rPr>
              <a:t>ให้พัฒนาได้</a:t>
            </a:r>
            <a:r>
              <a:rPr lang="th-TH" sz="3200" b="1" dirty="0">
                <a:solidFill>
                  <a:srgbClr val="FFFF00"/>
                </a:solidFill>
                <a:cs typeface="IrisUPC" pitchFamily="34" charset="-34"/>
              </a:rPr>
              <a:t>ทัน</a:t>
            </a:r>
            <a:r>
              <a:rPr lang="th-TH" sz="3200" b="1" dirty="0" smtClean="0">
                <a:solidFill>
                  <a:srgbClr val="FFFF00"/>
                </a:solidFill>
                <a:cs typeface="IrisUPC" pitchFamily="34" charset="-34"/>
              </a:rPr>
              <a:t>กับสภาพการเปลี่ยนแปลงได้อย่าง</a:t>
            </a:r>
            <a:r>
              <a:rPr lang="th-TH" sz="3200" b="1" dirty="0" smtClean="0">
                <a:solidFill>
                  <a:srgbClr val="FFFF00"/>
                </a:solidFill>
                <a:cs typeface="IrisUPC" pitchFamily="34" charset="-34"/>
              </a:rPr>
              <a:t>เหมาะสม </a:t>
            </a:r>
            <a:endParaRPr lang="th-TH" sz="3200" b="1" dirty="0" smtClean="0">
              <a:solidFill>
                <a:srgbClr val="FFFF00"/>
              </a:solidFill>
              <a:cs typeface="IrisUPC" pitchFamily="34" charset="-34"/>
            </a:endParaRPr>
          </a:p>
          <a:p>
            <a:pPr algn="l"/>
            <a:r>
              <a:rPr lang="th-TH" sz="3200" b="1" dirty="0">
                <a:solidFill>
                  <a:srgbClr val="FFFF00"/>
                </a:solidFill>
                <a:cs typeface="IrisUPC" pitchFamily="34" charset="-34"/>
              </a:rPr>
              <a:t>2. </a:t>
            </a:r>
            <a:r>
              <a:rPr lang="th-TH" sz="3200" b="1" dirty="0" smtClean="0">
                <a:solidFill>
                  <a:srgbClr val="FFFF00"/>
                </a:solidFill>
                <a:cs typeface="IrisUPC" pitchFamily="34" charset="-34"/>
              </a:rPr>
              <a:t>ช่วย</a:t>
            </a:r>
            <a:r>
              <a:rPr lang="th-TH" sz="3200" b="1" dirty="0" smtClean="0">
                <a:solidFill>
                  <a:srgbClr val="FFFF00"/>
                </a:solidFill>
                <a:cs typeface="IrisUPC" pitchFamily="34" charset="-34"/>
              </a:rPr>
              <a:t>ให้รับผิดชอบ</a:t>
            </a:r>
            <a:r>
              <a:rPr lang="th-TH" sz="3200" b="1" dirty="0">
                <a:solidFill>
                  <a:srgbClr val="FFFF00"/>
                </a:solidFill>
                <a:cs typeface="IrisUPC" pitchFamily="34" charset="-34"/>
              </a:rPr>
              <a:t>ต่อความสำเร็จและ</a:t>
            </a:r>
            <a:r>
              <a:rPr lang="th-TH" sz="3200" b="1" dirty="0" smtClean="0">
                <a:solidFill>
                  <a:srgbClr val="FFFF00"/>
                </a:solidFill>
                <a:cs typeface="IrisUPC" pitchFamily="34" charset="-34"/>
              </a:rPr>
              <a:t>ความล้มเหลว</a:t>
            </a:r>
            <a:r>
              <a:rPr lang="th-TH" sz="3200" b="1" dirty="0">
                <a:solidFill>
                  <a:srgbClr val="FFFF00"/>
                </a:solidFill>
                <a:cs typeface="IrisUPC" pitchFamily="34" charset="-34"/>
              </a:rPr>
              <a:t>ของตนเองมากขึ้น </a:t>
            </a:r>
            <a:endParaRPr lang="th-TH" sz="3200" b="1" dirty="0" smtClean="0">
              <a:solidFill>
                <a:srgbClr val="FFFF00"/>
              </a:solidFill>
              <a:cs typeface="IrisUPC" pitchFamily="34" charset="-34"/>
            </a:endParaRPr>
          </a:p>
          <a:p>
            <a:pPr algn="l"/>
            <a:r>
              <a:rPr lang="th-TH" sz="3200" b="1" dirty="0">
                <a:solidFill>
                  <a:srgbClr val="FFFF00"/>
                </a:solidFill>
                <a:cs typeface="IrisUPC" pitchFamily="34" charset="-34"/>
              </a:rPr>
              <a:t>3. </a:t>
            </a:r>
            <a:r>
              <a:rPr lang="th-TH" sz="3200" b="1" dirty="0" smtClean="0">
                <a:solidFill>
                  <a:srgbClr val="FFFF00"/>
                </a:solidFill>
                <a:cs typeface="IrisUPC" pitchFamily="34" charset="-34"/>
              </a:rPr>
              <a:t>เป็น</a:t>
            </a:r>
            <a:r>
              <a:rPr lang="th-TH" sz="3200" b="1" dirty="0">
                <a:solidFill>
                  <a:srgbClr val="FFFF00"/>
                </a:solidFill>
                <a:cs typeface="IrisUPC" pitchFamily="34" charset="-34"/>
              </a:rPr>
              <a:t>รูปแบบการวางแผนที่สอดรับกับการกระจาย</a:t>
            </a:r>
            <a:r>
              <a:rPr lang="th-TH" sz="3200" b="1" dirty="0" smtClean="0">
                <a:solidFill>
                  <a:srgbClr val="FFFF00"/>
                </a:solidFill>
                <a:cs typeface="IrisUPC" pitchFamily="34" charset="-34"/>
              </a:rPr>
              <a:t>อำนาจ</a:t>
            </a:r>
            <a:endParaRPr lang="th-TH" sz="3200" b="1" dirty="0" smtClean="0">
              <a:solidFill>
                <a:srgbClr val="FFFF00"/>
              </a:solidFill>
              <a:cs typeface="IrisUPC" pitchFamily="34" charset="-34"/>
            </a:endParaRPr>
          </a:p>
          <a:p>
            <a:pPr algn="l"/>
            <a:r>
              <a:rPr lang="th-TH" sz="3200" b="1" dirty="0">
                <a:solidFill>
                  <a:srgbClr val="FFFF00"/>
                </a:solidFill>
                <a:cs typeface="IrisUPC" pitchFamily="34" charset="-34"/>
              </a:rPr>
              <a:t>4. </a:t>
            </a:r>
            <a:r>
              <a:rPr lang="th-TH" sz="3200" b="1" dirty="0" smtClean="0">
                <a:solidFill>
                  <a:srgbClr val="FFFF00"/>
                </a:solidFill>
                <a:cs typeface="IrisUPC" pitchFamily="34" charset="-34"/>
              </a:rPr>
              <a:t>เป็น</a:t>
            </a:r>
            <a:r>
              <a:rPr lang="th-TH" sz="3200" b="1" dirty="0">
                <a:solidFill>
                  <a:srgbClr val="FFFF00"/>
                </a:solidFill>
                <a:cs typeface="IrisUPC" pitchFamily="34" charset="-34"/>
              </a:rPr>
              <a:t>เงื่อนไขหนึ่งของการจัดทำระบบงบประมาณแบบมุ่งเน้นผลงาน </a:t>
            </a:r>
            <a:endParaRPr lang="th-TH" sz="3200" b="1" dirty="0" smtClean="0">
              <a:solidFill>
                <a:srgbClr val="FFFF00"/>
              </a:solidFill>
              <a:cs typeface="IrisUPC" pitchFamily="34" charset="-34"/>
            </a:endParaRPr>
          </a:p>
          <a:p>
            <a:pPr algn="l"/>
            <a:r>
              <a:rPr lang="th-TH" sz="32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32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Performance Base </a:t>
            </a:r>
            <a:r>
              <a:rPr lang="en-US" sz="3200" b="1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Budgeting)</a:t>
            </a:r>
            <a:r>
              <a:rPr lang="en-US" sz="3200" b="1" dirty="0">
                <a:solidFill>
                  <a:srgbClr val="FFFF00"/>
                </a:solidFill>
                <a:cs typeface="IrisUPC" pitchFamily="34" charset="-34"/>
              </a:rPr>
              <a:t> </a:t>
            </a:r>
            <a:endParaRPr lang="th-TH" sz="3200" b="1" dirty="0" smtClean="0">
              <a:solidFill>
                <a:srgbClr val="FFFF00"/>
              </a:solidFill>
              <a:cs typeface="IrisUPC" pitchFamily="34" charset="-34"/>
            </a:endParaRPr>
          </a:p>
          <a:p>
            <a:pPr algn="l"/>
            <a:r>
              <a:rPr lang="th-TH" sz="3200" b="1" dirty="0" smtClean="0">
                <a:solidFill>
                  <a:srgbClr val="FFFF00"/>
                </a:solidFill>
                <a:cs typeface="IrisUPC" pitchFamily="34" charset="-34"/>
              </a:rPr>
              <a:t>5</a:t>
            </a:r>
            <a:r>
              <a:rPr lang="th-TH" sz="3200" b="1" dirty="0">
                <a:solidFill>
                  <a:srgbClr val="FFFF00"/>
                </a:solidFill>
                <a:cs typeface="IrisUPC" pitchFamily="34" charset="-34"/>
              </a:rPr>
              <a:t>. เป็นการวางแผนที่ให้ความสำคัญต่อการกำหนด “กลยุทธ์” ที่</a:t>
            </a:r>
            <a:r>
              <a:rPr lang="th-TH" sz="3200" b="1" dirty="0" smtClean="0">
                <a:solidFill>
                  <a:srgbClr val="FFFF00"/>
                </a:solidFill>
                <a:cs typeface="IrisUPC" pitchFamily="34" charset="-34"/>
              </a:rPr>
              <a:t>ได้</a:t>
            </a:r>
            <a:r>
              <a:rPr lang="th-TH" sz="3200" b="1" dirty="0" smtClean="0">
                <a:solidFill>
                  <a:srgbClr val="FFFF00"/>
                </a:solidFill>
                <a:cs typeface="IrisUPC" pitchFamily="34" charset="-34"/>
              </a:rPr>
              <a:t>จาก</a:t>
            </a:r>
          </a:p>
          <a:p>
            <a:pPr algn="l"/>
            <a:r>
              <a:rPr lang="th-TH" sz="3200" b="1" dirty="0" smtClean="0">
                <a:solidFill>
                  <a:srgbClr val="FFFF00"/>
                </a:solidFill>
                <a:cs typeface="IrisUPC" pitchFamily="34" charset="-34"/>
              </a:rPr>
              <a:t>การ</a:t>
            </a:r>
            <a:r>
              <a:rPr lang="th-TH" sz="3200" b="1" dirty="0" smtClean="0">
                <a:solidFill>
                  <a:srgbClr val="FFFF00"/>
                </a:solidFill>
                <a:cs typeface="IrisUPC" pitchFamily="34" charset="-34"/>
              </a:rPr>
              <a:t>คิด วิเคราะห์</a:t>
            </a:r>
            <a:r>
              <a:rPr lang="th-TH" sz="3200" b="1" dirty="0">
                <a:solidFill>
                  <a:srgbClr val="FFFF00"/>
                </a:solidFill>
                <a:cs typeface="IrisUPC" pitchFamily="34" charset="-34"/>
              </a:rPr>
              <a:t>แบบใหม่ ๆ </a:t>
            </a:r>
            <a:r>
              <a:rPr lang="th-TH" sz="3200" b="1" dirty="0" smtClean="0">
                <a:solidFill>
                  <a:srgbClr val="FFFF00"/>
                </a:solidFill>
                <a:cs typeface="IrisUPC" pitchFamily="34" charset="-34"/>
              </a:rPr>
              <a:t>ไม่</a:t>
            </a:r>
            <a:r>
              <a:rPr lang="th-TH" sz="3200" b="1" dirty="0">
                <a:solidFill>
                  <a:srgbClr val="FFFF00"/>
                </a:solidFill>
                <a:cs typeface="IrisUPC" pitchFamily="34" charset="-34"/>
              </a:rPr>
              <a:t>ผูกติดอยู่กับปัญหา</a:t>
            </a:r>
            <a:r>
              <a:rPr lang="th-TH" sz="3200" b="1" dirty="0" smtClean="0">
                <a:solidFill>
                  <a:srgbClr val="FFFF00"/>
                </a:solidFill>
                <a:cs typeface="IrisUPC" pitchFamily="34" charset="-34"/>
              </a:rPr>
              <a:t>เก่า</a:t>
            </a:r>
          </a:p>
          <a:p>
            <a:pPr algn="l"/>
            <a:r>
              <a:rPr lang="th-TH" sz="3200" b="1" dirty="0" smtClean="0">
                <a:solidFill>
                  <a:srgbClr val="FFFF00"/>
                </a:solidFill>
                <a:cs typeface="IrisUPC" pitchFamily="34" charset="-34"/>
              </a:rPr>
              <a:t> </a:t>
            </a:r>
            <a:r>
              <a:rPr lang="th-TH" sz="3200" b="1" dirty="0" smtClean="0">
                <a:solidFill>
                  <a:srgbClr val="FFFF00"/>
                </a:solidFill>
                <a:cs typeface="IrisUPC" pitchFamily="34" charset="-34"/>
              </a:rPr>
              <a:t>ไม่</a:t>
            </a:r>
            <a:r>
              <a:rPr lang="th-TH" sz="3200" b="1" dirty="0">
                <a:solidFill>
                  <a:srgbClr val="FFFF00"/>
                </a:solidFill>
                <a:cs typeface="IrisUPC" pitchFamily="34" charset="-34"/>
              </a:rPr>
              <a:t>เอาข้อจำกัดทางด้านทรัพยากร และงบประมาณมา</a:t>
            </a:r>
            <a:r>
              <a:rPr lang="th-TH" sz="3200" b="1" dirty="0" smtClean="0">
                <a:solidFill>
                  <a:srgbClr val="FFFF00"/>
                </a:solidFill>
                <a:cs typeface="IrisUPC" pitchFamily="34" charset="-34"/>
              </a:rPr>
              <a:t>เป็นข้ออ้าง </a:t>
            </a:r>
          </a:p>
          <a:p>
            <a:pPr algn="l"/>
            <a:endParaRPr kumimoji="0" lang="th-TH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cs typeface="IrisUPC" pitchFamily="34" charset="-34"/>
            </a:endParaRPr>
          </a:p>
        </p:txBody>
      </p:sp>
      <p:sp>
        <p:nvSpPr>
          <p:cNvPr id="4" name="วงรี 3"/>
          <p:cNvSpPr/>
          <p:nvPr/>
        </p:nvSpPr>
        <p:spPr bwMode="auto">
          <a:xfrm>
            <a:off x="214282" y="571480"/>
            <a:ext cx="8712968" cy="864096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IrisUPC" pitchFamily="34" charset="-34"/>
              </a:rPr>
              <a:t>ความสำคัญของการวางแผนพัฒนาการศึกษาฯ</a:t>
            </a:r>
          </a:p>
        </p:txBody>
      </p:sp>
    </p:spTree>
    <p:extLst>
      <p:ext uri="{BB962C8B-B14F-4D97-AF65-F5344CB8AC3E}">
        <p14:creationId xmlns:p14="http://schemas.microsoft.com/office/powerpoint/2010/main" xmlns="" val="168109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_16">
  <a:themeElements>
    <a:clrScheme name="powerpoint-template-24 13">
      <a:dk1>
        <a:srgbClr val="4D4D4D"/>
      </a:dk1>
      <a:lt1>
        <a:srgbClr val="FFFFFF"/>
      </a:lt1>
      <a:dk2>
        <a:srgbClr val="4D4D4D"/>
      </a:dk2>
      <a:lt2>
        <a:srgbClr val="045B4B"/>
      </a:lt2>
      <a:accent1>
        <a:srgbClr val="1C7C70"/>
      </a:accent1>
      <a:accent2>
        <a:srgbClr val="379690"/>
      </a:accent2>
      <a:accent3>
        <a:srgbClr val="FFFFFF"/>
      </a:accent3>
      <a:accent4>
        <a:srgbClr val="404040"/>
      </a:accent4>
      <a:accent5>
        <a:srgbClr val="ABBFBB"/>
      </a:accent5>
      <a:accent6>
        <a:srgbClr val="318782"/>
      </a:accent6>
      <a:hlink>
        <a:srgbClr val="54B2A4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93CB6A"/>
        </a:lt2>
        <a:accent1>
          <a:srgbClr val="71BE5E"/>
        </a:accent1>
        <a:accent2>
          <a:srgbClr val="A0CD6E"/>
        </a:accent2>
        <a:accent3>
          <a:srgbClr val="FFFFFF"/>
        </a:accent3>
        <a:accent4>
          <a:srgbClr val="404040"/>
        </a:accent4>
        <a:accent5>
          <a:srgbClr val="BBDBB6"/>
        </a:accent5>
        <a:accent6>
          <a:srgbClr val="91BA63"/>
        </a:accent6>
        <a:hlink>
          <a:srgbClr val="6BAB4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189C25"/>
        </a:lt2>
        <a:accent1>
          <a:srgbClr val="33B642"/>
        </a:accent1>
        <a:accent2>
          <a:srgbClr val="5ED05F"/>
        </a:accent2>
        <a:accent3>
          <a:srgbClr val="FFFFFF"/>
        </a:accent3>
        <a:accent4>
          <a:srgbClr val="404040"/>
        </a:accent4>
        <a:accent5>
          <a:srgbClr val="ADD7B0"/>
        </a:accent5>
        <a:accent6>
          <a:srgbClr val="54BC55"/>
        </a:accent6>
        <a:hlink>
          <a:srgbClr val="66D1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1E14F"/>
        </a:lt2>
        <a:accent1>
          <a:srgbClr val="33B642"/>
        </a:accent1>
        <a:accent2>
          <a:srgbClr val="5ED05F"/>
        </a:accent2>
        <a:accent3>
          <a:srgbClr val="FFFFFF"/>
        </a:accent3>
        <a:accent4>
          <a:srgbClr val="404040"/>
        </a:accent4>
        <a:accent5>
          <a:srgbClr val="ADD7B0"/>
        </a:accent5>
        <a:accent6>
          <a:srgbClr val="54BC55"/>
        </a:accent6>
        <a:hlink>
          <a:srgbClr val="66D1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4C8E3D"/>
        </a:lt2>
        <a:accent1>
          <a:srgbClr val="66A050"/>
        </a:accent1>
        <a:accent2>
          <a:srgbClr val="6EA552"/>
        </a:accent2>
        <a:accent3>
          <a:srgbClr val="FFFFFF"/>
        </a:accent3>
        <a:accent4>
          <a:srgbClr val="404040"/>
        </a:accent4>
        <a:accent5>
          <a:srgbClr val="B8CDB3"/>
        </a:accent5>
        <a:accent6>
          <a:srgbClr val="639549"/>
        </a:accent6>
        <a:hlink>
          <a:srgbClr val="89B96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4D7C48"/>
        </a:lt2>
        <a:accent1>
          <a:srgbClr val="599148"/>
        </a:accent1>
        <a:accent2>
          <a:srgbClr val="69A253"/>
        </a:accent2>
        <a:accent3>
          <a:srgbClr val="FFFFFF"/>
        </a:accent3>
        <a:accent4>
          <a:srgbClr val="404040"/>
        </a:accent4>
        <a:accent5>
          <a:srgbClr val="B5C7B1"/>
        </a:accent5>
        <a:accent6>
          <a:srgbClr val="5E924A"/>
        </a:accent6>
        <a:hlink>
          <a:srgbClr val="80C15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467F20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71CF2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8A9BA5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71CF2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51873B"/>
        </a:lt2>
        <a:accent1>
          <a:srgbClr val="669E4B"/>
        </a:accent1>
        <a:accent2>
          <a:srgbClr val="79B25C"/>
        </a:accent2>
        <a:accent3>
          <a:srgbClr val="FFFFFF"/>
        </a:accent3>
        <a:accent4>
          <a:srgbClr val="404040"/>
        </a:accent4>
        <a:accent5>
          <a:srgbClr val="B8CCB1"/>
        </a:accent5>
        <a:accent6>
          <a:srgbClr val="6DA153"/>
        </a:accent6>
        <a:hlink>
          <a:srgbClr val="92CB6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0E7E24"/>
        </a:lt2>
        <a:accent1>
          <a:srgbClr val="369026"/>
        </a:accent1>
        <a:accent2>
          <a:srgbClr val="57A025"/>
        </a:accent2>
        <a:accent3>
          <a:srgbClr val="FFFFFF"/>
        </a:accent3>
        <a:accent4>
          <a:srgbClr val="404040"/>
        </a:accent4>
        <a:accent5>
          <a:srgbClr val="AEC6AC"/>
        </a:accent5>
        <a:accent6>
          <a:srgbClr val="4E9120"/>
        </a:accent6>
        <a:hlink>
          <a:srgbClr val="73B02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015802"/>
        </a:lt2>
        <a:accent1>
          <a:srgbClr val="016E01"/>
        </a:accent1>
        <a:accent2>
          <a:srgbClr val="019003"/>
        </a:accent2>
        <a:accent3>
          <a:srgbClr val="FFFFFF"/>
        </a:accent3>
        <a:accent4>
          <a:srgbClr val="404040"/>
        </a:accent4>
        <a:accent5>
          <a:srgbClr val="AABAAA"/>
        </a:accent5>
        <a:accent6>
          <a:srgbClr val="018202"/>
        </a:accent6>
        <a:hlink>
          <a:srgbClr val="01A60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045B4B"/>
        </a:lt2>
        <a:accent1>
          <a:srgbClr val="1C7C70"/>
        </a:accent1>
        <a:accent2>
          <a:srgbClr val="379690"/>
        </a:accent2>
        <a:accent3>
          <a:srgbClr val="FFFFFF"/>
        </a:accent3>
        <a:accent4>
          <a:srgbClr val="404040"/>
        </a:accent4>
        <a:accent5>
          <a:srgbClr val="ABBFBB"/>
        </a:accent5>
        <a:accent6>
          <a:srgbClr val="318782"/>
        </a:accent6>
        <a:hlink>
          <a:srgbClr val="54B2A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sc_16</Template>
  <TotalTime>1009</TotalTime>
  <Words>1436</Words>
  <Application>Microsoft Office PowerPoint</Application>
  <PresentationFormat>On-screen Show (4:3)</PresentationFormat>
  <Paragraphs>273</Paragraphs>
  <Slides>21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sc_16</vt:lpstr>
      <vt:lpstr>การจัดทำแผนพัฒนาการศึกษานอกระบบและ การศึกษาตามอัธยาศัย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การจัดทำแผนปฏิบัติการประจำปี</dc:title>
  <dc:creator>hpshop</dc:creator>
  <cp:lastModifiedBy>TOSHIBA</cp:lastModifiedBy>
  <cp:revision>92</cp:revision>
  <dcterms:created xsi:type="dcterms:W3CDTF">2014-05-30T08:17:07Z</dcterms:created>
  <dcterms:modified xsi:type="dcterms:W3CDTF">2014-06-07T23:20:09Z</dcterms:modified>
</cp:coreProperties>
</file>