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notesMasterIdLst>
    <p:notesMasterId r:id="rId22"/>
  </p:notesMasterIdLst>
  <p:sldIdLst>
    <p:sldId id="257" r:id="rId3"/>
    <p:sldId id="256" r:id="rId4"/>
    <p:sldId id="277" r:id="rId5"/>
    <p:sldId id="259" r:id="rId6"/>
    <p:sldId id="260" r:id="rId7"/>
    <p:sldId id="263" r:id="rId8"/>
    <p:sldId id="262" r:id="rId9"/>
    <p:sldId id="261" r:id="rId10"/>
    <p:sldId id="264" r:id="rId11"/>
    <p:sldId id="258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9" r:id="rId20"/>
    <p:sldId id="276" r:id="rId21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H SarabunPSK" panose="020B0500040200020003" pitchFamily="34" charset="-34"/>
      <p:regular r:id="rId31"/>
      <p:bold r:id="rId32"/>
      <p:italic r:id="rId33"/>
      <p:boldItalic r:id="rId34"/>
    </p:embeddedFont>
    <p:embeddedFont>
      <p:font typeface="Cordia New" panose="020B0304020202020204" pitchFamily="34" charset="-34"/>
      <p:regular r:id="rId35"/>
      <p:bold r:id="rId36"/>
      <p:italic r:id="rId37"/>
      <p:boldItalic r:id="rId3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ลักษณะ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74" autoAdjust="0"/>
  </p:normalViewPr>
  <p:slideViewPr>
    <p:cSldViewPr>
      <p:cViewPr varScale="1">
        <p:scale>
          <a:sx n="54" d="100"/>
          <a:sy n="54" d="100"/>
        </p:scale>
        <p:origin x="-17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86C42-351F-43A9-8539-5F0B0BBE1D5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EA81C5F7-9150-4C62-8BA8-6A76589CB27A}">
      <dgm:prSet phldrT="[ข้อความ]"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แก้ปัญหา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65830E6-50EF-4C99-8292-49504E2BF99E}" type="parTrans" cxnId="{6D4F8E9F-EBAF-4A7E-9903-F7E74AD8EFBE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A3A93D9-1033-4176-B26E-27186A7EC0AC}" type="sibTrans" cxnId="{6D4F8E9F-EBAF-4A7E-9903-F7E74AD8EFBE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53E33FA-A2FA-4FF9-9471-0DED6EEC60CD}">
      <dgm:prSet phldrT="[ข้อความ]"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ปราบปรามหรือบำบัด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786D39B-BA10-40C8-AF82-006EE7953598}" type="parTrans" cxnId="{CC9A805D-19C3-429F-A590-65A07A756654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6D1FBBE-3B6A-429B-89CA-EC16662EA038}" type="sibTrans" cxnId="{CC9A805D-19C3-429F-A590-65A07A756654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DDA0696-EF29-4978-BD3F-713D57603D1C}">
      <dgm:prSet phldrT="[ข้อความ]"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ป้องกันปัญหา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D0D2A88-21CF-43AA-B478-693604B9FF2C}" type="parTrans" cxnId="{0ADDEAD0-4368-4289-A3B2-0A6AB0519EDE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3CCA5BE-6FB6-4C98-8DA7-076B49C41234}" type="sibTrans" cxnId="{0ADDEAD0-4368-4289-A3B2-0A6AB0519EDE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159B685-A494-42A8-93C9-1A2300814F1D}">
      <dgm:prSet phldrT="[ข้อความ]"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จัดตั้งอาสาสมัคร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7A01FD0-ED84-4003-A37C-B15F095AA1E2}" type="parTrans" cxnId="{AECCB285-0E74-4EFE-8818-612F5AD262D8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4749EDA-4900-42D7-8F3A-1BE52D60D637}" type="sibTrans" cxnId="{AECCB285-0E74-4EFE-8818-612F5AD262D8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1599D54-1E49-428E-B532-946458609BEA}">
      <dgm:prSet phldrT="[ข้อความ]"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อบรมให้ความรู้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7416A27-38FB-42EB-B4E8-D5ED2DFCDB16}" type="parTrans" cxnId="{E77D6E15-45B0-49DF-BE3F-2BF1D2221BFC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EA01B57-F72C-401C-A2F4-E29E3EFA7387}" type="sibTrans" cxnId="{E77D6E15-45B0-49DF-BE3F-2BF1D2221BFC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0A81291-1B33-4DAB-963C-D523E993C583}">
      <dgm:prSet phldrT="[ข้อความ]"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พัฒนา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3111ED2-C549-409E-A902-FAC185FD2ECF}" type="parTrans" cxnId="{13E4B6F0-26B5-4453-BFA0-98616EEA56A7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AF09075-5BF9-4E6A-A255-247507DD4826}" type="sibTrans" cxnId="{13E4B6F0-26B5-4453-BFA0-98616EEA56A7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E5D494-D3C2-4A8B-8FA1-95FD3ED5B27D}">
      <dgm:prSet phldrT="[ข้อความ]"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จัดทำฐานข้อมูล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B880DA8-5B87-4210-A4E6-263E78B0F683}" type="parTrans" cxnId="{593BF076-DB00-4596-B03A-06AD65F06CFA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D75903C-4E1E-4EAE-BC3A-A6EE2E126E72}" type="sibTrans" cxnId="{593BF076-DB00-4596-B03A-06AD65F06CFA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DD4A56E-A765-483E-9CFA-FB97BA4072AE}">
      <dgm:prSet phldrT="[ข้อความ]"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แข่งขันทักษะทางวิชาการ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77D1E07-AD01-4770-A7EF-A9410A3226F0}" type="parTrans" cxnId="{CCE78872-A3DB-415A-8C14-80F5037908CB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ADE8BF9-B193-4053-B28F-E59C8A01AF8E}" type="sibTrans" cxnId="{CCE78872-A3DB-415A-8C14-80F5037908CB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1805D96-B530-4784-968A-DD027A104B64}" type="pres">
      <dgm:prSet presAssocID="{7ED86C42-351F-43A9-8539-5F0B0BBE1D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BDE780C-D990-4428-A73A-57AE35C4507F}" type="pres">
      <dgm:prSet presAssocID="{EA81C5F7-9150-4C62-8BA8-6A76589CB27A}" presName="linNode" presStyleCnt="0"/>
      <dgm:spPr/>
    </dgm:pt>
    <dgm:pt modelId="{12F6FAD2-69E4-4F4B-BEB5-46FF9F4627B3}" type="pres">
      <dgm:prSet presAssocID="{EA81C5F7-9150-4C62-8BA8-6A76589CB27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075AEBA-D023-4B4B-926F-ED344A715737}" type="pres">
      <dgm:prSet presAssocID="{EA81C5F7-9150-4C62-8BA8-6A76589CB27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2C5AC9B-E956-40F4-A567-0FFF718048CC}" type="pres">
      <dgm:prSet presAssocID="{0A3A93D9-1033-4176-B26E-27186A7EC0AC}" presName="sp" presStyleCnt="0"/>
      <dgm:spPr/>
    </dgm:pt>
    <dgm:pt modelId="{B11702FD-02B6-42A7-A4AF-04D27A800712}" type="pres">
      <dgm:prSet presAssocID="{BDDA0696-EF29-4978-BD3F-713D57603D1C}" presName="linNode" presStyleCnt="0"/>
      <dgm:spPr/>
    </dgm:pt>
    <dgm:pt modelId="{5144A0D0-D41C-4ED4-91EE-FF9F893A7648}" type="pres">
      <dgm:prSet presAssocID="{BDDA0696-EF29-4978-BD3F-713D57603D1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DC74412-C277-423D-A8B6-69C3EA18B6CD}" type="pres">
      <dgm:prSet presAssocID="{BDDA0696-EF29-4978-BD3F-713D57603D1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24442E-55A3-4E5C-9199-6263CC258918}" type="pres">
      <dgm:prSet presAssocID="{83CCA5BE-6FB6-4C98-8DA7-076B49C41234}" presName="sp" presStyleCnt="0"/>
      <dgm:spPr/>
    </dgm:pt>
    <dgm:pt modelId="{602F38F4-6F0F-49D5-9233-C3CCC11BF427}" type="pres">
      <dgm:prSet presAssocID="{70A81291-1B33-4DAB-963C-D523E993C583}" presName="linNode" presStyleCnt="0"/>
      <dgm:spPr/>
    </dgm:pt>
    <dgm:pt modelId="{AA47EDF4-E13F-458D-A02E-B4FE0E046859}" type="pres">
      <dgm:prSet presAssocID="{70A81291-1B33-4DAB-963C-D523E993C58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0486A6C-00A4-472B-BDA8-39474C3C6D26}" type="pres">
      <dgm:prSet presAssocID="{70A81291-1B33-4DAB-963C-D523E993C58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77D6E15-45B0-49DF-BE3F-2BF1D2221BFC}" srcId="{BDDA0696-EF29-4978-BD3F-713D57603D1C}" destId="{31599D54-1E49-428E-B532-946458609BEA}" srcOrd="1" destOrd="0" parTransId="{17416A27-38FB-42EB-B4E8-D5ED2DFCDB16}" sibTransId="{6EA01B57-F72C-401C-A2F4-E29E3EFA7387}"/>
    <dgm:cxn modelId="{66549000-DCB0-4F21-9D75-ACC25AAAD82F}" type="presOf" srcId="{EA81C5F7-9150-4C62-8BA8-6A76589CB27A}" destId="{12F6FAD2-69E4-4F4B-BEB5-46FF9F4627B3}" srcOrd="0" destOrd="0" presId="urn:microsoft.com/office/officeart/2005/8/layout/vList5"/>
    <dgm:cxn modelId="{6D4F8E9F-EBAF-4A7E-9903-F7E74AD8EFBE}" srcId="{7ED86C42-351F-43A9-8539-5F0B0BBE1D5F}" destId="{EA81C5F7-9150-4C62-8BA8-6A76589CB27A}" srcOrd="0" destOrd="0" parTransId="{A65830E6-50EF-4C99-8292-49504E2BF99E}" sibTransId="{0A3A93D9-1033-4176-B26E-27186A7EC0AC}"/>
    <dgm:cxn modelId="{C1AC4084-EFAE-45F1-8855-10F29C4B0E13}" type="presOf" srcId="{BEE5D494-D3C2-4A8B-8FA1-95FD3ED5B27D}" destId="{10486A6C-00A4-472B-BDA8-39474C3C6D26}" srcOrd="0" destOrd="0" presId="urn:microsoft.com/office/officeart/2005/8/layout/vList5"/>
    <dgm:cxn modelId="{612F873A-3673-4F5C-9324-49862601191C}" type="presOf" srcId="{31599D54-1E49-428E-B532-946458609BEA}" destId="{2DC74412-C277-423D-A8B6-69C3EA18B6CD}" srcOrd="0" destOrd="1" presId="urn:microsoft.com/office/officeart/2005/8/layout/vList5"/>
    <dgm:cxn modelId="{AECCB285-0E74-4EFE-8818-612F5AD262D8}" srcId="{BDDA0696-EF29-4978-BD3F-713D57603D1C}" destId="{6159B685-A494-42A8-93C9-1A2300814F1D}" srcOrd="0" destOrd="0" parTransId="{B7A01FD0-ED84-4003-A37C-B15F095AA1E2}" sibTransId="{94749EDA-4900-42D7-8F3A-1BE52D60D637}"/>
    <dgm:cxn modelId="{593BF076-DB00-4596-B03A-06AD65F06CFA}" srcId="{70A81291-1B33-4DAB-963C-D523E993C583}" destId="{BEE5D494-D3C2-4A8B-8FA1-95FD3ED5B27D}" srcOrd="0" destOrd="0" parTransId="{3B880DA8-5B87-4210-A4E6-263E78B0F683}" sibTransId="{4D75903C-4E1E-4EAE-BC3A-A6EE2E126E72}"/>
    <dgm:cxn modelId="{7965E40B-F4A4-4C84-94A6-12691CE9ADEC}" type="presOf" srcId="{6159B685-A494-42A8-93C9-1A2300814F1D}" destId="{2DC74412-C277-423D-A8B6-69C3EA18B6CD}" srcOrd="0" destOrd="0" presId="urn:microsoft.com/office/officeart/2005/8/layout/vList5"/>
    <dgm:cxn modelId="{78C89D44-1923-45E0-901E-186BA9CACC5F}" type="presOf" srcId="{7ED86C42-351F-43A9-8539-5F0B0BBE1D5F}" destId="{61805D96-B530-4784-968A-DD027A104B64}" srcOrd="0" destOrd="0" presId="urn:microsoft.com/office/officeart/2005/8/layout/vList5"/>
    <dgm:cxn modelId="{CC9A805D-19C3-429F-A590-65A07A756654}" srcId="{EA81C5F7-9150-4C62-8BA8-6A76589CB27A}" destId="{753E33FA-A2FA-4FF9-9471-0DED6EEC60CD}" srcOrd="0" destOrd="0" parTransId="{0786D39B-BA10-40C8-AF82-006EE7953598}" sibTransId="{36D1FBBE-3B6A-429B-89CA-EC16662EA038}"/>
    <dgm:cxn modelId="{DD682DB2-E65B-42ED-A3AB-CBFF005B622B}" type="presOf" srcId="{BDDA0696-EF29-4978-BD3F-713D57603D1C}" destId="{5144A0D0-D41C-4ED4-91EE-FF9F893A7648}" srcOrd="0" destOrd="0" presId="urn:microsoft.com/office/officeart/2005/8/layout/vList5"/>
    <dgm:cxn modelId="{0ADDEAD0-4368-4289-A3B2-0A6AB0519EDE}" srcId="{7ED86C42-351F-43A9-8539-5F0B0BBE1D5F}" destId="{BDDA0696-EF29-4978-BD3F-713D57603D1C}" srcOrd="1" destOrd="0" parTransId="{2D0D2A88-21CF-43AA-B478-693604B9FF2C}" sibTransId="{83CCA5BE-6FB6-4C98-8DA7-076B49C41234}"/>
    <dgm:cxn modelId="{C95817D7-8D0D-4436-B284-98B82732A91A}" type="presOf" srcId="{70A81291-1B33-4DAB-963C-D523E993C583}" destId="{AA47EDF4-E13F-458D-A02E-B4FE0E046859}" srcOrd="0" destOrd="0" presId="urn:microsoft.com/office/officeart/2005/8/layout/vList5"/>
    <dgm:cxn modelId="{DC1C88E8-7C3E-44DF-B75D-EF6A8FD8D217}" type="presOf" srcId="{753E33FA-A2FA-4FF9-9471-0DED6EEC60CD}" destId="{1075AEBA-D023-4B4B-926F-ED344A715737}" srcOrd="0" destOrd="0" presId="urn:microsoft.com/office/officeart/2005/8/layout/vList5"/>
    <dgm:cxn modelId="{13E4B6F0-26B5-4453-BFA0-98616EEA56A7}" srcId="{7ED86C42-351F-43A9-8539-5F0B0BBE1D5F}" destId="{70A81291-1B33-4DAB-963C-D523E993C583}" srcOrd="2" destOrd="0" parTransId="{63111ED2-C549-409E-A902-FAC185FD2ECF}" sibTransId="{AAF09075-5BF9-4E6A-A255-247507DD4826}"/>
    <dgm:cxn modelId="{CCE78872-A3DB-415A-8C14-80F5037908CB}" srcId="{70A81291-1B33-4DAB-963C-D523E993C583}" destId="{5DD4A56E-A765-483E-9CFA-FB97BA4072AE}" srcOrd="1" destOrd="0" parTransId="{577D1E07-AD01-4770-A7EF-A9410A3226F0}" sibTransId="{8ADE8BF9-B193-4053-B28F-E59C8A01AF8E}"/>
    <dgm:cxn modelId="{6C73EA89-518C-4A96-8206-5291C3E28C77}" type="presOf" srcId="{5DD4A56E-A765-483E-9CFA-FB97BA4072AE}" destId="{10486A6C-00A4-472B-BDA8-39474C3C6D26}" srcOrd="0" destOrd="1" presId="urn:microsoft.com/office/officeart/2005/8/layout/vList5"/>
    <dgm:cxn modelId="{90711496-7555-486E-915E-0060796EE195}" type="presParOf" srcId="{61805D96-B530-4784-968A-DD027A104B64}" destId="{BBDE780C-D990-4428-A73A-57AE35C4507F}" srcOrd="0" destOrd="0" presId="urn:microsoft.com/office/officeart/2005/8/layout/vList5"/>
    <dgm:cxn modelId="{669E8151-1A4B-4319-B215-E3590990CFE4}" type="presParOf" srcId="{BBDE780C-D990-4428-A73A-57AE35C4507F}" destId="{12F6FAD2-69E4-4F4B-BEB5-46FF9F4627B3}" srcOrd="0" destOrd="0" presId="urn:microsoft.com/office/officeart/2005/8/layout/vList5"/>
    <dgm:cxn modelId="{E1E52C87-9805-4001-8124-BBD59FD9E79E}" type="presParOf" srcId="{BBDE780C-D990-4428-A73A-57AE35C4507F}" destId="{1075AEBA-D023-4B4B-926F-ED344A715737}" srcOrd="1" destOrd="0" presId="urn:microsoft.com/office/officeart/2005/8/layout/vList5"/>
    <dgm:cxn modelId="{AA40FACD-C097-4F66-9C32-6BC8585DAD55}" type="presParOf" srcId="{61805D96-B530-4784-968A-DD027A104B64}" destId="{52C5AC9B-E956-40F4-A567-0FFF718048CC}" srcOrd="1" destOrd="0" presId="urn:microsoft.com/office/officeart/2005/8/layout/vList5"/>
    <dgm:cxn modelId="{61DF6857-8432-4444-8C9A-F141BA53CAFB}" type="presParOf" srcId="{61805D96-B530-4784-968A-DD027A104B64}" destId="{B11702FD-02B6-42A7-A4AF-04D27A800712}" srcOrd="2" destOrd="0" presId="urn:microsoft.com/office/officeart/2005/8/layout/vList5"/>
    <dgm:cxn modelId="{79EF6091-8748-4DDA-A1C9-5C0ECD3D910F}" type="presParOf" srcId="{B11702FD-02B6-42A7-A4AF-04D27A800712}" destId="{5144A0D0-D41C-4ED4-91EE-FF9F893A7648}" srcOrd="0" destOrd="0" presId="urn:microsoft.com/office/officeart/2005/8/layout/vList5"/>
    <dgm:cxn modelId="{BB6ABC08-FD20-4173-A683-C84DC1268C68}" type="presParOf" srcId="{B11702FD-02B6-42A7-A4AF-04D27A800712}" destId="{2DC74412-C277-423D-A8B6-69C3EA18B6CD}" srcOrd="1" destOrd="0" presId="urn:microsoft.com/office/officeart/2005/8/layout/vList5"/>
    <dgm:cxn modelId="{C842BE0D-5E17-403A-9770-50F59C4DE3D8}" type="presParOf" srcId="{61805D96-B530-4784-968A-DD027A104B64}" destId="{F724442E-55A3-4E5C-9199-6263CC258918}" srcOrd="3" destOrd="0" presId="urn:microsoft.com/office/officeart/2005/8/layout/vList5"/>
    <dgm:cxn modelId="{380AC703-36F6-4301-B850-C70AC209DF6E}" type="presParOf" srcId="{61805D96-B530-4784-968A-DD027A104B64}" destId="{602F38F4-6F0F-49D5-9233-C3CCC11BF427}" srcOrd="4" destOrd="0" presId="urn:microsoft.com/office/officeart/2005/8/layout/vList5"/>
    <dgm:cxn modelId="{4FAB7ECF-E0C9-4B66-AD3C-5CF4B34AA9A0}" type="presParOf" srcId="{602F38F4-6F0F-49D5-9233-C3CCC11BF427}" destId="{AA47EDF4-E13F-458D-A02E-B4FE0E046859}" srcOrd="0" destOrd="0" presId="urn:microsoft.com/office/officeart/2005/8/layout/vList5"/>
    <dgm:cxn modelId="{6338A48F-0AB7-416B-93B1-0FD7907D0BF6}" type="presParOf" srcId="{602F38F4-6F0F-49D5-9233-C3CCC11BF427}" destId="{10486A6C-00A4-472B-BDA8-39474C3C6D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AEBA-D023-4B4B-926F-ED344A715737}">
      <dsp:nvSpPr>
        <dsp:cNvPr id="0" name=""/>
        <dsp:cNvSpPr/>
      </dsp:nvSpPr>
      <dsp:spPr>
        <a:xfrm rot="5400000">
          <a:off x="3992342" y="-1426424"/>
          <a:ext cx="1155070" cy="430106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ปราบปรามหรือบำบัด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2419347" y="202957"/>
        <a:ext cx="4244675" cy="1042298"/>
      </dsp:txXfrm>
    </dsp:sp>
    <dsp:sp modelId="{12F6FAD2-69E4-4F4B-BEB5-46FF9F4627B3}">
      <dsp:nvSpPr>
        <dsp:cNvPr id="0" name=""/>
        <dsp:cNvSpPr/>
      </dsp:nvSpPr>
      <dsp:spPr>
        <a:xfrm>
          <a:off x="0" y="2187"/>
          <a:ext cx="2419346" cy="14438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แก้ปัญหา</a:t>
          </a:r>
          <a:endParaRPr lang="th-TH" sz="4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0482" y="72669"/>
        <a:ext cx="2278382" cy="1302873"/>
      </dsp:txXfrm>
    </dsp:sp>
    <dsp:sp modelId="{2DC74412-C277-423D-A8B6-69C3EA18B6CD}">
      <dsp:nvSpPr>
        <dsp:cNvPr id="0" name=""/>
        <dsp:cNvSpPr/>
      </dsp:nvSpPr>
      <dsp:spPr>
        <a:xfrm rot="5400000">
          <a:off x="3992342" y="89605"/>
          <a:ext cx="1155070" cy="4301061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จัดตั้งอาสาสมัคร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อบรมให้ความรู้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2419347" y="1718986"/>
        <a:ext cx="4244675" cy="1042298"/>
      </dsp:txXfrm>
    </dsp:sp>
    <dsp:sp modelId="{5144A0D0-D41C-4ED4-91EE-FF9F893A7648}">
      <dsp:nvSpPr>
        <dsp:cNvPr id="0" name=""/>
        <dsp:cNvSpPr/>
      </dsp:nvSpPr>
      <dsp:spPr>
        <a:xfrm>
          <a:off x="0" y="1518217"/>
          <a:ext cx="2419346" cy="144383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ป้องกันปัญหา</a:t>
          </a:r>
          <a:endParaRPr lang="th-TH" sz="4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0482" y="1588699"/>
        <a:ext cx="2278382" cy="1302873"/>
      </dsp:txXfrm>
    </dsp:sp>
    <dsp:sp modelId="{10486A6C-00A4-472B-BDA8-39474C3C6D26}">
      <dsp:nvSpPr>
        <dsp:cNvPr id="0" name=""/>
        <dsp:cNvSpPr/>
      </dsp:nvSpPr>
      <dsp:spPr>
        <a:xfrm rot="5400000">
          <a:off x="3992342" y="1605634"/>
          <a:ext cx="1155070" cy="4301061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จัดทำฐานข้อมูล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แข่งขันทักษะทางวิชาการ</a:t>
          </a:r>
          <a:endParaRPr lang="th-T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2419347" y="3235015"/>
        <a:ext cx="4244675" cy="1042298"/>
      </dsp:txXfrm>
    </dsp:sp>
    <dsp:sp modelId="{AA47EDF4-E13F-458D-A02E-B4FE0E046859}">
      <dsp:nvSpPr>
        <dsp:cNvPr id="0" name=""/>
        <dsp:cNvSpPr/>
      </dsp:nvSpPr>
      <dsp:spPr>
        <a:xfrm>
          <a:off x="0" y="3034246"/>
          <a:ext cx="2419346" cy="144383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พัฒนา</a:t>
          </a:r>
          <a:endParaRPr lang="th-TH" sz="4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0482" y="3104728"/>
        <a:ext cx="2278382" cy="1302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2DCEE-EEE6-4ABE-B0B7-15C213072D7C}" type="datetimeFigureOut">
              <a:rPr lang="th-TH" smtClean="0"/>
              <a:t>25/03/57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08193-2CBB-4B7D-B978-9BA6EDDF79F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1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th-TH" dirty="0" smtClean="0"/>
              <a:t>แผนงานที่ไม่มีโครงการจะเป็นแผนงานที่ไม่มีความสมบูรณ์</a:t>
            </a:r>
            <a:r>
              <a:rPr lang="th-TH" baseline="0" dirty="0" smtClean="0"/>
              <a:t> ไม่สามารถนำไปปฏิบัติเป็นรูปธรรม</a:t>
            </a:r>
          </a:p>
          <a:p>
            <a:r>
              <a:rPr lang="th-TH" baseline="0" dirty="0" smtClean="0"/>
              <a:t>การเขียนโครงการจึงมีความสำคัญต่อแผนเป็นอย่างมาก เพราะจะทำให้มองเห็นการดำเนินงานชัดเจน ง่ายต่อการติดตามประเมินผล ถ้าโครงการบรรลุผลสำเร็จ ย่อมส่งผลให้แผนงาน และนโยบายนั้นๆ บรรลุผลสำเร็จตามไปด้วย</a:t>
            </a:r>
          </a:p>
          <a:p>
            <a:endParaRPr lang="th-TH" baseline="0" dirty="0" smtClean="0"/>
          </a:p>
          <a:p>
            <a:r>
              <a:rPr lang="en-US" baseline="0" dirty="0" smtClean="0"/>
              <a:t>- </a:t>
            </a:r>
            <a:r>
              <a:rPr lang="th-TH" baseline="0" dirty="0" smtClean="0"/>
              <a:t>เป็นพาหนะที่มีเป้าหมายชัดเจน หากเป้าหมายหรือวัตถุประสงค์ไม่ชัด การเดินทางก็จะไม่ราบรื่น หรือเดินทางผิด หลงออกนอกเส้นทาง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8193-2CBB-4B7D-B978-9BA6EDDF79FD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7623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3) </a:t>
            </a:r>
            <a:r>
              <a:rPr lang="th-TH" dirty="0" smtClean="0"/>
              <a:t>ใช้ชี้แจงรายละเอียดของปัญหาและความจำเป็นที่เกิดขึ้นที่จะต้องแก้ไขตลอดจนชี้แจงถึง</a:t>
            </a:r>
          </a:p>
          <a:p>
            <a:r>
              <a:rPr lang="th-TH" dirty="0" smtClean="0"/>
              <a:t>ผลประโยชน์ที่จะได้รับจากการดำเนินงานตามโครงการ และหากเป็นโครงการที่จะดำเนินการตาม</a:t>
            </a:r>
          </a:p>
          <a:p>
            <a:r>
              <a:rPr lang="th-TH" dirty="0" smtClean="0"/>
              <a:t>นโยบาย หรือแผนอื่น ๆ ก็ควรชี้แจงด้วย ทั้งนี้ อาจจะเพิ่มเติมข้อความว่าถ้าไม่ทำโครงการดังกล่าวผลเสียหาย</a:t>
            </a:r>
            <a:br>
              <a:rPr lang="th-TH" dirty="0" smtClean="0"/>
            </a:br>
            <a:r>
              <a:rPr lang="th-TH" dirty="0" smtClean="0"/>
              <a:t>โดยตรงหรือผลเสียหายในระยะยาวจะเป็นอย่างไร เพื่อให้ผู้อนุมัติโครงการได้เห็นประโยชน์ของโครงการกว้างขวาง</a:t>
            </a:r>
            <a:r>
              <a:rPr lang="th-TH" dirty="0" smtClean="0"/>
              <a:t>ขึ้น</a:t>
            </a:r>
          </a:p>
          <a:p>
            <a:endParaRPr lang="th-TH" baseline="0" dirty="0" smtClean="0"/>
          </a:p>
          <a:p>
            <a:r>
              <a:rPr lang="th-TH" baseline="0" dirty="0" smtClean="0"/>
              <a:t>  วัตถุประสงค์ ไม่ใช่กิจกรรมที่จะเกิดขึ้น เช่น อบรม  แต่คือสิ่งที่เราคาดหวังหลังจากที่กิจกรรมสิ้นสุดแล้วจะมีผลลัพธ์อย่างไร ต้องสัมพันธ์กับผลลัพธ์ด้วย และเชื่อมถึงหลักการและเหตุผล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8193-2CBB-4B7D-B978-9BA6EDDF79FD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6158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th-TH" dirty="0" smtClean="0"/>
              <a:t>)</a:t>
            </a:r>
            <a:r>
              <a:rPr lang="th-TH" baseline="0" dirty="0" smtClean="0"/>
              <a:t> </a:t>
            </a:r>
            <a:r>
              <a:rPr lang="th-TH" dirty="0" smtClean="0"/>
              <a:t>เป็นส่วนที่ระบุถึงขั้นตอนที่แสดงถึงขั้นตอนการดำเนินงาน และแผนการดำเนินงานนั้น ๆ ตาม</a:t>
            </a:r>
          </a:p>
          <a:p>
            <a:r>
              <a:rPr lang="th-TH" dirty="0" smtClean="0"/>
              <a:t>วงจรคุณภาพ (</a:t>
            </a:r>
            <a:r>
              <a:rPr lang="en-US" dirty="0" smtClean="0"/>
              <a:t>PDCA) </a:t>
            </a:r>
            <a:r>
              <a:rPr lang="th-TH" dirty="0" smtClean="0"/>
              <a:t>โดยมีรายละเอียดในการระบุตั้งแต่ ขั้นเตรียมการ/วางแผนงาน (</a:t>
            </a:r>
            <a:r>
              <a:rPr lang="en-US" dirty="0" smtClean="0"/>
              <a:t>PLAN) </a:t>
            </a:r>
            <a:r>
              <a:rPr lang="th-TH" dirty="0" smtClean="0"/>
              <a:t>ขั้น</a:t>
            </a:r>
          </a:p>
          <a:p>
            <a:r>
              <a:rPr lang="th-TH" dirty="0" smtClean="0"/>
              <a:t>ดำเนินงาน (</a:t>
            </a:r>
            <a:r>
              <a:rPr lang="en-US" dirty="0" smtClean="0"/>
              <a:t>DO) </a:t>
            </a:r>
            <a:r>
              <a:rPr lang="th-TH" dirty="0" smtClean="0"/>
              <a:t>ขั้นสรุปและประเมินผลการดำเนินงาน (</a:t>
            </a:r>
            <a:r>
              <a:rPr lang="en-US" dirty="0" smtClean="0"/>
              <a:t>CHECK) </a:t>
            </a:r>
            <a:r>
              <a:rPr lang="th-TH" dirty="0" smtClean="0"/>
              <a:t>ขั้นการปรับปรุงการปฏิบัติงาน</a:t>
            </a:r>
          </a:p>
          <a:p>
            <a:r>
              <a:rPr lang="th-TH" dirty="0" smtClean="0"/>
              <a:t>(</a:t>
            </a:r>
            <a:r>
              <a:rPr lang="en-US" dirty="0" smtClean="0"/>
              <a:t>ACT) </a:t>
            </a:r>
            <a:r>
              <a:rPr lang="th-TH" dirty="0" smtClean="0"/>
              <a:t>ซึ่งจะต้องชี้แจงรายละเอียดว่าจะทำอะไร ทำอย่างไร เพียงใด ใครรับผิดชอบ และปฏิบัติด้วย</a:t>
            </a:r>
          </a:p>
          <a:p>
            <a:r>
              <a:rPr lang="th-TH" dirty="0" smtClean="0"/>
              <a:t>วิธีการใด ระยะเวลาเริ่ม และสิ้นสุด</a:t>
            </a:r>
            <a:r>
              <a:rPr lang="th-TH" dirty="0" smtClean="0"/>
              <a:t>โครงการ</a:t>
            </a:r>
          </a:p>
          <a:p>
            <a:endParaRPr lang="th-TH" dirty="0" smtClean="0"/>
          </a:p>
          <a:p>
            <a:r>
              <a:rPr lang="en-US" dirty="0" smtClean="0"/>
              <a:t>7.4) </a:t>
            </a:r>
            <a:r>
              <a:rPr lang="th-TH" dirty="0" smtClean="0"/>
              <a:t>ความยุติธรรม</a:t>
            </a:r>
            <a:r>
              <a:rPr lang="th-TH" baseline="0" dirty="0" smtClean="0"/>
              <a:t> ความสมเหตุสมผลในการจัดสรรงบประมาณในแต่ละกิจกรรม (มีผู้รับผิดชอบหลายคน)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8193-2CBB-4B7D-B978-9BA6EDDF79FD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2019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8193-2CBB-4B7D-B978-9BA6EDDF79FD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5016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จากเรื่องสามก๊ก...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8193-2CBB-4B7D-B978-9BA6EDDF79FD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841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th-TH" baseline="0" dirty="0" smtClean="0"/>
              <a:t>สืบเรื่องจากนโยบายที่ ดร.อภิรดีได้พูดไปแล้ว</a:t>
            </a:r>
          </a:p>
          <a:p>
            <a:pPr marL="0" indent="0">
              <a:buFontTx/>
              <a:buNone/>
            </a:pPr>
            <a:r>
              <a:rPr lang="en-US" dirty="0" smtClean="0"/>
              <a:t>- </a:t>
            </a:r>
            <a:r>
              <a:rPr lang="th-TH" dirty="0" smtClean="0"/>
              <a:t>แสดงให้เห็นถึงวงจรการจัดทำโครงการว่าเกี่ยวเนื่องและสัมพันธ์กับแผนและ</a:t>
            </a:r>
            <a:r>
              <a:rPr lang="th-TH" dirty="0" smtClean="0"/>
              <a:t>นโยบาย (แผนปฏิบัติราชการ และนโยบายและจุดเน้น)</a:t>
            </a:r>
            <a:endParaRPr lang="th-TH" dirty="0" smtClean="0"/>
          </a:p>
          <a:p>
            <a:pPr marL="0" indent="0">
              <a:buFontTx/>
              <a:buNone/>
            </a:pP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th-TH" baseline="0" dirty="0" smtClean="0"/>
              <a:t>จะเห็นได้ว่าโครงการเป็นส่วนประกอบที่สำคัญของแผนการดำเนินงานของทุกหน่วยงาน</a:t>
            </a:r>
          </a:p>
          <a:p>
            <a:pPr marL="0" indent="0">
              <a:buFontTx/>
              <a:buNone/>
            </a:pPr>
            <a:endParaRPr lang="th-TH" dirty="0" smtClean="0"/>
          </a:p>
          <a:p>
            <a:pPr marL="0" indent="0">
              <a:buFontTx/>
              <a:buNone/>
            </a:pPr>
            <a:r>
              <a:rPr lang="th-TH" dirty="0" smtClean="0"/>
              <a:t>ท้าย...แล้วโครงการสำคัญยังไง?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8193-2CBB-4B7D-B978-9BA6EDDF79FD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581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แสดงให้เห็นถึง</a:t>
            </a:r>
            <a:endParaRPr lang="en-US" dirty="0" smtClean="0"/>
          </a:p>
          <a:p>
            <a:r>
              <a:rPr lang="en-US" dirty="0" smtClean="0"/>
              <a:t>1)</a:t>
            </a:r>
            <a:r>
              <a:rPr lang="en-US" baseline="0" dirty="0" smtClean="0"/>
              <a:t> </a:t>
            </a:r>
            <a:r>
              <a:rPr lang="th-TH" baseline="0" dirty="0" smtClean="0"/>
              <a:t>แก้ปัญหา</a:t>
            </a:r>
          </a:p>
          <a:p>
            <a:r>
              <a:rPr lang="en-US" dirty="0" smtClean="0"/>
              <a:t>2)</a:t>
            </a:r>
            <a:r>
              <a:rPr lang="en-US" baseline="0" dirty="0" smtClean="0"/>
              <a:t> </a:t>
            </a:r>
            <a:r>
              <a:rPr lang="th-TH" baseline="0" dirty="0" smtClean="0"/>
              <a:t>เพิ่มประสิทธิภาพในงาน</a:t>
            </a:r>
          </a:p>
          <a:p>
            <a:r>
              <a:rPr lang="en-US" baseline="0" dirty="0" smtClean="0"/>
              <a:t>3) </a:t>
            </a:r>
            <a:r>
              <a:rPr lang="th-TH" baseline="0" dirty="0" smtClean="0"/>
              <a:t>สร้างการมีส่วนร่วม</a:t>
            </a:r>
          </a:p>
          <a:p>
            <a:r>
              <a:rPr lang="en-US" baseline="0" dirty="0" smtClean="0"/>
              <a:t>4) </a:t>
            </a:r>
            <a:r>
              <a:rPr lang="th-TH" baseline="0" dirty="0" smtClean="0"/>
              <a:t>การบริหารจัดการงานที่ดี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8193-2CBB-4B7D-B978-9BA6EDDF79FD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4043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baseline="0" dirty="0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8193-2CBB-4B7D-B978-9BA6EDDF79FD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429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เหตุผลที่ต้องทำโครงการ</a:t>
            </a:r>
          </a:p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th-TH" baseline="0" dirty="0" smtClean="0"/>
              <a:t>เมื่อเกิดปัญหา...ต้องแก้ปัญหา</a:t>
            </a:r>
          </a:p>
          <a:p>
            <a:r>
              <a:rPr lang="en-US" dirty="0" smtClean="0"/>
              <a:t>2. </a:t>
            </a:r>
            <a:r>
              <a:rPr lang="th-TH" dirty="0" smtClean="0"/>
              <a:t>คิดว่าปัญหาจะเกิด...ต้องป้องกัน</a:t>
            </a:r>
          </a:p>
          <a:p>
            <a:r>
              <a:rPr lang="en-US" dirty="0" smtClean="0"/>
              <a:t>3.</a:t>
            </a:r>
            <a:r>
              <a:rPr lang="en-US" baseline="0" dirty="0" smtClean="0"/>
              <a:t> </a:t>
            </a:r>
            <a:r>
              <a:rPr lang="th-TH" baseline="0" dirty="0" smtClean="0"/>
              <a:t>ไม่มีปัญหา...แต่ต้องการพัฒนางานให้ดีขึ้น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8193-2CBB-4B7D-B978-9BA6EDDF79FD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5677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เพราะฉะนั้น...โครงการที่ดีต้องตอบโจทย์อะไรบ้าง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8193-2CBB-4B7D-B978-9BA6EDDF79FD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728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th-TH" dirty="0" smtClean="0"/>
              <a:t>)</a:t>
            </a:r>
            <a:r>
              <a:rPr lang="th-TH" baseline="0" dirty="0" smtClean="0"/>
              <a:t> ประกอบด้วยส่วนต่างๆ ที่มีความสัมพันธ์เกี่ยวข้องกันเป็นกระบวนการ หากมีการเปลี่ยนแปลงจะกระทบกับส่วนอื่นๆด้วย</a:t>
            </a:r>
          </a:p>
          <a:p>
            <a:r>
              <a:rPr lang="en-US" dirty="0" smtClean="0"/>
              <a:t>2</a:t>
            </a:r>
            <a:r>
              <a:rPr lang="th-TH" dirty="0" smtClean="0"/>
              <a:t>)</a:t>
            </a:r>
            <a:r>
              <a:rPr lang="th-TH" baseline="0" dirty="0" smtClean="0"/>
              <a:t> สอดคล้องกับความเป็นมาของโครงการ มีความเป็นไปได้ที่ชัดเจน และเป้าหมายต้องประกอบด้วยเชิงปริมาณและคุณภาพ</a:t>
            </a:r>
          </a:p>
          <a:p>
            <a:r>
              <a:rPr lang="en-US" baseline="0" dirty="0" smtClean="0"/>
              <a:t>3</a:t>
            </a:r>
            <a:r>
              <a:rPr lang="th-TH" baseline="0" dirty="0" smtClean="0"/>
              <a:t>) เนื่องจากที่ผ่านมามีข้อบกพร่อง ควรแก้ไขปรับปรุง จึงเป็นการดำเนินงานเพื่ออนาคต</a:t>
            </a:r>
          </a:p>
          <a:p>
            <a:r>
              <a:rPr lang="en-US" baseline="0" dirty="0" smtClean="0"/>
              <a:t>4</a:t>
            </a:r>
            <a:r>
              <a:rPr lang="th-TH" baseline="0" dirty="0" smtClean="0"/>
              <a:t>) เป็นภารกิจเฉพาะเป็นคราวๆ เพื่อแก้ไข ปรับปรุง และพัฒนา ไม่ใช่งานประจำ</a:t>
            </a:r>
          </a:p>
          <a:p>
            <a:r>
              <a:rPr lang="en-US" baseline="0" dirty="0" smtClean="0"/>
              <a:t>5</a:t>
            </a:r>
            <a:r>
              <a:rPr lang="th-TH" baseline="0" dirty="0" smtClean="0"/>
              <a:t>) มีกำหนดเวลาเริ่มต้นและสิ้นสุด ถ้าไม่กำหนดเวลา จะไม่สามารถประเมินผลสำเร็จได้ กลายเป็นงานปกติไป</a:t>
            </a:r>
          </a:p>
          <a:p>
            <a:r>
              <a:rPr lang="en-US" baseline="0" dirty="0" smtClean="0"/>
              <a:t>6</a:t>
            </a:r>
            <a:r>
              <a:rPr lang="th-TH" baseline="0" dirty="0" smtClean="0"/>
              <a:t>) เพื่อสนองนโยบายเร่งด่วน พัฒนางานให้ก้าวหน้าอย่างรวดเร็ว ทันต่อเหตุการณ์</a:t>
            </a:r>
          </a:p>
          <a:p>
            <a:r>
              <a:rPr lang="en-US" baseline="0" dirty="0" smtClean="0"/>
              <a:t>7</a:t>
            </a:r>
            <a:r>
              <a:rPr lang="th-TH" baseline="0" dirty="0" smtClean="0"/>
              <a:t>) โครงการจะมีประสิทธิภาพ ต้องลงทุนน้อย แต่ได้ประโยชน์สูงสุด (หากปรับงบประมาณ ต้องปรับเป้าหมาย)</a:t>
            </a:r>
          </a:p>
          <a:p>
            <a:r>
              <a:rPr lang="en-US" baseline="0" dirty="0" smtClean="0"/>
              <a:t>8</a:t>
            </a:r>
            <a:r>
              <a:rPr lang="th-TH" baseline="0" dirty="0" smtClean="0"/>
              <a:t>) ริเริ่มเพื่อแก้ปัญหาและอุปสรรค และพัฒนางานให้เจริญก้าวหน้า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8193-2CBB-4B7D-B978-9BA6EDDF79FD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9319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การวางแผน...และการดำเนินงาน</a:t>
            </a:r>
            <a:r>
              <a:rPr lang="th-TH" baseline="0" dirty="0" smtClean="0"/>
              <a:t> จะมีความสอดคล้องซึ่งกันและกัน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8193-2CBB-4B7D-B978-9BA6EDDF79FD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966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8193-2CBB-4B7D-B978-9BA6EDDF79FD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17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F280-6F46-44D8-A38B-55AAC7F21FC5}" type="datetimeFigureOut">
              <a:rPr lang="th-TH" smtClean="0"/>
              <a:t>25/03/57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F88-B19A-43FC-8944-5B92EECF5A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946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F280-6F46-44D8-A38B-55AAC7F21FC5}" type="datetimeFigureOut">
              <a:rPr lang="th-TH" smtClean="0"/>
              <a:t>25/03/57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F88-B19A-43FC-8944-5B92EECF5A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093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F280-6F46-44D8-A38B-55AAC7F21FC5}" type="datetimeFigureOut">
              <a:rPr lang="th-TH" smtClean="0"/>
              <a:t>25/03/57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F88-B19A-43FC-8944-5B92EECF5A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2010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A86C9-0CD0-464D-B66A-B643AF943F5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683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D2A2F-98B4-4A43-AF02-B7AF7087516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5543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74063-DE28-4C6C-BEE7-48A832BB6E9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8278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DC57C-237D-4963-A2B1-8C81CE7ACB5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7579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4C736-FE62-45C3-B700-767C6759500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2394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640D5-F01A-4573-97BE-F30E84DC3E0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3214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7D5CA-1D3F-4DBB-8262-41C2F6CD222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3272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99955-FECC-4063-B3A4-ADEC98ED6A5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1306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F280-6F46-44D8-A38B-55AAC7F21FC5}" type="datetimeFigureOut">
              <a:rPr lang="th-TH" smtClean="0"/>
              <a:t>25/03/57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F88-B19A-43FC-8944-5B92EECF5A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0986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C7CF4-A8D8-4467-B80A-82F62A46FD9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3997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BB2DD-D8A1-4D8C-9630-F4259C6A1CB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3697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A88EB-CC7D-4F0F-93E9-4E27463A932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8366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D84F37-2A60-41D8-9B29-CFA53EA68B3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9143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F280-6F46-44D8-A38B-55AAC7F21FC5}" type="datetimeFigureOut">
              <a:rPr lang="th-TH" smtClean="0"/>
              <a:t>25/03/57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F88-B19A-43FC-8944-5B92EECF5A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450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F280-6F46-44D8-A38B-55AAC7F21FC5}" type="datetimeFigureOut">
              <a:rPr lang="th-TH" smtClean="0"/>
              <a:t>25/03/57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F88-B19A-43FC-8944-5B92EECF5A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60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F280-6F46-44D8-A38B-55AAC7F21FC5}" type="datetimeFigureOut">
              <a:rPr lang="th-TH" smtClean="0"/>
              <a:t>25/03/57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F88-B19A-43FC-8944-5B92EECF5A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875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F280-6F46-44D8-A38B-55AAC7F21FC5}" type="datetimeFigureOut">
              <a:rPr lang="th-TH" smtClean="0"/>
              <a:t>25/03/57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F88-B19A-43FC-8944-5B92EECF5A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203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F280-6F46-44D8-A38B-55AAC7F21FC5}" type="datetimeFigureOut">
              <a:rPr lang="th-TH" smtClean="0"/>
              <a:t>25/03/57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F88-B19A-43FC-8944-5B92EECF5A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745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F280-6F46-44D8-A38B-55AAC7F21FC5}" type="datetimeFigureOut">
              <a:rPr lang="th-TH" smtClean="0"/>
              <a:t>25/03/57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F88-B19A-43FC-8944-5B92EECF5A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380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F280-6F46-44D8-A38B-55AAC7F21FC5}" type="datetimeFigureOut">
              <a:rPr lang="th-TH" smtClean="0"/>
              <a:t>25/03/57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1F88-B19A-43FC-8944-5B92EECF5A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704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6F280-6F46-44D8-A38B-55AAC7F21FC5}" type="datetimeFigureOut">
              <a:rPr lang="th-TH" smtClean="0"/>
              <a:t>25/03/57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E1F88-B19A-43FC-8944-5B92EECF5A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95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800238-D8A7-4065-83D3-5AF37E6E705C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8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93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973653"/>
            <a:ext cx="2016224" cy="266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ปัจจัยนำเข้า</a:t>
            </a:r>
          </a:p>
          <a:p>
            <a:pPr marL="0" indent="0" algn="ctr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Inputs)</a:t>
            </a:r>
          </a:p>
          <a:p>
            <a:pPr marL="0" indent="0" algn="ctr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</a:p>
          <a:p>
            <a:pPr marL="0" indent="0" algn="ctr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2411760" y="1988840"/>
            <a:ext cx="2016224" cy="26642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Process)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4716016" y="1988840"/>
            <a:ext cx="2016224" cy="2664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Outputs)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6948264" y="1988840"/>
            <a:ext cx="2016224" cy="26642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Outcomes)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1331640" y="692696"/>
            <a:ext cx="6480720" cy="12241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ลูกศรขวา 7"/>
          <p:cNvSpPr/>
          <p:nvPr/>
        </p:nvSpPr>
        <p:spPr>
          <a:xfrm rot="10800000">
            <a:off x="1331641" y="4653136"/>
            <a:ext cx="6480720" cy="122413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ลูกศรขวา 8"/>
          <p:cNvSpPr/>
          <p:nvPr/>
        </p:nvSpPr>
        <p:spPr>
          <a:xfrm>
            <a:off x="1979712" y="2475650"/>
            <a:ext cx="720080" cy="750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 9"/>
          <p:cNvSpPr/>
          <p:nvPr/>
        </p:nvSpPr>
        <p:spPr>
          <a:xfrm>
            <a:off x="4283968" y="2475650"/>
            <a:ext cx="720080" cy="750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ขวา 10"/>
          <p:cNvSpPr/>
          <p:nvPr/>
        </p:nvSpPr>
        <p:spPr>
          <a:xfrm>
            <a:off x="6516216" y="2471921"/>
            <a:ext cx="720080" cy="750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 rot="10800000">
            <a:off x="1972737" y="3645024"/>
            <a:ext cx="720080" cy="7500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ขวา 12"/>
          <p:cNvSpPr/>
          <p:nvPr/>
        </p:nvSpPr>
        <p:spPr>
          <a:xfrm rot="10800000">
            <a:off x="4211960" y="3645024"/>
            <a:ext cx="720080" cy="7500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ขวา 13"/>
          <p:cNvSpPr/>
          <p:nvPr/>
        </p:nvSpPr>
        <p:spPr>
          <a:xfrm rot="10800000">
            <a:off x="6516216" y="3645024"/>
            <a:ext cx="720080" cy="7500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3625267" y="4869160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609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356740"/>
              </p:ext>
            </p:extLst>
          </p:nvPr>
        </p:nvGraphicFramePr>
        <p:xfrm>
          <a:off x="467544" y="908721"/>
          <a:ext cx="8208912" cy="4514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590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คำถาม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คำตอบ</a:t>
                      </a:r>
                      <a:endParaRPr lang="th-TH" sz="3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74428">
                <a:tc>
                  <a:txBody>
                    <a:bodyPr/>
                    <a:lstStyle/>
                    <a:p>
                      <a:r>
                        <a:rPr lang="th-TH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ทำอะไร (</a:t>
                      </a:r>
                      <a:r>
                        <a:rPr lang="en-US" sz="3000" b="1" dirty="0" smtClean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hat)</a:t>
                      </a:r>
                      <a:endParaRPr lang="th-TH" sz="3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ทำทำไม 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3000" b="1" dirty="0" smtClean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hy)</a:t>
                      </a:r>
                      <a:endParaRPr lang="th-TH" sz="3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ทำเพื่อใคร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ใครได้รับ</a:t>
                      </a:r>
                      <a:r>
                        <a:rPr lang="th-TH" sz="3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3000" b="1" dirty="0" smtClean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hom)</a:t>
                      </a:r>
                      <a:endParaRPr lang="th-TH" sz="3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ทำอย่างไร 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3000" b="1" dirty="0" smtClean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ow)</a:t>
                      </a:r>
                      <a:endParaRPr lang="th-TH" sz="3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ทำเท่าไหร่ 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3000" b="1" dirty="0" smtClean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ow much)</a:t>
                      </a:r>
                      <a:endParaRPr lang="th-TH" sz="3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ทำที่ไหน 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3000" b="1" dirty="0" smtClean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here)</a:t>
                      </a:r>
                      <a:endParaRPr lang="th-TH" sz="3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ทำเมื่อไหร่ 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3000" b="1" dirty="0" smtClean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hen)</a:t>
                      </a:r>
                      <a:endParaRPr lang="th-TH" sz="30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ใครเป็นคนทำ 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3000" b="1" dirty="0" smtClean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ho)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</a:p>
                    <a:p>
                      <a:pPr algn="ctr"/>
                      <a:r>
                        <a:rPr lang="th-TH" sz="30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วัตถุประสงค์ (ผลลัพธ์ )</a:t>
                      </a:r>
                      <a:endParaRPr lang="en-US" sz="3000" b="1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30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เป้าหมาย (ผลผลิต)</a:t>
                      </a:r>
                      <a:endParaRPr lang="th-TH" sz="3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วิธีการดำเนินงาน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  <a:p>
                      <a:pPr algn="ctr"/>
                      <a:r>
                        <a:rPr lang="th-TH" sz="30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สถานที่</a:t>
                      </a:r>
                    </a:p>
                    <a:p>
                      <a:pPr algn="ctr"/>
                      <a:r>
                        <a:rPr lang="th-TH" sz="30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</a:t>
                      </a:r>
                    </a:p>
                    <a:p>
                      <a:pPr algn="ctr"/>
                      <a:r>
                        <a:rPr lang="th-TH" sz="30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ผู้รับผิดชอบ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0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836712"/>
            <a:ext cx="8229600" cy="4608512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1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)</a:t>
            </a:r>
            <a:r>
              <a:rPr kumimoji="0" lang="th-TH" sz="35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ชื่อโครงการ</a:t>
            </a:r>
          </a:p>
          <a:p>
            <a:pPr marL="0" lv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th-TH" sz="25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itchFamily="34" charset="-34"/>
              </a:rPr>
              <a:t>	</a:t>
            </a:r>
            <a:r>
              <a:rPr lang="th-TH" sz="25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ระบุชื่อโครงการที่สั้น กะทัดรัด และสื่อความหมายสาระโดยรวมของโครงการ</a:t>
            </a:r>
            <a:endParaRPr kumimoji="0" lang="th-TH" sz="25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 ความสอดคล้องกับนโยบาย</a:t>
            </a:r>
            <a:endParaRPr kumimoji="0" lang="th-TH" sz="3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noProof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) หลักการและเหตุผล</a:t>
            </a: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	</a:t>
            </a:r>
            <a:r>
              <a:rPr kumimoji="0" lang="th-TH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ระบุที่มา</a:t>
            </a: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/</a:t>
            </a:r>
            <a:r>
              <a:rPr kumimoji="0" lang="th-TH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สภาพปัจจุบัน</a:t>
            </a: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/</a:t>
            </a:r>
            <a:r>
              <a:rPr kumimoji="0" lang="th-TH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ปัญหา</a:t>
            </a: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/</a:t>
            </a:r>
            <a:r>
              <a:rPr kumimoji="0" lang="th-TH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ความต้องการ</a:t>
            </a: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/</a:t>
            </a:r>
            <a:r>
              <a:rPr kumimoji="0" lang="th-TH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ความจำเป็น</a:t>
            </a: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) วัตถุประสงค์</a:t>
            </a: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35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ระบุถึงเจตจำนงในการดำเนินโครงการ</a:t>
            </a:r>
            <a:r>
              <a:rPr lang="en-US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ความสำเร็จหลังจากเสร็จสิ้นโครงการ</a:t>
            </a:r>
            <a:r>
              <a:rPr kumimoji="0" lang="th-TH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) เป้าหมาย</a:t>
            </a:r>
          </a:p>
          <a:p>
            <a:pPr marL="0" lv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th-TH" sz="25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ระบุผลผลิต (</a:t>
            </a:r>
            <a:r>
              <a:rPr lang="en-US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Output) 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ในภาพรวมของทั้งโครงการที่เป็น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รูปธรรมใน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เชิงปริมาณและเชิง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คุณภาพ</a:t>
            </a:r>
            <a:endParaRPr lang="th-TH" sz="2500" b="1" kern="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79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404664"/>
            <a:ext cx="8229600" cy="5184576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6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) วิธีดำเนินการ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ระบุกิจกรรมหลักที่ต้องดำเนินการเพื่อให้บรรลุเป้าหมายดังกล่าว</a:t>
            </a:r>
            <a:endParaRPr kumimoji="0" lang="th-TH" sz="25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3411538" algn="l"/>
                <a:tab pos="6008688" algn="l"/>
              </a:tabLst>
              <a:defRPr/>
            </a:pPr>
            <a:r>
              <a:rPr kumimoji="0" lang="th-TH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	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1</a:t>
            </a:r>
            <a:r>
              <a:rPr kumimoji="0" lang="th-TH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) กิจกรรมหลัก	4) เป้าหมาย</a:t>
            </a:r>
            <a:r>
              <a:rPr lang="th-TH" sz="3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kumimoji="0" lang="th-TH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7) งบประมาณ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3411538" algn="l"/>
              </a:tabLst>
              <a:defRPr/>
            </a:pPr>
            <a:r>
              <a:rPr kumimoji="0" lang="th-TH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	2) วัตถุประสงค์	5) พื้นที่ดำเนินการ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3411538" algn="l"/>
              </a:tabLst>
              <a:defRPr/>
            </a:pPr>
            <a:r>
              <a:rPr kumimoji="0" lang="th-TH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	3) กลุ่มเป้าหมาย	6) ระยะเวลา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5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วงเงินงบประมาณทั้ง</a:t>
            </a:r>
            <a:r>
              <a:rPr lang="th-TH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ระบุประมาณการงบประมาณจากทุกกิจกรรมของโครงการ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3000" b="1" kern="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000" b="1" kern="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000" b="1" kern="0" dirty="0">
                <a:latin typeface="TH SarabunPSK" pitchFamily="34" charset="-34"/>
                <a:cs typeface="TH SarabunPSK" pitchFamily="34" charset="-34"/>
              </a:rPr>
              <a:t>) ความประหยัด (</a:t>
            </a:r>
            <a:r>
              <a:rPr lang="en-US" sz="3000" b="1" kern="0" dirty="0">
                <a:latin typeface="TH SarabunPSK" pitchFamily="34" charset="-34"/>
                <a:cs typeface="TH SarabunPSK" pitchFamily="34" charset="-34"/>
              </a:rPr>
              <a:t>Economy)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000" b="1" kern="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000" b="1" kern="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3000" b="1" kern="0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000" b="1" kern="0" dirty="0">
                <a:latin typeface="TH SarabunPSK" pitchFamily="34" charset="-34"/>
                <a:cs typeface="TH SarabunPSK" pitchFamily="34" charset="-34"/>
              </a:rPr>
              <a:t>ความมีประสิทธิภาพ (</a:t>
            </a:r>
            <a:r>
              <a:rPr lang="en-US" sz="3000" b="1" kern="0" dirty="0">
                <a:latin typeface="TH SarabunPSK" pitchFamily="34" charset="-34"/>
                <a:cs typeface="TH SarabunPSK" pitchFamily="34" charset="-34"/>
              </a:rPr>
              <a:t>Efficiency)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000" b="1" kern="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000" b="1" kern="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3000" b="1" kern="0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000" b="1" kern="0" dirty="0">
                <a:latin typeface="TH SarabunPSK" pitchFamily="34" charset="-34"/>
                <a:cs typeface="TH SarabunPSK" pitchFamily="34" charset="-34"/>
              </a:rPr>
              <a:t>ความมีประสิทธิผล (</a:t>
            </a:r>
            <a:r>
              <a:rPr lang="en-US" sz="3000" b="1" kern="0" dirty="0">
                <a:latin typeface="TH SarabunPSK" pitchFamily="34" charset="-34"/>
                <a:cs typeface="TH SarabunPSK" pitchFamily="34" charset="-34"/>
              </a:rPr>
              <a:t>Effectiveness)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000" b="1" kern="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000" b="1" kern="0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3000" b="1" kern="0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000" b="1" kern="0" dirty="0">
                <a:latin typeface="TH SarabunPSK" pitchFamily="34" charset="-34"/>
                <a:cs typeface="TH SarabunPSK" pitchFamily="34" charset="-34"/>
              </a:rPr>
              <a:t>ความยุติธรรม (</a:t>
            </a:r>
            <a:r>
              <a:rPr lang="en-US" sz="3000" b="1" kern="0" dirty="0">
                <a:latin typeface="TH SarabunPSK" pitchFamily="34" charset="-34"/>
                <a:cs typeface="TH SarabunPSK" pitchFamily="34" charset="-34"/>
              </a:rPr>
              <a:t>Equity)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3411538" algn="l"/>
              </a:tabLst>
              <a:defRPr/>
            </a:pPr>
            <a:endParaRPr kumimoji="0" lang="th-TH" sz="3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091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404664"/>
            <a:ext cx="8229600" cy="5184576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sz="35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5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แผนการใช้จ่าย</a:t>
            </a:r>
            <a:r>
              <a:rPr lang="th-TH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งบประมาณ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ระบุแผนการใช้จ่ายงบประมาณตามกิจกรรมโดย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จำแนกเป็น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th-TH" sz="2500" b="1" kern="0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ไตร</a:t>
            </a:r>
            <a:r>
              <a:rPr lang="th-TH" sz="2500" b="1" kern="0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มาส</a:t>
            </a:r>
            <a:endParaRPr lang="th-TH" sz="2500" b="1" kern="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5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5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ผู้รับผิดชอบ</a:t>
            </a:r>
            <a:r>
              <a:rPr lang="th-TH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ระบุชื่อหน่วยงานที่รับผิดชอบการดำเนินงานโครงการ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5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เครือข่าย</a:t>
            </a:r>
          </a:p>
          <a:p>
            <a:pPr marL="0" lvl="0" indent="0">
              <a:spcBef>
                <a:spcPts val="0"/>
              </a:spcBef>
              <a:buNone/>
              <a:tabLst>
                <a:tab pos="900113" algn="l"/>
                <a:tab pos="3411538" algn="l"/>
              </a:tabLst>
            </a:pPr>
            <a:r>
              <a:rPr lang="th-TH" sz="3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ระบุชื่อหน่วยงานที่ร่วมดำเนินงาน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5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โครงการที่เกี่ยวข้อง</a:t>
            </a:r>
          </a:p>
          <a:p>
            <a:pPr marL="0" lvl="0" indent="0">
              <a:spcBef>
                <a:spcPts val="0"/>
              </a:spcBef>
              <a:buNone/>
              <a:tabLst>
                <a:tab pos="900113" algn="l"/>
                <a:tab pos="3411538" algn="l"/>
              </a:tabLst>
            </a:pP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ระบุ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ชื่อโครงการที่เกี่ยวข้อง (ถ้ามี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5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ผลลัพธ์ (</a:t>
            </a:r>
            <a:r>
              <a:rPr lang="en-US" sz="35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Outcome)</a:t>
            </a:r>
          </a:p>
          <a:p>
            <a:pPr marL="0" lvl="0" indent="0">
              <a:spcBef>
                <a:spcPts val="0"/>
              </a:spcBef>
              <a:buNone/>
              <a:tabLst>
                <a:tab pos="900113" algn="l"/>
                <a:tab pos="3411538" algn="l"/>
              </a:tabLst>
            </a:pP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ระบุ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ผลที่คาดว่าจะได้รับจากโครงการ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หรือผลประโยชน์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จากผลผลิต (</a:t>
            </a:r>
            <a:r>
              <a:rPr lang="en-US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Output) 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ที่มีต่อ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บุคคล ชุมชน 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สิ่งแวดล้อม เศรษฐกิจและสังคมโดยรวม</a:t>
            </a:r>
          </a:p>
          <a:p>
            <a:pPr marL="0" lvl="0" indent="0">
              <a:spcBef>
                <a:spcPts val="0"/>
              </a:spcBef>
              <a:buNone/>
              <a:tabLst>
                <a:tab pos="900113" algn="l"/>
                <a:tab pos="3411538" algn="l"/>
              </a:tabLst>
            </a:pPr>
            <a:endParaRPr kumimoji="0" lang="th-TH" sz="25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671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404664"/>
            <a:ext cx="8229600" cy="3456384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13) </a:t>
            </a:r>
            <a:r>
              <a:rPr lang="th-TH" sz="35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ตัวชี้วัดผลสำเร็จของ</a:t>
            </a:r>
            <a:r>
              <a:rPr lang="th-TH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1) ตัวชี้วัด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ผลผลิต (</a:t>
            </a:r>
            <a:r>
              <a:rPr lang="en-US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Output)	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ระบุ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ตัวชี้วัดที่แสดงผลงานเป็นรูปธรรม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ในเชิง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ปริมาณและหรือคุณภาพอันเกิดจากงาน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ตามวัตถุประสงค์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2) ตัวชี้วัด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ผลลัพธ์ (</a:t>
            </a:r>
            <a:r>
              <a:rPr lang="en-US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Outcome)	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ระบุ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ตัวชี้วัดที่แสดงถึงผลประโยชน์จาก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ผลผลิตที่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มีต่อบุคคล ชุมชน สิ่งแวดล้อม เศรษฐกิจ</a:t>
            </a:r>
            <a:r>
              <a:rPr lang="th-TH" sz="2500" b="1" kern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และสังคม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โดยรวม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5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การติดตามประเมินผล</a:t>
            </a:r>
            <a:r>
              <a:rPr lang="th-TH" sz="35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sz="35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5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ระบุวิธีการติดตามและประเมินผลโครงการ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38538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025618"/>
              </p:ext>
            </p:extLst>
          </p:nvPr>
        </p:nvGraphicFramePr>
        <p:xfrm>
          <a:off x="457200" y="980728"/>
          <a:ext cx="8229600" cy="4431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ผลผลิต</a:t>
                      </a:r>
                      <a:endParaRPr lang="th-TH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  <a:endParaRPr lang="th-TH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79420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th-TH" sz="3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ทำอะไร</a:t>
                      </a:r>
                      <a:endParaRPr lang="th-TH" sz="3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ได้อะไร</a:t>
                      </a:r>
                      <a:endParaRPr lang="th-TH" sz="3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5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ใช้ประโยชน์อย่างไร</a:t>
                      </a:r>
                      <a:endParaRPr lang="th-TH" sz="35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21894"/>
            <a:ext cx="2088232" cy="254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1000"/>
            <a:ext cx="1749681" cy="242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1000"/>
            <a:ext cx="1816211" cy="242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3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859522"/>
              </p:ext>
            </p:extLst>
          </p:nvPr>
        </p:nvGraphicFramePr>
        <p:xfrm>
          <a:off x="457200" y="980728"/>
          <a:ext cx="8229600" cy="450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ผลผลิต</a:t>
                      </a:r>
                      <a:endParaRPr lang="th-TH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  <a:endParaRPr lang="th-TH" sz="4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79420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th-TH" sz="3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จัดฝึกอบรม</a:t>
                      </a:r>
                      <a:r>
                        <a:rPr lang="en-US" sz="3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3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สัมมนา</a:t>
                      </a:r>
                      <a:endParaRPr lang="th-TH" sz="3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ผู้ผ่านการฝึกอบรม</a:t>
                      </a:r>
                      <a:r>
                        <a:rPr lang="en-US" sz="3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3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3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ตามหลักสูตร</a:t>
                      </a:r>
                      <a:endParaRPr lang="th-TH" sz="3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ผู้ผ่านการฝึกอบรมนำความรู้มาใช้ประโยชน์</a:t>
                      </a:r>
                      <a:endParaRPr lang="th-TH" sz="3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1" y="2213676"/>
            <a:ext cx="2443001" cy="175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38877"/>
            <a:ext cx="1887216" cy="210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38876"/>
            <a:ext cx="1974894" cy="210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9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ลูกศรลง 37"/>
          <p:cNvSpPr/>
          <p:nvPr/>
        </p:nvSpPr>
        <p:spPr>
          <a:xfrm rot="10800000">
            <a:off x="6068938" y="193188"/>
            <a:ext cx="1728192" cy="467597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ลง 17"/>
          <p:cNvSpPr/>
          <p:nvPr/>
        </p:nvSpPr>
        <p:spPr>
          <a:xfrm>
            <a:off x="1547664" y="188640"/>
            <a:ext cx="1728192" cy="59321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8" r="49474"/>
          <a:stretch/>
        </p:blipFill>
        <p:spPr>
          <a:xfrm>
            <a:off x="107504" y="188640"/>
            <a:ext cx="610744" cy="1147572"/>
          </a:xfrm>
          <a:prstGeom prst="rect">
            <a:avLst/>
          </a:prstGeom>
        </p:spPr>
      </p:pic>
      <p:sp>
        <p:nvSpPr>
          <p:cNvPr id="3" name="คำบรรยายภาพแบบสี่เหลี่ยม 2"/>
          <p:cNvSpPr/>
          <p:nvPr/>
        </p:nvSpPr>
        <p:spPr>
          <a:xfrm>
            <a:off x="915326" y="96725"/>
            <a:ext cx="2869904" cy="1555249"/>
          </a:xfrm>
          <a:prstGeom prst="wedgeRectCallout">
            <a:avLst>
              <a:gd name="adj1" fmla="val -55749"/>
              <a:gd name="adj2" fmla="val -12486"/>
            </a:avLst>
          </a:prstGeom>
          <a:solidFill>
            <a:schemeClr val="lt1">
              <a:alpha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b="1" spc="-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b="1" spc="-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2400" b="1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</a:t>
            </a:r>
            <a:r>
              <a:rPr lang="th-TH" sz="2400" b="1" spc="-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เร่งด่วนที่ต้องให้การรบทางเรือ</a:t>
            </a:r>
            <a:r>
              <a:rPr lang="th-TH" sz="2400" b="1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400" b="1" spc="-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เกิดประสิทธิภาพ</a:t>
            </a:r>
            <a:r>
              <a:rPr lang="th-TH" sz="2400" b="1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สูงสุด</a:t>
            </a:r>
          </a:p>
          <a:p>
            <a:r>
              <a:rPr lang="en-US" sz="2400" b="1" spc="-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b="1" spc="-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เกาทันเป็นสิ่งสำคัญในการรบ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r="62281"/>
          <a:stretch/>
        </p:blipFill>
        <p:spPr>
          <a:xfrm>
            <a:off x="123928" y="1700808"/>
            <a:ext cx="585537" cy="1147572"/>
          </a:xfrm>
          <a:prstGeom prst="rect">
            <a:avLst/>
          </a:prstGeom>
        </p:spPr>
      </p:pic>
      <p:sp>
        <p:nvSpPr>
          <p:cNvPr id="5" name="คำบรรยายภาพแบบสี่เหลี่ยม 4"/>
          <p:cNvSpPr/>
          <p:nvPr/>
        </p:nvSpPr>
        <p:spPr>
          <a:xfrm>
            <a:off x="906543" y="1821650"/>
            <a:ext cx="2864586" cy="1247310"/>
          </a:xfrm>
          <a:prstGeom prst="wedgeRectCallout">
            <a:avLst>
              <a:gd name="adj1" fmla="val -58394"/>
              <a:gd name="adj2" fmla="val -21172"/>
            </a:avLst>
          </a:prstGeom>
          <a:solidFill>
            <a:schemeClr val="lt1">
              <a:alpha val="8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เพื่อส่งเสริมทำศึกทางเรือให้เกิดประสิทธิภาพสูงสุด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r="62281"/>
          <a:stretch/>
        </p:blipFill>
        <p:spPr>
          <a:xfrm>
            <a:off x="112822" y="3308158"/>
            <a:ext cx="585537" cy="1147572"/>
          </a:xfrm>
          <a:prstGeom prst="rect">
            <a:avLst/>
          </a:prstGeom>
        </p:spPr>
      </p:pic>
      <p:sp>
        <p:nvSpPr>
          <p:cNvPr id="7" name="คำบรรยายภาพแบบสี่เหลี่ยม 6"/>
          <p:cNvSpPr/>
          <p:nvPr/>
        </p:nvSpPr>
        <p:spPr>
          <a:xfrm>
            <a:off x="920644" y="3284984"/>
            <a:ext cx="2864586" cy="1584176"/>
          </a:xfrm>
          <a:prstGeom prst="wedgeRectCallout">
            <a:avLst>
              <a:gd name="adj1" fmla="val -59514"/>
              <a:gd name="adj2" fmla="val -18275"/>
            </a:avLst>
          </a:prstGeo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เกาทัน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100,000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ดอก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เกาทันมีคุณภาพ สามารถใช้งานได้อย่างสมบูรณ์ </a:t>
            </a: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r="62281"/>
          <a:stretch/>
        </p:blipFill>
        <p:spPr>
          <a:xfrm>
            <a:off x="112822" y="5054968"/>
            <a:ext cx="585537" cy="1147572"/>
          </a:xfrm>
          <a:prstGeom prst="rect">
            <a:avLst/>
          </a:prstGeom>
        </p:spPr>
      </p:pic>
      <p:sp>
        <p:nvSpPr>
          <p:cNvPr id="9" name="คำบรรยายภาพแบบสี่เหลี่ยม 8"/>
          <p:cNvSpPr/>
          <p:nvPr/>
        </p:nvSpPr>
        <p:spPr>
          <a:xfrm>
            <a:off x="920644" y="5031794"/>
            <a:ext cx="2864586" cy="1170746"/>
          </a:xfrm>
          <a:prstGeom prst="wedgeRectCallout">
            <a:avLst>
              <a:gd name="adj1" fmla="val -62342"/>
              <a:gd name="adj2" fmla="val -7614"/>
            </a:avLst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898525" indent="-898525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เรือ ทหาร ฆ้องกลอง ฟาง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SWOT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ปล่อยเรือ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5" t="50000" r="1646" b="26035"/>
          <a:stretch/>
        </p:blipFill>
        <p:spPr bwMode="auto">
          <a:xfrm>
            <a:off x="4147523" y="5415926"/>
            <a:ext cx="1215127" cy="9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r="62281"/>
          <a:stretch/>
        </p:blipFill>
        <p:spPr>
          <a:xfrm>
            <a:off x="8384190" y="3308158"/>
            <a:ext cx="585537" cy="1147572"/>
          </a:xfrm>
          <a:prstGeom prst="rect">
            <a:avLst/>
          </a:prstGeom>
        </p:spPr>
      </p:pic>
      <p:sp>
        <p:nvSpPr>
          <p:cNvPr id="12" name="คำบรรยายภาพแบบสี่เหลี่ยม 11"/>
          <p:cNvSpPr/>
          <p:nvPr/>
        </p:nvSpPr>
        <p:spPr>
          <a:xfrm>
            <a:off x="5465756" y="3284984"/>
            <a:ext cx="2864586" cy="1584176"/>
          </a:xfrm>
          <a:prstGeom prst="wedgeRectCallout">
            <a:avLst>
              <a:gd name="adj1" fmla="val 55289"/>
              <a:gd name="adj2" fmla="val -20300"/>
            </a:avLst>
          </a:prstGeo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เกาทัน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100,000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ดอก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เกาทันมีคุณภาพ สามารถใช้งานได้อย่างสมบูรณ์ </a:t>
            </a: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r="62281"/>
          <a:stretch/>
        </p:blipFill>
        <p:spPr>
          <a:xfrm>
            <a:off x="8384190" y="1724708"/>
            <a:ext cx="585537" cy="1147572"/>
          </a:xfrm>
          <a:prstGeom prst="rect">
            <a:avLst/>
          </a:prstGeom>
        </p:spPr>
      </p:pic>
      <p:sp>
        <p:nvSpPr>
          <p:cNvPr id="14" name="คำบรรยายภาพแบบสี่เหลี่ยม 13"/>
          <p:cNvSpPr/>
          <p:nvPr/>
        </p:nvSpPr>
        <p:spPr>
          <a:xfrm>
            <a:off x="5465756" y="1821650"/>
            <a:ext cx="2864586" cy="1247310"/>
          </a:xfrm>
          <a:prstGeom prst="wedgeRectCallout">
            <a:avLst>
              <a:gd name="adj1" fmla="val 55289"/>
              <a:gd name="adj2" fmla="val -23744"/>
            </a:avLst>
          </a:prstGeom>
          <a:solidFill>
            <a:schemeClr val="lt1">
              <a:alpha val="8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ศึกทางเรือให้เกิดประสิทธิภาพสูงสุด</a:t>
            </a: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8" r="49474"/>
          <a:stretch/>
        </p:blipFill>
        <p:spPr>
          <a:xfrm>
            <a:off x="8385167" y="188640"/>
            <a:ext cx="610744" cy="1147572"/>
          </a:xfrm>
          <a:prstGeom prst="rect">
            <a:avLst/>
          </a:prstGeom>
        </p:spPr>
      </p:pic>
      <p:sp>
        <p:nvSpPr>
          <p:cNvPr id="16" name="คำบรรยายภาพแบบสี่เหลี่ยม 15"/>
          <p:cNvSpPr/>
          <p:nvPr/>
        </p:nvSpPr>
        <p:spPr>
          <a:xfrm>
            <a:off x="5460438" y="91090"/>
            <a:ext cx="2869904" cy="1555249"/>
          </a:xfrm>
          <a:prstGeom prst="wedgeRectCallout">
            <a:avLst>
              <a:gd name="adj1" fmla="val 56046"/>
              <a:gd name="adj2" fmla="val -18675"/>
            </a:avLst>
          </a:prstGeom>
          <a:solidFill>
            <a:schemeClr val="lt1">
              <a:alpha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การรบทางเรือ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และประสิทธิภาพ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สูงสุด ได้รับชัยชนะ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98" y="4923904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iki.asura.in.th/images/8/8e/%E0%B8%A5%E0%B8%B9%E0%B8%81%E0%B8%98%E0%B8%99%E0%B8%B9%E0%B9%80%E0%B8%87%E0%B8%B4%E0%B8%99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18" y="5415926"/>
            <a:ext cx="70485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iki.asura.in.th/images/8/8e/%E0%B8%A5%E0%B8%B9%E0%B8%81%E0%B8%98%E0%B8%99%E0%B8%B9%E0%B9%80%E0%B8%87%E0%B8%B4%E0%B8%99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18" y="5850114"/>
            <a:ext cx="70485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16" y="4966291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http://wiki.asura.in.th/images/8/8e/%E0%B8%A5%E0%B8%B9%E0%B8%81%E0%B8%98%E0%B8%99%E0%B8%B9%E0%B9%80%E0%B8%87%E0%B8%B4%E0%B8%99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36" y="5458313"/>
            <a:ext cx="70485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wiki.asura.in.th/images/8/8e/%E0%B8%A5%E0%B8%B9%E0%B8%81%E0%B8%98%E0%B8%99%E0%B8%B9%E0%B9%80%E0%B8%87%E0%B8%B4%E0%B8%99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36" y="5892501"/>
            <a:ext cx="70485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60" y="4928452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http://wiki.asura.in.th/images/8/8e/%E0%B8%A5%E0%B8%B9%E0%B8%81%E0%B8%98%E0%B8%99%E0%B8%B9%E0%B9%80%E0%B8%87%E0%B8%B4%E0%B8%99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20474"/>
            <a:ext cx="70485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wiki.asura.in.th/images/8/8e/%E0%B8%A5%E0%B8%B9%E0%B8%81%E0%B8%98%E0%B8%99%E0%B8%B9%E0%B9%80%E0%B8%87%E0%B8%B4%E0%B8%99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54662"/>
            <a:ext cx="70485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 rot="10800000">
            <a:off x="3941752" y="468417"/>
            <a:ext cx="1366714" cy="75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ลูกศรขวา 28"/>
          <p:cNvSpPr/>
          <p:nvPr/>
        </p:nvSpPr>
        <p:spPr>
          <a:xfrm rot="10800000">
            <a:off x="3972417" y="1724708"/>
            <a:ext cx="1366714" cy="758770"/>
          </a:xfrm>
          <a:prstGeom prst="rightArrow">
            <a:avLst>
              <a:gd name="adj1" fmla="val 6485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ลูกศรขวา 29"/>
          <p:cNvSpPr/>
          <p:nvPr/>
        </p:nvSpPr>
        <p:spPr>
          <a:xfrm>
            <a:off x="3972417" y="2558906"/>
            <a:ext cx="1366714" cy="758770"/>
          </a:xfrm>
          <a:prstGeom prst="rightArrow">
            <a:avLst>
              <a:gd name="adj1" fmla="val 6485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ลูกศรขวา 30"/>
          <p:cNvSpPr/>
          <p:nvPr/>
        </p:nvSpPr>
        <p:spPr>
          <a:xfrm rot="10800000">
            <a:off x="3972417" y="3327774"/>
            <a:ext cx="1366714" cy="758770"/>
          </a:xfrm>
          <a:prstGeom prst="rightArrow">
            <a:avLst>
              <a:gd name="adj1" fmla="val 64852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32" name="ลูกศรขวา 31"/>
          <p:cNvSpPr/>
          <p:nvPr/>
        </p:nvSpPr>
        <p:spPr>
          <a:xfrm>
            <a:off x="3972417" y="4161972"/>
            <a:ext cx="1366714" cy="758770"/>
          </a:xfrm>
          <a:prstGeom prst="rightArrow">
            <a:avLst>
              <a:gd name="adj1" fmla="val 64852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1830" y="3445549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72416" y="2676681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22487" y="1842483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01828" y="591071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หลักการเหตุผล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66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2267744" y="5373216"/>
            <a:ext cx="65135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กลุ่มแผนงาน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สำนักงาน </a:t>
            </a:r>
            <a:r>
              <a:rPr lang="th-TH" sz="3200" b="1" dirty="0" err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กศน</a:t>
            </a:r>
            <a:r>
              <a:rPr lang="th-TH" sz="32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fr-FR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72408"/>
            <a:ext cx="1692253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6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764704"/>
            <a:ext cx="69627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6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1929" y="908720"/>
            <a:ext cx="8229600" cy="4320480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63538" marR="0" lvl="0" indent="-363538" algn="thaiDi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1) ช่วยชี้ให้เห็นถึง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ปัญหา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 และภูมิหลังของการทำงาน</a:t>
            </a:r>
          </a:p>
          <a:p>
            <a:pPr marL="363538" marR="0" lvl="0" indent="-363538" algn="thaiDi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2) ช่วยให้การ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ปฏิบัติงาน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ตามแผนเป็นไป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อย่างมีประสิทธิภาพ</a:t>
            </a:r>
          </a:p>
          <a:p>
            <a:pPr marL="363538" marR="0" lvl="0" indent="-363538" algn="thaiDi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3) ช่วยให้แผนงานมีความ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ชัดเจน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 โดยบุคคลที่เกี่ยวข้องมีความเข้าใจและรับรู้ถึงปัญหาร่วมกัน</a:t>
            </a:r>
          </a:p>
          <a:p>
            <a:pPr marL="363538" marR="0" lvl="0" indent="-363538" algn="thaiDi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4) ช่วยให้แผนงานมีทรัพยากรใช้อย่างเพียงพอ เหมาะสมกับสภาพปฏิบัติจริง เพราะมีรายละเอียดการใช้ทรัพยากรที่ชัดเจน</a:t>
            </a:r>
          </a:p>
          <a:p>
            <a:pPr marL="363538" marR="0" lvl="0" indent="-363538" algn="thaiDi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5) ช่วยให้แผนงานมีความเป็นไปได้สูงเพราะมีผู้รับผิดชอบ และมีความเข้าใจในการดำเนินงาน</a:t>
            </a:r>
          </a:p>
        </p:txBody>
      </p:sp>
    </p:spTree>
    <p:extLst>
      <p:ext uri="{BB962C8B-B14F-4D97-AF65-F5344CB8AC3E}">
        <p14:creationId xmlns:p14="http://schemas.microsoft.com/office/powerpoint/2010/main" val="28132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9741" y="476672"/>
            <a:ext cx="8229600" cy="4968552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63538" marR="0" lvl="0" indent="-363538" algn="thaiDi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6) ช่วย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ลดความขัดแย้ง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และ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ขจัดความซ้ำซ้อน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ในหน้าที่ความรับผิดชอบของหน่วยงาน </a:t>
            </a:r>
          </a:p>
          <a:p>
            <a:pPr marL="363538" marR="0" lvl="0" indent="-363538" algn="thaiDi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7) สร้างทัศนคติที่ดีต่อบุคลากรในหน่วยงาน เป็นการเสริมสร้างความสามัคคี และความรับผิดชอบร่วมกัน ตามความรู้ ความสามารถ และศักยภาพของแต่ละบุคคลอย่างเต็มที่</a:t>
            </a:r>
          </a:p>
          <a:p>
            <a:pPr marL="363538" marR="0" lvl="0" indent="-363538" algn="thaiDi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8) สร้าง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ความมั่นคง</a:t>
            </a: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ให้กับแผนงาน และสร้างความมั่นใจในการดำเนินงานให้กับผู้มีหน้าที่รับผิดชอบ</a:t>
            </a:r>
          </a:p>
          <a:p>
            <a:pPr marL="363538" marR="0" lvl="0" indent="-363538" algn="thaiDi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9) สามารถควบคุมการทำงานได้สะดวก ไม่ซ้ำซ้อน เพราะงานได้แยกออกเป็นส่วนๆ ตามลักษณะเฉพาะของงาน</a:t>
            </a:r>
          </a:p>
        </p:txBody>
      </p:sp>
    </p:spTree>
    <p:extLst>
      <p:ext uri="{BB962C8B-B14F-4D97-AF65-F5344CB8AC3E}">
        <p14:creationId xmlns:p14="http://schemas.microsoft.com/office/powerpoint/2010/main" val="3582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1108567465"/>
              </p:ext>
            </p:extLst>
          </p:nvPr>
        </p:nvGraphicFramePr>
        <p:xfrm>
          <a:off x="1211796" y="980728"/>
          <a:ext cx="672040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782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836712"/>
            <a:ext cx="8229600" cy="4680520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1) สามารถแก้ปัญหาขององค์กรหรือหน่วยงานนั้นๆ ได้</a:t>
            </a:r>
          </a:p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2) มีรายละเอียด วัตถุประสงค์ และเป้าหมายต่างๆ ชัดเจน </a:t>
            </a:r>
          </a:p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3) รายละเอียดของโครงการต่อเนื่องสอดคล้องสัมพันธ์กัน</a:t>
            </a:r>
          </a:p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4) ตอบสนองความต้องการของกลุ่มชน สังคม และประเทศชาติ</a:t>
            </a:r>
          </a:p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5) ปฏิบัติแล้วสอดคล้องกับแผนงานหลักขององค์กร</a:t>
            </a:r>
          </a:p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6) กำหนดขึ้นอย่างมีข้อมูลความจริงและเป็นข้อมูลที่ได้รับการวิ</a:t>
            </a:r>
            <a:r>
              <a:rPr kumimoji="0" lang="th-TH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เคราะ</a:t>
            </a:r>
            <a:r>
              <a:rPr lang="th-TH" sz="3300" b="1" kern="0" dirty="0" err="1" smtClean="0">
                <a:solidFill>
                  <a:srgbClr val="00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ห์</a:t>
            </a:r>
            <a:endParaRPr lang="th-TH" sz="3300" b="1" kern="0" dirty="0" smtClean="0">
              <a:solidFill>
                <a:srgbClr val="000000"/>
              </a:solidFill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kern="0" noProof="0" dirty="0" smtClean="0">
                <a:solidFill>
                  <a:srgbClr val="00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7</a:t>
            </a:r>
            <a:r>
              <a:rPr lang="th-TH" sz="3300" b="1" kern="0" noProof="0" dirty="0" smtClean="0">
                <a:solidFill>
                  <a:srgbClr val="00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) ได้รับการสนับสนุนจากผู้บริหาร</a:t>
            </a:r>
          </a:p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kern="0" noProof="0" dirty="0" smtClean="0">
                <a:solidFill>
                  <a:srgbClr val="00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8)</a:t>
            </a:r>
            <a:r>
              <a:rPr lang="th-TH" sz="3300" b="1" kern="0" noProof="0" dirty="0" smtClean="0">
                <a:solidFill>
                  <a:srgbClr val="00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 มีระยะเวลาดำเนินงานแน่นอน ระบุเวลาเริ่มต้นและสิ้นสุด</a:t>
            </a:r>
          </a:p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9)</a:t>
            </a:r>
            <a:r>
              <a:rPr kumimoji="0" lang="en-US" sz="3300" b="1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 </a:t>
            </a:r>
            <a:r>
              <a:rPr kumimoji="0" lang="th-TH" sz="3300" b="1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สามารถติดตามประเมินผลได้</a:t>
            </a:r>
            <a:endParaRPr kumimoji="0" lang="th-TH" sz="33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TH SarabunPSK" pitchFamily="34" charset="-34"/>
              <a:ea typeface="Times New Roman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50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908720"/>
            <a:ext cx="8229600" cy="4176464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1) ต้องมีระบบ (</a:t>
            </a: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System)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2) </a:t>
            </a:r>
            <a:r>
              <a:rPr kumimoji="0" lang="th-TH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ต้องมีวัตถุประสงค์ชัดเจน (</a:t>
            </a: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Clear Objective and Target)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3) </a:t>
            </a:r>
            <a:r>
              <a:rPr kumimoji="0" lang="th-TH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ต้องเป็นการดำเนินงานในอนาคต (</a:t>
            </a: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Future Operation)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4) </a:t>
            </a:r>
            <a:r>
              <a:rPr kumimoji="0" lang="th-TH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เป็นการทำงานชั่วคราว (</a:t>
            </a: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Temporary Task)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5) </a:t>
            </a:r>
            <a:r>
              <a:rPr kumimoji="0" lang="th-TH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มีกำหนดระยะเวลาที่แน่นอน (</a:t>
            </a: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Definite Duration)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6) </a:t>
            </a:r>
            <a:r>
              <a:rPr kumimoji="0" lang="th-TH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มีลักษณะเป็นงานที่เร่งด่วน (</a:t>
            </a: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Urgent Task)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7) </a:t>
            </a:r>
            <a:r>
              <a:rPr kumimoji="0" lang="th-TH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ต้องมีต้นทุนการผลิตต่ำ (</a:t>
            </a: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Low Cost)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8) </a:t>
            </a:r>
            <a:r>
              <a:rPr kumimoji="0" lang="th-TH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เป็นการริเริ่มหรือพัฒนางาน (</a:t>
            </a:r>
            <a:r>
              <a:rPr kumimoji="0" lang="en-US" sz="33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itchFamily="34" charset="-34"/>
                <a:ea typeface="Times New Roman"/>
                <a:cs typeface="TH SarabunPSK" pitchFamily="34" charset="-34"/>
              </a:rPr>
              <a:t>Creativity or Development)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784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521892"/>
              </p:ext>
            </p:extLst>
          </p:nvPr>
        </p:nvGraphicFramePr>
        <p:xfrm>
          <a:off x="611560" y="908720"/>
          <a:ext cx="7992888" cy="44317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3021702"/>
                <a:gridCol w="2436856"/>
                <a:gridCol w="2534330"/>
              </a:tblGrid>
              <a:tr h="399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</a:t>
                      </a:r>
                      <a:endParaRPr lang="en-US" sz="2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</a:t>
                      </a:r>
                      <a:endParaRPr lang="en-US" sz="25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งานประจำ</a:t>
                      </a:r>
                      <a:endParaRPr lang="en-US" sz="2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99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ขอบเขต</a:t>
                      </a:r>
                      <a:endParaRPr lang="en-US" sz="25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มีลักษณะเฉพาะ</a:t>
                      </a:r>
                      <a:endParaRPr lang="en-US" sz="25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ซ้ำแล้วซ้ำอีก</a:t>
                      </a:r>
                      <a:endParaRPr lang="en-US" sz="25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กรอบเวลา</a:t>
                      </a:r>
                      <a:endParaRPr lang="en-US" sz="25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แน่นอน</a:t>
                      </a:r>
                      <a:endParaRPr lang="en-US" sz="25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ไม่สิ้นสุด</a:t>
                      </a:r>
                      <a:endParaRPr lang="en-US" sz="25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</a:t>
                      </a:r>
                      <a:endParaRPr lang="en-US" sz="25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รวดเร็ว</a:t>
                      </a:r>
                      <a:endParaRPr lang="en-US" sz="25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ค่อยเป็นค่อยไป</a:t>
                      </a:r>
                      <a:endParaRPr lang="en-US" sz="25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วัตถุประสงค์</a:t>
                      </a:r>
                      <a:endParaRPr lang="en-US" sz="25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เฉพาะเจาะจง</a:t>
                      </a:r>
                      <a:endParaRPr lang="en-US" sz="2500" b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ทั่วไป</a:t>
                      </a:r>
                      <a:endParaRPr lang="en-US" sz="25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ทรัพยากร</a:t>
                      </a:r>
                      <a:endParaRPr lang="en-US" sz="25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จำกัด</a:t>
                      </a:r>
                      <a:endParaRPr lang="en-US" sz="25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เพิ่มเติมเป็นรายปี</a:t>
                      </a:r>
                      <a:endParaRPr lang="en-US" sz="25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สภาพแวดล้อม</a:t>
                      </a:r>
                      <a:endParaRPr lang="en-US" sz="25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ยืดหยุ่น/พลวัต</a:t>
                      </a:r>
                      <a:endParaRPr lang="en-US" sz="2500" b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คงที่</a:t>
                      </a:r>
                      <a:endParaRPr lang="en-US" sz="25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  <a:endParaRPr lang="en-US" sz="25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เจาะจง/มีตัวชี้วัดทุกมิติ</a:t>
                      </a:r>
                      <a:endParaRPr lang="en-US" sz="2500" b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ประสิทธิภาพ</a:t>
                      </a:r>
                      <a:endParaRPr lang="en-US" sz="25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ทีมงาน</a:t>
                      </a:r>
                      <a:endParaRPr lang="en-US" sz="25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เฉพาะกิจ</a:t>
                      </a:r>
                      <a:endParaRPr lang="en-US" sz="25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ประจำ</a:t>
                      </a:r>
                      <a:endParaRPr lang="en-US" sz="25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8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</a:t>
                      </a:r>
                      <a:endParaRPr lang="en-US" sz="25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ยืดหยุ่น/แตกต่าง</a:t>
                      </a:r>
                      <a:endParaRPr lang="en-US" sz="25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รูปแบบชัดเจน/ตายตัว</a:t>
                      </a:r>
                      <a:endParaRPr lang="en-US" sz="25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ผู้รับบริการ</a:t>
                      </a:r>
                      <a:endParaRPr lang="en-US" sz="25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เฉพาะเจาะจง</a:t>
                      </a:r>
                      <a:endParaRPr lang="en-US" sz="25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ทั่วไป</a:t>
                      </a:r>
                      <a:endParaRPr lang="en-US" sz="25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74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1242</Words>
  <Application>Microsoft Office PowerPoint</Application>
  <PresentationFormat>นำเสนอทางหน้าจอ (4:3)</PresentationFormat>
  <Paragraphs>222</Paragraphs>
  <Slides>19</Slides>
  <Notes>13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7" baseType="lpstr">
      <vt:lpstr>Arial</vt:lpstr>
      <vt:lpstr>Angsana New</vt:lpstr>
      <vt:lpstr>Calibri</vt:lpstr>
      <vt:lpstr>TH SarabunPSK</vt:lpstr>
      <vt:lpstr>Cordia New</vt:lpstr>
      <vt:lpstr>Times New Roman</vt:lpstr>
      <vt:lpstr>ชุดรูปแบบของ Office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KNBB</dc:creator>
  <cp:lastModifiedBy>KNBB</cp:lastModifiedBy>
  <cp:revision>39</cp:revision>
  <dcterms:created xsi:type="dcterms:W3CDTF">2013-11-18T20:02:49Z</dcterms:created>
  <dcterms:modified xsi:type="dcterms:W3CDTF">2014-03-25T05:29:03Z</dcterms:modified>
</cp:coreProperties>
</file>