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88" r:id="rId3"/>
    <p:sldId id="289" r:id="rId4"/>
    <p:sldId id="290" r:id="rId5"/>
    <p:sldId id="291" r:id="rId6"/>
    <p:sldId id="285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1203-7B7A-465F-96E8-2C437AD1824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49409-A007-4991-9B36-9F46DA7C5C6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5" name="ตัวยึดหัวกระดาษ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h-TH" smtClean="0"/>
              <a:t>การบันทึกในระบบ </a:t>
            </a:r>
            <a:r>
              <a:rPr lang="en-US" smtClean="0"/>
              <a:t>e-gp</a:t>
            </a:r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17A5-65AD-406F-A3CB-DD6CB923D44A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83E6-4771-422E-A634-D11EBD3D99D3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E31-7D01-4B1F-9D0B-97328C9D9094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E3D-D84B-4B7F-AAC4-2C128EB570E2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267-674B-4F9D-AC2F-E35F35D093E9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B62D-A72A-4F79-B23B-81E375EDAD10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3E8-6459-4098-9B04-F9AFBF11C092}" type="datetime1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4BAB-DA9F-48E2-A23E-243CB698D94C}" type="datetime1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503-124D-4F74-8B36-4BA636D51EFB}" type="datetime1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76ED-C5B6-4DD6-99B8-589FA14389D5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8F0C-3715-4BAF-AB31-7C5AAF2351A1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8192-C20C-4AC0-9D99-44016901DDD3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5CDF-8C1F-4235-A63E-A7EB7A16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93A184-7633-4B06-9E79-183BC6E4651D}" type="slidenum">
              <a:rPr lang="en-US" smtClean="0">
                <a:latin typeface="Arial" charset="0"/>
              </a:rPr>
              <a:pPr/>
              <a:t>1</a:t>
            </a:fld>
            <a:endParaRPr lang="th-TH" smtClean="0"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28596" y="2928960"/>
            <a:ext cx="8247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/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1.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การจัดซื้อจัดจ้างที่ไม่ต้องจัดทำในระบบ </a:t>
            </a: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e-GP</a:t>
            </a:r>
          </a:p>
          <a:p>
            <a:pPr marL="742950" indent="-742950" eaLnBrk="0" hangingPunct="0"/>
            <a:r>
              <a:rPr lang="th-TH" sz="4000" b="1">
                <a:latin typeface="Angsana New" pitchFamily="18" charset="-34"/>
              </a:rPr>
              <a:t>(</a:t>
            </a:r>
            <a:r>
              <a:rPr lang="en-US" sz="4000" b="1">
                <a:latin typeface="Angsana New" pitchFamily="18" charset="-34"/>
              </a:rPr>
              <a:t>1</a:t>
            </a:r>
            <a:r>
              <a:rPr lang="th-TH" sz="4000" b="1">
                <a:latin typeface="Angsana New" pitchFamily="18" charset="-34"/>
              </a:rPr>
              <a:t>)</a:t>
            </a:r>
            <a:r>
              <a:rPr lang="en-US" sz="4000" b="1">
                <a:latin typeface="Angsana New" pitchFamily="18" charset="-34"/>
              </a:rPr>
              <a:t> </a:t>
            </a:r>
            <a:r>
              <a:rPr lang="th-TH" sz="4000" b="1">
                <a:latin typeface="Angsana New" pitchFamily="18" charset="-34"/>
              </a:rPr>
              <a:t>การจัดหาต่ำกว่าครั้งละ </a:t>
            </a:r>
            <a:r>
              <a:rPr lang="en-US" sz="4000" b="1">
                <a:latin typeface="Angsana New" pitchFamily="18" charset="-34"/>
              </a:rPr>
              <a:t>5</a:t>
            </a:r>
            <a:r>
              <a:rPr lang="th-TH" sz="4000" b="1">
                <a:latin typeface="Angsana New" pitchFamily="18" charset="-34"/>
              </a:rPr>
              <a:t>,</a:t>
            </a:r>
            <a:r>
              <a:rPr lang="en-US" sz="4000" b="1">
                <a:latin typeface="Angsana New" pitchFamily="18" charset="-34"/>
              </a:rPr>
              <a:t>000 </a:t>
            </a:r>
            <a:r>
              <a:rPr lang="th-TH" sz="4000" b="1">
                <a:latin typeface="Angsana New" pitchFamily="18" charset="-34"/>
              </a:rPr>
              <a:t>บาท ต่อครั้ง</a:t>
            </a:r>
            <a:endParaRPr lang="en-US" sz="4000" b="1">
              <a:latin typeface="Angsana New" pitchFamily="18" charset="-34"/>
            </a:endParaRPr>
          </a:p>
          <a:p>
            <a:pPr marL="742950" indent="-742950" eaLnBrk="0" hangingPunct="0"/>
            <a:r>
              <a:rPr lang="th-TH" sz="4000" b="1">
                <a:latin typeface="Angsana New" pitchFamily="18" charset="-34"/>
              </a:rPr>
              <a:t>(</a:t>
            </a:r>
            <a:r>
              <a:rPr lang="en-US" sz="4000" b="1">
                <a:latin typeface="Angsana New" pitchFamily="18" charset="-34"/>
              </a:rPr>
              <a:t>2</a:t>
            </a:r>
            <a:r>
              <a:rPr lang="th-TH" sz="4000" b="1">
                <a:latin typeface="Angsana New" pitchFamily="18" charset="-34"/>
              </a:rPr>
              <a:t>) กรณีจำเป็นเร่งด่วน ตามระเบียบฯ ข้อ </a:t>
            </a:r>
            <a:r>
              <a:rPr lang="en-US" sz="4000" b="1">
                <a:latin typeface="Angsana New" pitchFamily="18" charset="-34"/>
              </a:rPr>
              <a:t>39 </a:t>
            </a:r>
            <a:r>
              <a:rPr lang="th-TH" sz="4000" b="1">
                <a:latin typeface="Angsana New" pitchFamily="18" charset="-34"/>
              </a:rPr>
              <a:t>วรรค </a:t>
            </a:r>
            <a:r>
              <a:rPr lang="en-US" sz="4000" b="1">
                <a:latin typeface="Angsana New" pitchFamily="18" charset="-34"/>
              </a:rPr>
              <a:t>2</a:t>
            </a:r>
          </a:p>
          <a:p>
            <a:pPr marL="742950" indent="-742950" eaLnBrk="0" hangingPunct="0"/>
            <a:r>
              <a:rPr lang="th-TH" sz="4000" b="1">
                <a:latin typeface="Angsana New" pitchFamily="18" charset="-34"/>
              </a:rPr>
              <a:t>(</a:t>
            </a:r>
            <a:r>
              <a:rPr lang="en-US" sz="4000" b="1">
                <a:latin typeface="Angsana New" pitchFamily="18" charset="-34"/>
              </a:rPr>
              <a:t>3</a:t>
            </a:r>
            <a:r>
              <a:rPr lang="th-TH" sz="4000" b="1">
                <a:latin typeface="Angsana New" pitchFamily="18" charset="-34"/>
              </a:rPr>
              <a:t>)</a:t>
            </a:r>
            <a:r>
              <a:rPr lang="en-US" sz="4000" b="1">
                <a:latin typeface="Angsana New" pitchFamily="18" charset="-34"/>
              </a:rPr>
              <a:t> </a:t>
            </a:r>
            <a:r>
              <a:rPr lang="th-TH" sz="4000" b="1">
                <a:latin typeface="Angsana New" pitchFamily="18" charset="-34"/>
              </a:rPr>
              <a:t>การจ้างเหมาบริการกรณีเป็นบุคคลธรรมดา ตามหนังสือ ด่วนที่สุด ที่ กค </a:t>
            </a:r>
            <a:r>
              <a:rPr lang="en-US" sz="4000" b="1">
                <a:latin typeface="Angsana New" pitchFamily="18" charset="-34"/>
              </a:rPr>
              <a:t>0409.3</a:t>
            </a:r>
            <a:r>
              <a:rPr lang="th-TH" sz="4000" b="1">
                <a:latin typeface="Angsana New" pitchFamily="18" charset="-34"/>
              </a:rPr>
              <a:t>/ว </a:t>
            </a:r>
            <a:r>
              <a:rPr lang="en-US" sz="4000" b="1">
                <a:latin typeface="Angsana New" pitchFamily="18" charset="-34"/>
              </a:rPr>
              <a:t>33 </a:t>
            </a:r>
            <a:r>
              <a:rPr lang="th-TH" sz="4000" b="1">
                <a:latin typeface="Angsana New" pitchFamily="18" charset="-34"/>
              </a:rPr>
              <a:t>ลว</a:t>
            </a:r>
            <a:r>
              <a:rPr lang="en-US" sz="4000" b="1">
                <a:latin typeface="Angsana New" pitchFamily="18" charset="-34"/>
              </a:rPr>
              <a:t>. 2 </a:t>
            </a:r>
            <a:r>
              <a:rPr lang="th-TH" sz="4000" b="1">
                <a:latin typeface="Angsana New" pitchFamily="18" charset="-34"/>
              </a:rPr>
              <a:t>พค</a:t>
            </a:r>
            <a:r>
              <a:rPr lang="en-US" sz="4000" b="1">
                <a:latin typeface="Angsana New" pitchFamily="18" charset="-34"/>
              </a:rPr>
              <a:t>.49</a:t>
            </a:r>
          </a:p>
          <a:p>
            <a:pPr marL="742950" indent="-742950" eaLnBrk="0" hangingPunct="0"/>
            <a:r>
              <a:rPr lang="th-TH" sz="4000" b="1">
                <a:latin typeface="Angsana New" pitchFamily="18" charset="-34"/>
              </a:rPr>
              <a:t>(</a:t>
            </a:r>
            <a:r>
              <a:rPr lang="en-US" sz="4000" b="1">
                <a:latin typeface="Angsana New" pitchFamily="18" charset="-34"/>
              </a:rPr>
              <a:t>4</a:t>
            </a:r>
            <a:r>
              <a:rPr lang="th-TH" sz="4000" b="1">
                <a:latin typeface="Angsana New" pitchFamily="18" charset="-34"/>
              </a:rPr>
              <a:t>) รัฐวิสาหกิจที่จัดหาโดยวิธีตกลงราคา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428625" y="1500183"/>
            <a:ext cx="8001000" cy="1357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>
                <a:latin typeface="Angsana New" pitchFamily="18" charset="-34"/>
              </a:rPr>
              <a:t>ที่ กค </a:t>
            </a:r>
            <a:r>
              <a:rPr lang="en-US" sz="4000">
                <a:latin typeface="Angsana New" pitchFamily="18" charset="-34"/>
              </a:rPr>
              <a:t>0421.4</a:t>
            </a:r>
            <a:r>
              <a:rPr lang="th-TH" sz="4000">
                <a:latin typeface="Angsana New" pitchFamily="18" charset="-34"/>
              </a:rPr>
              <a:t>/ว</a:t>
            </a:r>
            <a:r>
              <a:rPr lang="en-US" sz="4000">
                <a:latin typeface="Angsana New" pitchFamily="18" charset="-34"/>
              </a:rPr>
              <a:t> 294  </a:t>
            </a:r>
            <a:r>
              <a:rPr lang="th-TH" sz="4000">
                <a:latin typeface="Angsana New" pitchFamily="18" charset="-34"/>
              </a:rPr>
              <a:t>ลว.</a:t>
            </a:r>
            <a:r>
              <a:rPr lang="en-US" sz="4000">
                <a:latin typeface="Angsana New" pitchFamily="18" charset="-34"/>
              </a:rPr>
              <a:t> 31</a:t>
            </a:r>
            <a:r>
              <a:rPr lang="th-TH" sz="4000">
                <a:latin typeface="Angsana New" pitchFamily="18" charset="-34"/>
              </a:rPr>
              <a:t>  กค </a:t>
            </a:r>
            <a:r>
              <a:rPr lang="en-US" sz="4000">
                <a:latin typeface="Angsana New" pitchFamily="18" charset="-34"/>
              </a:rPr>
              <a:t>55 </a:t>
            </a:r>
            <a:endParaRPr lang="th-TH" sz="4000">
              <a:latin typeface="Angsana New" pitchFamily="18" charset="-34"/>
            </a:endParaRPr>
          </a:p>
          <a:p>
            <a:pPr algn="ctr"/>
            <a:r>
              <a:rPr lang="th-TH" sz="4000">
                <a:latin typeface="Angsana New" pitchFamily="18" charset="-34"/>
              </a:rPr>
              <a:t>เรื่อง ซ้อมความเข้าใจการปฎิบัติงานในระบบ </a:t>
            </a:r>
            <a:r>
              <a:rPr lang="en-US" sz="4000">
                <a:latin typeface="Angsana New" pitchFamily="18" charset="-34"/>
              </a:rPr>
              <a:t>e-GP 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6659563" y="185737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ngsana New" pitchFamily="18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5720" y="71414"/>
            <a:ext cx="864393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th-TH" sz="20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JasmineUPC" pitchFamily="18" charset="-34"/>
            </a:endParaRPr>
          </a:p>
          <a:p>
            <a:pPr algn="ctr">
              <a:defRPr/>
            </a:pPr>
            <a:r>
              <a:rPr lang="th-TH" sz="4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JasmineUPC" pitchFamily="18" charset="-34"/>
              </a:rPr>
              <a:t>หนังสือเวียน</a:t>
            </a:r>
            <a:r>
              <a:rPr lang="th-TH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JasmineUPC" pitchFamily="18" charset="-34"/>
              </a:rPr>
              <a:t>เกี่ยวกับระบบ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JasmineUPC" pitchFamily="18" charset="-34"/>
              </a:rPr>
              <a:t>e-GP</a:t>
            </a:r>
            <a:r>
              <a:rPr lang="th-TH" sz="4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JasmineUPC" pitchFamily="18" charset="-34"/>
              </a:rPr>
              <a:t> ระยะที่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JasmineUPC" pitchFamily="18" charset="-34"/>
              </a:rPr>
              <a:t>2</a:t>
            </a:r>
            <a:endParaRPr lang="th-TH" sz="40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JasmineUPC" pitchFamily="18" charset="-34"/>
            </a:endParaRPr>
          </a:p>
          <a:p>
            <a:pPr>
              <a:defRPr/>
            </a:pPr>
            <a:endParaRPr lang="th-TH" sz="20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286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>การกำหนดคุณสมบัติของผู้เสนอราคา</a:t>
            </a:r>
            <a:r>
              <a:rPr lang="en-US" sz="2400" b="1" u="sng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>(เรื่องผลงานตามมติ ครม.)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21949" t="15619" r="24785" b="5583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30000"/>
          </a:blip>
          <a:srcRect l="23110" t="14857" r="25056" b="6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>คำว่า “กรม” เป็นข้อความที่กำหนดในระบบ </a:t>
            </a:r>
            <a:r>
              <a:rPr lang="en-US" sz="2400" b="1" u="sng" dirty="0" smtClean="0">
                <a:latin typeface="TH SarabunIT๙" pitchFamily="34" charset="-34"/>
                <a:cs typeface="TH SarabunIT๙" pitchFamily="34" charset="-34"/>
              </a:rPr>
              <a:t>e-GP </a:t>
            </a:r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>หน่วยงานที่จัดหาต้องแก้ไขข้อความจากกรมเป็นชื่อของหน่วยงานที่จัดหา</a:t>
            </a:r>
            <a:endParaRPr lang="en-US" sz="2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6031" t="19228" r="28047" b="6752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ขั้นตอนการบันทึกวันเวลาในการเสนอราคา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8494" t="16054" r="20390" b="7130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8408" t="15280" r="20132" b="1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  <a:t>ระบบดึงข้อมูลประกาศในเว็บไซต์ของกรมบัญชีกลาง ตั้งแต่เวลา 10.00 น.เป็นต้นไป  </a:t>
            </a:r>
            <a: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  <a:t>ซึ่ง</a:t>
            </a:r>
            <a: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  <a:t>ไม่ถูกต้องตามเวลาที่บันทึกในระบบ (ตั้งแต่เวลา 10.00-10.30 น.)</a:t>
            </a:r>
            <a:br>
              <a:rPr lang="th-TH" sz="1800" b="1" u="sng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ให้แก้ไขเวลาการเสนอราคาให้ถูกต้องสอดคล้องกับข้อเท็จจริงใน </a:t>
            </a:r>
            <a:r>
              <a:rPr lang="en-US" sz="1800" b="1" dirty="0" smtClean="0">
                <a:latin typeface="TH SarabunIT๙" pitchFamily="34" charset="-34"/>
                <a:cs typeface="TH SarabunIT๙" pitchFamily="34" charset="-34"/>
              </a:rPr>
              <a:t>Template</a:t>
            </a:r>
            <a:endParaRPr lang="en-US" sz="18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21953" t="15468" r="23218" b="4676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40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th-TH" sz="2400" b="1" u="sng" dirty="0" smtClean="0">
                <a:latin typeface="TH SarabunIT๙" pitchFamily="34" charset="-34"/>
                <a:cs typeface="TH SarabunIT๙" pitchFamily="34" charset="-34"/>
              </a:rPr>
              <a:t>การกำหนดข้อพิพาทในขั้นตอนการร่างสัญญา (ลูกบอลที่ 18) 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5858" t="14894" r="20169" b="6171"/>
          <a:stretch>
            <a:fillRect/>
          </a:stretch>
        </p:blipFill>
        <p:spPr bwMode="auto">
          <a:xfrm>
            <a:off x="71438" y="642918"/>
            <a:ext cx="907256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 contrast="30000"/>
          </a:blip>
          <a:srcRect l="16225" t="15087" r="23013" b="6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571480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การกำหนดข้อพิพาท</a:t>
            </a:r>
            <a:r>
              <a:rPr lang="th-TH" sz="2800" b="1" dirty="0" smtClean="0"/>
              <a:t>ถูกยกเลิกโดยมติคณะรัฐมนตรีเมื่อวันที่ 28 กรกฎาคม 2552 ตามหนังสือแจ้งเวียนที่ ด่วนที่สุดที่ </a:t>
            </a:r>
            <a:r>
              <a:rPr lang="th-TH" sz="2800" b="1" dirty="0" err="1" smtClean="0"/>
              <a:t>นร</a:t>
            </a:r>
            <a:r>
              <a:rPr lang="th-TH" sz="2800" b="1" dirty="0" smtClean="0"/>
              <a:t> 0506/ว 155 ลงวันที่ 7 </a:t>
            </a:r>
            <a:r>
              <a:rPr lang="th-TH" sz="2800" b="1" dirty="0" err="1" smtClean="0"/>
              <a:t>สค.</a:t>
            </a:r>
            <a:r>
              <a:rPr lang="th-TH" sz="2800" b="1" dirty="0" smtClean="0"/>
              <a:t>52</a:t>
            </a:r>
            <a:endParaRPr lang="en-US" sz="2800" b="1" dirty="0" smtClean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AA488-FE5C-449D-9305-4ABC45FD330A}" type="slidenum">
              <a:rPr lang="en-US" smtClean="0">
                <a:latin typeface="Arial" charset="0"/>
              </a:rPr>
              <a:pPr/>
              <a:t>2</a:t>
            </a:fld>
            <a:endParaRPr lang="th-TH" smtClean="0">
              <a:latin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11188" y="1571625"/>
            <a:ext cx="8247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/>
            <a:r>
              <a:rPr lang="en-US" sz="4000" b="1" dirty="0">
                <a:solidFill>
                  <a:srgbClr val="0000CC"/>
                </a:solidFill>
              </a:rPr>
              <a:t>2. </a:t>
            </a:r>
            <a:r>
              <a:rPr lang="th-TH" sz="4000" b="1" dirty="0">
                <a:solidFill>
                  <a:srgbClr val="0000CC"/>
                </a:solidFill>
              </a:rPr>
              <a:t>การจัดหาโดยใช้เงินจาก</a:t>
            </a:r>
          </a:p>
          <a:p>
            <a:pPr marL="742950" indent="-742950" eaLnBrk="0" hangingPunct="0">
              <a:buFont typeface="Wingdings" pitchFamily="2" charset="2"/>
              <a:buChar char="v"/>
            </a:pPr>
            <a:r>
              <a:rPr lang="th-TH" sz="4000" dirty="0"/>
              <a:t>	เงินยืม</a:t>
            </a:r>
          </a:p>
          <a:p>
            <a:pPr marL="742950" indent="-742950" eaLnBrk="0" hangingPunct="0">
              <a:buFont typeface="Wingdings" pitchFamily="2" charset="2"/>
              <a:buChar char="v"/>
            </a:pPr>
            <a:r>
              <a:rPr lang="th-TH" sz="4000" dirty="0"/>
              <a:t>	เงินทดรองราชการ </a:t>
            </a:r>
          </a:p>
          <a:p>
            <a:pPr marL="742950" indent="-742950" eaLnBrk="0" hangingPunct="0">
              <a:buFont typeface="Wingdings" pitchFamily="2" charset="2"/>
              <a:buChar char="v"/>
            </a:pPr>
            <a:r>
              <a:rPr lang="th-TH" sz="4000" dirty="0"/>
              <a:t>	เงินนอกงบประมาณ </a:t>
            </a:r>
          </a:p>
          <a:p>
            <a:pPr marL="742950" indent="-742950" eaLnBrk="0" hangingPunct="0"/>
            <a:r>
              <a:rPr lang="th-TH" sz="4000" dirty="0"/>
              <a:t>	</a:t>
            </a:r>
            <a:r>
              <a:rPr lang="th-TH" sz="4000" dirty="0">
                <a:solidFill>
                  <a:srgbClr val="C00000"/>
                </a:solidFill>
              </a:rPr>
              <a:t>จัดทำในระบบ </a:t>
            </a:r>
            <a:r>
              <a:rPr lang="en-US" sz="4000" dirty="0">
                <a:solidFill>
                  <a:srgbClr val="C00000"/>
                </a:solidFill>
              </a:rPr>
              <a:t>e-GP</a:t>
            </a:r>
            <a:r>
              <a:rPr lang="th-TH" sz="4000" dirty="0">
                <a:solidFill>
                  <a:srgbClr val="C00000"/>
                </a:solidFill>
              </a:rPr>
              <a:t>แต่เลือกเงื่อนไขไม่ผ่าน </a:t>
            </a:r>
            <a:r>
              <a:rPr lang="en-US" sz="4000" dirty="0">
                <a:solidFill>
                  <a:srgbClr val="C00000"/>
                </a:solidFill>
              </a:rPr>
              <a:t>GFMIS </a:t>
            </a:r>
            <a:r>
              <a:rPr lang="th-TH" sz="4000" dirty="0">
                <a:solidFill>
                  <a:srgbClr val="C00000"/>
                </a:solidFill>
              </a:rPr>
              <a:t>ในขั้นตอนการสร้างโครงการ</a:t>
            </a:r>
          </a:p>
          <a:p>
            <a:pPr marL="742950" indent="-742950" eaLnBrk="0" hangingPunct="0"/>
            <a:endParaRPr lang="th-TH" sz="4000" dirty="0"/>
          </a:p>
          <a:p>
            <a:pPr marL="742950" indent="-742950" eaLnBrk="0" hangingPunct="0"/>
            <a:r>
              <a:rPr lang="th-TH" sz="4000" dirty="0"/>
              <a:t>	</a:t>
            </a:r>
            <a:endParaRPr lang="en-US" sz="4000" dirty="0"/>
          </a:p>
          <a:p>
            <a:pPr marL="742950" indent="-742950" eaLnBrk="0" hangingPunct="0"/>
            <a:endParaRPr lang="en-US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428625" y="142875"/>
            <a:ext cx="8001000" cy="1357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dirty="0">
                <a:latin typeface="Angsana New" pitchFamily="18" charset="-34"/>
              </a:rPr>
              <a:t>ที่ </a:t>
            </a:r>
            <a:r>
              <a:rPr lang="th-TH" sz="4000" dirty="0" err="1">
                <a:latin typeface="Angsana New" pitchFamily="18" charset="-34"/>
              </a:rPr>
              <a:t>กค</a:t>
            </a:r>
            <a:r>
              <a:rPr lang="th-TH" sz="4000" dirty="0">
                <a:latin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</a:rPr>
              <a:t>0421.4</a:t>
            </a:r>
            <a:r>
              <a:rPr lang="th-TH" sz="4000" dirty="0">
                <a:latin typeface="Angsana New" pitchFamily="18" charset="-34"/>
              </a:rPr>
              <a:t>/ว</a:t>
            </a:r>
            <a:r>
              <a:rPr lang="en-US" sz="4000" dirty="0">
                <a:latin typeface="Angsana New" pitchFamily="18" charset="-34"/>
              </a:rPr>
              <a:t> 294  </a:t>
            </a:r>
            <a:r>
              <a:rPr lang="th-TH" sz="4000" dirty="0" err="1">
                <a:latin typeface="Angsana New" pitchFamily="18" charset="-34"/>
              </a:rPr>
              <a:t>ลว.</a:t>
            </a:r>
            <a:r>
              <a:rPr lang="en-US" sz="4000" dirty="0">
                <a:latin typeface="Angsana New" pitchFamily="18" charset="-34"/>
              </a:rPr>
              <a:t> 31</a:t>
            </a:r>
            <a:r>
              <a:rPr lang="th-TH" sz="4000" dirty="0">
                <a:latin typeface="Angsana New" pitchFamily="18" charset="-34"/>
              </a:rPr>
              <a:t>  </a:t>
            </a:r>
            <a:r>
              <a:rPr lang="th-TH" sz="4000" dirty="0" err="1">
                <a:latin typeface="Angsana New" pitchFamily="18" charset="-34"/>
              </a:rPr>
              <a:t>กค</a:t>
            </a:r>
            <a:r>
              <a:rPr lang="th-TH" sz="4000" dirty="0">
                <a:latin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</a:rPr>
              <a:t>55 </a:t>
            </a:r>
            <a:endParaRPr lang="th-TH" sz="4000" dirty="0">
              <a:latin typeface="Angsana New" pitchFamily="18" charset="-34"/>
            </a:endParaRPr>
          </a:p>
          <a:p>
            <a:pPr algn="ctr"/>
            <a:r>
              <a:rPr lang="th-TH" sz="4000" dirty="0">
                <a:latin typeface="Angsana New" pitchFamily="18" charset="-34"/>
              </a:rPr>
              <a:t>เรื่อง ซ้อมความเข้าใจการ</a:t>
            </a:r>
            <a:r>
              <a:rPr lang="th-TH" sz="4000" dirty="0" err="1">
                <a:latin typeface="Angsana New" pitchFamily="18" charset="-34"/>
              </a:rPr>
              <a:t>ปฎิบัติงาน</a:t>
            </a:r>
            <a:r>
              <a:rPr lang="th-TH" sz="4000" dirty="0">
                <a:latin typeface="Angsana New" pitchFamily="18" charset="-34"/>
              </a:rPr>
              <a:t>ในระบบ </a:t>
            </a:r>
            <a:r>
              <a:rPr lang="en-US" sz="4000" dirty="0">
                <a:latin typeface="Angsana New" pitchFamily="18" charset="-34"/>
              </a:rPr>
              <a:t>e-GP </a:t>
            </a:r>
            <a:r>
              <a:rPr lang="th-TH" sz="4000" dirty="0">
                <a:latin typeface="Angsana New" pitchFamily="18" charset="-34"/>
              </a:rPr>
              <a:t>(ต่อ)</a:t>
            </a:r>
            <a:endParaRPr lang="en-US" sz="4000" dirty="0">
              <a:latin typeface="Angsana New" pitchFamily="18" charset="-34"/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6659563" y="185737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CAAB1-5C61-4C66-BA6A-2EFC74AC78EE}" type="slidenum">
              <a:rPr lang="en-US" smtClean="0">
                <a:latin typeface="Arial" charset="0"/>
              </a:rPr>
              <a:pPr/>
              <a:t>3</a:t>
            </a:fld>
            <a:endParaRPr lang="th-TH" smtClean="0">
              <a:latin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188" y="1928813"/>
            <a:ext cx="82470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buFont typeface="Wingdings" pitchFamily="2" charset="2"/>
              <a:buChar char="Ø"/>
              <a:defRPr/>
            </a:pPr>
            <a:r>
              <a:rPr lang="th-TH" sz="4000" b="1" dirty="0">
                <a:latin typeface="Arial" pitchFamily="34" charset="0"/>
              </a:rPr>
              <a:t>การจัดซื้อน้ำมันเชื้อเพลิงตั้งแต่ </a:t>
            </a:r>
            <a:r>
              <a:rPr lang="en-US" sz="4000" b="1" dirty="0">
                <a:latin typeface="Arial" pitchFamily="34" charset="0"/>
              </a:rPr>
              <a:t>10</a:t>
            </a:r>
            <a:r>
              <a:rPr lang="th-TH" sz="4000" b="1" dirty="0">
                <a:latin typeface="Arial" pitchFamily="34" charset="0"/>
              </a:rPr>
              <a:t>,</a:t>
            </a:r>
            <a:r>
              <a:rPr lang="en-US" sz="4000" b="1" dirty="0">
                <a:latin typeface="Arial" pitchFamily="34" charset="0"/>
              </a:rPr>
              <a:t>000 </a:t>
            </a:r>
            <a:r>
              <a:rPr lang="th-TH" sz="4000" b="1" dirty="0">
                <a:latin typeface="Arial" pitchFamily="34" charset="0"/>
              </a:rPr>
              <a:t>ลิตรขึ้นไป</a:t>
            </a:r>
          </a:p>
          <a:p>
            <a:pPr marL="742950" indent="-742950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 marL="742950" indent="-742950" eaLnBrk="0" hangingPunct="0">
              <a:defRPr/>
            </a:pPr>
            <a:r>
              <a:rPr lang="th-TH" sz="4000" dirty="0">
                <a:latin typeface="Arial" pitchFamily="34" charset="0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Arial" pitchFamily="34" charset="0"/>
              </a:rPr>
              <a:t>ให้จัดซื้อจาก ปตท. โดยตรง โดยวิธีกรณีพิเศษ</a:t>
            </a:r>
            <a:endParaRPr lang="en-US" sz="4000" b="1" dirty="0">
              <a:solidFill>
                <a:srgbClr val="FF0000"/>
              </a:solidFill>
              <a:latin typeface="Arial" pitchFamily="34" charset="0"/>
            </a:endParaRPr>
          </a:p>
          <a:p>
            <a:pPr marL="742950" indent="-742950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 marL="533400" indent="-533400" eaLnBrk="0" hangingPunct="0">
              <a:defRPr/>
            </a:pP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857250" y="142875"/>
            <a:ext cx="7572375" cy="1357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400">
                <a:latin typeface="Angsana New" pitchFamily="18" charset="-34"/>
              </a:rPr>
              <a:t>ด่วนที่สุด ที่ กค (กวพ) </a:t>
            </a:r>
            <a:r>
              <a:rPr lang="en-US" sz="4400">
                <a:latin typeface="Angsana New" pitchFamily="18" charset="-34"/>
              </a:rPr>
              <a:t>0421</a:t>
            </a:r>
            <a:r>
              <a:rPr lang="th-TH" sz="4400">
                <a:latin typeface="Angsana New" pitchFamily="18" charset="-34"/>
              </a:rPr>
              <a:t>/ว </a:t>
            </a:r>
            <a:r>
              <a:rPr lang="en-US" sz="4400">
                <a:latin typeface="Angsana New" pitchFamily="18" charset="-34"/>
              </a:rPr>
              <a:t>462 </a:t>
            </a:r>
            <a:r>
              <a:rPr lang="th-TH" sz="4400">
                <a:latin typeface="Angsana New" pitchFamily="18" charset="-34"/>
              </a:rPr>
              <a:t>ลว.</a:t>
            </a:r>
            <a:r>
              <a:rPr lang="en-US" sz="4400">
                <a:latin typeface="Angsana New" pitchFamily="18" charset="-34"/>
              </a:rPr>
              <a:t>28 </a:t>
            </a:r>
            <a:r>
              <a:rPr lang="th-TH" sz="4400">
                <a:latin typeface="Angsana New" pitchFamily="18" charset="-34"/>
              </a:rPr>
              <a:t>พย. </a:t>
            </a:r>
            <a:r>
              <a:rPr lang="en-US" sz="4400">
                <a:latin typeface="Angsana New" pitchFamily="18" charset="-34"/>
              </a:rPr>
              <a:t>55 </a:t>
            </a:r>
            <a:endParaRPr lang="th-TH" sz="4400">
              <a:latin typeface="Angsana New" pitchFamily="18" charset="-34"/>
            </a:endParaRPr>
          </a:p>
          <a:p>
            <a:pPr algn="ctr"/>
            <a:r>
              <a:rPr lang="th-TH" sz="4400">
                <a:latin typeface="Angsana New" pitchFamily="18" charset="-34"/>
              </a:rPr>
              <a:t>เรื่อง แนวทางปฎิบัติในการจัดซื้อน้ำมันเชื้อเพลิงฯ</a:t>
            </a:r>
            <a:endParaRPr lang="en-US" sz="4400">
              <a:latin typeface="Angsana New" pitchFamily="18" charset="-34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659563" y="185737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079ECF-3B29-48B8-A2C3-905809DF463A}" type="slidenum">
              <a:rPr lang="en-US" smtClean="0">
                <a:latin typeface="Arial" charset="0"/>
              </a:rPr>
              <a:pPr/>
              <a:t>4</a:t>
            </a:fld>
            <a:endParaRPr lang="th-TH" smtClean="0">
              <a:latin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188" y="1928813"/>
            <a:ext cx="8247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buFont typeface="Wingdings" pitchFamily="2" charset="2"/>
              <a:buChar char="Ø"/>
              <a:defRPr/>
            </a:pPr>
            <a:r>
              <a:rPr lang="th-TH" sz="4000" b="1" dirty="0">
                <a:latin typeface="Arial" pitchFamily="34" charset="0"/>
              </a:rPr>
              <a:t>การจัดซื้อน้ำมันเชื้อเพลิงไม่เกิน </a:t>
            </a:r>
            <a:r>
              <a:rPr lang="en-US" sz="4000" b="1" dirty="0">
                <a:latin typeface="Arial" pitchFamily="34" charset="0"/>
              </a:rPr>
              <a:t>10</a:t>
            </a:r>
            <a:r>
              <a:rPr lang="th-TH" sz="4000" b="1" dirty="0">
                <a:latin typeface="Arial" pitchFamily="34" charset="0"/>
              </a:rPr>
              <a:t>,</a:t>
            </a:r>
            <a:r>
              <a:rPr lang="en-US" sz="4000" b="1" dirty="0">
                <a:latin typeface="Arial" pitchFamily="34" charset="0"/>
              </a:rPr>
              <a:t>000 </a:t>
            </a:r>
            <a:r>
              <a:rPr lang="th-TH" sz="4000" b="1" dirty="0">
                <a:latin typeface="Arial" pitchFamily="34" charset="0"/>
              </a:rPr>
              <a:t>ลิตร</a:t>
            </a:r>
          </a:p>
          <a:p>
            <a:pPr marL="742950" indent="-742950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>
              <a:defRPr/>
            </a:pPr>
            <a:r>
              <a:rPr lang="th-TH" sz="4400" dirty="0">
                <a:latin typeface="Arial" pitchFamily="34" charset="0"/>
              </a:rPr>
              <a:t>	(</a:t>
            </a:r>
            <a:r>
              <a:rPr lang="en-US" sz="4400" dirty="0">
                <a:latin typeface="Angsana New" pitchFamily="18" charset="-34"/>
              </a:rPr>
              <a:t>1</a:t>
            </a:r>
            <a:r>
              <a:rPr lang="th-TH" sz="4400" dirty="0">
                <a:latin typeface="Angsana New" pitchFamily="18" charset="-34"/>
              </a:rPr>
              <a:t>)</a:t>
            </a:r>
            <a:r>
              <a:rPr lang="en-US" sz="4400" dirty="0">
                <a:latin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</a:rPr>
              <a:t>ไม่เกิน </a:t>
            </a:r>
            <a:r>
              <a:rPr lang="en-US" sz="4400" dirty="0">
                <a:latin typeface="Angsana New" pitchFamily="18" charset="-34"/>
              </a:rPr>
              <a:t>100</a:t>
            </a:r>
            <a:r>
              <a:rPr lang="th-TH" sz="4400" dirty="0">
                <a:latin typeface="Angsana New" pitchFamily="18" charset="-34"/>
              </a:rPr>
              <a:t>,</a:t>
            </a:r>
            <a:r>
              <a:rPr lang="en-US" sz="4400" dirty="0">
                <a:latin typeface="Angsana New" pitchFamily="18" charset="-34"/>
              </a:rPr>
              <a:t>000 </a:t>
            </a:r>
            <a:r>
              <a:rPr lang="th-TH" sz="4400" dirty="0">
                <a:latin typeface="Angsana New" pitchFamily="18" charset="-34"/>
              </a:rPr>
              <a:t>บาท </a:t>
            </a:r>
            <a:r>
              <a:rPr lang="th-TH" sz="4400" dirty="0">
                <a:solidFill>
                  <a:srgbClr val="FF0000"/>
                </a:solidFill>
                <a:latin typeface="Angsana New" pitchFamily="18" charset="-34"/>
              </a:rPr>
              <a:t>ใช้วิธีตกลงราคา</a:t>
            </a:r>
            <a:endParaRPr lang="en-US" sz="4400" dirty="0">
              <a:solidFill>
                <a:srgbClr val="FF00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4400" dirty="0">
                <a:latin typeface="Angsana New" pitchFamily="18" charset="-34"/>
              </a:rPr>
              <a:t>	(</a:t>
            </a:r>
            <a:r>
              <a:rPr lang="en-US" sz="4400" dirty="0">
                <a:latin typeface="Angsana New" pitchFamily="18" charset="-34"/>
              </a:rPr>
              <a:t>2</a:t>
            </a:r>
            <a:r>
              <a:rPr lang="th-TH" sz="4400" dirty="0">
                <a:latin typeface="Angsana New" pitchFamily="18" charset="-34"/>
              </a:rPr>
              <a:t>)</a:t>
            </a:r>
            <a:r>
              <a:rPr lang="en-US" sz="4400" dirty="0">
                <a:latin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</a:rPr>
              <a:t> เกิน </a:t>
            </a:r>
            <a:r>
              <a:rPr lang="en-US" sz="4400" dirty="0">
                <a:latin typeface="Angsana New" pitchFamily="18" charset="-34"/>
              </a:rPr>
              <a:t>100</a:t>
            </a:r>
            <a:r>
              <a:rPr lang="th-TH" sz="4400" dirty="0">
                <a:latin typeface="Angsana New" pitchFamily="18" charset="-34"/>
              </a:rPr>
              <a:t>,</a:t>
            </a:r>
            <a:r>
              <a:rPr lang="en-US" sz="4400" dirty="0">
                <a:latin typeface="Angsana New" pitchFamily="18" charset="-34"/>
              </a:rPr>
              <a:t>000 </a:t>
            </a:r>
            <a:r>
              <a:rPr lang="th-TH" sz="4400" dirty="0">
                <a:latin typeface="Angsana New" pitchFamily="18" charset="-34"/>
              </a:rPr>
              <a:t>บาท </a:t>
            </a:r>
            <a:r>
              <a:rPr lang="th-TH" sz="4400" dirty="0">
                <a:solidFill>
                  <a:srgbClr val="FF0000"/>
                </a:solidFill>
                <a:latin typeface="Angsana New" pitchFamily="18" charset="-34"/>
              </a:rPr>
              <a:t>ใช้วิธีพิเศษ</a:t>
            </a:r>
            <a:endParaRPr lang="en-US" sz="4400" dirty="0">
              <a:solidFill>
                <a:srgbClr val="FF0000"/>
              </a:solidFill>
              <a:latin typeface="Angsana New" pitchFamily="18" charset="-34"/>
            </a:endParaRPr>
          </a:p>
          <a:p>
            <a:pPr marL="742950" indent="-742950" eaLnBrk="0" hangingPunct="0">
              <a:defRPr/>
            </a:pPr>
            <a:r>
              <a:rPr lang="th-TH" sz="4000" dirty="0">
                <a:latin typeface="Arial" pitchFamily="34" charset="0"/>
              </a:rPr>
              <a:t>	</a:t>
            </a:r>
            <a:endParaRPr lang="en-US" sz="4000" b="1" dirty="0">
              <a:latin typeface="Arial" pitchFamily="34" charset="0"/>
            </a:endParaRPr>
          </a:p>
          <a:p>
            <a:pPr marL="742950" indent="-742950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 marL="533400" indent="-533400" eaLnBrk="0" hangingPunct="0">
              <a:defRPr/>
            </a:pP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857250" y="142875"/>
            <a:ext cx="7572375" cy="1357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400">
                <a:latin typeface="Angsana New" pitchFamily="18" charset="-34"/>
              </a:rPr>
              <a:t>ด่วนที่สุด ที่ กค (กวพ) </a:t>
            </a:r>
            <a:r>
              <a:rPr lang="en-US" sz="4400">
                <a:latin typeface="Angsana New" pitchFamily="18" charset="-34"/>
              </a:rPr>
              <a:t>0421</a:t>
            </a:r>
            <a:r>
              <a:rPr lang="th-TH" sz="4400">
                <a:latin typeface="Angsana New" pitchFamily="18" charset="-34"/>
              </a:rPr>
              <a:t>/ว </a:t>
            </a:r>
            <a:r>
              <a:rPr lang="en-US" sz="4400">
                <a:latin typeface="Angsana New" pitchFamily="18" charset="-34"/>
              </a:rPr>
              <a:t>462 </a:t>
            </a:r>
            <a:r>
              <a:rPr lang="th-TH" sz="4400">
                <a:latin typeface="Angsana New" pitchFamily="18" charset="-34"/>
              </a:rPr>
              <a:t>ลว.</a:t>
            </a:r>
            <a:r>
              <a:rPr lang="en-US" sz="4400">
                <a:latin typeface="Angsana New" pitchFamily="18" charset="-34"/>
              </a:rPr>
              <a:t>28 </a:t>
            </a:r>
            <a:r>
              <a:rPr lang="th-TH" sz="4400">
                <a:latin typeface="Angsana New" pitchFamily="18" charset="-34"/>
              </a:rPr>
              <a:t>พย. </a:t>
            </a:r>
            <a:r>
              <a:rPr lang="en-US" sz="4400">
                <a:latin typeface="Angsana New" pitchFamily="18" charset="-34"/>
              </a:rPr>
              <a:t>55 </a:t>
            </a:r>
            <a:endParaRPr lang="th-TH" sz="4400">
              <a:latin typeface="Angsana New" pitchFamily="18" charset="-34"/>
            </a:endParaRPr>
          </a:p>
          <a:p>
            <a:pPr algn="ctr"/>
            <a:r>
              <a:rPr lang="th-TH" sz="4400">
                <a:latin typeface="Angsana New" pitchFamily="18" charset="-34"/>
              </a:rPr>
              <a:t>เรื่อง แนวทางปฎิบัติในการจัดซื้อน้ำมันเชื้อเพลิงฯ</a:t>
            </a:r>
            <a:endParaRPr lang="en-US" sz="4400">
              <a:latin typeface="Angsana New" pitchFamily="18" charset="-34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659563" y="185737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3BD779-CF4E-43EB-88F9-1ADACB0D915E}" type="slidenum">
              <a:rPr lang="en-US" smtClean="0">
                <a:latin typeface="Arial" charset="0"/>
              </a:rPr>
              <a:pPr/>
              <a:t>5</a:t>
            </a:fld>
            <a:endParaRPr lang="th-TH" smtClean="0">
              <a:latin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188" y="1928813"/>
            <a:ext cx="8247062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thaiDist" eaLnBrk="0" hangingPunct="0">
              <a:buFont typeface="Wingdings" pitchFamily="2" charset="2"/>
              <a:buChar char="Ø"/>
              <a:defRPr/>
            </a:pPr>
            <a:r>
              <a:rPr lang="th-TH" sz="4400" dirty="0">
                <a:latin typeface="Arial" pitchFamily="34" charset="0"/>
              </a:rPr>
              <a:t>การจัดซื้อน้ำมันโดยใช้บัตรเติมน้ำมันรถราชการ </a:t>
            </a:r>
            <a:r>
              <a:rPr lang="th-TH" sz="4400" dirty="0">
                <a:latin typeface="Angsana New" pitchFamily="18" charset="-34"/>
              </a:rPr>
              <a:t> ให้เป็นไปตามหนังสือ ด่วนมาก ที่ </a:t>
            </a:r>
            <a:r>
              <a:rPr lang="th-TH" sz="4400" dirty="0" err="1">
                <a:latin typeface="Angsana New" pitchFamily="18" charset="-34"/>
              </a:rPr>
              <a:t>กค</a:t>
            </a:r>
            <a:r>
              <a:rPr lang="th-TH" sz="4400" dirty="0">
                <a:latin typeface="Angsana New" pitchFamily="18" charset="-34"/>
              </a:rPr>
              <a:t> </a:t>
            </a:r>
            <a:r>
              <a:rPr lang="en-US" sz="4400" dirty="0">
                <a:latin typeface="Angsana New" pitchFamily="18" charset="-34"/>
              </a:rPr>
              <a:t>0405.2</a:t>
            </a:r>
            <a:r>
              <a:rPr lang="th-TH" sz="4400" dirty="0">
                <a:latin typeface="Angsana New" pitchFamily="18" charset="-34"/>
              </a:rPr>
              <a:t>/</a:t>
            </a:r>
          </a:p>
          <a:p>
            <a:pPr marL="742950" indent="-742950" algn="thaiDist" eaLnBrk="0" hangingPunct="0">
              <a:defRPr/>
            </a:pPr>
            <a:r>
              <a:rPr lang="th-TH" sz="4400" dirty="0">
                <a:latin typeface="Angsana New" pitchFamily="18" charset="-34"/>
              </a:rPr>
              <a:t>         ว</a:t>
            </a:r>
            <a:r>
              <a:rPr lang="en-US" sz="4400" dirty="0">
                <a:latin typeface="Angsana New" pitchFamily="18" charset="-34"/>
              </a:rPr>
              <a:t> 89 </a:t>
            </a:r>
            <a:r>
              <a:rPr lang="th-TH" sz="4400" dirty="0" err="1">
                <a:latin typeface="Angsana New" pitchFamily="18" charset="-34"/>
              </a:rPr>
              <a:t>ลว</a:t>
            </a:r>
            <a:r>
              <a:rPr lang="en-US" sz="4400" dirty="0">
                <a:latin typeface="Angsana New" pitchFamily="18" charset="-34"/>
              </a:rPr>
              <a:t>.18 </a:t>
            </a:r>
            <a:r>
              <a:rPr lang="th-TH" sz="4400" dirty="0" err="1">
                <a:latin typeface="Angsana New" pitchFamily="18" charset="-34"/>
              </a:rPr>
              <a:t>ธค.</a:t>
            </a:r>
            <a:r>
              <a:rPr lang="en-US" sz="4400" dirty="0">
                <a:latin typeface="Angsana New" pitchFamily="18" charset="-34"/>
              </a:rPr>
              <a:t>50 </a:t>
            </a:r>
            <a:r>
              <a:rPr lang="th-TH" sz="4000" dirty="0">
                <a:latin typeface="Arial" pitchFamily="34" charset="0"/>
              </a:rPr>
              <a:t>	</a:t>
            </a:r>
            <a:endParaRPr lang="en-US" sz="4000" b="1" dirty="0">
              <a:latin typeface="Arial" pitchFamily="34" charset="0"/>
            </a:endParaRPr>
          </a:p>
          <a:p>
            <a:pPr marL="742950" indent="-742950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 marL="533400" indent="-533400" eaLnBrk="0" hangingPunct="0">
              <a:defRPr/>
            </a:pP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6084" name="AutoShape 5"/>
          <p:cNvSpPr>
            <a:spLocks noChangeArrowheads="1"/>
          </p:cNvSpPr>
          <p:nvPr/>
        </p:nvSpPr>
        <p:spPr bwMode="auto">
          <a:xfrm>
            <a:off x="857250" y="142875"/>
            <a:ext cx="7572375" cy="1357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400">
                <a:latin typeface="Angsana New" pitchFamily="18" charset="-34"/>
              </a:rPr>
              <a:t>ด่วนที่สุด ที่ กค (กวพ) </a:t>
            </a:r>
            <a:r>
              <a:rPr lang="en-US" sz="4400">
                <a:latin typeface="Angsana New" pitchFamily="18" charset="-34"/>
              </a:rPr>
              <a:t>0421</a:t>
            </a:r>
            <a:r>
              <a:rPr lang="th-TH" sz="4400">
                <a:latin typeface="Angsana New" pitchFamily="18" charset="-34"/>
              </a:rPr>
              <a:t>/ว </a:t>
            </a:r>
            <a:r>
              <a:rPr lang="en-US" sz="4400">
                <a:latin typeface="Angsana New" pitchFamily="18" charset="-34"/>
              </a:rPr>
              <a:t>462 </a:t>
            </a:r>
            <a:r>
              <a:rPr lang="th-TH" sz="4400">
                <a:latin typeface="Angsana New" pitchFamily="18" charset="-34"/>
              </a:rPr>
              <a:t>ลว.</a:t>
            </a:r>
            <a:r>
              <a:rPr lang="en-US" sz="4400">
                <a:latin typeface="Angsana New" pitchFamily="18" charset="-34"/>
              </a:rPr>
              <a:t>28 </a:t>
            </a:r>
            <a:r>
              <a:rPr lang="th-TH" sz="4400">
                <a:latin typeface="Angsana New" pitchFamily="18" charset="-34"/>
              </a:rPr>
              <a:t>พย. </a:t>
            </a:r>
            <a:r>
              <a:rPr lang="en-US" sz="4400">
                <a:latin typeface="Angsana New" pitchFamily="18" charset="-34"/>
              </a:rPr>
              <a:t>55 </a:t>
            </a:r>
            <a:endParaRPr lang="th-TH" sz="4400">
              <a:latin typeface="Angsana New" pitchFamily="18" charset="-34"/>
            </a:endParaRPr>
          </a:p>
          <a:p>
            <a:pPr algn="ctr"/>
            <a:r>
              <a:rPr lang="th-TH" sz="4400">
                <a:latin typeface="Angsana New" pitchFamily="18" charset="-34"/>
              </a:rPr>
              <a:t>เรื่อง แนวทางปฎิบัติในการจัดซื้อน้ำมันเชื้อเพลิงฯ</a:t>
            </a:r>
            <a:endParaRPr lang="en-US" sz="4400">
              <a:latin typeface="Angsana New" pitchFamily="18" charset="-34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6659563" y="1857375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ngsana New" pitchFamily="18" charset="-3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3826283"/>
            <a:ext cx="82470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thaiDist" eaLnBrk="0" hangingPunct="0"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002060"/>
                </a:solidFill>
                <a:latin typeface="Arial" pitchFamily="34" charset="0"/>
              </a:rPr>
              <a:t>การซื้อน้ำมันในการเดินทางไปราชการ</a:t>
            </a:r>
          </a:p>
          <a:p>
            <a:pPr>
              <a:defRPr/>
            </a:pPr>
            <a:r>
              <a:rPr lang="th-TH" sz="4400" dirty="0">
                <a:latin typeface="Angsana New" pitchFamily="18" charset="-34"/>
              </a:rPr>
              <a:t>         </a:t>
            </a:r>
            <a:r>
              <a:rPr lang="th-TH" sz="4400" b="1" dirty="0">
                <a:latin typeface="Angsana New" pitchFamily="18" charset="-34"/>
              </a:rPr>
              <a:t>ถือเป็นค่าพาหนะในการเดินทางไปราชการ ตาม </a:t>
            </a:r>
            <a:r>
              <a:rPr lang="th-TH" sz="4400" b="1" dirty="0" err="1">
                <a:latin typeface="Angsana New" pitchFamily="18" charset="-34"/>
              </a:rPr>
              <a:t>พรก.</a:t>
            </a:r>
            <a:r>
              <a:rPr lang="th-TH" sz="4400" b="1" dirty="0">
                <a:latin typeface="Angsana New" pitchFamily="18" charset="-34"/>
              </a:rPr>
              <a:t>ค่าใช้จ่ายในการเดินทางไปราชการ พ.ศ. </a:t>
            </a:r>
            <a:r>
              <a:rPr lang="en-US" sz="4400" b="1" dirty="0">
                <a:latin typeface="Angsana New" pitchFamily="18" charset="-34"/>
              </a:rPr>
              <a:t>2526 </a:t>
            </a:r>
            <a:r>
              <a:rPr lang="th-TH" sz="4400" b="1" dirty="0">
                <a:latin typeface="Angsana New" pitchFamily="18" charset="-34"/>
              </a:rPr>
              <a:t>ไม่ต้องปฏิบัติตามระเบียบ ฯ พ.ศ. </a:t>
            </a:r>
            <a:r>
              <a:rPr lang="en-US" sz="4400" b="1" dirty="0">
                <a:latin typeface="Angsana New" pitchFamily="18" charset="-34"/>
              </a:rPr>
              <a:t>2535</a:t>
            </a:r>
          </a:p>
          <a:p>
            <a:pPr marL="742950" indent="-742950" algn="thaiDist" eaLnBrk="0" hangingPunct="0">
              <a:defRPr/>
            </a:pPr>
            <a:endParaRPr lang="th-TH" sz="4000" dirty="0">
              <a:latin typeface="Arial" pitchFamily="34" charset="0"/>
            </a:endParaRPr>
          </a:p>
          <a:p>
            <a:pPr marL="533400" indent="-533400" eaLnBrk="0" hangingPunct="0">
              <a:defRPr/>
            </a:pP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ข้อควรระวังในการบันทึกข้อมูลในระบบ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e-GP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การกำหนดคุณสมบัติของผู้เสนอราคา และ เงื่อนไขต่างๆ ในระบบ 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e-GP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ต้องพิจารณาถึงข้อกฎหมาย ระเบียบ มติคณะรัฐมนตรี ที่เกี่ยวข้อง </a:t>
            </a:r>
          </a:p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กรณีตัวอย่าง</a:t>
            </a:r>
          </a:p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	จากวิธีประกวดราคาด้วยอิเล็กทรอนิกส์ (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e-AUCTION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0006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เมนูการปฏิบัติงานในระบบ </a:t>
            </a:r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e-GP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ด้วยวิธีการ </a:t>
            </a:r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Auction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 (ลูกบอล 21 ลูก)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lum bright="-10000" contrast="10000"/>
          </a:blip>
          <a:srcRect l="12630" t="17948" r="13495" b="5777"/>
          <a:stretch>
            <a:fillRect/>
          </a:stretch>
        </p:blipFill>
        <p:spPr bwMode="auto">
          <a:xfrm>
            <a:off x="0" y="571480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4">
            <a:lum bright="-10000" contrast="10000"/>
          </a:blip>
          <a:srcRect l="13356" t="21003" r="13634" b="15299"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66"/>
            <a:ext cx="9144000" cy="50006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800" b="1" u="sng" dirty="0" smtClean="0">
                <a:latin typeface="TH SarabunIT๙" pitchFamily="34" charset="-34"/>
                <a:cs typeface="TH SarabunIT๙" pitchFamily="34" charset="-34"/>
              </a:rPr>
              <a:t>ขั้นตอน</a:t>
            </a:r>
            <a:r>
              <a:rPr lang="th-TH" sz="2800" b="1" u="sng" dirty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2800" b="1" u="sng" dirty="0" smtClean="0">
                <a:latin typeface="TH SarabunIT๙" pitchFamily="34" charset="-34"/>
                <a:cs typeface="TH SarabunIT๙" pitchFamily="34" charset="-34"/>
              </a:rPr>
              <a:t>การจัดทำร่างเอกสารประกวดราคา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5140" t="15861" r="17458" b="5978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 l="15807" t="15217" r="16678" b="6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CDF-8C1F-4235-A63E-A7EB7A1671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468</Words>
  <Application>Microsoft Office PowerPoint</Application>
  <PresentationFormat>นำเสนอทางหน้าจอ (4:3)</PresentationFormat>
  <Paragraphs>71</Paragraphs>
  <Slides>17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ข้อควรระวังในการบันทึกข้อมูลในระบบ e-GP</vt:lpstr>
      <vt:lpstr>เมนูการปฏิบัติงานในระบบ e-GP ด้วยวิธีการ Auction  (ลูกบอล 21 ลูก)</vt:lpstr>
      <vt:lpstr>ขั้นตอนในการจัดทำร่างเอกสารประกวดราคา</vt:lpstr>
      <vt:lpstr>ภาพนิ่ง 9</vt:lpstr>
      <vt:lpstr>การกำหนดคุณสมบัติของผู้เสนอราคา (เรื่องผลงานตามมติ ครม.)</vt:lpstr>
      <vt:lpstr>ภาพนิ่ง 11</vt:lpstr>
      <vt:lpstr>คำว่า “กรม” เป็นข้อความที่กำหนดในระบบ e-GP  หน่วยงานที่จัดหาต้องแก้ไขข้อความจากกรมเป็นชื่อของหน่วยงานที่จัดหา</vt:lpstr>
      <vt:lpstr>ขั้นตอนการบันทึกวันเวลาในการเสนอราคา</vt:lpstr>
      <vt:lpstr>ภาพนิ่ง 14</vt:lpstr>
      <vt:lpstr>ระบบดึงข้อมูลประกาศในเว็บไซต์ของกรมบัญชีกลาง ตั้งแต่เวลา 10.00 น.เป็นต้นไป   ซึ่งไม่ถูกต้องตามเวลาที่บันทึกในระบบ (ตั้งแต่เวลา 10.00-10.30 น.) ให้แก้ไขเวลาการเสนอราคาให้ถูกต้องสอดคล้องกับข้อเท็จจริงใน Template</vt:lpstr>
      <vt:lpstr>การกำหนดข้อพิพาทในขั้นตอนการร่างสัญญา (ลูกบอลที่ 18) </vt:lpstr>
      <vt:lpstr>ภาพนิ่ง 17</vt:lpstr>
    </vt:vector>
  </TitlesOfParts>
  <Company>The Comptroller General's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กฎหมาย ระเบียบ ที่เกี่ยวข้อง กับการจัดหาพัสดุ ของส่วนราชการ</dc:title>
  <dc:creator>LENO</dc:creator>
  <cp:lastModifiedBy>rattaket</cp:lastModifiedBy>
  <cp:revision>35</cp:revision>
  <dcterms:created xsi:type="dcterms:W3CDTF">2014-03-17T08:11:08Z</dcterms:created>
  <dcterms:modified xsi:type="dcterms:W3CDTF">2014-06-04T05:28:50Z</dcterms:modified>
</cp:coreProperties>
</file>