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59" r:id="rId3"/>
    <p:sldId id="260" r:id="rId4"/>
    <p:sldId id="261" r:id="rId5"/>
    <p:sldId id="268" r:id="rId6"/>
    <p:sldId id="271" r:id="rId7"/>
    <p:sldId id="272" r:id="rId8"/>
    <p:sldId id="273" r:id="rId9"/>
    <p:sldId id="274" r:id="rId10"/>
    <p:sldId id="275" r:id="rId11"/>
    <p:sldId id="262" r:id="rId12"/>
    <p:sldId id="263" r:id="rId13"/>
    <p:sldId id="264" r:id="rId14"/>
    <p:sldId id="265" r:id="rId15"/>
    <p:sldId id="266" r:id="rId16"/>
    <p:sldId id="267" r:id="rId17"/>
    <p:sldId id="269" r:id="rId18"/>
    <p:sldId id="296" r:id="rId19"/>
    <p:sldId id="298" r:id="rId20"/>
    <p:sldId id="304" r:id="rId21"/>
    <p:sldId id="305" r:id="rId22"/>
    <p:sldId id="310" r:id="rId23"/>
    <p:sldId id="276" r:id="rId24"/>
    <p:sldId id="279" r:id="rId25"/>
    <p:sldId id="312" r:id="rId26"/>
    <p:sldId id="314" r:id="rId27"/>
    <p:sldId id="317" r:id="rId28"/>
    <p:sldId id="311" r:id="rId29"/>
    <p:sldId id="291" r:id="rId30"/>
    <p:sldId id="293" r:id="rId31"/>
    <p:sldId id="270" r:id="rId32"/>
    <p:sldId id="316" r:id="rId33"/>
  </p:sldIdLst>
  <p:sldSz cx="9144000" cy="6858000" type="screen4x3"/>
  <p:notesSz cx="6797675" cy="9926638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40" d="100"/>
          <a:sy n="40" d="100"/>
        </p:scale>
        <p:origin x="-2442" y="-1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910459-5198-4F3E-835F-F5D6175CEC5D}" type="datetimeFigureOut">
              <a:rPr lang="th-TH" smtClean="0"/>
              <a:pPr/>
              <a:t>18/02/57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94D85-B58E-40C2-B758-4D780834A9DF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th-TH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th-TH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7DC1D-06C7-41A3-891B-85F8194A0F3E}" type="datetimeFigureOut">
              <a:rPr lang="th-TH" smtClean="0"/>
              <a:pPr/>
              <a:t>18/02/57</a:t>
            </a:fld>
            <a:endParaRPr lang="th-TH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8087A-24A6-48FA-A0C0-254C26A18CA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7DC1D-06C7-41A3-891B-85F8194A0F3E}" type="datetimeFigureOut">
              <a:rPr lang="th-TH" smtClean="0"/>
              <a:pPr/>
              <a:t>18/02/57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8087A-24A6-48FA-A0C0-254C26A18CA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7DC1D-06C7-41A3-891B-85F8194A0F3E}" type="datetimeFigureOut">
              <a:rPr lang="th-TH" smtClean="0"/>
              <a:pPr/>
              <a:t>18/02/57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8087A-24A6-48FA-A0C0-254C26A18CA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7DC1D-06C7-41A3-891B-85F8194A0F3E}" type="datetimeFigureOut">
              <a:rPr lang="th-TH" smtClean="0"/>
              <a:pPr/>
              <a:t>18/02/57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8087A-24A6-48FA-A0C0-254C26A18CA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7DC1D-06C7-41A3-891B-85F8194A0F3E}" type="datetimeFigureOut">
              <a:rPr lang="th-TH" smtClean="0"/>
              <a:pPr/>
              <a:t>18/02/57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8087A-24A6-48FA-A0C0-254C26A18CA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7DC1D-06C7-41A3-891B-85F8194A0F3E}" type="datetimeFigureOut">
              <a:rPr lang="th-TH" smtClean="0"/>
              <a:pPr/>
              <a:t>18/02/57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8087A-24A6-48FA-A0C0-254C26A18CA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7DC1D-06C7-41A3-891B-85F8194A0F3E}" type="datetimeFigureOut">
              <a:rPr lang="th-TH" smtClean="0"/>
              <a:pPr/>
              <a:t>18/02/57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8087A-24A6-48FA-A0C0-254C26A18CA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7DC1D-06C7-41A3-891B-85F8194A0F3E}" type="datetimeFigureOut">
              <a:rPr lang="th-TH" smtClean="0"/>
              <a:pPr/>
              <a:t>18/02/57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8087A-24A6-48FA-A0C0-254C26A18CA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7DC1D-06C7-41A3-891B-85F8194A0F3E}" type="datetimeFigureOut">
              <a:rPr lang="th-TH" smtClean="0"/>
              <a:pPr/>
              <a:t>18/02/57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8087A-24A6-48FA-A0C0-254C26A18CA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7DC1D-06C7-41A3-891B-85F8194A0F3E}" type="datetimeFigureOut">
              <a:rPr lang="th-TH" smtClean="0"/>
              <a:pPr/>
              <a:t>18/02/57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8087A-24A6-48FA-A0C0-254C26A18CA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7DC1D-06C7-41A3-891B-85F8194A0F3E}" type="datetimeFigureOut">
              <a:rPr lang="th-TH" smtClean="0"/>
              <a:pPr/>
              <a:t>18/02/57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578087A-24A6-48FA-A0C0-254C26A18CA5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D77DC1D-06C7-41A3-891B-85F8194A0F3E}" type="datetimeFigureOut">
              <a:rPr lang="th-TH" smtClean="0"/>
              <a:pPr/>
              <a:t>18/02/57</a:t>
            </a:fld>
            <a:endParaRPr lang="th-TH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578087A-24A6-48FA-A0C0-254C26A18CA5}" type="slidenum">
              <a:rPr lang="th-TH" smtClean="0"/>
              <a:pPr/>
              <a:t>‹#›</a:t>
            </a:fld>
            <a:endParaRPr lang="th-TH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hyperlink" Target="http://images.google.com/imgres?imgurl=http://www.nps.gov/archive/jeff/LewisClark2/Images/Education/LessonPlan.jpg&amp;imgrefurl=http://www.nps.gov/archive/jeff/LewisClark2/Education/LouisianaPurchase/LessonPlanActivity1.htm&amp;h=450&amp;w=430&amp;sz=24&amp;hl=en&amp;start=1&amp;tbnid=70XvTm8OUUY9QM:&amp;tbnh=127&amp;tbnw=121&amp;prev=/images?q=lesson&amp;gbv=2&amp;svnum=10&amp;hl=en" TargetMode="External"/><Relationship Id="rId3" Type="http://schemas.openxmlformats.org/officeDocument/2006/relationships/hyperlink" Target="http://images.google.com/imgres?imgurl=http://physics.wku.edu/~bonham/Talks/FacultyWorkshop/images/brain_dump.png&amp;imgrefurl=http://physics.wku.edu/~bonham/Talks/FacultyWorkshop/index.php?part=Motivation&amp;item=Dump&amp;h=420&amp;w=335&amp;sz=5&amp;hl=en&amp;start=1&amp;tbnid=hrF_wafVUWUMwM:&amp;tbnh=125&amp;tbnw=100&amp;prev=/images?q=students+mind&amp;gbv=2&amp;svnum=10&amp;hl=en" TargetMode="External"/><Relationship Id="rId7" Type="http://schemas.openxmlformats.org/officeDocument/2006/relationships/hyperlink" Target="http://images.google.com/imgres?imgurl=http://www-users.cs.umn.edu/~saad/images/teaching.gif&amp;imgrefurl=http://www-users.cs.umn.edu/~saad/teaching.html&amp;h=616&amp;w=922&amp;sz=19&amp;hl=en&amp;start=13&amp;tbnid=YViCB2usf4X0dM:&amp;tbnh=98&amp;tbnw=147&amp;prev=/images?q=teaching&amp;gbv=2&amp;svnum=10&amp;hl=en" TargetMode="External"/><Relationship Id="rId12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hyperlink" Target="http://www.cavalierdaily.com/.Archives/2002/11/21/hs-calcIII-anjie%20kim.gif" TargetMode="External"/><Relationship Id="rId5" Type="http://schemas.openxmlformats.org/officeDocument/2006/relationships/hyperlink" Target="http://www.uwosh.edu/sotl/images/blackbd.jpg" TargetMode="External"/><Relationship Id="rId10" Type="http://schemas.openxmlformats.org/officeDocument/2006/relationships/image" Target="../media/image5.jpeg"/><Relationship Id="rId4" Type="http://schemas.openxmlformats.org/officeDocument/2006/relationships/image" Target="../media/image2.jpeg"/><Relationship Id="rId9" Type="http://schemas.openxmlformats.org/officeDocument/2006/relationships/hyperlink" Target="http://www.discover.tased.edu.au/sose/images/essay4.jpg" TargetMode="External"/><Relationship Id="rId1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hyperlink" Target="http://school.discovery.com/clipart/images/fieldtrp.gif" TargetMode="External"/><Relationship Id="rId18" Type="http://schemas.openxmlformats.org/officeDocument/2006/relationships/image" Target="../media/image15.jpeg"/><Relationship Id="rId3" Type="http://schemas.openxmlformats.org/officeDocument/2006/relationships/hyperlink" Target="http://images.google.com/imgres?imgurl=http://www.ucpn.org/images/UCP-KID51.JPG&amp;imgrefurl=http://www.ucpn.org/clcmain.htm&amp;h=1050&amp;w=1600&amp;sz=839&amp;hl=en&amp;start=1&amp;tbnid=OkLm-yLG2OwlkM:&amp;tbnh=98&amp;tbnw=150&amp;prev=/images?q=children+learning&amp;gbv=2&amp;svnum=10&amp;hl=en" TargetMode="External"/><Relationship Id="rId7" Type="http://schemas.openxmlformats.org/officeDocument/2006/relationships/hyperlink" Target="http://images.google.com/imgres?imgurl=http://www.bible.ca/children-reading-book.gif&amp;imgrefurl=http://www.bible.ca/f-child-teach-work.htm&amp;h=845&amp;w=875&amp;sz=18&amp;hl=en&amp;start=2&amp;tbnid=1vlUYt3_AaFdxM:&amp;tbnh=141&amp;tbnw=146&amp;prev=/images?q=teaching+children&amp;gbv=2&amp;svnum=10&amp;hl=en" TargetMode="External"/><Relationship Id="rId12" Type="http://schemas.openxmlformats.org/officeDocument/2006/relationships/image" Target="../media/image12.jpeg"/><Relationship Id="rId17" Type="http://schemas.openxmlformats.org/officeDocument/2006/relationships/hyperlink" Target="http://education.cortland.edu/~museum/animalplanet.jpg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hyperlink" Target="http://www.cartoonstock.com/newscartoons/cartoonists/rro/lowres/rron94l.jpg" TargetMode="External"/><Relationship Id="rId5" Type="http://schemas.openxmlformats.org/officeDocument/2006/relationships/hyperlink" Target="http://www.myhamilton.ca/NR/rdonlyres/BCC75F70-C270-448A-B00F-3F874CEED4D4/25566/MELD.jpg" TargetMode="External"/><Relationship Id="rId15" Type="http://schemas.openxmlformats.org/officeDocument/2006/relationships/hyperlink" Target="http://images.google.com/imgres?imgurl=http://www.scienceacross.org/media/Primary_science_Image.jpg&amp;imgrefurl=http://www.scienceacross.org/index.cfm?fuseaction=content.showcontent&amp;node=58&amp;h=450&amp;w=450&amp;sz=46&amp;hl=en&amp;start=80&amp;tbnid=fhpjLJe7W-rSZM:&amp;tbnh=127&amp;tbnw=127&amp;prev=/images?q=science&amp;start=60&amp;gbv=2&amp;ndsp=20&amp;svnum=10&amp;hl=en&amp;sa=N" TargetMode="External"/><Relationship Id="rId10" Type="http://schemas.openxmlformats.org/officeDocument/2006/relationships/image" Target="../media/image11.jpeg"/><Relationship Id="rId19" Type="http://schemas.openxmlformats.org/officeDocument/2006/relationships/image" Target="../media/image16.jpeg"/><Relationship Id="rId4" Type="http://schemas.openxmlformats.org/officeDocument/2006/relationships/image" Target="../media/image8.jpeg"/><Relationship Id="rId9" Type="http://schemas.openxmlformats.org/officeDocument/2006/relationships/hyperlink" Target="http://images.google.com/imgres?imgurl=http://www.rock-hill.k12.sc.us/teachers/nses/bsaverance/images/P1010084.JPG&amp;imgrefurl=http://www.rock-hill.k12.sc.us/teachers/nses/bsaverance/teacher_introductions.htm&amp;h=1920&amp;w=2560&amp;sz=999&amp;hl=en&amp;start=18&amp;tbnid=cSUXu8RGDaesfM:&amp;tbnh=113&amp;tbnw=150&amp;prev=/images?q=teaching+children&amp;gbv=2&amp;svnum=10&amp;hl=en" TargetMode="External"/><Relationship Id="rId1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34" y="1285860"/>
            <a:ext cx="7851648" cy="4857784"/>
          </a:xfrm>
        </p:spPr>
        <p:txBody>
          <a:bodyPr>
            <a:noAutofit/>
          </a:bodyPr>
          <a:lstStyle/>
          <a:p>
            <a:r>
              <a:rPr lang="th-TH" sz="9600" dirty="0" smtClean="0">
                <a:solidFill>
                  <a:srgbClr val="FFC000"/>
                </a:solidFill>
              </a:rPr>
              <a:t>ห้องเรียนกลับทาง วิชา</a:t>
            </a:r>
            <a:r>
              <a:rPr lang="th-TH" sz="9600" dirty="0" smtClean="0">
                <a:solidFill>
                  <a:srgbClr val="FFC000"/>
                </a:solidFill>
              </a:rPr>
              <a:t>ภาษาจีน</a:t>
            </a:r>
            <a:br>
              <a:rPr lang="th-TH" sz="9600" dirty="0" smtClean="0">
                <a:solidFill>
                  <a:srgbClr val="FFC000"/>
                </a:solidFill>
              </a:rPr>
            </a:br>
            <a:endParaRPr lang="th-TH" sz="96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การสร้างสรรค์ </a:t>
            </a:r>
            <a:r>
              <a:rPr lang="en-US" dirty="0" smtClean="0"/>
              <a:t>Creativity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4800" dirty="0" smtClean="0"/>
              <a:t>คือ มีความสามารถในการจินตนาการเพื่อสร้างสรรค์สิ่งใหม่ๆอันจะนำไปสู่สิ่งใหม่ๆอันจะนำไปสู่สิ่งใหม่หรือความคิดใหม่ๆ วิธีการใหม่ๆที่เรียกว่า นวัตกรรม</a:t>
            </a:r>
            <a:endParaRPr lang="th-TH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 smtClean="0"/>
              <a:t>ครูเพื่อศิษย์สร้างห้องเรียนกลับทาง</a:t>
            </a:r>
            <a:br>
              <a:rPr lang="th-TH" b="1" dirty="0" smtClean="0"/>
            </a:br>
            <a:r>
              <a:rPr lang="th-TH" dirty="0" smtClean="0"/>
              <a:t>วิจารณ์ พานิช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3200" b="1" dirty="0" smtClean="0"/>
              <a:t> การปฏิรูปการศึกษา ที่แท้จริง คือ การปฏิรูปการเรียนรู้ของผู้เรียน โดยมีครูเป็นพลัง ที่ยิ่งใหญ่ในการขับเคลื่อน การปฏิรูปการศึกษาให้เกิดขึ้นได้จริง หากได้รับ การส่งเสริมสนับสนุนให้สามารถปรับเปลี่ยนกระบวนการเรียนรู้ทั้งใน และนอกห้องเรียนให้มีความหมาย เชื่อมโยงสู่ชีวิตจริงรวมทั้งสามารถ พัฒนาทักษะที่หลากหลายของผู้เรียน มิใช่เพียงเพื่อสอบ แต่เป็น การเรียนรู้เพื่อเผชิญความเปลี่ยนแปลงอย่างรู้เท่าทัน และการสร้างสรรค์ สังคมในศตวรรษที่ ๒๑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ห้องเรียนกลับทาง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>
                <a:solidFill>
                  <a:srgbClr val="FFC000"/>
                </a:solidFill>
              </a:rPr>
              <a:t>Jonathan Bergman </a:t>
            </a:r>
            <a:r>
              <a:rPr lang="th-TH" sz="3200" dirty="0" smtClean="0">
                <a:solidFill>
                  <a:srgbClr val="FFC000"/>
                </a:solidFill>
              </a:rPr>
              <a:t>และ </a:t>
            </a:r>
            <a:r>
              <a:rPr lang="en-US" sz="3200" dirty="0" smtClean="0">
                <a:solidFill>
                  <a:srgbClr val="FFC000"/>
                </a:solidFill>
              </a:rPr>
              <a:t>Aaron </a:t>
            </a:r>
            <a:r>
              <a:rPr lang="en-US" sz="3200" dirty="0" err="1" smtClean="0">
                <a:solidFill>
                  <a:srgbClr val="FFC000"/>
                </a:solidFill>
              </a:rPr>
              <a:t>Sams</a:t>
            </a:r>
            <a:r>
              <a:rPr lang="en-US" sz="3200" dirty="0" smtClean="0">
                <a:solidFill>
                  <a:srgbClr val="FFC000"/>
                </a:solidFill>
              </a:rPr>
              <a:t> </a:t>
            </a:r>
            <a:r>
              <a:rPr lang="th-TH" sz="3200" dirty="0" smtClean="0"/>
              <a:t>ครูชาวอเมริกัน </a:t>
            </a:r>
          </a:p>
          <a:p>
            <a:pPr>
              <a:buNone/>
            </a:pPr>
            <a:r>
              <a:rPr lang="th-TH" sz="3200" dirty="0" smtClean="0"/>
              <a:t>ธรรมดาๆ สองคนที่เชื่อมั่นในศักยภาพของผู้เรียนทุกคนที่จะเรียนรู้ </a:t>
            </a:r>
          </a:p>
          <a:p>
            <a:pPr>
              <a:buNone/>
            </a:pPr>
            <a:r>
              <a:rPr lang="th-TH" sz="3200" dirty="0" smtClean="0"/>
              <a:t>ได้ โดยได้ทดลองค้นคว้า จนสามารถ</a:t>
            </a:r>
          </a:p>
          <a:p>
            <a:pPr>
              <a:buNone/>
            </a:pPr>
            <a:r>
              <a:rPr lang="th-TH" sz="3200" dirty="0" smtClean="0">
                <a:solidFill>
                  <a:srgbClr val="FF0000"/>
                </a:solidFill>
              </a:rPr>
              <a:t>ปรับเปลี่ยนห้องเรียนเป็นพื้นที่สำหรับการเรียนรู้</a:t>
            </a:r>
          </a:p>
          <a:p>
            <a:pPr>
              <a:buNone/>
            </a:pPr>
            <a:r>
              <a:rPr lang="th-TH" sz="3200" dirty="0" smtClean="0"/>
              <a:t> ปรับเปลี่ยนตัวเองจากผู้สอน เป็น พี่เลี้ยง เพื่อน และผู้เชี่ยวชาญ</a:t>
            </a:r>
          </a:p>
          <a:p>
            <a:pPr>
              <a:buNone/>
            </a:pPr>
            <a:r>
              <a:rPr lang="th-TH" sz="3200" dirty="0" smtClean="0"/>
              <a:t> กระตุ้นให้นักเรียนเกิดการเรียนรู้ด้วยตนเองด้วยวิธีการที่หลากหลาย</a:t>
            </a:r>
          </a:p>
          <a:p>
            <a:pPr>
              <a:buNone/>
            </a:pPr>
            <a:r>
              <a:rPr lang="th-TH" sz="3200" dirty="0" smtClean="0"/>
              <a:t>ยืดหยุ่นให้เหมาะสมกับความถนัด ความสนใจ ลีลา และ อัตราการเรียนรู้</a:t>
            </a:r>
          </a:p>
          <a:p>
            <a:pPr>
              <a:buNone/>
            </a:pPr>
            <a:r>
              <a:rPr lang="th-TH" sz="3200" dirty="0" smtClean="0"/>
              <a:t>ของผู้เรียนแต่ละคน</a:t>
            </a:r>
            <a:endParaRPr lang="th-TH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/>
          <a:lstStyle/>
          <a:p>
            <a:pPr algn="ctr"/>
            <a:r>
              <a:rPr lang="th-TH" b="1" dirty="0" smtClean="0"/>
              <a:t>ห้องเรียนกลับทาง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th-TH" sz="4400" b="1" dirty="0" smtClean="0"/>
              <a:t>มอบอำนาจเหนือการเรียนให้แก่นักเรียน” </a:t>
            </a:r>
          </a:p>
          <a:p>
            <a:pPr>
              <a:buNone/>
            </a:pPr>
            <a:r>
              <a:rPr lang="th-TH" sz="4400" b="1" dirty="0" smtClean="0"/>
              <a:t>“ครูต้องไม่มองเด็กเป็นคนที่ อ่อนแอ </a:t>
            </a:r>
            <a:r>
              <a:rPr lang="th-TH" sz="4400" b="1" dirty="0" smtClean="0"/>
              <a:t>ต้องการ</a:t>
            </a:r>
            <a:r>
              <a:rPr lang="th-TH" sz="4400" b="1" dirty="0" smtClean="0"/>
              <a:t>ให้</a:t>
            </a:r>
            <a:r>
              <a:rPr lang="th-TH" sz="4400" b="1" dirty="0" smtClean="0"/>
              <a:t>เปิดกะโหลก</a:t>
            </a:r>
            <a:r>
              <a:rPr lang="th-TH" sz="4400" b="1" dirty="0" smtClean="0"/>
              <a:t>กรอบวิชาอีกตอ่ไป     </a:t>
            </a:r>
            <a:endParaRPr lang="th-TH" sz="4400" b="1" dirty="0" smtClean="0"/>
          </a:p>
          <a:p>
            <a:pPr>
              <a:buNone/>
            </a:pPr>
            <a:r>
              <a:rPr lang="th-TH" sz="4400" b="1" dirty="0" smtClean="0"/>
              <a:t> </a:t>
            </a:r>
            <a:r>
              <a:rPr lang="th-TH" sz="4400" b="1" dirty="0" smtClean="0"/>
              <a:t> </a:t>
            </a:r>
            <a:r>
              <a:rPr lang="th-TH" sz="4400" b="1" dirty="0" smtClean="0"/>
              <a:t>แต่</a:t>
            </a:r>
            <a:r>
              <a:rPr lang="th-TH" sz="4400" b="1" dirty="0" smtClean="0"/>
              <a:t>ต้องมองว่า เขา</a:t>
            </a:r>
            <a:r>
              <a:rPr lang="th-TH" sz="4400" b="1" dirty="0" smtClean="0"/>
              <a:t>เป็นมนุษย์</a:t>
            </a:r>
            <a:r>
              <a:rPr lang="th-TH" sz="4400" b="1" dirty="0" smtClean="0"/>
              <a:t>ที่มีศักยภาพในการเรียนรู้โดยที่แต่ละคนมีลักษณะจำเพาะของตนเอง ที่ต้องการการเรียนรู้</a:t>
            </a:r>
            <a:r>
              <a:rPr lang="th-TH" sz="4400" b="1" dirty="0" smtClean="0"/>
              <a:t>ที่เหมาะสม</a:t>
            </a:r>
            <a:endParaRPr lang="th-TH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ห้องเรียนแบบเดิม กับ ห้องเรียนกลับทาง</a:t>
            </a:r>
            <a:endParaRPr lang="th-TH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th-TH" sz="2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ห้องเรียนแบบเดิม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ห้องเรียนกลับทาง</a:t>
                      </a:r>
                      <a:endParaRPr lang="th-T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กิจกรรม 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Warm-up </a:t>
                      </a:r>
                      <a:r>
                        <a:rPr lang="th-TH" sz="2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๕ นาที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กิจกรรม 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Warm-up </a:t>
                      </a:r>
                      <a:r>
                        <a:rPr lang="th-TH" sz="2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๕ นาที</a:t>
                      </a:r>
                      <a:endParaRPr lang="th-T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ทบทวนการบ้านของคืนก่อน ๒๐ นาที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ถามตอบ เรื่อง</a:t>
                      </a:r>
                      <a:r>
                        <a:rPr lang="th-TH" sz="2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วิดีทัศน์</a:t>
                      </a:r>
                      <a:r>
                        <a:rPr lang="th-TH" sz="2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๑๐ นาที</a:t>
                      </a:r>
                      <a:endParaRPr lang="th-T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บรรยายเนื้อวิชาใหม่ ๓๐ – ๔๕ นาที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กิจกรรมเรียนรู้ที่ครูมอบหมาย หรือนักเรียนคิดเองหรือ 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Lab </a:t>
                      </a:r>
                      <a:r>
                        <a:rPr lang="th-TH" sz="2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๗๕ นาที</a:t>
                      </a:r>
                      <a:endParaRPr lang="th-T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กิจกรรมเรียนรู้ที่ครูมอบหมาย หรือนักเรียนคิดเอง หรือ 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Lab </a:t>
                      </a:r>
                      <a:r>
                        <a:rPr lang="th-TH" sz="2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๒๐ – ๓๕ นาที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 smtClean="0"/>
              <a:t>การกลับทางห้องเรียนมีผลอะไรบ้าง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857364"/>
            <a:ext cx="8858280" cy="4467236"/>
          </a:xfrm>
        </p:spPr>
        <p:txBody>
          <a:bodyPr>
            <a:noAutofit/>
          </a:bodyPr>
          <a:lstStyle/>
          <a:p>
            <a:r>
              <a:rPr lang="th-TH" sz="3200" dirty="0" smtClean="0"/>
              <a:t>เพื่อเปลี่ยนวิธีการสอนของครู จากบรรยายหน้าชั้น หรือเป็นครูสอน ไปเป็นครูฝึก ฝึกการทำแบบฝึกหัดหรือกิจกรรมอื่นในชั้นเรียนให้แก่ศิษย์เป็นรายคน หรืออาจเรียกว่า เป็นครู</a:t>
            </a:r>
            <a:r>
              <a:rPr lang="th-TH" sz="3200" dirty="0" err="1" smtClean="0"/>
              <a:t>ติวเตอร์</a:t>
            </a:r>
            <a:r>
              <a:rPr lang="th-TH" sz="3200" dirty="0" smtClean="0"/>
              <a:t> หรือ</a:t>
            </a:r>
            <a:r>
              <a:rPr lang="th-TH" sz="3200" dirty="0" err="1" smtClean="0"/>
              <a:t>โค๊ช</a:t>
            </a:r>
            <a:endParaRPr lang="th-TH" sz="3200" dirty="0" smtClean="0"/>
          </a:p>
          <a:p>
            <a:r>
              <a:rPr lang="th-TH" sz="3200" dirty="0" smtClean="0"/>
              <a:t>เพื่อใช้เทคโนโลยีการเรียนที่เด็กสมัยใหม่ชอบ คือ ไอซีที หรืออาจเรียกว่าเป็นการนำเอาโลกของโรงเรียนเข้าสู่โลกของนักเรียน คือ</a:t>
            </a:r>
            <a:r>
              <a:rPr lang="th-TH" sz="3200" dirty="0" err="1" smtClean="0"/>
              <a:t>โลกดิจิตัล</a:t>
            </a:r>
            <a:r>
              <a:rPr lang="th-TH" sz="3200" dirty="0" smtClean="0"/>
              <a:t> </a:t>
            </a:r>
          </a:p>
          <a:p>
            <a:r>
              <a:rPr lang="th-TH" sz="3200" dirty="0" smtClean="0"/>
              <a:t>ช่วยเด็กที่มีงานยุ่ง เด็กสมัยนี้ธุระมาก กิจกรรมมากมีบทสอนด้วย</a:t>
            </a:r>
            <a:r>
              <a:rPr lang="th-TH" sz="3200" dirty="0" err="1" smtClean="0"/>
              <a:t>วิดีทัศน์</a:t>
            </a:r>
            <a:r>
              <a:rPr lang="th-TH" sz="3200" dirty="0" smtClean="0"/>
              <a:t>อยู่บนอินเทอร์เน็ต ช่วยให้เด็ก</a:t>
            </a:r>
            <a:r>
              <a:rPr lang="th-TH" sz="3200" dirty="0" err="1" smtClean="0"/>
              <a:t>เหล่าน</a:t>
            </a:r>
            <a:r>
              <a:rPr lang="th-TH" sz="3200" dirty="0" smtClean="0"/>
              <a:t>เรียนรู้ไว้ล่วงหน้า หรือเรียนตามชั้นเรียนได้ง่ายขึ้น รวมทั้ง เป็นกาฝึกเด็กให้รู้จักจัดการเวลาของตน</a:t>
            </a:r>
            <a:endParaRPr lang="th-TH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401080" cy="5433467"/>
          </a:xfrm>
        </p:spPr>
        <p:txBody>
          <a:bodyPr>
            <a:normAutofit/>
          </a:bodyPr>
          <a:lstStyle/>
          <a:p>
            <a:r>
              <a:rPr lang="th-TH" sz="3200" dirty="0" smtClean="0"/>
              <a:t>ช่วยเด็กเรียนอ่อนที่ขวนขวาย ในห้องเรียนปกติ เด็กเหล่านี้จะถูกทอดทิ้ง แต่ในห้องเรียนกลับทาง เด็กเหล่านี้จะได้รับความเอาใจใส่ของครูมากที่สุด</a:t>
            </a:r>
          </a:p>
          <a:p>
            <a:r>
              <a:rPr lang="th-TH" sz="3200" dirty="0" smtClean="0"/>
              <a:t>ช่วยเด็กที่มีความสามารถแตกต่างกันให้ก้าวหน้าในการเรียนตามความสามารถของตน เพราะเด็กสามารถฟังวิดีทัศน์กี่รอบก็ได้</a:t>
            </a:r>
            <a:r>
              <a:rPr lang="th-TH" sz="3200" dirty="0" smtClean="0"/>
              <a:t>หยุด </a:t>
            </a:r>
            <a:r>
              <a:rPr lang="th-TH" sz="3200" dirty="0" smtClean="0"/>
              <a:t>ตรงไหนก็ได้ กรอกลับกี่รอบก็ได้</a:t>
            </a:r>
          </a:p>
          <a:p>
            <a:r>
              <a:rPr lang="th-TH" sz="3200" dirty="0" smtClean="0"/>
              <a:t>ช่วยให้ปฏิสัมพันธ์ระหว่างเด็กกับครูเพิ่มขึ้น</a:t>
            </a:r>
          </a:p>
          <a:p>
            <a:r>
              <a:rPr lang="th-TH" sz="3200" dirty="0" smtClean="0"/>
              <a:t>ช่วยเพิ่มปฏิสัมพันธ์ระหว่างเพื่อนนักเรียนกันเอง</a:t>
            </a:r>
          </a:p>
          <a:p>
            <a:r>
              <a:rPr lang="th-TH" sz="3200" dirty="0" smtClean="0"/>
              <a:t>ช่วยให้เห็นคุณค่าของความแตกต่าง</a:t>
            </a:r>
            <a:endParaRPr lang="th-TH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h-TH" b="1" dirty="0" smtClean="0">
                <a:solidFill>
                  <a:srgbClr val="00B0F0"/>
                </a:solidFill>
              </a:rPr>
              <a:t>ห้องเรียนกลับทาง </a:t>
            </a:r>
            <a:r>
              <a:rPr lang="th-TH" dirty="0" smtClean="0">
                <a:solidFill>
                  <a:srgbClr val="00B0F0"/>
                </a:solidFill>
              </a:rPr>
              <a:t/>
            </a:r>
            <a:br>
              <a:rPr lang="th-TH" dirty="0" smtClean="0">
                <a:solidFill>
                  <a:srgbClr val="00B0F0"/>
                </a:solidFill>
              </a:rPr>
            </a:br>
            <a:r>
              <a:rPr lang="th-TH" dirty="0" smtClean="0">
                <a:solidFill>
                  <a:srgbClr val="00B0F0"/>
                </a:solidFill>
              </a:rPr>
              <a:t>วิชาภาษาจีน โดยนาย</a:t>
            </a:r>
            <a:r>
              <a:rPr lang="th-TH" dirty="0" err="1" smtClean="0">
                <a:solidFill>
                  <a:srgbClr val="00B0F0"/>
                </a:solidFill>
              </a:rPr>
              <a:t>รัชต์</a:t>
            </a:r>
            <a:r>
              <a:rPr lang="th-TH" dirty="0" smtClean="0">
                <a:solidFill>
                  <a:srgbClr val="00B0F0"/>
                </a:solidFill>
              </a:rPr>
              <a:t>ธร </a:t>
            </a:r>
            <a:r>
              <a:rPr lang="th-TH" dirty="0" err="1" smtClean="0">
                <a:solidFill>
                  <a:srgbClr val="00B0F0"/>
                </a:solidFill>
              </a:rPr>
              <a:t>รัตน</a:t>
            </a:r>
            <a:r>
              <a:rPr lang="th-TH" dirty="0" smtClean="0">
                <a:solidFill>
                  <a:srgbClr val="00B0F0"/>
                </a:solidFill>
              </a:rPr>
              <a:t>พิสุทธิ์กุล</a:t>
            </a:r>
            <a:endParaRPr lang="th-TH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44824"/>
            <a:ext cx="9144000" cy="4608512"/>
          </a:xfrm>
        </p:spPr>
        <p:txBody>
          <a:bodyPr>
            <a:normAutofit fontScale="32500" lnSpcReduction="20000"/>
          </a:bodyPr>
          <a:lstStyle/>
          <a:p>
            <a:pPr lvl="0"/>
            <a:r>
              <a:rPr lang="th-TH" sz="10000" b="1" dirty="0" smtClean="0"/>
              <a:t>ผู้เรียนศึกษาบทเรียนที่บ้าน  จดบันทึกสิ่งที่ได้เรียนรู้พร้อมคำถาม</a:t>
            </a:r>
          </a:p>
          <a:p>
            <a:pPr lvl="0"/>
            <a:r>
              <a:rPr lang="th-TH" sz="10000" b="1" dirty="0" smtClean="0"/>
              <a:t>ผู้เรียนนำบันทึกมาชั้นเรียน  ครูตรวจสอบความรู้ที่ผู้เรียนได้บันทึก</a:t>
            </a:r>
          </a:p>
          <a:p>
            <a:pPr lvl="0"/>
            <a:r>
              <a:rPr lang="th-TH" sz="10000" b="1" dirty="0" smtClean="0"/>
              <a:t>ครูจัดการเรียนรู้เพื่อฝึกทักษะและเสริมความรู้ มีการทำกิจกรรมทั้งรายบุคคล,คู่,กลุ่ม เน้นให้ผู้เรียนได้ฝึก</a:t>
            </a:r>
            <a:r>
              <a:rPr lang="th-TH" sz="10000" b="1" dirty="0" err="1" smtClean="0"/>
              <a:t>ปฎิบัติ</a:t>
            </a:r>
            <a:r>
              <a:rPr lang="th-TH" sz="10000" b="1" dirty="0" smtClean="0"/>
              <a:t>จริง</a:t>
            </a:r>
          </a:p>
          <a:p>
            <a:pPr lvl="0"/>
            <a:r>
              <a:rPr lang="th-TH" sz="10000" b="1" dirty="0" smtClean="0"/>
              <a:t>ผู้เรียนนำผลงานของตนเองออกมานำเสนอเพื่อเป็นผลงาน/ชิ้นงานของตนเอง</a:t>
            </a:r>
          </a:p>
          <a:p>
            <a:pPr lvl="0"/>
            <a:r>
              <a:rPr lang="th-TH" sz="10000" b="1" dirty="0" smtClean="0"/>
              <a:t>ครู/ผู้เรียนช่วยกันประเมินผลงาน</a:t>
            </a:r>
          </a:p>
          <a:p>
            <a:pPr lvl="0"/>
            <a:r>
              <a:rPr lang="th-TH" sz="10000" b="1" dirty="0" smtClean="0"/>
              <a:t>นำผลงาน/ชิ้นงาน ให้เพื่อนๆ ครู ผู้ปกครองและ</a:t>
            </a:r>
            <a:r>
              <a:rPr lang="th-TH" sz="10000" b="1" dirty="0" err="1" smtClean="0"/>
              <a:t>สาธาณารณะ</a:t>
            </a:r>
            <a:r>
              <a:rPr lang="th-TH" sz="10000" b="1" dirty="0" smtClean="0"/>
              <a:t>ชนชื่นชมผลงาน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656184"/>
          </a:xfrm>
        </p:spPr>
        <p:txBody>
          <a:bodyPr>
            <a:normAutofit fontScale="90000"/>
          </a:bodyPr>
          <a:lstStyle/>
          <a:p>
            <a:r>
              <a:rPr lang="th-TH" sz="4800" b="1" dirty="0" smtClean="0"/>
              <a:t>ผู้เรียนศึกษาบทเรียนที่บ้าน จากสื่อการสอน</a:t>
            </a:r>
            <a:br>
              <a:rPr lang="th-TH" sz="4800" b="1" dirty="0" smtClean="0"/>
            </a:br>
            <a:r>
              <a:rPr lang="th-TH" sz="9600" b="1" dirty="0" smtClean="0"/>
              <a:t> </a:t>
            </a:r>
            <a:r>
              <a:rPr lang="th-TH" sz="4000" b="1" dirty="0" smtClean="0"/>
              <a:t>จดบันทึกสิ่งที่ได้เรียนรู้พร้อมคำถาม</a:t>
            </a:r>
            <a:endParaRPr lang="th-TH" sz="4000" dirty="0"/>
          </a:p>
        </p:txBody>
      </p:sp>
      <p:pic>
        <p:nvPicPr>
          <p:cNvPr id="18" name="Content Placeholder 3" descr="Screenshot_2014-02-09-10-01-5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0450" y="1935163"/>
            <a:ext cx="7023099" cy="4389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 descr="Screenshot_2014-02-09-10-01-5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4788024" cy="2952328"/>
          </a:xfrm>
          <a:prstGeom prst="rect">
            <a:avLst/>
          </a:prstGeom>
        </p:spPr>
      </p:pic>
      <p:pic>
        <p:nvPicPr>
          <p:cNvPr id="9" name="Content Placeholder 13" descr="Screenshot_2014-02-09-10-00-3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788024" y="908720"/>
            <a:ext cx="4355976" cy="2952328"/>
          </a:xfrm>
          <a:prstGeom prst="rect">
            <a:avLst/>
          </a:prstGeom>
        </p:spPr>
      </p:pic>
      <p:pic>
        <p:nvPicPr>
          <p:cNvPr id="10" name="Content Placeholder 3" descr="Screenshot_2014-02-09-10-00-1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61048"/>
            <a:ext cx="4795123" cy="2996952"/>
          </a:xfrm>
          <a:prstGeom prst="rect">
            <a:avLst/>
          </a:prstGeom>
        </p:spPr>
      </p:pic>
      <p:pic>
        <p:nvPicPr>
          <p:cNvPr id="12" name="Content Placeholder 3" descr="Screenshot_2014-02-10-08-56-0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5" y="3789039"/>
            <a:ext cx="4355976" cy="3068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brain_dum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338" y="1700213"/>
            <a:ext cx="1903412" cy="2378075"/>
          </a:xfrm>
          <a:prstGeom prst="rect">
            <a:avLst/>
          </a:prstGeom>
          <a:noFill/>
        </p:spPr>
      </p:pic>
      <p:pic>
        <p:nvPicPr>
          <p:cNvPr id="55299" name="Picture 3" descr="blackbd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7763" y="1700213"/>
            <a:ext cx="2200275" cy="1990725"/>
          </a:xfrm>
          <a:prstGeom prst="rect">
            <a:avLst/>
          </a:prstGeom>
          <a:noFill/>
        </p:spPr>
      </p:pic>
      <p:sp>
        <p:nvSpPr>
          <p:cNvPr id="55300" name="Rectangle 4"/>
          <p:cNvSpPr>
            <a:spLocks noGrp="1"/>
          </p:cNvSpPr>
          <p:nvPr>
            <p:ph type="ctrTitle"/>
          </p:nvPr>
        </p:nvSpPr>
        <p:spPr bwMode="auto">
          <a:xfrm>
            <a:off x="685800" y="404813"/>
            <a:ext cx="7772400" cy="503237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th-TH" sz="4500" dirty="0" smtClean="0">
                <a:solidFill>
                  <a:srgbClr val="FFC000"/>
                </a:solidFill>
                <a:effectLst/>
              </a:rPr>
              <a:t>การสอนแบบที่</a:t>
            </a:r>
            <a:r>
              <a:rPr lang="th-TH" dirty="0" smtClean="0">
                <a:solidFill>
                  <a:srgbClr val="FFC000"/>
                </a:solidFill>
                <a:effectLst/>
              </a:rPr>
              <a:t> </a:t>
            </a:r>
            <a:r>
              <a:rPr lang="en-US" dirty="0" smtClean="0">
                <a:solidFill>
                  <a:srgbClr val="FFC000"/>
                </a:solidFill>
                <a:effectLst/>
                <a:cs typeface="Cordia New" pitchFamily="34" charset="-34"/>
              </a:rPr>
              <a:t>1</a:t>
            </a:r>
          </a:p>
        </p:txBody>
      </p:sp>
      <p:pic>
        <p:nvPicPr>
          <p:cNvPr id="55301" name="Picture 5" descr="teachi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825" y="4508500"/>
            <a:ext cx="2625725" cy="1749425"/>
          </a:xfrm>
          <a:prstGeom prst="rect">
            <a:avLst/>
          </a:prstGeom>
          <a:noFill/>
        </p:spPr>
      </p:pic>
      <p:pic>
        <p:nvPicPr>
          <p:cNvPr id="55302" name="Picture 6" descr="essay4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92500" y="3860800"/>
            <a:ext cx="2159000" cy="2063750"/>
          </a:xfrm>
          <a:prstGeom prst="rect">
            <a:avLst/>
          </a:prstGeom>
          <a:noFill/>
        </p:spPr>
      </p:pic>
      <p:pic>
        <p:nvPicPr>
          <p:cNvPr id="55303" name="Picture 7" descr="hs-calcIII-anjie%2520kim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56325" y="4652963"/>
            <a:ext cx="2533650" cy="1617662"/>
          </a:xfrm>
          <a:prstGeom prst="rect">
            <a:avLst/>
          </a:prstGeom>
          <a:noFill/>
        </p:spPr>
      </p:pic>
      <p:pic>
        <p:nvPicPr>
          <p:cNvPr id="55304" name="Picture 8" descr="LessonPlan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492500" y="1268413"/>
            <a:ext cx="1784350" cy="1873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368152"/>
          </a:xfrm>
        </p:spPr>
        <p:txBody>
          <a:bodyPr>
            <a:noAutofit/>
          </a:bodyPr>
          <a:lstStyle/>
          <a:p>
            <a:pPr lvl="0" algn="ctr"/>
            <a:r>
              <a:rPr lang="th-TH" sz="4800" b="1" dirty="0" smtClean="0">
                <a:solidFill>
                  <a:srgbClr val="FFC000"/>
                </a:solidFill>
              </a:rPr>
              <a:t>ผู้เรียนนำบันทึกมาชั้นเรียน  </a:t>
            </a:r>
            <a:br>
              <a:rPr lang="th-TH" sz="4800" b="1" dirty="0" smtClean="0">
                <a:solidFill>
                  <a:srgbClr val="FFC000"/>
                </a:solidFill>
              </a:rPr>
            </a:br>
            <a:r>
              <a:rPr lang="th-TH" sz="4800" b="1" dirty="0" smtClean="0">
                <a:solidFill>
                  <a:srgbClr val="FFC000"/>
                </a:solidFill>
              </a:rPr>
              <a:t>ครูตรวจสอบความรู้ที่ผู้เรียนได้บันทึก</a:t>
            </a:r>
            <a:endParaRPr lang="th-TH" sz="4800" dirty="0">
              <a:solidFill>
                <a:srgbClr val="FFC000"/>
              </a:solidFill>
            </a:endParaRPr>
          </a:p>
        </p:txBody>
      </p:sp>
      <p:pic>
        <p:nvPicPr>
          <p:cNvPr id="4" name="Content Placeholder 3" descr="20140213_1356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40213_1356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4870507" cy="2880320"/>
          </a:xfrm>
        </p:spPr>
      </p:pic>
      <p:pic>
        <p:nvPicPr>
          <p:cNvPr id="5" name="Content Placeholder 3" descr="20140213_1356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3146" y="764704"/>
            <a:ext cx="4340854" cy="2880320"/>
          </a:xfrm>
          <a:prstGeom prst="rect">
            <a:avLst/>
          </a:prstGeom>
        </p:spPr>
      </p:pic>
      <p:pic>
        <p:nvPicPr>
          <p:cNvPr id="6" name="Content Placeholder 3" descr="20140213_1356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3573016"/>
            <a:ext cx="4932039" cy="3284984"/>
          </a:xfrm>
          <a:prstGeom prst="rect">
            <a:avLst/>
          </a:prstGeom>
        </p:spPr>
      </p:pic>
      <p:pic>
        <p:nvPicPr>
          <p:cNvPr id="7" name="Content Placeholder 3" descr="20140213_1358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49557" y="3637168"/>
            <a:ext cx="4294443" cy="3220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h-TH" b="1" dirty="0" smtClean="0">
                <a:solidFill>
                  <a:srgbClr val="FFC000"/>
                </a:solidFill>
              </a:rPr>
              <a:t>ครูจัดการเรียนรู้เพื่อฝึกทักษะและเสริมความรู้</a:t>
            </a:r>
            <a:endParaRPr lang="th-TH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52936"/>
            <a:ext cx="8229600" cy="3471664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th-TH" sz="5200" b="1" dirty="0" smtClean="0"/>
              <a:t>มีการทำกิจกรรมทั้งรายบุคคล,คู่,กลุ่ม เน้นให้ผู้เรียนได้ฝึก</a:t>
            </a:r>
            <a:r>
              <a:rPr lang="th-TH" sz="5200" b="1" dirty="0" err="1" smtClean="0"/>
              <a:t>ปฎิบัติ</a:t>
            </a:r>
            <a:r>
              <a:rPr lang="th-TH" sz="5200" b="1" dirty="0" smtClean="0"/>
              <a:t>จริง</a:t>
            </a:r>
          </a:p>
          <a:p>
            <a:pPr>
              <a:buNone/>
            </a:pP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30705_0943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99992" y="3212976"/>
            <a:ext cx="4644008" cy="3645024"/>
          </a:xfrm>
        </p:spPr>
      </p:pic>
      <p:pic>
        <p:nvPicPr>
          <p:cNvPr id="3" name="Picture 2" descr="20130705_0944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12976"/>
            <a:ext cx="4572000" cy="3645024"/>
          </a:xfrm>
          <a:prstGeom prst="rect">
            <a:avLst/>
          </a:prstGeom>
        </p:spPr>
      </p:pic>
      <p:pic>
        <p:nvPicPr>
          <p:cNvPr id="5" name="Picture 4" descr="20130813_1001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0"/>
            <a:ext cx="4499992" cy="3212976"/>
          </a:xfrm>
          <a:prstGeom prst="rect">
            <a:avLst/>
          </a:prstGeom>
        </p:spPr>
      </p:pic>
      <p:pic>
        <p:nvPicPr>
          <p:cNvPr id="6" name="Picture 5" descr="20130705_0944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644008" cy="3212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0705_0945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3356992"/>
            <a:ext cx="4427983" cy="3501008"/>
          </a:xfrm>
          <a:prstGeom prst="rect">
            <a:avLst/>
          </a:prstGeom>
        </p:spPr>
      </p:pic>
      <p:pic>
        <p:nvPicPr>
          <p:cNvPr id="3" name="Picture 2" descr="20131030_1408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56992"/>
            <a:ext cx="4716016" cy="3501008"/>
          </a:xfrm>
          <a:prstGeom prst="rect">
            <a:avLst/>
          </a:prstGeom>
        </p:spPr>
      </p:pic>
      <p:pic>
        <p:nvPicPr>
          <p:cNvPr id="4" name="Picture 3" descr="20131212_1046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644008" cy="3320988"/>
          </a:xfrm>
          <a:prstGeom prst="rect">
            <a:avLst/>
          </a:prstGeom>
        </p:spPr>
      </p:pic>
      <p:pic>
        <p:nvPicPr>
          <p:cNvPr id="5" name="Picture 4" descr="20131212_1047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0"/>
            <a:ext cx="4499992" cy="3356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ctr">
              <a:buNone/>
            </a:pPr>
            <a:r>
              <a:rPr lang="th-TH" sz="7200" b="1" dirty="0" smtClean="0">
                <a:solidFill>
                  <a:srgbClr val="FFC000"/>
                </a:solidFill>
              </a:rPr>
              <a:t>ผู้เรียนนำผลงานของตนเองออกมานำเสนอเพื่อเป็นผลงาน/ชิ้นงานของตนเอง</a:t>
            </a:r>
          </a:p>
          <a:p>
            <a:pPr algn="ctr">
              <a:buNone/>
            </a:pPr>
            <a:endParaRPr lang="th-TH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shot_2014-02-10-08-59-0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27984" cy="3356992"/>
          </a:xfrm>
        </p:spPr>
      </p:pic>
      <p:pic>
        <p:nvPicPr>
          <p:cNvPr id="5" name="Content Placeholder 3" descr="Screenshot_2014-02-10-08-58-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3" y="0"/>
            <a:ext cx="4716017" cy="3356992"/>
          </a:xfrm>
          <a:prstGeom prst="rect">
            <a:avLst/>
          </a:prstGeom>
        </p:spPr>
      </p:pic>
      <p:pic>
        <p:nvPicPr>
          <p:cNvPr id="6" name="Content Placeholder 3" descr="Screenshot_2014-02-09-10-03-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3356992"/>
            <a:ext cx="4355975" cy="3501008"/>
          </a:xfrm>
          <a:prstGeom prst="rect">
            <a:avLst/>
          </a:prstGeom>
        </p:spPr>
      </p:pic>
      <p:pic>
        <p:nvPicPr>
          <p:cNvPr id="7" name="Picture 6" descr="Screenshot_2014-02-09-10-05-1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1574" y="3356992"/>
            <a:ext cx="4802426" cy="3501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_2014-02-09-10-04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644007" cy="3356992"/>
          </a:xfrm>
          <a:prstGeom prst="rect">
            <a:avLst/>
          </a:prstGeom>
        </p:spPr>
      </p:pic>
      <p:pic>
        <p:nvPicPr>
          <p:cNvPr id="8" name="Picture 7" descr="Screenshot_2014-02-09-10-04-3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0"/>
            <a:ext cx="4427984" cy="3429000"/>
          </a:xfrm>
          <a:prstGeom prst="rect">
            <a:avLst/>
          </a:prstGeom>
        </p:spPr>
      </p:pic>
      <p:pic>
        <p:nvPicPr>
          <p:cNvPr id="9" name="Picture 8" descr="Screenshot_2014-02-10-08-58-2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429000"/>
            <a:ext cx="4499992" cy="3429000"/>
          </a:xfrm>
          <a:prstGeom prst="rect">
            <a:avLst/>
          </a:prstGeom>
        </p:spPr>
      </p:pic>
      <p:pic>
        <p:nvPicPr>
          <p:cNvPr id="10" name="Picture 9" descr="Screenshot_2014-02-09-10-04-3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3356992"/>
            <a:ext cx="4644008" cy="35010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Autofit/>
          </a:bodyPr>
          <a:lstStyle/>
          <a:p>
            <a:pPr lvl="0"/>
            <a:endParaRPr lang="th-TH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th-TH" sz="7200" b="1" dirty="0" smtClean="0">
                <a:solidFill>
                  <a:srgbClr val="FFC000"/>
                </a:solidFill>
              </a:rPr>
              <a:t>ครู/ผู้เรียน</a:t>
            </a:r>
          </a:p>
          <a:p>
            <a:pPr algn="ctr">
              <a:buNone/>
            </a:pPr>
            <a:r>
              <a:rPr lang="th-TH" sz="7200" b="1" dirty="0" smtClean="0">
                <a:solidFill>
                  <a:srgbClr val="FFC000"/>
                </a:solidFill>
              </a:rPr>
              <a:t>ช่วยกันประเมินผลงาน</a:t>
            </a:r>
            <a:br>
              <a:rPr lang="th-TH" sz="7200" b="1" dirty="0" smtClean="0">
                <a:solidFill>
                  <a:srgbClr val="FFC000"/>
                </a:solidFill>
              </a:rPr>
            </a:br>
            <a:endParaRPr lang="th-TH" sz="7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209_0916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4788025" cy="3573016"/>
          </a:xfrm>
          <a:prstGeom prst="rect">
            <a:avLst/>
          </a:prstGeom>
        </p:spPr>
      </p:pic>
      <p:pic>
        <p:nvPicPr>
          <p:cNvPr id="3" name="Picture 2" descr="20140209_0917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179504" y="-391480"/>
            <a:ext cx="3573016" cy="4355976"/>
          </a:xfrm>
          <a:prstGeom prst="rect">
            <a:avLst/>
          </a:prstGeom>
        </p:spPr>
      </p:pic>
      <p:pic>
        <p:nvPicPr>
          <p:cNvPr id="4" name="Picture 3" descr="20140209_0916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51520" y="2821496"/>
            <a:ext cx="3284984" cy="4788024"/>
          </a:xfrm>
          <a:prstGeom prst="rect">
            <a:avLst/>
          </a:prstGeom>
        </p:spPr>
      </p:pic>
      <p:pic>
        <p:nvPicPr>
          <p:cNvPr id="5" name="Picture 4" descr="20140209_0915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287516" y="3001516"/>
            <a:ext cx="3356992" cy="4355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ctrTitle"/>
          </p:nvPr>
        </p:nvSpPr>
        <p:spPr bwMode="auto">
          <a:xfrm>
            <a:off x="1714480" y="357166"/>
            <a:ext cx="4557690" cy="860404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th-TH" sz="4400" dirty="0" smtClean="0">
                <a:solidFill>
                  <a:srgbClr val="FFC000"/>
                </a:solidFill>
                <a:effectLst/>
              </a:rPr>
              <a:t>การสอนแบบที่ </a:t>
            </a:r>
            <a:r>
              <a:rPr lang="en-US" sz="4400" dirty="0" smtClean="0">
                <a:solidFill>
                  <a:srgbClr val="FFC000"/>
                </a:solidFill>
                <a:effectLst/>
                <a:cs typeface="Cordia New" pitchFamily="34" charset="-34"/>
              </a:rPr>
              <a:t>2</a:t>
            </a:r>
            <a:endParaRPr lang="en-US" sz="5500" dirty="0" smtClean="0">
              <a:solidFill>
                <a:srgbClr val="FFC000"/>
              </a:solidFill>
              <a:effectLst/>
              <a:cs typeface="Cordia New" pitchFamily="34" charset="-34"/>
            </a:endParaRPr>
          </a:p>
        </p:txBody>
      </p:sp>
      <p:pic>
        <p:nvPicPr>
          <p:cNvPr id="56323" name="Picture 3" descr="UCP-KID5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2924175"/>
            <a:ext cx="2076450" cy="1357313"/>
          </a:xfrm>
          <a:prstGeom prst="rect">
            <a:avLst/>
          </a:prstGeom>
          <a:noFill/>
        </p:spPr>
      </p:pic>
      <p:pic>
        <p:nvPicPr>
          <p:cNvPr id="56324" name="Picture 4" descr="MELD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313" y="908050"/>
            <a:ext cx="1281112" cy="1295400"/>
          </a:xfrm>
          <a:prstGeom prst="rect">
            <a:avLst/>
          </a:prstGeom>
          <a:noFill/>
        </p:spPr>
      </p:pic>
      <p:pic>
        <p:nvPicPr>
          <p:cNvPr id="56325" name="Picture 5" descr="children-reading-book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025" y="4652963"/>
            <a:ext cx="1679575" cy="1622425"/>
          </a:xfrm>
          <a:prstGeom prst="rect">
            <a:avLst/>
          </a:prstGeom>
          <a:noFill/>
        </p:spPr>
      </p:pic>
      <p:pic>
        <p:nvPicPr>
          <p:cNvPr id="56326" name="Picture 6" descr="P1010084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71775" y="1125538"/>
            <a:ext cx="1860550" cy="1401762"/>
          </a:xfrm>
          <a:prstGeom prst="rect">
            <a:avLst/>
          </a:prstGeom>
          <a:noFill/>
        </p:spPr>
      </p:pic>
      <p:pic>
        <p:nvPicPr>
          <p:cNvPr id="56327" name="Picture 7" descr="rron94l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8313" y="2349500"/>
            <a:ext cx="1954212" cy="1570038"/>
          </a:xfrm>
          <a:prstGeom prst="rect">
            <a:avLst/>
          </a:prstGeom>
          <a:noFill/>
        </p:spPr>
      </p:pic>
      <p:pic>
        <p:nvPicPr>
          <p:cNvPr id="56328" name="Picture 8" descr="fieldtrp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77050" y="333375"/>
            <a:ext cx="1697038" cy="1871663"/>
          </a:xfrm>
          <a:prstGeom prst="rect">
            <a:avLst/>
          </a:prstGeom>
          <a:noFill/>
        </p:spPr>
      </p:pic>
      <p:pic>
        <p:nvPicPr>
          <p:cNvPr id="56329" name="Picture 9" descr="Primary_science_Image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427538" y="4652963"/>
            <a:ext cx="1641475" cy="1641475"/>
          </a:xfrm>
          <a:prstGeom prst="rect">
            <a:avLst/>
          </a:prstGeom>
          <a:noFill/>
        </p:spPr>
      </p:pic>
      <p:pic>
        <p:nvPicPr>
          <p:cNvPr id="56330" name="Picture 10" descr="animalplanet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372225" y="2565400"/>
            <a:ext cx="2238375" cy="1689100"/>
          </a:xfrm>
          <a:prstGeom prst="rect">
            <a:avLst/>
          </a:prstGeom>
          <a:noFill/>
        </p:spPr>
      </p:pic>
      <p:pic>
        <p:nvPicPr>
          <p:cNvPr id="56331" name="Picture 11" descr="cardboard and plastic bottles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11188" y="4365625"/>
            <a:ext cx="2622550" cy="1979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209_0918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44008" cy="3483006"/>
          </a:xfrm>
          <a:prstGeom prst="rect">
            <a:avLst/>
          </a:prstGeom>
        </p:spPr>
      </p:pic>
      <p:pic>
        <p:nvPicPr>
          <p:cNvPr id="3" name="Picture 2" descr="20140209_0919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999" y="3429000"/>
            <a:ext cx="4572000" cy="3429000"/>
          </a:xfrm>
          <a:prstGeom prst="rect">
            <a:avLst/>
          </a:prstGeom>
        </p:spPr>
      </p:pic>
      <p:pic>
        <p:nvPicPr>
          <p:cNvPr id="4" name="Picture 3" descr="20140209_0915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179504" y="-535496"/>
            <a:ext cx="3429000" cy="4499992"/>
          </a:xfrm>
          <a:prstGeom prst="rect">
            <a:avLst/>
          </a:prstGeom>
        </p:spPr>
      </p:pic>
      <p:pic>
        <p:nvPicPr>
          <p:cNvPr id="5" name="Picture 4" descr="20140209_0919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342900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algn="ctr">
              <a:buNone/>
            </a:pPr>
            <a:r>
              <a:rPr lang="th-TH" sz="7200" b="1" dirty="0" smtClean="0">
                <a:solidFill>
                  <a:srgbClr val="FFC000"/>
                </a:solidFill>
              </a:rPr>
              <a:t>นำผลงาน/ชิ้นงาน ให้เพื่อนๆ ครู ผู้ปกครอง</a:t>
            </a:r>
          </a:p>
          <a:p>
            <a:pPr lvl="0" algn="ctr">
              <a:buNone/>
            </a:pPr>
            <a:r>
              <a:rPr lang="th-TH" sz="7200" b="1" dirty="0" smtClean="0">
                <a:solidFill>
                  <a:srgbClr val="FFC000"/>
                </a:solidFill>
              </a:rPr>
              <a:t>และสาธารณะชน</a:t>
            </a:r>
          </a:p>
          <a:p>
            <a:pPr lvl="0" algn="ctr">
              <a:buNone/>
            </a:pPr>
            <a:r>
              <a:rPr lang="th-TH" sz="7200" b="1" dirty="0" smtClean="0">
                <a:solidFill>
                  <a:srgbClr val="FFC000"/>
                </a:solidFill>
              </a:rPr>
              <a:t>ชื่นชมผลงาน</a:t>
            </a:r>
          </a:p>
          <a:p>
            <a:pPr algn="ctr">
              <a:buNone/>
            </a:pPr>
            <a:endParaRPr lang="th-TH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shot_2014-02-12-11-31-1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th-TH" b="1" dirty="0" smtClean="0">
                <a:solidFill>
                  <a:srgbClr val="FFC000"/>
                </a:solidFill>
              </a:rPr>
              <a:t>ลำดับขั้นการเรียนรู้ทางการศึกษาขอ</a:t>
            </a:r>
            <a:r>
              <a:rPr lang="th-TH" b="1" dirty="0" smtClean="0">
                <a:solidFill>
                  <a:srgbClr val="FFC000"/>
                </a:solidFill>
              </a:rPr>
              <a:t>งบลูม</a:t>
            </a:r>
            <a:br>
              <a:rPr lang="th-TH" b="1" dirty="0" smtClean="0">
                <a:solidFill>
                  <a:srgbClr val="FFC000"/>
                </a:solidFill>
              </a:rPr>
            </a:br>
            <a:r>
              <a:rPr lang="th-TH" b="1" dirty="0" smtClean="0">
                <a:solidFill>
                  <a:srgbClr val="FFC000"/>
                </a:solidFill>
              </a:rPr>
              <a:t> (แบบดั้งเดิม)</a:t>
            </a:r>
            <a:endParaRPr lang="th-TH" dirty="0">
              <a:solidFill>
                <a:srgbClr val="FFC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23529" y="1285860"/>
          <a:ext cx="8820471" cy="560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6593"/>
                <a:gridCol w="3178548"/>
                <a:gridCol w="3655330"/>
              </a:tblGrid>
              <a:tr h="137716">
                <a:tc>
                  <a:txBody>
                    <a:bodyPr/>
                    <a:lstStyle/>
                    <a:p>
                      <a:pPr algn="ctr"/>
                      <a:r>
                        <a:rPr lang="th-TH" b="1" dirty="0" smtClean="0"/>
                        <a:t>ทักษะ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 smtClean="0"/>
                        <a:t>คำนิยาม	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 smtClean="0"/>
                        <a:t>คำสำคัญ</a:t>
                      </a:r>
                      <a:endParaRPr lang="th-T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3200" b="1" dirty="0" smtClean="0"/>
                        <a:t>ความรู้</a:t>
                      </a:r>
                      <a:endParaRPr lang="th-TH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/>
                        <a:t>ทบทวนข้อมูล </a:t>
                      </a:r>
                      <a:endParaRPr lang="th-TH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/>
                        <a:t>กำหนด อธิบาย ตั้งชื่อ ตระหนักถึง ผลิตซ้ำ ปฏิบัติตาม </a:t>
                      </a:r>
                      <a:endParaRPr lang="th-TH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3200" b="1" dirty="0" smtClean="0"/>
                        <a:t>ความเข้าใจ </a:t>
                      </a:r>
                      <a:endParaRPr lang="th-TH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/>
                        <a:t>เข้าใจความหมาย ทวนซ้ำแนวคิดรวบยอด </a:t>
                      </a:r>
                      <a:endParaRPr lang="th-TH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/>
                        <a:t>สรุป แปลง ทวนซ้ำ ตีความ ยกตัวอย่าง </a:t>
                      </a:r>
                      <a:endParaRPr lang="th-TH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3200" b="1" dirty="0" smtClean="0"/>
                        <a:t>การประยุกต์ใช้ </a:t>
                      </a:r>
                      <a:endParaRPr lang="th-TH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/>
                        <a:t>ใช้ข้อมูลหรือแนวคิดรวบยอดในสถานการณ์ใหม่ </a:t>
                      </a:r>
                      <a:endParaRPr lang="th-TH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/>
                        <a:t>สร้าง ทำ ทำเป็นรูปแบบ ทำนาย จัดเตรียม </a:t>
                      </a:r>
                      <a:endParaRPr lang="th-TH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3200" b="1" dirty="0" smtClean="0"/>
                        <a:t>การวิเคราะห์ </a:t>
                      </a:r>
                      <a:endParaRPr lang="th-TH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/>
                        <a:t>แยกแยะข้อมูลหรือแนวคิดรวบยอดออกเป็นส่วน ๆ เพื่อให้เข้าใจอย่างเต็มที่ </a:t>
                      </a:r>
                      <a:endParaRPr lang="th-TH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/>
                        <a:t>เปรียบเทียบ/เปรียบต่าง แยกส่วน แยกให้เห็นความแตกต่าง เลือกสรร แบ่งแยก </a:t>
                      </a:r>
                      <a:endParaRPr lang="th-TH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3200" b="1" dirty="0" smtClean="0"/>
                        <a:t>การสังเคราะห์ </a:t>
                      </a:r>
                      <a:endParaRPr lang="th-TH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/>
                        <a:t>รวบรวมความคิดเห็นเข้าด้วยกันเพื่อให้เกิดสิ่งใหม่ </a:t>
                      </a:r>
                      <a:endParaRPr lang="th-TH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/>
                        <a:t>จัดหมวดหมู่ ทำเป็นข้อสรุปทั่วไป สร้างใหม่ 	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3200" b="1" dirty="0" smtClean="0"/>
                        <a:t>การประเมินค่า </a:t>
                      </a:r>
                      <a:endParaRPr lang="th-TH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/>
                        <a:t>ตัดสินเกี่ยวกับคุณค่า </a:t>
                      </a:r>
                      <a:endParaRPr lang="th-TH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/>
                        <a:t>ประเมิน วิจารณ์ ตัดสิน โต้เถียง 	</a:t>
                      </a:r>
                      <a:endParaRPr lang="th-TH" sz="20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ทักษะที่สำคัญของผู้เรียนใน ศตวรรษที่ </a:t>
            </a:r>
            <a:r>
              <a:rPr lang="en-US" b="1" dirty="0" smtClean="0"/>
              <a:t>21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b="1" dirty="0" smtClean="0"/>
              <a:t>ความสร้างสรรค์และนวัตกรรม</a:t>
            </a:r>
          </a:p>
          <a:p>
            <a:r>
              <a:rPr lang="th-TH" b="1" dirty="0" smtClean="0"/>
              <a:t>การสื่อสารและการทำงานร่วมกัน</a:t>
            </a:r>
          </a:p>
          <a:p>
            <a:r>
              <a:rPr lang="th-TH" b="1" dirty="0" smtClean="0"/>
              <a:t>ความเชี่ยวชาญในการค้นคว้าข้อมูล</a:t>
            </a:r>
          </a:p>
          <a:p>
            <a:r>
              <a:rPr lang="th-TH" b="1" dirty="0" smtClean="0"/>
              <a:t>การคิดเชิงวิพากษ์ การแก้ปัญหา และการตัดสินใจ</a:t>
            </a:r>
          </a:p>
          <a:p>
            <a:r>
              <a:rPr lang="th-TH" b="1" dirty="0" smtClean="0"/>
              <a:t>ความเป็นพลเมืองดิจิตอล</a:t>
            </a:r>
          </a:p>
          <a:p>
            <a:r>
              <a:rPr lang="th-TH" b="1" dirty="0" smtClean="0"/>
              <a:t>การใช้งานเทคโนโลยีและแนวคิด</a:t>
            </a:r>
          </a:p>
          <a:p>
            <a:pPr>
              <a:buNone/>
            </a:pPr>
            <a:endParaRPr lang="th-TH" b="1" dirty="0" smtClean="0"/>
          </a:p>
          <a:p>
            <a:pPr>
              <a:buNone/>
            </a:pPr>
            <a:r>
              <a:rPr lang="th-TH" b="1" dirty="0" smtClean="0"/>
              <a:t>ที่มา มาตรฐานเทคโนโลยีทางการศึกษาแห่งชาติสำหรับนักเรียน</a:t>
            </a:r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h-TH" b="1" dirty="0" smtClean="0"/>
              <a:t>ทักษะที่สำคัญของผู้เรียนในศตวรรษที่ </a:t>
            </a:r>
            <a:r>
              <a:rPr lang="en-US" b="1" dirty="0" smtClean="0"/>
              <a:t>21</a:t>
            </a:r>
            <a:r>
              <a:rPr lang="th-TH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3</a:t>
            </a:r>
            <a:r>
              <a:rPr lang="th-TH" dirty="0" smtClean="0"/>
              <a:t>ร. </a:t>
            </a:r>
            <a:r>
              <a:rPr lang="en-US" dirty="0" smtClean="0"/>
              <a:t>+4</a:t>
            </a:r>
            <a:r>
              <a:rPr lang="th-TH" dirty="0" smtClean="0"/>
              <a:t>ก.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ร.</a:t>
            </a:r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en-US" sz="4000" b="1" dirty="0" smtClean="0"/>
              <a:t>1.</a:t>
            </a:r>
            <a:r>
              <a:rPr lang="th-TH" sz="4000" b="1" dirty="0" smtClean="0"/>
              <a:t>รู้อ่านรู้เขียน	</a:t>
            </a:r>
            <a:r>
              <a:rPr lang="en-US" sz="4000" b="1" dirty="0" smtClean="0"/>
              <a:t>2.</a:t>
            </a:r>
            <a:r>
              <a:rPr lang="th-TH" sz="4000" b="1" dirty="0" smtClean="0"/>
              <a:t>รู้คณิต	</a:t>
            </a:r>
            <a:r>
              <a:rPr lang="en-US" sz="4000" b="1" dirty="0" smtClean="0"/>
              <a:t>3.</a:t>
            </a:r>
            <a:r>
              <a:rPr lang="th-TH" sz="4000" b="1" dirty="0" smtClean="0"/>
              <a:t>รู้</a:t>
            </a:r>
            <a:r>
              <a:rPr lang="en-US" sz="4000" b="1" dirty="0" smtClean="0"/>
              <a:t>ICT</a:t>
            </a:r>
          </a:p>
          <a:p>
            <a:pPr algn="ctr">
              <a:buNone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ก.</a:t>
            </a:r>
          </a:p>
          <a:p>
            <a:pPr>
              <a:buNone/>
            </a:pPr>
            <a:r>
              <a:rPr lang="en-US" sz="4000" b="1" dirty="0" smtClean="0"/>
              <a:t>1.</a:t>
            </a:r>
            <a:r>
              <a:rPr lang="th-TH" sz="4000" b="1" dirty="0" smtClean="0"/>
              <a:t>การคิดแบบมีวิจารณญาณ</a:t>
            </a:r>
          </a:p>
          <a:p>
            <a:pPr>
              <a:buNone/>
            </a:pPr>
            <a:r>
              <a:rPr lang="en-US" sz="4000" b="1" dirty="0" smtClean="0"/>
              <a:t>2.</a:t>
            </a:r>
            <a:r>
              <a:rPr lang="th-TH" sz="4000" b="1" dirty="0" smtClean="0"/>
              <a:t>การสื่อสาร</a:t>
            </a:r>
          </a:p>
          <a:p>
            <a:pPr>
              <a:buNone/>
            </a:pPr>
            <a:r>
              <a:rPr lang="en-US" sz="4000" b="1" dirty="0" smtClean="0"/>
              <a:t>3.</a:t>
            </a:r>
            <a:r>
              <a:rPr lang="th-TH" sz="4000" b="1" dirty="0" smtClean="0"/>
              <a:t>การทำงานร่วมกัน</a:t>
            </a:r>
          </a:p>
          <a:p>
            <a:pPr>
              <a:buNone/>
            </a:pPr>
            <a:r>
              <a:rPr lang="en-US" sz="4000" b="1" dirty="0" smtClean="0"/>
              <a:t>4.</a:t>
            </a:r>
            <a:r>
              <a:rPr lang="th-TH" sz="4000" b="1" dirty="0" smtClean="0"/>
              <a:t>การสร้างสรรค์</a:t>
            </a:r>
          </a:p>
          <a:p>
            <a:pPr>
              <a:buNone/>
            </a:pPr>
            <a:endParaRPr lang="th-TH" sz="2600" b="1" dirty="0" smtClean="0"/>
          </a:p>
          <a:p>
            <a:pPr>
              <a:buNone/>
            </a:pPr>
            <a:r>
              <a:rPr lang="th-TH" sz="2600" b="1" dirty="0" smtClean="0"/>
              <a:t>ที่มา เวบไซต์ทักษะในศวรรษที่ 21</a:t>
            </a:r>
            <a:endParaRPr lang="en-US" sz="2600" b="1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 smtClean="0"/>
              <a:t>การคิดแบบมีวิจารณญาณ </a:t>
            </a:r>
            <a:r>
              <a:rPr lang="en-US" dirty="0" smtClean="0"/>
              <a:t>Critical thinking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4800" dirty="0" smtClean="0"/>
              <a:t>คือ มีความสามารถในการคิดวิเคราะห์ </a:t>
            </a:r>
            <a:endParaRPr lang="th-TH" sz="4800" dirty="0" smtClean="0"/>
          </a:p>
          <a:p>
            <a:r>
              <a:rPr lang="th-TH" sz="4800" dirty="0" smtClean="0"/>
              <a:t>คิด</a:t>
            </a:r>
            <a:r>
              <a:rPr lang="th-TH" sz="4800" dirty="0" smtClean="0"/>
              <a:t>อย่างมีเหตุผล และต้องสามารถตัดสินคุณค่าของเรื่องต่างๆที่คิดนั้นด้วย</a:t>
            </a:r>
            <a:endParaRPr lang="th-TH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การสื่อสาร </a:t>
            </a:r>
            <a:r>
              <a:rPr lang="en-US" dirty="0" smtClean="0"/>
              <a:t>Communication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4800" dirty="0" smtClean="0"/>
              <a:t>คือ ต้องมรความสามารถใช้ศัพท์ใช้ภาษา,ใช้</a:t>
            </a:r>
            <a:r>
              <a:rPr lang="en-US" sz="4800" dirty="0" smtClean="0"/>
              <a:t>ICT </a:t>
            </a:r>
            <a:r>
              <a:rPr lang="th-TH" sz="4800" dirty="0" smtClean="0"/>
              <a:t>และใช้จิตวิทยาเพื่อสื่อสารกับผู้อื่นให้ประสบความสำเร็จได้</a:t>
            </a:r>
            <a:endParaRPr lang="th-TH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การทำงานร่วมกัน </a:t>
            </a:r>
            <a:r>
              <a:rPr lang="en-US" dirty="0" smtClean="0"/>
              <a:t>Collaboration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4800" dirty="0" smtClean="0"/>
              <a:t>คือมีความสามารถในการทำงานร่วมกับผู้อื่นได้,การร่วมมือกับคนหลายคนที่อาจมีพื้นฐานต่างกัน ทั้งแนวคิด ความเชื่อ หรือความรู้ </a:t>
            </a:r>
            <a:endParaRPr lang="th-TH" sz="4800" dirty="0" smtClean="0"/>
          </a:p>
          <a:p>
            <a:pPr>
              <a:buNone/>
            </a:pPr>
            <a:r>
              <a:rPr lang="th-TH" sz="4800" dirty="0" smtClean="0"/>
              <a:t> </a:t>
            </a:r>
            <a:r>
              <a:rPr lang="th-TH" sz="4800" dirty="0" smtClean="0"/>
              <a:t> </a:t>
            </a:r>
            <a:r>
              <a:rPr lang="th-TH" sz="4800" dirty="0" smtClean="0"/>
              <a:t>เพื่อ</a:t>
            </a:r>
            <a:r>
              <a:rPr lang="th-TH" sz="4800" dirty="0" smtClean="0"/>
              <a:t>ทำงานรือทำกิจกรรมใดๆให้ประสบความสำเร็จได้</a:t>
            </a:r>
            <a:endParaRPr lang="th-TH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1632</TotalTime>
  <Words>993</Words>
  <Application>Microsoft Office PowerPoint</Application>
  <PresentationFormat>On-screen Show (4:3)</PresentationFormat>
  <Paragraphs>105</Paragraphs>
  <Slides>32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Flow</vt:lpstr>
      <vt:lpstr>ห้องเรียนกลับทาง วิชาภาษาจีน </vt:lpstr>
      <vt:lpstr>การสอนแบบที่ 1</vt:lpstr>
      <vt:lpstr>การสอนแบบที่ 2</vt:lpstr>
      <vt:lpstr>ลำดับขั้นการเรียนรู้ทางการศึกษาของบลูม  (แบบดั้งเดิม)</vt:lpstr>
      <vt:lpstr>ทักษะที่สำคัญของผู้เรียนใน ศตวรรษที่ 21</vt:lpstr>
      <vt:lpstr>ทักษะที่สำคัญของผู้เรียนในศตวรรษที่ 21  3ร. +4ก.</vt:lpstr>
      <vt:lpstr>การคิดแบบมีวิจารณญาณ Critical thinking</vt:lpstr>
      <vt:lpstr>การสื่อสาร Communication</vt:lpstr>
      <vt:lpstr>การทำงานร่วมกัน Collaboration</vt:lpstr>
      <vt:lpstr>การสร้างสรรค์ Creativity</vt:lpstr>
      <vt:lpstr>ครูเพื่อศิษย์สร้างห้องเรียนกลับทาง วิจารณ์ พานิช</vt:lpstr>
      <vt:lpstr>ห้องเรียนกลับทาง</vt:lpstr>
      <vt:lpstr>ห้องเรียนกลับทาง</vt:lpstr>
      <vt:lpstr>ห้องเรียนแบบเดิม กับ ห้องเรียนกลับทาง</vt:lpstr>
      <vt:lpstr>การกลับทางห้องเรียนมีผลอะไรบ้าง</vt:lpstr>
      <vt:lpstr>Slide 16</vt:lpstr>
      <vt:lpstr>ห้องเรียนกลับทาง  วิชาภาษาจีน โดยนายรัชต์ธร รัตนพิสุทธิ์กุล</vt:lpstr>
      <vt:lpstr>ผู้เรียนศึกษาบทเรียนที่บ้าน จากสื่อการสอน  จดบันทึกสิ่งที่ได้เรียนรู้พร้อมคำถาม</vt:lpstr>
      <vt:lpstr>Slide 19</vt:lpstr>
      <vt:lpstr>ผู้เรียนนำบันทึกมาชั้นเรียน   ครูตรวจสอบความรู้ที่ผู้เรียนได้บันทึก</vt:lpstr>
      <vt:lpstr>Slide 21</vt:lpstr>
      <vt:lpstr>ครูจัดการเรียนรู้เพื่อฝึกทักษะและเสริมความรู้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ห้องเรียนกลับทาง วิชาภาษาจีน</dc:title>
  <dc:creator>ASUS</dc:creator>
  <cp:lastModifiedBy>Student-88</cp:lastModifiedBy>
  <cp:revision>22</cp:revision>
  <dcterms:created xsi:type="dcterms:W3CDTF">2014-02-06T02:23:07Z</dcterms:created>
  <dcterms:modified xsi:type="dcterms:W3CDTF">2014-02-18T06:53:57Z</dcterms:modified>
</cp:coreProperties>
</file>