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handoutMasterIdLst>
    <p:handoutMasterId r:id="rId27"/>
  </p:handoutMasterIdLst>
  <p:sldIdLst>
    <p:sldId id="299" r:id="rId2"/>
    <p:sldId id="300" r:id="rId3"/>
    <p:sldId id="301" r:id="rId4"/>
    <p:sldId id="320" r:id="rId5"/>
    <p:sldId id="302" r:id="rId6"/>
    <p:sldId id="281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280" r:id="rId17"/>
    <p:sldId id="285" r:id="rId18"/>
    <p:sldId id="286" r:id="rId19"/>
    <p:sldId id="313" r:id="rId20"/>
    <p:sldId id="314" r:id="rId21"/>
    <p:sldId id="317" r:id="rId22"/>
    <p:sldId id="315" r:id="rId23"/>
    <p:sldId id="316" r:id="rId24"/>
    <p:sldId id="318" r:id="rId25"/>
    <p:sldId id="319" r:id="rId26"/>
  </p:sldIdLst>
  <p:sldSz cx="9144000" cy="6858000" type="screen4x3"/>
  <p:notesSz cx="6858000" cy="9144000"/>
  <p:custDataLst>
    <p:tags r:id="rId28"/>
  </p:custData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FF00"/>
    <a:srgbClr val="00CC66"/>
    <a:srgbClr val="009900"/>
    <a:srgbClr val="00CC00"/>
    <a:srgbClr val="33CC33"/>
    <a:srgbClr val="339966"/>
    <a:srgbClr val="339933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8F9B3-45E9-435A-8CEA-1CF9EA38D8D5}" type="datetimeFigureOut">
              <a:rPr lang="th-TH" smtClean="0"/>
              <a:t>29/05/57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6F3F4-F910-4579-9243-113AD7BD4F9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78171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ชื่อเรื่องรอง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ตัวยึดวันที่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237E-F417-45D2-9BB9-C3B1AAF239C7}" type="datetimeFigureOut">
              <a:rPr lang="th-TH" smtClean="0"/>
              <a:pPr/>
              <a:t>29/05/57</a:t>
            </a:fld>
            <a:endParaRPr lang="th-TH"/>
          </a:p>
        </p:txBody>
      </p:sp>
      <p:sp>
        <p:nvSpPr>
          <p:cNvPr id="19" name="ตัวยึดท้ายกระดา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7" name="ตัวยึดหมายเลขภาพนิ่ง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48ED-5343-4881-AB5B-6A6E1210752B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237E-F417-45D2-9BB9-C3B1AAF239C7}" type="datetimeFigureOut">
              <a:rPr lang="th-TH" smtClean="0"/>
              <a:pPr/>
              <a:t>29/05/57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48ED-5343-4881-AB5B-6A6E1210752B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237E-F417-45D2-9BB9-C3B1AAF239C7}" type="datetimeFigureOut">
              <a:rPr lang="th-TH" smtClean="0"/>
              <a:pPr/>
              <a:t>29/05/57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48ED-5343-4881-AB5B-6A6E1210752B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237E-F417-45D2-9BB9-C3B1AAF239C7}" type="datetimeFigureOut">
              <a:rPr lang="th-TH" smtClean="0"/>
              <a:pPr/>
              <a:t>29/05/57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48ED-5343-4881-AB5B-6A6E1210752B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237E-F417-45D2-9BB9-C3B1AAF239C7}" type="datetimeFigureOut">
              <a:rPr lang="th-TH" smtClean="0"/>
              <a:pPr/>
              <a:t>29/05/57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48ED-5343-4881-AB5B-6A6E1210752B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237E-F417-45D2-9BB9-C3B1AAF239C7}" type="datetimeFigureOut">
              <a:rPr lang="th-TH" smtClean="0"/>
              <a:pPr/>
              <a:t>29/05/57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48ED-5343-4881-AB5B-6A6E1210752B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237E-F417-45D2-9BB9-C3B1AAF239C7}" type="datetimeFigureOut">
              <a:rPr lang="th-TH" smtClean="0"/>
              <a:pPr/>
              <a:t>29/05/57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48ED-5343-4881-AB5B-6A6E1210752B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237E-F417-45D2-9BB9-C3B1AAF239C7}" type="datetimeFigureOut">
              <a:rPr lang="th-TH" smtClean="0"/>
              <a:pPr/>
              <a:t>29/05/57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48ED-5343-4881-AB5B-6A6E1210752B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237E-F417-45D2-9BB9-C3B1AAF239C7}" type="datetimeFigureOut">
              <a:rPr lang="th-TH" smtClean="0"/>
              <a:pPr/>
              <a:t>29/05/57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48ED-5343-4881-AB5B-6A6E1210752B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237E-F417-45D2-9BB9-C3B1AAF239C7}" type="datetimeFigureOut">
              <a:rPr lang="th-TH" smtClean="0"/>
              <a:pPr/>
              <a:t>29/05/57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148ED-5343-4881-AB5B-6A6E1210752B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ตัดและมนมุมสี่เหลี่ยมหนึ่งมุม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สามเหลี่ยมมุมฉาก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237E-F417-45D2-9BB9-C3B1AAF239C7}" type="datetimeFigureOut">
              <a:rPr lang="th-TH" smtClean="0"/>
              <a:pPr/>
              <a:t>29/05/57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CC148ED-5343-4881-AB5B-6A6E1210752B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รูปแบบอิสระ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รูปแบบอิสระ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0"/>
              </a:schemeClr>
            </a:gs>
            <a:gs pos="44000">
              <a:schemeClr val="accent1">
                <a:lumMod val="50000"/>
              </a:schemeClr>
            </a:gs>
            <a:gs pos="100000">
              <a:schemeClr val="tx2">
                <a:lumMod val="10000"/>
              </a:schemeClr>
            </a:gs>
          </a:gsLst>
          <a:path path="circle">
            <a:fillToRect l="10000" t="110000" r="1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รูปแบบอิสระ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รูปแบบอิสระ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ตัวยึดชื่อเรื่อง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ตัวยึดข้อความ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0" name="ตัวยึดวันที่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818237E-F417-45D2-9BB9-C3B1AAF239C7}" type="datetimeFigureOut">
              <a:rPr lang="th-TH" smtClean="0"/>
              <a:pPr/>
              <a:t>29/05/57</a:t>
            </a:fld>
            <a:endParaRPr lang="th-TH"/>
          </a:p>
        </p:txBody>
      </p:sp>
      <p:sp>
        <p:nvSpPr>
          <p:cNvPr id="22" name="ตัวยึดท้ายกระดา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18" name="ตัวยึดหมายเลขภาพนิ่ง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C148ED-5343-4881-AB5B-6A6E1210752B}" type="slidenum">
              <a:rPr lang="th-TH" smtClean="0"/>
              <a:pPr/>
              <a:t>‹#›</a:t>
            </a:fld>
            <a:endParaRPr lang="th-TH"/>
          </a:p>
        </p:txBody>
      </p:sp>
      <p:grpSp>
        <p:nvGrpSpPr>
          <p:cNvPr id="2" name="กลุ่ม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รูปแบบอิสระ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รูปแบบอิสระ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2617182"/>
            <a:ext cx="8784976" cy="3764146"/>
          </a:xfrm>
        </p:spPr>
        <p:txBody>
          <a:bodyPr>
            <a:noAutofit/>
          </a:bodyPr>
          <a:lstStyle/>
          <a:p>
            <a:pPr algn="ctr"/>
            <a:r>
              <a:rPr lang="th-TH" sz="8000" dirty="0">
                <a:solidFill>
                  <a:srgbClr val="FFFF00"/>
                </a:solidFill>
                <a:latin typeface="TH SarabunPSK" panose="020B0500040200020003" pitchFamily="34" charset="-34"/>
                <a:cs typeface="+mn-cs"/>
              </a:rPr>
              <a:t>การจัดการ</a:t>
            </a:r>
            <a:r>
              <a:rPr lang="th-TH" sz="8000" dirty="0" smtClean="0">
                <a:solidFill>
                  <a:srgbClr val="FFFF00"/>
                </a:solidFill>
                <a:latin typeface="TH SarabunPSK" panose="020B0500040200020003" pitchFamily="34" charset="-34"/>
                <a:cs typeface="+mn-cs"/>
              </a:rPr>
              <a:t>เรียนรู้</a:t>
            </a:r>
            <a:br>
              <a:rPr lang="th-TH" sz="8000" dirty="0" smtClean="0">
                <a:solidFill>
                  <a:srgbClr val="FFFF00"/>
                </a:solidFill>
                <a:latin typeface="TH SarabunPSK" panose="020B0500040200020003" pitchFamily="34" charset="-34"/>
                <a:cs typeface="+mn-cs"/>
              </a:rPr>
            </a:br>
            <a:r>
              <a:rPr lang="th-TH" sz="8000" dirty="0" smtClean="0">
                <a:solidFill>
                  <a:srgbClr val="FFFF00"/>
                </a:solidFill>
                <a:latin typeface="TH SarabunPSK" panose="020B0500040200020003" pitchFamily="34" charset="-34"/>
                <a:cs typeface="+mn-cs"/>
              </a:rPr>
              <a:t>สู่</a:t>
            </a:r>
            <a:r>
              <a:rPr lang="th-TH" sz="8000" dirty="0">
                <a:solidFill>
                  <a:srgbClr val="FFFF00"/>
                </a:solidFill>
                <a:latin typeface="TH SarabunPSK" panose="020B0500040200020003" pitchFamily="34" charset="-34"/>
                <a:cs typeface="+mn-cs"/>
              </a:rPr>
              <a:t>ความเป็นครูมือ</a:t>
            </a:r>
            <a:r>
              <a:rPr lang="th-TH" sz="8000" dirty="0" smtClean="0">
                <a:solidFill>
                  <a:srgbClr val="FFFF00"/>
                </a:solidFill>
                <a:latin typeface="TH SarabunPSK" panose="020B0500040200020003" pitchFamily="34" charset="-34"/>
                <a:cs typeface="+mn-cs"/>
              </a:rPr>
              <a:t>อาชีพ</a:t>
            </a:r>
            <a:br>
              <a:rPr lang="th-TH" sz="8000" dirty="0" smtClean="0">
                <a:solidFill>
                  <a:srgbClr val="FFFF00"/>
                </a:solidFill>
                <a:latin typeface="TH SarabunPSK" panose="020B0500040200020003" pitchFamily="34" charset="-34"/>
                <a:cs typeface="+mn-cs"/>
              </a:rPr>
            </a:br>
            <a:r>
              <a:rPr lang="th-TH" sz="8000" dirty="0" smtClean="0">
                <a:solidFill>
                  <a:srgbClr val="FFFF00"/>
                </a:solidFill>
                <a:latin typeface="TH SarabunPSK" panose="020B0500040200020003" pitchFamily="34" charset="-34"/>
                <a:cs typeface="+mn-cs"/>
              </a:rPr>
              <a:t>และ</a:t>
            </a:r>
            <a:r>
              <a:rPr lang="th-TH" sz="8000" dirty="0">
                <a:solidFill>
                  <a:srgbClr val="FFFF00"/>
                </a:solidFill>
                <a:latin typeface="TH SarabunPSK" panose="020B0500040200020003" pitchFamily="34" charset="-34"/>
                <a:cs typeface="+mn-cs"/>
              </a:rPr>
              <a:t>กลวิธีการ</a:t>
            </a:r>
            <a:r>
              <a:rPr lang="th-TH" sz="8000" dirty="0" smtClean="0">
                <a:solidFill>
                  <a:srgbClr val="FFFF00"/>
                </a:solidFill>
                <a:latin typeface="TH SarabunPSK" panose="020B0500040200020003" pitchFamily="34" charset="-34"/>
                <a:cs typeface="+mn-cs"/>
              </a:rPr>
              <a:t>สอน</a:t>
            </a:r>
            <a:endParaRPr lang="th-TH" sz="5400" dirty="0">
              <a:solidFill>
                <a:schemeClr val="tx1"/>
              </a:solidFill>
              <a:latin typeface="TH SarabunPSK" panose="020B0500040200020003" pitchFamily="34" charset="-34"/>
              <a:cs typeface="+mn-cs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624359"/>
            <a:ext cx="1981934" cy="19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5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2708920"/>
            <a:ext cx="8712968" cy="1143000"/>
          </a:xfrm>
        </p:spPr>
        <p:txBody>
          <a:bodyPr>
            <a:noAutofit/>
          </a:bodyPr>
          <a:lstStyle/>
          <a:p>
            <a:pPr algn="r"/>
            <a:r>
              <a:rPr lang="th-TH" sz="72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+mn-cs"/>
              </a:rPr>
              <a:t>ประสบการณ์การสอนจากพื้นที่</a:t>
            </a:r>
            <a:endParaRPr lang="th-TH" sz="7200" b="1" dirty="0">
              <a:solidFill>
                <a:srgbClr val="FFFF00"/>
              </a:solidFill>
              <a:latin typeface="TH SarabunPSK" panose="020B0500040200020003" pitchFamily="34" charset="-3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83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9" t="7372" r="8819" b="14158"/>
          <a:stretch/>
        </p:blipFill>
        <p:spPr>
          <a:xfrm>
            <a:off x="-1" y="0"/>
            <a:ext cx="9144001" cy="6858000"/>
          </a:xfrm>
        </p:spPr>
      </p:pic>
    </p:spTree>
    <p:extLst>
      <p:ext uri="{BB962C8B-B14F-4D97-AF65-F5344CB8AC3E}">
        <p14:creationId xmlns:p14="http://schemas.microsoft.com/office/powerpoint/2010/main" val="51520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SLGM เจาะใจ ลัดดาวรรณ หลวงอาจ จากสาวโรงงาน สู่ผู้พิพากษา) 25 7 56 Part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515" y="1340768"/>
            <a:ext cx="8832981" cy="4968552"/>
          </a:xfrm>
          <a:prstGeom prst="rect">
            <a:avLst/>
          </a:prstGeom>
        </p:spPr>
      </p:pic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90784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th-TH" sz="80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ตัวอย่างความสำเร็จ</a:t>
            </a:r>
            <a:endParaRPr lang="th-TH" sz="80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602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1925960"/>
            <a:ext cx="8856984" cy="2151112"/>
          </a:xfrm>
        </p:spPr>
        <p:txBody>
          <a:bodyPr>
            <a:noAutofit/>
          </a:bodyPr>
          <a:lstStyle/>
          <a:p>
            <a:pPr algn="ctr"/>
            <a:r>
              <a:rPr lang="th-TH" sz="96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+mn-cs"/>
              </a:rPr>
              <a:t>กลวิธีการสอน </a:t>
            </a:r>
            <a:r>
              <a:rPr lang="th-TH" sz="9600" b="1" dirty="0" err="1" smtClean="0">
                <a:solidFill>
                  <a:srgbClr val="FFFF00"/>
                </a:solidFill>
                <a:latin typeface="TH SarabunPSK" panose="020B0500040200020003" pitchFamily="34" charset="-34"/>
                <a:cs typeface="+mn-cs"/>
              </a:rPr>
              <a:t>กศน</a:t>
            </a:r>
            <a:r>
              <a:rPr lang="th-TH" sz="96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+mn-cs"/>
              </a:rPr>
              <a:t>.</a:t>
            </a:r>
            <a:endParaRPr lang="th-TH" sz="9600" b="1" dirty="0">
              <a:solidFill>
                <a:srgbClr val="FFFF00"/>
              </a:solidFill>
              <a:latin typeface="TH SarabunPSK" panose="020B0500040200020003" pitchFamily="34" charset="-3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92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9680" r="10626" b="5900"/>
          <a:stretch/>
        </p:blipFill>
        <p:spPr>
          <a:xfrm>
            <a:off x="0" y="0"/>
            <a:ext cx="9154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5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07504" y="1925960"/>
            <a:ext cx="8856984" cy="2151112"/>
          </a:xfrm>
        </p:spPr>
        <p:txBody>
          <a:bodyPr>
            <a:noAutofit/>
          </a:bodyPr>
          <a:lstStyle/>
          <a:p>
            <a:pPr algn="ctr"/>
            <a:r>
              <a:rPr lang="th-TH" sz="115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+mn-cs"/>
              </a:rPr>
              <a:t>อภิปรายกลุ่ม</a:t>
            </a:r>
            <a:endParaRPr lang="th-TH" sz="11500" b="1" dirty="0">
              <a:solidFill>
                <a:srgbClr val="FFFF00"/>
              </a:solidFill>
              <a:latin typeface="TH SarabunPSK" panose="020B0500040200020003" pitchFamily="34" charset="-3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49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 descr="392810_509345919121587_358776407_n[1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88070"/>
            <a:ext cx="6527078" cy="65270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 descr="397415_653537111326546_39742739_n[1].jpg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7224" y="785794"/>
            <a:ext cx="7715303" cy="5786478"/>
          </a:xfrm>
          <a:prstGeom prst="rect">
            <a:avLst/>
          </a:prstGeom>
        </p:spPr>
      </p:pic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407310" y="1772816"/>
            <a:ext cx="6615130" cy="396044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13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</a:rPr>
              <a:t>Q-A</a:t>
            </a:r>
          </a:p>
          <a:p>
            <a:pPr algn="ctr">
              <a:buNone/>
            </a:pPr>
            <a:r>
              <a:rPr lang="th-TH" sz="8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</a:rPr>
              <a:t>แลกเปลี่ยนเรียนรู้</a:t>
            </a:r>
            <a:endParaRPr lang="th-TH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 descr="ดอกไม้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158" y="428604"/>
            <a:ext cx="8598239" cy="5894390"/>
          </a:xfrm>
          <a:prstGeom prst="rect">
            <a:avLst/>
          </a:prstGeom>
        </p:spPr>
      </p:pic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714348" y="785794"/>
            <a:ext cx="7458052" cy="357931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5400" b="1" dirty="0" smtClean="0">
                <a:latin typeface="TH SarabunPSK" pitchFamily="34" charset="-34"/>
                <a:cs typeface="TH SarabunPSK" pitchFamily="34" charset="-34"/>
              </a:rPr>
              <a:t>“</a:t>
            </a:r>
            <a:r>
              <a:rPr lang="th-TH" sz="5400" b="1" dirty="0" smtClean="0">
                <a:latin typeface="TH SarabunPSK" pitchFamily="34" charset="-34"/>
                <a:cs typeface="TH SarabunPSK" pitchFamily="34" charset="-34"/>
              </a:rPr>
              <a:t> สักวันหนึ่งดอกไม้จะบานสะพรั่ง</a:t>
            </a:r>
          </a:p>
          <a:p>
            <a:pPr>
              <a:buNone/>
            </a:pPr>
            <a:r>
              <a:rPr lang="th-TH" sz="5400" b="1" dirty="0" smtClean="0">
                <a:latin typeface="TH SarabunPSK" pitchFamily="34" charset="-34"/>
                <a:cs typeface="TH SarabunPSK" pitchFamily="34" charset="-34"/>
              </a:rPr>
              <a:t>สักวันหนึ่งคนจริงจังจักหลากหลาย</a:t>
            </a:r>
          </a:p>
          <a:p>
            <a:pPr>
              <a:buNone/>
            </a:pPr>
            <a:r>
              <a:rPr lang="th-TH" sz="5400" b="1" dirty="0" smtClean="0">
                <a:latin typeface="TH SarabunPSK" pitchFamily="34" charset="-34"/>
                <a:cs typeface="TH SarabunPSK" pitchFamily="34" charset="-34"/>
              </a:rPr>
              <a:t>สักวันหนึ่งคนดีๆทั้งหญิงชาย</a:t>
            </a:r>
          </a:p>
          <a:p>
            <a:pPr>
              <a:buNone/>
            </a:pPr>
            <a:r>
              <a:rPr lang="th-TH" sz="5400" b="1" dirty="0" smtClean="0">
                <a:latin typeface="TH SarabunPSK" pitchFamily="34" charset="-34"/>
                <a:cs typeface="TH SarabunPSK" pitchFamily="34" charset="-34"/>
              </a:rPr>
              <a:t>จะเกิดขึ้นมากมายเต็มแผ่นดิน... </a:t>
            </a:r>
            <a:r>
              <a:rPr lang="en-US" sz="5400" b="1" dirty="0" smtClean="0">
                <a:latin typeface="TH SarabunPSK" pitchFamily="34" charset="-34"/>
                <a:cs typeface="TH SarabunPSK" pitchFamily="34" charset="-34"/>
              </a:rPr>
              <a:t>”</a:t>
            </a:r>
            <a:endParaRPr lang="th-TH" sz="5400" b="1" dirty="0"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52156" y="6165304"/>
            <a:ext cx="30003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THANK YOU</a:t>
            </a:r>
            <a:endParaRPr lang="th-TH" sz="5400" b="1" dirty="0">
              <a:solidFill>
                <a:schemeClr val="bg1"/>
              </a:solidFill>
              <a:latin typeface="TH SarabunPSK" pitchFamily="34" charset="-34"/>
              <a:cs typeface="TH SarabunPSK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856984" cy="1296144"/>
          </a:xfrm>
        </p:spPr>
        <p:txBody>
          <a:bodyPr>
            <a:noAutofit/>
          </a:bodyPr>
          <a:lstStyle/>
          <a:p>
            <a:pPr algn="ctr"/>
            <a:r>
              <a:rPr lang="th-TH" sz="96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+mn-cs"/>
              </a:rPr>
              <a:t>เพลงกำลังใจ</a:t>
            </a:r>
            <a:endParaRPr lang="th-TH" sz="9600" b="1" dirty="0">
              <a:solidFill>
                <a:srgbClr val="FFFF00"/>
              </a:solidFill>
              <a:latin typeface="TH SarabunPSK" panose="020B0500040200020003" pitchFamily="34" charset="-34"/>
              <a:cs typeface="+mn-cs"/>
            </a:endParaRP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179512" y="1052736"/>
            <a:ext cx="88569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th-TH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	ในยามที่ท้อแท้ ขอเพียงแค่คนหนึ่ง </a:t>
            </a:r>
            <a:r>
              <a:rPr lang="th-TH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จะ</a:t>
            </a:r>
            <a:r>
              <a:rPr lang="th-TH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คิดถึง และคอยห่วงใย </a:t>
            </a:r>
            <a:r>
              <a:rPr lang="th-TH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ใน</a:t>
            </a:r>
            <a:r>
              <a:rPr lang="th-TH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ยามที่ชีวิต หม่นหมองร้องไห้ </a:t>
            </a:r>
            <a:r>
              <a:rPr lang="th-TH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ขอ</a:t>
            </a:r>
            <a:r>
              <a:rPr lang="th-TH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เพียงมีใคร ปลอบใจ สักคน </a:t>
            </a:r>
            <a:r>
              <a:rPr lang="th-TH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ในวัน</a:t>
            </a:r>
            <a:r>
              <a:rPr lang="th-TH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ที่โลกร้าง ความหวังให้วาด </a:t>
            </a:r>
            <a:r>
              <a:rPr lang="th-TH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มัน</a:t>
            </a:r>
            <a:r>
              <a:rPr lang="th-TH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ขาดมันหาย ใครจะช่วย</a:t>
            </a:r>
            <a:r>
              <a:rPr lang="th-TH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เติมเพิ่ม</a:t>
            </a:r>
            <a:r>
              <a:rPr lang="th-TH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พลังใจ ให้ฉันได้</a:t>
            </a:r>
            <a:r>
              <a:rPr lang="th-TH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เริ่ม ต่อสู้</a:t>
            </a:r>
            <a:r>
              <a:rPr lang="th-TH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อีกครั้ง บนหนทางไกล 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sz="4000" b="1" dirty="0">
                <a:latin typeface="TH Kodchasal" panose="02000506000000020004" pitchFamily="2" charset="-34"/>
                <a:ea typeface="Calibri" panose="020F0502020204030204" pitchFamily="34" charset="0"/>
              </a:rPr>
              <a:t>	* </a:t>
            </a:r>
            <a:r>
              <a:rPr lang="th-TH" sz="4000" b="1" dirty="0" smtClean="0">
                <a:latin typeface="TH Kodchasal" panose="02000506000000020004" pitchFamily="2" charset="-34"/>
                <a:ea typeface="Calibri" panose="020F0502020204030204" pitchFamily="34" charset="0"/>
              </a:rPr>
              <a:t>กำ ลัง </a:t>
            </a:r>
            <a:r>
              <a:rPr lang="th-TH" sz="4000" b="1" dirty="0">
                <a:latin typeface="TH Kodchasal" panose="02000506000000020004" pitchFamily="2" charset="-34"/>
                <a:ea typeface="Calibri" panose="020F0502020204030204" pitchFamily="34" charset="0"/>
              </a:rPr>
              <a:t>ใจ จากใครหนอ ขอเป็นทาน ให้ฝันให้ใฝ่ 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th-TH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ให้ชีวิต ได้มีแรงใจ ให้ดวงใจลุกโชนความหวัง 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th-TH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	กำ ลัง ใจ จากใครหนอ ขอเป็นทาน ให้ฉันได้ไหม 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th-TH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ดั่งหยาดฝน บนฝากฟ้าไกล </a:t>
            </a:r>
            <a:r>
              <a:rPr lang="th-TH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ที่</a:t>
            </a:r>
            <a:r>
              <a:rPr lang="th-TH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หยาดริน สู่พื้นดินแห้ง</a:t>
            </a:r>
            <a:r>
              <a:rPr lang="th-TH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ผาก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22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7" y="692696"/>
            <a:ext cx="8280920" cy="5976664"/>
          </a:xfrm>
        </p:spPr>
        <p:txBody>
          <a:bodyPr>
            <a:noAutofit/>
          </a:bodyPr>
          <a:lstStyle/>
          <a:p>
            <a:pPr algn="ctr"/>
            <a:r>
              <a:rPr lang="th-TH" sz="9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+mn-cs"/>
              </a:rPr>
              <a:t>คณะวิทยากร</a:t>
            </a:r>
            <a:r>
              <a:rPr lang="th-TH" sz="8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+mn-cs"/>
              </a:rPr>
              <a:t/>
            </a:r>
            <a:br>
              <a:rPr lang="th-TH" sz="8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+mn-cs"/>
              </a:rPr>
            </a:br>
            <a:r>
              <a:rPr lang="th-TH" sz="8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+mn-cs"/>
              </a:rPr>
              <a:t>ดร.</a:t>
            </a:r>
            <a:r>
              <a:rPr lang="th-TH" sz="8000" dirty="0" smtClean="0">
                <a:solidFill>
                  <a:srgbClr val="FFFF00"/>
                </a:solidFill>
                <a:latin typeface="TH SarabunPSK" panose="020B0500040200020003" pitchFamily="34" charset="-34"/>
                <a:cs typeface="+mn-cs"/>
              </a:rPr>
              <a:t>อัจฉรา สากระจาย </a:t>
            </a:r>
            <a:r>
              <a:rPr lang="th-TH" sz="8000" dirty="0" smtClean="0">
                <a:solidFill>
                  <a:schemeClr val="tx1"/>
                </a:solidFill>
                <a:latin typeface="TH SarabunPSK" panose="020B0500040200020003" pitchFamily="34" charset="-34"/>
                <a:cs typeface="+mn-cs"/>
              </a:rPr>
              <a:t/>
            </a:r>
            <a:br>
              <a:rPr lang="th-TH" sz="8000" dirty="0" smtClean="0">
                <a:solidFill>
                  <a:schemeClr val="tx1"/>
                </a:solidFill>
                <a:latin typeface="TH SarabunPSK" panose="020B0500040200020003" pitchFamily="34" charset="-34"/>
                <a:cs typeface="+mn-cs"/>
              </a:rPr>
            </a:br>
            <a:r>
              <a:rPr lang="th-TH" sz="4800" dirty="0">
                <a:solidFill>
                  <a:schemeClr val="tx1"/>
                </a:solidFill>
                <a:latin typeface="TH SarabunPSK" panose="020B0500040200020003" pitchFamily="34" charset="-34"/>
                <a:cs typeface="+mn-cs"/>
              </a:rPr>
              <a:t>ผอ.สำนักงาน กศน.จังหวัดขอนแก่น</a:t>
            </a:r>
            <a:r>
              <a:rPr lang="th-TH" sz="8000" dirty="0">
                <a:solidFill>
                  <a:schemeClr val="tx1"/>
                </a:solidFill>
                <a:latin typeface="TH SarabunPSK" panose="020B0500040200020003" pitchFamily="34" charset="-34"/>
                <a:cs typeface="+mn-cs"/>
              </a:rPr>
              <a:t/>
            </a:r>
            <a:br>
              <a:rPr lang="th-TH" sz="8000" dirty="0">
                <a:solidFill>
                  <a:schemeClr val="tx1"/>
                </a:solidFill>
                <a:latin typeface="TH SarabunPSK" panose="020B0500040200020003" pitchFamily="34" charset="-34"/>
                <a:cs typeface="+mn-cs"/>
              </a:rPr>
            </a:br>
            <a:r>
              <a:rPr lang="th-TH" sz="8000" dirty="0" smtClean="0">
                <a:solidFill>
                  <a:srgbClr val="FFFF00"/>
                </a:solidFill>
                <a:latin typeface="TH SarabunPSK" panose="020B0500040200020003" pitchFamily="34" charset="-34"/>
                <a:cs typeface="+mn-cs"/>
              </a:rPr>
              <a:t>สุรศักดิ์ เพิ่มผล</a:t>
            </a:r>
            <a:r>
              <a:rPr lang="th-TH" sz="8000" dirty="0" smtClean="0">
                <a:solidFill>
                  <a:schemeClr val="tx1"/>
                </a:solidFill>
                <a:latin typeface="TH SarabunPSK" panose="020B0500040200020003" pitchFamily="34" charset="-34"/>
                <a:cs typeface="+mn-cs"/>
              </a:rPr>
              <a:t/>
            </a:r>
            <a:br>
              <a:rPr lang="th-TH" sz="8000" dirty="0" smtClean="0">
                <a:solidFill>
                  <a:schemeClr val="tx1"/>
                </a:solidFill>
                <a:latin typeface="TH SarabunPSK" panose="020B0500040200020003" pitchFamily="34" charset="-34"/>
                <a:cs typeface="+mn-cs"/>
              </a:rPr>
            </a:br>
            <a:r>
              <a:rPr lang="th-TH" sz="4800" dirty="0">
                <a:solidFill>
                  <a:schemeClr val="tx1"/>
                </a:solidFill>
                <a:latin typeface="TH SarabunPSK" panose="020B0500040200020003" pitchFamily="34" charset="-34"/>
                <a:cs typeface="+mn-cs"/>
              </a:rPr>
              <a:t>ผอ.สถาบันการศึกษาทางไกล</a:t>
            </a:r>
            <a:r>
              <a:rPr lang="th-TH" sz="8000" dirty="0" smtClean="0">
                <a:solidFill>
                  <a:schemeClr val="tx1"/>
                </a:solidFill>
                <a:latin typeface="TH SarabunPSK" panose="020B0500040200020003" pitchFamily="34" charset="-34"/>
                <a:cs typeface="+mn-cs"/>
              </a:rPr>
              <a:t/>
            </a:r>
            <a:br>
              <a:rPr lang="th-TH" sz="8000" dirty="0" smtClean="0">
                <a:solidFill>
                  <a:schemeClr val="tx1"/>
                </a:solidFill>
                <a:latin typeface="TH SarabunPSK" panose="020B0500040200020003" pitchFamily="34" charset="-34"/>
                <a:cs typeface="+mn-cs"/>
              </a:rPr>
            </a:br>
            <a:r>
              <a:rPr lang="th-TH" sz="8000" dirty="0" smtClean="0">
                <a:solidFill>
                  <a:srgbClr val="FFFF00"/>
                </a:solidFill>
                <a:latin typeface="TH SarabunPSK" panose="020B0500040200020003" pitchFamily="34" charset="-34"/>
                <a:cs typeface="+mn-cs"/>
              </a:rPr>
              <a:t>และคณะครู กศน.</a:t>
            </a:r>
            <a:endParaRPr lang="th-TH" sz="8000" dirty="0">
              <a:solidFill>
                <a:srgbClr val="FFFF00"/>
              </a:solidFill>
              <a:latin typeface="TH SarabunPSK" panose="020B0500040200020003" pitchFamily="34" charset="-3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13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72008"/>
            <a:ext cx="9144000" cy="1124744"/>
          </a:xfrm>
        </p:spPr>
        <p:txBody>
          <a:bodyPr>
            <a:noAutofit/>
          </a:bodyPr>
          <a:lstStyle/>
          <a:p>
            <a:pPr algn="ctr"/>
            <a:r>
              <a:rPr lang="th-TH" sz="72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เพลง </a:t>
            </a:r>
            <a:r>
              <a:rPr lang="th-TH" sz="7200" b="1" dirty="0" err="1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กศน</a:t>
            </a:r>
            <a:r>
              <a:rPr lang="th-TH" sz="72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.เพื่อประชา</a:t>
            </a:r>
            <a:endParaRPr lang="th-TH" sz="72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3 กศน เพื่อประชา ศรินทรา นิยากร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124744"/>
            <a:ext cx="828092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6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" t="16854" r="6684" b="13483"/>
          <a:stretch/>
        </p:blipFill>
        <p:spPr>
          <a:xfrm>
            <a:off x="1815" y="620688"/>
            <a:ext cx="9186827" cy="5760640"/>
          </a:xfrm>
        </p:spPr>
      </p:pic>
    </p:spTree>
    <p:extLst>
      <p:ext uri="{BB962C8B-B14F-4D97-AF65-F5344CB8AC3E}">
        <p14:creationId xmlns:p14="http://schemas.microsoft.com/office/powerpoint/2010/main" val="3844980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2" t="6666" r="9340"/>
          <a:stretch/>
        </p:blipFill>
        <p:spPr>
          <a:xfrm>
            <a:off x="-2984" y="188640"/>
            <a:ext cx="9146983" cy="6552728"/>
          </a:xfrm>
        </p:spPr>
      </p:pic>
    </p:spTree>
    <p:extLst>
      <p:ext uri="{BB962C8B-B14F-4D97-AF65-F5344CB8AC3E}">
        <p14:creationId xmlns:p14="http://schemas.microsoft.com/office/powerpoint/2010/main" val="21816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4651" r="18760" b="17442"/>
          <a:stretch/>
        </p:blipFill>
        <p:spPr>
          <a:xfrm>
            <a:off x="1" y="189378"/>
            <a:ext cx="9188034" cy="6479982"/>
          </a:xfrm>
        </p:spPr>
      </p:pic>
    </p:spTree>
    <p:extLst>
      <p:ext uri="{BB962C8B-B14F-4D97-AF65-F5344CB8AC3E}">
        <p14:creationId xmlns:p14="http://schemas.microsoft.com/office/powerpoint/2010/main" val="3700330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3" t="13124" r="10293" b="17976"/>
          <a:stretch/>
        </p:blipFill>
        <p:spPr>
          <a:xfrm>
            <a:off x="0" y="548680"/>
            <a:ext cx="9189591" cy="5760640"/>
          </a:xfrm>
        </p:spPr>
      </p:pic>
    </p:spTree>
    <p:extLst>
      <p:ext uri="{BB962C8B-B14F-4D97-AF65-F5344CB8AC3E}">
        <p14:creationId xmlns:p14="http://schemas.microsoft.com/office/powerpoint/2010/main" val="993093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" t="11065" r="23342" b="11832"/>
          <a:stretch/>
        </p:blipFill>
        <p:spPr>
          <a:xfrm>
            <a:off x="0" y="188640"/>
            <a:ext cx="9174385" cy="6533274"/>
          </a:xfrm>
        </p:spPr>
      </p:pic>
    </p:spTree>
    <p:extLst>
      <p:ext uri="{BB962C8B-B14F-4D97-AF65-F5344CB8AC3E}">
        <p14:creationId xmlns:p14="http://schemas.microsoft.com/office/powerpoint/2010/main" val="3419937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1480795"/>
            <a:ext cx="8856984" cy="1660173"/>
          </a:xfrm>
        </p:spPr>
        <p:txBody>
          <a:bodyPr>
            <a:noAutofit/>
          </a:bodyPr>
          <a:lstStyle/>
          <a:p>
            <a:pPr algn="ctr"/>
            <a:r>
              <a:rPr lang="th-TH" sz="660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กระบวนทัศน์ในการทำงาน</a:t>
            </a:r>
            <a:br>
              <a:rPr lang="th-TH" sz="660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660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 ผชช</a:t>
            </a:r>
            <a:r>
              <a:rPr lang="en-US" sz="660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660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กุลธร เลิศสุริยะกุล</a:t>
            </a:r>
            <a:br>
              <a:rPr lang="th-TH" sz="660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400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===================</a:t>
            </a:r>
            <a:r>
              <a:rPr lang="en-US" sz="3600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===================</a:t>
            </a:r>
            <a:endParaRPr lang="th-TH" sz="3600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0355" y="3212976"/>
            <a:ext cx="8928991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+ 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คุณภาพ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อย่าสมยอมกันไปสู่คุณภาพที่ตกต่ำ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รองเท้าของชาว</a:t>
            </a: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เกาะ มุมมอง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ของผู้จัดการบริษัทผลิตรองเท้า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วัฒนธรรมองค์กรที่เริ่มตั้งแต่ ผอ.กศน.อำเภอ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สมาชิก ทุก</a:t>
            </a: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จิตสาธารณะ</a:t>
            </a:r>
            <a:endParaRPr lang="th-TH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790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504" y="476672"/>
            <a:ext cx="8856984" cy="1660173"/>
          </a:xfrm>
        </p:spPr>
        <p:txBody>
          <a:bodyPr>
            <a:noAutofit/>
          </a:bodyPr>
          <a:lstStyle/>
          <a:p>
            <a:pPr algn="ctr"/>
            <a:r>
              <a:rPr lang="th-TH" sz="6600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เรื่องต้องรู้ก่อนเป็นครูสอนดี</a:t>
            </a:r>
            <a:br>
              <a:rPr lang="th-TH" sz="6600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6600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 </a:t>
            </a:r>
            <a:r>
              <a:rPr lang="th-TH" sz="6600" dirty="0" err="1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ผอ</a:t>
            </a:r>
            <a:r>
              <a:rPr lang="en-US" sz="6600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6600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ประเสริฐ หอมดี</a:t>
            </a:r>
            <a:endParaRPr lang="th-TH" sz="3600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0355" y="2196147"/>
            <a:ext cx="892899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ก้าวแรกที่ต้องเรียนรู้ของ ครู </a:t>
            </a:r>
            <a:r>
              <a:rPr lang="th-TH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กศน</a:t>
            </a: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โครงสร้างหลักสูตรการศึกษานอกระบบระดับการศึกษาขั้นพื้นฐาน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การจัดการเรียนรู้แบบ</a:t>
            </a:r>
            <a:r>
              <a:rPr lang="th-TH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บูรณา</a:t>
            </a: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การวัดประเมินผลการเรียนรู้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การบริหารการวัดและประเมินผล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h-TH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ระบบการดูแลช่วยเหลือผู้เรียน</a:t>
            </a:r>
            <a:endParaRPr lang="th-TH" sz="4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2070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66" y="0"/>
            <a:ext cx="8733234" cy="6858000"/>
          </a:xfrm>
          <a:prstGeom prst="rect">
            <a:avLst/>
          </a:prstGeom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8" y="0"/>
            <a:ext cx="7327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4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51" b="3227"/>
          <a:stretch/>
        </p:blipFill>
        <p:spPr>
          <a:xfrm>
            <a:off x="251519" y="1484784"/>
            <a:ext cx="8712969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969368" y="44624"/>
            <a:ext cx="4762872" cy="792088"/>
          </a:xfrm>
        </p:spPr>
        <p:txBody>
          <a:bodyPr>
            <a:noAutofit/>
          </a:bodyPr>
          <a:lstStyle/>
          <a:p>
            <a:pPr algn="ctr"/>
            <a:r>
              <a:rPr lang="th-TH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เพลงเทียนส่องป่า</a:t>
            </a:r>
            <a:endParaRPr lang="th-TH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611560" y="764704"/>
            <a:ext cx="8532440" cy="6043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เทียนเล่มน้อย คอยส่องป่า เสริมปัญญาสว่าง</a:t>
            </a:r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ไสว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ครู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อาสา พัฒนาถิ่น</a:t>
            </a:r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ไทย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  </a:t>
            </a:r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คือ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เทียนชัย ไสวสว่างอยู่กลางดง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...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เท้าสองเท้า ก้าวฟันฝ่า </a:t>
            </a:r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  ตา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สองตาแววฝัน</a:t>
            </a:r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มั่นคง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แม้น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ว่าแรงยังไม่สิ้นลง ไม่พะวง เรื่องเหนื่อยกาย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/>
            </a:r>
            <a:b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</a:b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...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แดนยากไร้ ไกลปืน</a:t>
            </a:r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เที่ยง แสง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ตะเกียงยังมี</a:t>
            </a:r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ความหมาย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มี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บางครั้งถึงต้องเสี่ยง</a:t>
            </a:r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ตาย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 </a:t>
            </a:r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อันตราย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พานแผ้วก็แล้วแต่ดวง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/>
            </a:r>
            <a:b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</a:b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...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ฝัน ฝัน ฝัน ว่าวัน</a:t>
            </a:r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ใหม่ 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คน</a:t>
            </a:r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บ้านไพรไม่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ถูก</a:t>
            </a:r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ล่อลวง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รู้เท่า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ทันคนชอบตักตวง คือผลพวงแห่งการได้เรียน </a:t>
            </a:r>
            <a:endParaRPr lang="th-TH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รู้เท่า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ทันคนชอบหลอกลวง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  </a:t>
            </a:r>
            <a:r>
              <a:rPr lang="th-TH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คือผลพวงแห่งแสง</a:t>
            </a:r>
            <a:r>
              <a:rPr lang="th-TH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</a:rPr>
              <a:t>เทียน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Calibri" panose="020F0502020204030204" pitchFamily="34" charset="0"/>
            </a:endParaRPr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7236296" y="283355"/>
            <a:ext cx="181011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2914650" algn="l"/>
              </a:tabLst>
            </a:pPr>
            <a:r>
              <a:rPr lang="th-TH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ครู ชลธี ธารทอง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4355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 เทียนส่องป่า ยอดรัก สลักใจ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595" y="1052736"/>
            <a:ext cx="7392821" cy="5544616"/>
          </a:xfrm>
          <a:prstGeom prst="rect">
            <a:avLst/>
          </a:prstGeom>
        </p:spPr>
      </p:pic>
      <p:sp>
        <p:nvSpPr>
          <p:cNvPr id="5" name="ชื่อเรื่อง 1"/>
          <p:cNvSpPr>
            <a:spLocks noGrp="1"/>
          </p:cNvSpPr>
          <p:nvPr>
            <p:ph type="title"/>
          </p:nvPr>
        </p:nvSpPr>
        <p:spPr>
          <a:xfrm>
            <a:off x="2195736" y="299287"/>
            <a:ext cx="3600400" cy="891785"/>
          </a:xfrm>
        </p:spPr>
        <p:txBody>
          <a:bodyPr>
            <a:noAutofit/>
          </a:bodyPr>
          <a:lstStyle/>
          <a:p>
            <a:pPr algn="r"/>
            <a:r>
              <a:rPr lang="th-TH" sz="60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เทียนส่องป่า</a:t>
            </a:r>
            <a:endParaRPr lang="th-TH" sz="6000" b="1" dirty="0">
              <a:solidFill>
                <a:srgbClr val="FFFF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1867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143000"/>
          </a:xfrm>
        </p:spPr>
        <p:txBody>
          <a:bodyPr>
            <a:noAutofit/>
          </a:bodyPr>
          <a:lstStyle/>
          <a:p>
            <a:pPr algn="r"/>
            <a:r>
              <a:rPr lang="th-TH" sz="88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+mn-cs"/>
              </a:rPr>
              <a:t>บอกเล่าประสบการณ์</a:t>
            </a:r>
            <a:r>
              <a:rPr lang="en-US" sz="8800" b="1" dirty="0" smtClean="0">
                <a:solidFill>
                  <a:srgbClr val="FFFF00"/>
                </a:solidFill>
                <a:latin typeface="TH SarabunPSK" panose="020B0500040200020003" pitchFamily="34" charset="-34"/>
                <a:cs typeface="+mn-cs"/>
              </a:rPr>
              <a:t>…</a:t>
            </a:r>
            <a:endParaRPr lang="th-TH" sz="8800" b="1" dirty="0">
              <a:solidFill>
                <a:srgbClr val="FFFF00"/>
              </a:solidFill>
              <a:latin typeface="TH SarabunPSK" panose="020B0500040200020003" pitchFamily="34" charset="-34"/>
              <a:cs typeface="+mn-cs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57200" y="2405281"/>
            <a:ext cx="8229600" cy="29679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</a:rPr>
              <a:t>ครูสอนดีและครูสอนเก่งเป็นอย่างไร</a:t>
            </a:r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</a:rPr>
              <a:t>….?</a:t>
            </a:r>
            <a:endParaRPr lang="th-TH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7156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14a03fd031175fcea6f855783adefb675cdd4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ไหลเวียน">
  <a:themeElements>
    <a:clrScheme name="ไหลเวียน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990</TotalTime>
  <Words>217</Words>
  <Application>Microsoft Office PowerPoint</Application>
  <PresentationFormat>นำเสนอทางหน้าจอ (4:3)</PresentationFormat>
  <Paragraphs>45</Paragraphs>
  <Slides>25</Slides>
  <Notes>0</Notes>
  <HiddenSlides>0</HiddenSlides>
  <MMClips>3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25</vt:i4>
      </vt:variant>
    </vt:vector>
  </HeadingPairs>
  <TitlesOfParts>
    <vt:vector size="35" baseType="lpstr">
      <vt:lpstr>Arial</vt:lpstr>
      <vt:lpstr>Browallia New</vt:lpstr>
      <vt:lpstr>Calibri</vt:lpstr>
      <vt:lpstr>Constantia</vt:lpstr>
      <vt:lpstr>Cordia New</vt:lpstr>
      <vt:lpstr>TH Kodchasal</vt:lpstr>
      <vt:lpstr>TH SarabunPSK</vt:lpstr>
      <vt:lpstr>Times New Roman</vt:lpstr>
      <vt:lpstr>Wingdings 2</vt:lpstr>
      <vt:lpstr>ไหลเวียน</vt:lpstr>
      <vt:lpstr>การจัดการเรียนรู้ สู่ความเป็นครูมืออาชีพ และกลวิธีการสอน</vt:lpstr>
      <vt:lpstr>คณะวิทยากร ดร.อัจฉรา สากระจาย  ผอ.สำนักงาน กศน.จังหวัดขอนแก่น สุรศักดิ์ เพิ่มผล ผอ.สถาบันการศึกษาทางไกล และคณะครู กศน.</vt:lpstr>
      <vt:lpstr>กระบวนทัศน์ในการทำงาน โดย ผชช. กุลธร เลิศสุริยะกุล ======================================</vt:lpstr>
      <vt:lpstr>เรื่องต้องรู้ก่อนเป็นครูสอนดี โดย ผอ.ประเสริฐ หอมดี</vt:lpstr>
      <vt:lpstr>งานนำเสนอ PowerPoint</vt:lpstr>
      <vt:lpstr>งานนำเสนอ PowerPoint</vt:lpstr>
      <vt:lpstr>เพลงเทียนส่องป่า</vt:lpstr>
      <vt:lpstr>เทียนส่องป่า</vt:lpstr>
      <vt:lpstr>บอกเล่าประสบการณ์…</vt:lpstr>
      <vt:lpstr>ประสบการณ์การสอนจากพื้นที่</vt:lpstr>
      <vt:lpstr>งานนำเสนอ PowerPoint</vt:lpstr>
      <vt:lpstr>ตัวอย่างความสำเร็จ</vt:lpstr>
      <vt:lpstr>กลวิธีการสอน กศน.</vt:lpstr>
      <vt:lpstr>งานนำเสนอ PowerPoint</vt:lpstr>
      <vt:lpstr>อภิปรายกลุ่ม</vt:lpstr>
      <vt:lpstr>งานนำเสนอ PowerPoint</vt:lpstr>
      <vt:lpstr>งานนำเสนอ PowerPoint</vt:lpstr>
      <vt:lpstr>งานนำเสนอ PowerPoint</vt:lpstr>
      <vt:lpstr>เพลงกำลังใจ</vt:lpstr>
      <vt:lpstr>เพลง กศน.เพื่อประชา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Org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การจักการศึกษาและการทำงานร่วมกับชุมชน</dc:title>
  <dc:creator>Full Name</dc:creator>
  <cp:lastModifiedBy>song of freedom</cp:lastModifiedBy>
  <cp:revision>89</cp:revision>
  <dcterms:created xsi:type="dcterms:W3CDTF">2013-06-12T03:37:28Z</dcterms:created>
  <dcterms:modified xsi:type="dcterms:W3CDTF">2014-05-29T01:53:28Z</dcterms:modified>
</cp:coreProperties>
</file>