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5" r:id="rId4"/>
    <p:sldId id="274" r:id="rId5"/>
    <p:sldId id="263" r:id="rId6"/>
    <p:sldId id="264" r:id="rId7"/>
    <p:sldId id="258" r:id="rId8"/>
    <p:sldId id="260" r:id="rId9"/>
    <p:sldId id="261" r:id="rId10"/>
    <p:sldId id="265" r:id="rId11"/>
    <p:sldId id="276" r:id="rId12"/>
    <p:sldId id="266" r:id="rId13"/>
    <p:sldId id="268" r:id="rId14"/>
    <p:sldId id="269" r:id="rId15"/>
    <p:sldId id="272" r:id="rId16"/>
    <p:sldId id="270" r:id="rId17"/>
    <p:sldId id="271" r:id="rId18"/>
    <p:sldId id="273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3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9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4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8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5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D99D-9E3F-574F-B6D8-FB6E57FE4B3A}" type="datetimeFigureOut">
              <a:rPr lang="en-US" smtClean="0"/>
              <a:t>3/5/14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C14F-5426-5F49-A4CE-CB9AAE05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toknow.org/posts/56071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66006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4800" dirty="0" smtClean="0"/>
              <a:t>เพื่อคุณภาพของเด็กและเยาวชน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76"/>
            <a:ext cx="6400800" cy="127362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วิจารณ์ พานิช</a:t>
            </a:r>
          </a:p>
          <a:p>
            <a:r>
              <a:rPr lang="th-TH" dirty="0" smtClean="0">
                <a:solidFill>
                  <a:schemeClr val="tx1"/>
                </a:solidFill>
              </a:rPr>
              <a:t>นายกสภามหาวิทยาลัยมหิดล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6147" y="1090303"/>
            <a:ext cx="58917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เปลี่ยนการศึกษา</a:t>
            </a:r>
            <a:endParaRPr lang="th-TH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564" y="6336077"/>
            <a:ext cx="6533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บรรยายในเวทีเปลี่ยนการศึกษาเพื่อเด็กและเยาวชน</a:t>
            </a:r>
            <a:r>
              <a:rPr lang="en-US" dirty="0" smtClean="0"/>
              <a:t> </a:t>
            </a:r>
            <a:r>
              <a:rPr lang="th-TH" dirty="0" smtClean="0"/>
              <a:t> ๕ มีนาคม ๒๕๕๗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35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171" y="145511"/>
            <a:ext cx="6954489" cy="1143000"/>
          </a:xfrm>
          <a:solidFill>
            <a:srgbClr val="008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/>
              <a:t>เปลี่ยนห้องเรียน </a:t>
            </a:r>
            <a:r>
              <a:rPr lang="en-US" dirty="0" smtClean="0"/>
              <a:t>:</a:t>
            </a:r>
            <a:r>
              <a:rPr lang="th-TH" dirty="0" smtClean="0"/>
              <a:t> กลับทาง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5347"/>
            <a:ext cx="4253467" cy="4735534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latin typeface="AngsanaUPC"/>
                <a:cs typeface="AngsanaUPC"/>
              </a:rPr>
              <a:t>Flip the Classroom </a:t>
            </a:r>
            <a:r>
              <a:rPr lang="th-TH" sz="4400" dirty="0" smtClean="0">
                <a:latin typeface="AngsanaUPC"/>
                <a:cs typeface="AngsanaUPC"/>
              </a:rPr>
              <a:t>  กลับทางห้องเรียน</a:t>
            </a:r>
          </a:p>
          <a:p>
            <a:r>
              <a:rPr lang="th-TH" sz="4400" dirty="0" smtClean="0">
                <a:latin typeface="AngsanaUPC"/>
                <a:cs typeface="AngsanaUPC"/>
              </a:rPr>
              <a:t>เรียนวิชาที่บ้าน  ทำ  </a:t>
            </a:r>
            <a:r>
              <a:rPr lang="en-US" sz="4400" dirty="0" smtClean="0">
                <a:latin typeface="AngsanaUPC"/>
                <a:cs typeface="AngsanaUPC"/>
              </a:rPr>
              <a:t>“</a:t>
            </a:r>
            <a:r>
              <a:rPr lang="th-TH" sz="4400" dirty="0" smtClean="0">
                <a:latin typeface="AngsanaUPC"/>
                <a:cs typeface="AngsanaUPC"/>
              </a:rPr>
              <a:t>การบ้าน</a:t>
            </a:r>
            <a:r>
              <a:rPr lang="en-US" sz="4400" dirty="0" smtClean="0">
                <a:latin typeface="AngsanaUPC"/>
                <a:cs typeface="AngsanaUPC"/>
              </a:rPr>
              <a:t>”</a:t>
            </a:r>
            <a:r>
              <a:rPr lang="th-TH" sz="4400" dirty="0" smtClean="0">
                <a:latin typeface="AngsanaUPC"/>
                <a:cs typeface="AngsanaUPC"/>
              </a:rPr>
              <a:t> ที่ห้องเรียน</a:t>
            </a:r>
          </a:p>
          <a:p>
            <a:r>
              <a:rPr lang="th-TH" sz="4400" dirty="0" smtClean="0">
                <a:latin typeface="AngsanaUPC"/>
                <a:cs typeface="AngsanaUPC"/>
              </a:rPr>
              <a:t>ใช้ห้องเรียนเพื่อการเรียนแบบรู้จริง </a:t>
            </a:r>
            <a:r>
              <a:rPr lang="en-US" sz="4400" dirty="0" smtClean="0">
                <a:latin typeface="AngsanaUPC"/>
                <a:cs typeface="AngsanaUPC"/>
              </a:rPr>
              <a:t>(Mastery Learning)</a:t>
            </a:r>
            <a:endParaRPr lang="th-TH" sz="4400" dirty="0" smtClean="0">
              <a:latin typeface="AngsanaUPC"/>
              <a:cs typeface="AngsanaUPC"/>
            </a:endParaRPr>
          </a:p>
          <a:p>
            <a:endParaRPr lang="en-US" sz="4400" dirty="0">
              <a:latin typeface="AngsanaUPC"/>
              <a:cs typeface="AngsanaUPC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005" y="1535901"/>
            <a:ext cx="3230468" cy="4571416"/>
          </a:xfrm>
          <a:prstGeom prst="rect">
            <a:avLst/>
          </a:prstGeom>
          <a:ln>
            <a:solidFill>
              <a:srgbClr val="3366FF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71711" y="6423973"/>
            <a:ext cx="8250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www.scbfoundation.com</a:t>
            </a:r>
            <a:r>
              <a:rPr lang="en-US" sz="1600" dirty="0"/>
              <a:t>/projects/</a:t>
            </a:r>
            <a:r>
              <a:rPr lang="en-US" sz="1600" dirty="0" err="1"/>
              <a:t>wcms</a:t>
            </a:r>
            <a:r>
              <a:rPr lang="en-US" sz="1600" dirty="0"/>
              <a:t>/docs/uploads/doc_13727357101058185889.pdf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736" y="1517932"/>
            <a:ext cx="1369007" cy="222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8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382" y="145511"/>
            <a:ext cx="6256818" cy="1143000"/>
          </a:xfrm>
          <a:solidFill>
            <a:srgbClr val="008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/>
              <a:t>สร้างห้องเรียนกลับทาง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5347"/>
            <a:ext cx="4253467" cy="47355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Flip the Classroom 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  กลับทางห้องเรียน</a:t>
            </a:r>
          </a:p>
          <a:p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เรียนวิชาที่บ้าน  ทำ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“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การบ้าน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”</a:t>
            </a:r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 ที่ห้องเรียน</a:t>
            </a:r>
          </a:p>
          <a:p>
            <a:r>
              <a:rPr lang="th-TH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ใช้ห้องเรียนเพื่อการเรียนแบบรู้จริง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ngsanaUPC"/>
                <a:cs typeface="AngsanaUPC"/>
              </a:rPr>
              <a:t>(Mastery Learning)</a:t>
            </a:r>
            <a:endParaRPr lang="th-TH" dirty="0" smtClean="0">
              <a:solidFill>
                <a:schemeClr val="bg1">
                  <a:lumMod val="50000"/>
                </a:schemeClr>
              </a:solidFill>
              <a:latin typeface="AngsanaUPC"/>
              <a:cs typeface="AngsanaUPC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005" y="1535901"/>
            <a:ext cx="3230468" cy="4571416"/>
          </a:xfrm>
          <a:prstGeom prst="rect">
            <a:avLst/>
          </a:prstGeom>
          <a:ln>
            <a:solidFill>
              <a:srgbClr val="3366FF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71711" y="6423973"/>
            <a:ext cx="8250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www.scbfoundation.com</a:t>
            </a:r>
            <a:r>
              <a:rPr lang="en-US" sz="1600" dirty="0"/>
              <a:t>/projects/</a:t>
            </a:r>
            <a:r>
              <a:rPr lang="en-US" sz="1600" dirty="0" err="1"/>
              <a:t>wcms</a:t>
            </a:r>
            <a:r>
              <a:rPr lang="en-US" sz="1600" dirty="0"/>
              <a:t>/docs/uploads/doc_13727357101058185889.pdf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736" y="1517932"/>
            <a:ext cx="1369007" cy="22246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9144" y="4880427"/>
            <a:ext cx="4731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dirty="0" smtClean="0">
                <a:solidFill>
                  <a:srgbClr val="0000FF"/>
                </a:solidFill>
              </a:rPr>
              <a:t>ครูเครื่องสอนวิชา</a:t>
            </a:r>
          </a:p>
          <a:p>
            <a:r>
              <a:rPr lang="th-TH" sz="3600" dirty="0" smtClean="0">
                <a:solidFill>
                  <a:srgbClr val="0000FF"/>
                </a:solidFill>
              </a:rPr>
              <a:t>ครูคนโค้ชทักษะครบด้าน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2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958" y="173431"/>
            <a:ext cx="3086100" cy="439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473" y="617441"/>
            <a:ext cx="57831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dirty="0" smtClean="0"/>
              <a:t>เพื่อให้เรียนแล้วรู้จริง</a:t>
            </a:r>
          </a:p>
          <a:p>
            <a:r>
              <a:rPr lang="en-US" sz="3600" dirty="0" smtClean="0"/>
              <a:t>(Mastery Learning)</a:t>
            </a:r>
          </a:p>
          <a:p>
            <a:endParaRPr lang="en-US" sz="3600" dirty="0"/>
          </a:p>
          <a:p>
            <a:r>
              <a:rPr lang="th-TH" sz="3600" dirty="0" smtClean="0"/>
              <a:t>นร. ต้องเรียนแบบลงมือทำจริง</a:t>
            </a:r>
          </a:p>
          <a:p>
            <a:r>
              <a:rPr lang="en-US" sz="3600" dirty="0" smtClean="0"/>
              <a:t>(Authentic Learning)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46956" y="4604339"/>
            <a:ext cx="56291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dirty="0" smtClean="0"/>
              <a:t>สมัยก่อน ช่วยพ่อแม่ทำฟาร์ม</a:t>
            </a:r>
          </a:p>
          <a:p>
            <a:r>
              <a:rPr lang="th-TH" sz="3600" dirty="0" smtClean="0"/>
              <a:t>สมัยนี้ เรียนแบบ </a:t>
            </a:r>
            <a:r>
              <a:rPr lang="en-US" sz="3600" b="1" dirty="0" smtClean="0">
                <a:solidFill>
                  <a:srgbClr val="000090"/>
                </a:solidFill>
              </a:rPr>
              <a:t>Digital Farm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956" y="6139123"/>
            <a:ext cx="7286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http://</a:t>
            </a:r>
            <a:r>
              <a:rPr lang="en-US" sz="2800" dirty="0" err="1"/>
              <a:t>www.gotoknow.org</a:t>
            </a:r>
            <a:r>
              <a:rPr lang="en-US" sz="2800" dirty="0"/>
              <a:t>/</a:t>
            </a:r>
            <a:r>
              <a:rPr lang="en-US" sz="2800" dirty="0" err="1"/>
              <a:t>posts?tag</a:t>
            </a:r>
            <a:r>
              <a:rPr lang="en-US" sz="2800" dirty="0"/>
              <a:t>=</a:t>
            </a:r>
            <a:r>
              <a:rPr lang="en-US" sz="2800" dirty="0" err="1"/>
              <a:t>november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3473" y="3369463"/>
            <a:ext cx="3027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Learn = Work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5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388" y="234949"/>
            <a:ext cx="3848148" cy="48053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386" y="273563"/>
            <a:ext cx="4229038" cy="1200329"/>
          </a:xfrm>
          <a:prstGeom prst="rect">
            <a:avLst/>
          </a:prstGeo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3600" dirty="0" smtClean="0"/>
              <a:t>ครูเรฟ</a:t>
            </a:r>
          </a:p>
          <a:p>
            <a:pPr algn="ctr"/>
            <a:r>
              <a:rPr lang="th-TH" sz="3600" dirty="0" smtClean="0"/>
              <a:t>นักสร้างมนุษย์ระดับ ๖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05832" y="2328633"/>
            <a:ext cx="51435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Lawrence Kohlberg’s</a:t>
            </a:r>
          </a:p>
          <a:p>
            <a:r>
              <a:rPr lang="en-US" sz="3200" dirty="0" smtClean="0"/>
              <a:t>Stages of Moral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9607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50" y="234949"/>
            <a:ext cx="4112785" cy="51358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6213" y="273563"/>
            <a:ext cx="4230672" cy="1754327"/>
          </a:xfrm>
          <a:prstGeom prst="rect">
            <a:avLst/>
          </a:prstGeo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3600" dirty="0" smtClean="0"/>
              <a:t>ครูเรฟ</a:t>
            </a:r>
          </a:p>
          <a:p>
            <a:pPr algn="ctr"/>
            <a:r>
              <a:rPr lang="th-TH" sz="3600" dirty="0" smtClean="0"/>
              <a:t>นักสร้างแรงบันดาลใจ</a:t>
            </a:r>
          </a:p>
          <a:p>
            <a:pPr algn="ctr"/>
            <a:r>
              <a:rPr lang="th-TH" sz="3600" dirty="0" smtClean="0"/>
              <a:t>แก่ศิษย์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510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" y="177996"/>
            <a:ext cx="8874125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200" dirty="0" smtClean="0"/>
              <a:t>ปัจจัยสำคัญที่สุดของการยกระดับคุณภาพการศึกษา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t="10792" b="10792"/>
          <a:stretch>
            <a:fillRect/>
          </a:stretch>
        </p:blipFill>
        <p:spPr>
          <a:xfrm>
            <a:off x="5993893" y="2636897"/>
            <a:ext cx="3048332" cy="4137004"/>
          </a:xfrm>
        </p:spPr>
      </p:pic>
      <p:sp>
        <p:nvSpPr>
          <p:cNvPr id="9" name="TextBox 8"/>
          <p:cNvSpPr txBox="1"/>
          <p:nvPr/>
        </p:nvSpPr>
        <p:spPr>
          <a:xfrm>
            <a:off x="427948" y="1822346"/>
            <a:ext cx="518001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/>
              <a:t>ปัจจัยสำคัญที่สุดต่อการเรียนรู้</a:t>
            </a:r>
          </a:p>
          <a:p>
            <a:r>
              <a:rPr lang="th-TH" sz="3200" dirty="0" smtClean="0"/>
              <a:t>คือสิ่งที่เกิดขึ้นในชีวิตประจำวัน</a:t>
            </a:r>
          </a:p>
          <a:p>
            <a:r>
              <a:rPr lang="th-TH" sz="3200" dirty="0" smtClean="0"/>
              <a:t>ของนักเรียนในห้องเรียน</a:t>
            </a:r>
          </a:p>
          <a:p>
            <a:r>
              <a:rPr lang="th-TH" sz="3200" dirty="0" smtClean="0"/>
              <a:t>ซึ่งขึ้นอยู่กับ</a:t>
            </a:r>
            <a:r>
              <a:rPr lang="th-TH" sz="3200" b="1" dirty="0" smtClean="0">
                <a:solidFill>
                  <a:srgbClr val="0000FF"/>
                </a:solidFill>
              </a:rPr>
              <a:t>วิธืสอนของครู</a:t>
            </a:r>
          </a:p>
          <a:p>
            <a:r>
              <a:rPr lang="en-US" sz="3200" dirty="0" smtClean="0"/>
              <a:t>(how teachers teach)</a:t>
            </a:r>
            <a:endParaRPr lang="th-TH" sz="3200" dirty="0" smtClean="0"/>
          </a:p>
          <a:p>
            <a:r>
              <a:rPr lang="th-TH" sz="3200" dirty="0" smtClean="0"/>
              <a:t>มากกว่า</a:t>
            </a:r>
            <a:r>
              <a:rPr lang="th-TH" sz="3200" dirty="0" smtClean="0">
                <a:solidFill>
                  <a:srgbClr val="0000FF"/>
                </a:solidFill>
              </a:rPr>
              <a:t>สิ่งที่ครูสอน</a:t>
            </a:r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3200" dirty="0" smtClean="0"/>
              <a:t>(what teachers teach)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39560" y="5556967"/>
            <a:ext cx="3895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</a:rPr>
              <a:t>สอนแบบไม่สอน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3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18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จัดให้ครูมี </a:t>
            </a:r>
            <a:r>
              <a:rPr lang="en-US" sz="4800" dirty="0" smtClean="0"/>
              <a:t>Feedback </a:t>
            </a:r>
            <a:r>
              <a:rPr lang="th-TH" sz="4800" dirty="0" smtClean="0"/>
              <a:t>แก่ตนเอง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ติดตั้ง </a:t>
            </a:r>
            <a:r>
              <a:rPr lang="en-US" sz="3600" dirty="0" smtClean="0"/>
              <a:t>VDO </a:t>
            </a:r>
            <a:r>
              <a:rPr lang="th-TH" sz="3600" dirty="0" smtClean="0"/>
              <a:t>ไว้หลังห้อง</a:t>
            </a:r>
            <a:r>
              <a:rPr lang="en-US" sz="3600" dirty="0" smtClean="0"/>
              <a:t>   </a:t>
            </a:r>
            <a:endParaRPr lang="th-TH" sz="3600" dirty="0" smtClean="0"/>
          </a:p>
          <a:p>
            <a:r>
              <a:rPr lang="th-TH" sz="3600" dirty="0" smtClean="0"/>
              <a:t>ช่วยการพัฒนา ปรับปรุง การจัดการชั้นเรียน</a:t>
            </a:r>
          </a:p>
          <a:p>
            <a:r>
              <a:rPr lang="th-TH" sz="3600" dirty="0" smtClean="0"/>
              <a:t>อย่าให้ครูรู้สึกว่าถูกตรวจสอบ</a:t>
            </a:r>
          </a:p>
          <a:p>
            <a:r>
              <a:rPr lang="th-TH" sz="3600" dirty="0" smtClean="0"/>
              <a:t>ครูบัดดี้ ดูและ </a:t>
            </a:r>
            <a:r>
              <a:rPr lang="en-US" sz="3600" dirty="0" smtClean="0"/>
              <a:t>feedback </a:t>
            </a:r>
            <a:r>
              <a:rPr lang="th-TH" sz="3600" dirty="0" smtClean="0"/>
              <a:t>กันและกัน</a:t>
            </a:r>
          </a:p>
          <a:p>
            <a:r>
              <a:rPr lang="th-TH" sz="3600" dirty="0" smtClean="0"/>
              <a:t>นำมาปรับปรุงตนเอง ในการทำหน้าที่ โค้ช</a:t>
            </a:r>
          </a:p>
        </p:txBody>
      </p:sp>
    </p:spTree>
    <p:extLst>
      <p:ext uri="{BB962C8B-B14F-4D97-AF65-F5344CB8AC3E}">
        <p14:creationId xmlns:p14="http://schemas.microsoft.com/office/powerpoint/2010/main" val="49289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19" y="201643"/>
            <a:ext cx="8535343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ครูเอา </a:t>
            </a:r>
            <a:r>
              <a:rPr lang="en-US" dirty="0" smtClean="0"/>
              <a:t>VDO </a:t>
            </a:r>
            <a:r>
              <a:rPr lang="th-TH" dirty="0" smtClean="0"/>
              <a:t>ไปประเมินตนเองที่บ้าน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ครูกับ นร. ใครพูดมากกว่า</a:t>
            </a:r>
          </a:p>
          <a:p>
            <a:r>
              <a:rPr lang="th-TH" sz="3600" dirty="0" smtClean="0"/>
              <a:t>ครูพูดอะไรมากกว่า </a:t>
            </a:r>
            <a:r>
              <a:rPr lang="en-US" sz="3600" dirty="0" smtClean="0"/>
              <a:t>: </a:t>
            </a:r>
            <a:r>
              <a:rPr lang="th-TH" sz="3600" dirty="0" smtClean="0"/>
              <a:t>ตอบ หรือ ถาม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18482" y="3197243"/>
            <a:ext cx="6436296" cy="2062103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00FF"/>
                </a:solidFill>
              </a:rPr>
              <a:t>รร. ลำปลายมาศพัฒนา </a:t>
            </a:r>
            <a:r>
              <a:rPr lang="th-TH" sz="3200" dirty="0" smtClean="0">
                <a:solidFill>
                  <a:srgbClr val="0000FF"/>
                </a:solidFill>
              </a:rPr>
              <a:t>ฝึกครูใหม่ ๑ ปี</a:t>
            </a:r>
          </a:p>
          <a:p>
            <a:pPr marL="457200" indent="-457200">
              <a:buFont typeface="Arial"/>
              <a:buChar char="•"/>
            </a:pPr>
            <a:r>
              <a:rPr lang="th-TH" sz="3200" dirty="0" smtClean="0">
                <a:solidFill>
                  <a:srgbClr val="0000FF"/>
                </a:solidFill>
              </a:rPr>
              <a:t>ไม่ดุ/ขึ้นเสียง</a:t>
            </a:r>
          </a:p>
          <a:p>
            <a:pPr marL="457200" indent="-457200">
              <a:buFont typeface="Arial"/>
              <a:buChar char="•"/>
            </a:pPr>
            <a:r>
              <a:rPr lang="th-TH" sz="3200" dirty="0" smtClean="0">
                <a:solidFill>
                  <a:srgbClr val="0000FF"/>
                </a:solidFill>
              </a:rPr>
              <a:t>ไม่ตอบคำถามเด็ก</a:t>
            </a:r>
          </a:p>
          <a:p>
            <a:pPr marL="457200" indent="-457200">
              <a:buFont typeface="Arial"/>
              <a:buChar char="•"/>
            </a:pPr>
            <a:r>
              <a:rPr lang="th-TH" sz="3200" dirty="0" smtClean="0">
                <a:solidFill>
                  <a:srgbClr val="0000FF"/>
                </a:solidFill>
              </a:rPr>
              <a:t>ฝึกตั้งคำถาม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1925" y="5503924"/>
            <a:ext cx="50401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3200" b="1" dirty="0" smtClean="0">
                <a:solidFill>
                  <a:srgbClr val="FF0000"/>
                </a:solidFill>
              </a:rPr>
              <a:t>โค้ชความคิด ถาม </a:t>
            </a:r>
            <a:r>
              <a:rPr lang="en-US" sz="3200" b="1" dirty="0" smtClean="0">
                <a:solidFill>
                  <a:srgbClr val="FF0000"/>
                </a:solidFill>
              </a:rPr>
              <a:t>&gt;&gt; </a:t>
            </a:r>
            <a:r>
              <a:rPr lang="th-TH" sz="3200" b="1" dirty="0" smtClean="0">
                <a:solidFill>
                  <a:srgbClr val="FF0000"/>
                </a:solidFill>
              </a:rPr>
              <a:t>ตอบ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th-TH" sz="3200" dirty="0" smtClean="0"/>
              <a:t>ฝึกถามกลับ ให้ศิษย์คิดได้เอง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6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68" y="187044"/>
            <a:ext cx="5372168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โค้ชด้วย </a:t>
            </a:r>
            <a:r>
              <a:rPr lang="en-US" sz="4800" dirty="0" smtClean="0"/>
              <a:t>EFA + FFB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60952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Embedded Formative Assessment</a:t>
            </a:r>
          </a:p>
          <a:p>
            <a:r>
              <a:rPr lang="en-US" sz="3600" dirty="0" smtClean="0"/>
              <a:t>Formative Feed Back  </a:t>
            </a:r>
            <a:r>
              <a:rPr lang="en-US" sz="3600" dirty="0" smtClean="0">
                <a:sym typeface="Wingdings"/>
              </a:rPr>
              <a:t> Forward Thinking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862" y="403082"/>
            <a:ext cx="2387600" cy="34036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2191" y="4146188"/>
            <a:ext cx="5313775" cy="2511072"/>
          </a:xfrm>
          <a:prstGeom prst="round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ครูมีทักษะ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Coaching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EFA &amp; FFB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Measure Annual Net Gain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5518153" y="4146188"/>
            <a:ext cx="3518186" cy="2511072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/>
              <a:t>นร. ก็ทำเป็น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Peer Coaching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Peer Assessment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Peer Feed Back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857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11138"/>
            <a:ext cx="8480425" cy="1143000"/>
          </a:xfr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สรุป </a:t>
            </a:r>
            <a:r>
              <a:rPr lang="th-TH" sz="4000" dirty="0" smtClean="0"/>
              <a:t>เพื่อคุณภาพของเด็กและเยาวชน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dirty="0" smtClean="0"/>
              <a:t>ต้องเรียนโดยการทำงาน เพื่อฝึกฝนตนเอง  ฝึกรอบด้าน </a:t>
            </a:r>
            <a:r>
              <a:rPr lang="en-US" sz="3600" dirty="0" smtClean="0"/>
              <a:t>- </a:t>
            </a:r>
            <a:r>
              <a:rPr lang="th-TH" sz="3600" dirty="0" smtClean="0"/>
              <a:t>ทักษะแห่งศตวรรษที่ ๒๑</a:t>
            </a:r>
          </a:p>
          <a:p>
            <a:r>
              <a:rPr lang="th-TH" sz="3600" dirty="0" smtClean="0"/>
              <a:t>เรียนในสถานการณ์จริง </a:t>
            </a:r>
            <a:r>
              <a:rPr lang="en-US" sz="3600" dirty="0" smtClean="0"/>
              <a:t>- Authentic</a:t>
            </a:r>
          </a:p>
          <a:p>
            <a:r>
              <a:rPr lang="th-TH" sz="3600" dirty="0" smtClean="0"/>
              <a:t>เรียนให้รู้จริง </a:t>
            </a:r>
            <a:r>
              <a:rPr lang="en-US" sz="3600" dirty="0" smtClean="0"/>
              <a:t>- Mastery  </a:t>
            </a:r>
            <a:r>
              <a:rPr lang="th-TH" sz="3600" dirty="0" smtClean="0"/>
              <a:t>โดยลงมือทำ  </a:t>
            </a:r>
            <a:r>
              <a:rPr lang="en-US" sz="3600" dirty="0" smtClean="0"/>
              <a:t>+ Reflection </a:t>
            </a:r>
          </a:p>
          <a:p>
            <a:r>
              <a:rPr lang="th-TH" sz="3600" dirty="0" smtClean="0"/>
              <a:t>ครูเรียนรู้/ฝึก การทำหน้าที่ โค้ช/ครูฝึก   ตั้งคำถาม </a:t>
            </a:r>
            <a:r>
              <a:rPr lang="en-US" sz="3600" dirty="0" smtClean="0"/>
              <a:t>&gt;&gt; </a:t>
            </a:r>
            <a:r>
              <a:rPr lang="th-TH" sz="3600" dirty="0" smtClean="0"/>
              <a:t>ให้คำตอบ</a:t>
            </a:r>
          </a:p>
          <a:p>
            <a:r>
              <a:rPr lang="th-TH" sz="3600" dirty="0" smtClean="0"/>
              <a:t>ครูทีม  เรียนรู้จากการทำงาน </a:t>
            </a:r>
            <a:r>
              <a:rPr lang="en-US" sz="3600" dirty="0" smtClean="0"/>
              <a:t>- PLC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111625" y="6269038"/>
            <a:ext cx="4445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6000" b="1" baseline="30000" dirty="0" smtClean="0">
                <a:solidFill>
                  <a:srgbClr val="0000FF"/>
                </a:solidFill>
              </a:rPr>
              <a:t>เพื่อพัฒนาพหุปัญญา</a:t>
            </a:r>
            <a:endParaRPr lang="en-US" sz="6000" b="1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718" y="172445"/>
            <a:ext cx="6973326" cy="1143000"/>
          </a:xfrm>
          <a:solidFill>
            <a:srgbClr val="00009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เป้าหมายของการศึกษา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7862"/>
          </a:xfrm>
        </p:spPr>
        <p:txBody>
          <a:bodyPr>
            <a:normAutofit fontScale="92500"/>
          </a:bodyPr>
          <a:lstStyle/>
          <a:p>
            <a:r>
              <a:rPr lang="th-TH" sz="3600" dirty="0" smtClean="0"/>
              <a:t>บรรลุศักยภาพสูงสุดของความเป็นมนุษย์</a:t>
            </a:r>
          </a:p>
          <a:p>
            <a:r>
              <a:rPr lang="th-TH" sz="3600" dirty="0" smtClean="0"/>
              <a:t>เข้าสู่คุณค่าที่ยิ่งใหญ่ในชีวิต </a:t>
            </a:r>
          </a:p>
          <a:p>
            <a:r>
              <a:rPr lang="th-TH" sz="3600" dirty="0" smtClean="0"/>
              <a:t>เป็นพลเมืองที่มีคุณค่า</a:t>
            </a:r>
          </a:p>
          <a:p>
            <a:r>
              <a:rPr lang="th-TH" sz="3600" dirty="0" smtClean="0"/>
              <a:t>การมีชีวิตที่มีความหมาย  มีเป้าหมาย</a:t>
            </a:r>
          </a:p>
          <a:p>
            <a:r>
              <a:rPr lang="th-TH" sz="3600" dirty="0" smtClean="0"/>
              <a:t>พัฒนาการครบทุก</a:t>
            </a:r>
            <a:r>
              <a:rPr lang="th-TH" sz="3600" dirty="0" smtClean="0"/>
              <a:t>ด้าน</a:t>
            </a:r>
            <a:r>
              <a:rPr lang="en-US" sz="3600" dirty="0" smtClean="0"/>
              <a:t> - </a:t>
            </a:r>
            <a:r>
              <a:rPr lang="th-TH" sz="3600" dirty="0" smtClean="0"/>
              <a:t>พหุปัญญา ของ</a:t>
            </a:r>
            <a:r>
              <a:rPr lang="th-TH" sz="3600" dirty="0" smtClean="0"/>
              <a:t>เด็ก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th-TH" sz="3600" dirty="0" smtClean="0"/>
              <a:t>สร้าง </a:t>
            </a:r>
            <a:r>
              <a:rPr lang="en-US" sz="3600" dirty="0" smtClean="0"/>
              <a:t>“</a:t>
            </a:r>
            <a:r>
              <a:rPr lang="th-TH" sz="3600" dirty="0" smtClean="0"/>
              <a:t>ผู้นำ</a:t>
            </a:r>
            <a:r>
              <a:rPr lang="en-US" sz="3600" dirty="0" smtClean="0"/>
              <a:t>”</a:t>
            </a:r>
            <a:r>
              <a:rPr lang="th-TH" sz="3600" dirty="0" smtClean="0"/>
              <a:t> ทั้งแผ่นดิน ... ผู้นำการเปลี่ยนแปลง ... </a:t>
            </a:r>
            <a:r>
              <a:rPr lang="en-US" sz="3600" dirty="0" smtClean="0"/>
              <a:t>Change Agent  </a:t>
            </a:r>
            <a:r>
              <a:rPr lang="th-TH" sz="3600" dirty="0" smtClean="0"/>
              <a:t>โดย </a:t>
            </a:r>
            <a:r>
              <a:rPr lang="en-US" sz="3600" dirty="0" smtClean="0"/>
              <a:t>Transformative Learning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087450" y="452580"/>
            <a:ext cx="987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เพื่อ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2" y="544285"/>
            <a:ext cx="104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rgbClr val="0000FF"/>
                </a:solidFill>
              </a:rPr>
              <a:t>เปลี่ยน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718" y="172445"/>
            <a:ext cx="6973326" cy="1143000"/>
          </a:xfrm>
          <a:solidFill>
            <a:srgbClr val="00009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เป้าหมายของการศึกษา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7862"/>
          </a:xfrm>
        </p:spPr>
        <p:txBody>
          <a:bodyPr>
            <a:normAutofit lnSpcReduction="10000"/>
          </a:bodyPr>
          <a:lstStyle/>
          <a:p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บรรลุศักยภาพสูงสุดของความเป็นมนุษย์</a:t>
            </a:r>
          </a:p>
          <a:p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เข้าสู่คุณค่าที่ยิ่งใหญ่ในชีวิต </a:t>
            </a:r>
          </a:p>
          <a:p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เป็นพลเมืองที่มีคุณค่า</a:t>
            </a:r>
          </a:p>
          <a:p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การมีชีวิตที่มีความหมาย</a:t>
            </a:r>
          </a:p>
          <a:p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พัฒนาการครบทุกด้านของเด็ก</a:t>
            </a: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สร้าง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ผู้นำ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 ทั้งแผ่นดิน ... ผู้นำการเปลี่ยนแปลง ...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Change Agent  </a:t>
            </a:r>
            <a:r>
              <a:rPr lang="th-TH" sz="3600" dirty="0" smtClean="0">
                <a:solidFill>
                  <a:schemeClr val="bg1">
                    <a:lumMod val="50000"/>
                  </a:schemeClr>
                </a:solidFill>
              </a:rPr>
              <a:t>โดย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Transformative Learning 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7450" y="452580"/>
            <a:ext cx="987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เพื่อ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42" y="544285"/>
            <a:ext cx="104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rgbClr val="0000FF"/>
                </a:solidFill>
              </a:rPr>
              <a:t>เปลี่ยน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0007" y="2213423"/>
            <a:ext cx="271764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</a:rPr>
              <a:t>จากเรียน</a:t>
            </a:r>
          </a:p>
          <a:p>
            <a:r>
              <a:rPr lang="th-TH" sz="5400" b="1" dirty="0" smtClean="0">
                <a:solidFill>
                  <a:srgbClr val="FF0000"/>
                </a:solidFill>
              </a:rPr>
              <a:t>เพื่อสอบ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5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718" y="172445"/>
            <a:ext cx="6973326" cy="1143000"/>
          </a:xfrm>
          <a:solidFill>
            <a:srgbClr val="00009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เป้าหมายของการศึกษา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7862"/>
          </a:xfrm>
        </p:spPr>
        <p:txBody>
          <a:bodyPr>
            <a:normAutofit/>
          </a:bodyPr>
          <a:lstStyle/>
          <a:p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บรรลุศักยภาพสูงสุดของความเป็นมนุษย์</a:t>
            </a:r>
          </a:p>
          <a:p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เข้าสู่คุณค่าที่ยิ่งใหญ่ในชีวิต </a:t>
            </a:r>
          </a:p>
          <a:p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เป็นพลเมืองที่มีคุณค่า</a:t>
            </a:r>
          </a:p>
          <a:p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การมีชีวิตที่มีความหมาย</a:t>
            </a:r>
          </a:p>
          <a:p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พัฒนาการครบทุกด้านของเด็ก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สร้าง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ผู้นำ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 ทั้งแผ่นดิน ... ผู้นำการเปลี่ยนแปลง ...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Change Agent  </a:t>
            </a:r>
            <a:r>
              <a:rPr lang="th-TH" sz="2800" dirty="0" smtClean="0">
                <a:solidFill>
                  <a:schemeClr val="bg1">
                    <a:lumMod val="50000"/>
                  </a:schemeClr>
                </a:solidFill>
              </a:rPr>
              <a:t>โดย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Transformative Learning 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7450" y="452580"/>
            <a:ext cx="987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เพื่อ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2977" y="5109481"/>
            <a:ext cx="59653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solidFill>
                  <a:srgbClr val="0000FF"/>
                </a:solidFill>
              </a:rPr>
              <a:t>ไม่สามารถบรรลุได้โดย</a:t>
            </a:r>
          </a:p>
          <a:p>
            <a:r>
              <a:rPr lang="th-TH" sz="4800" b="1" dirty="0" smtClean="0">
                <a:solidFill>
                  <a:srgbClr val="0000FF"/>
                </a:solidFill>
              </a:rPr>
              <a:t>การศึกษาแบบปัจจุบัน</a:t>
            </a:r>
            <a:endParaRPr 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9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263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เปลี่ยนเป้าหมายของการเรียนรู้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 lnSpcReduction="10000"/>
          </a:bodyPr>
          <a:lstStyle/>
          <a:p>
            <a:r>
              <a:rPr lang="th-TH" sz="3600" dirty="0" smtClean="0"/>
              <a:t>จาก </a:t>
            </a:r>
            <a:r>
              <a:rPr lang="en-US" sz="3600" dirty="0" smtClean="0"/>
              <a:t>Knowledge  </a:t>
            </a:r>
            <a:r>
              <a:rPr lang="th-TH" sz="3600" dirty="0" smtClean="0"/>
              <a:t>สู่ </a:t>
            </a:r>
            <a:r>
              <a:rPr lang="en-US" sz="3600" dirty="0" smtClean="0"/>
              <a:t>Skills</a:t>
            </a:r>
            <a:endParaRPr lang="th-TH" sz="3600" dirty="0" smtClean="0"/>
          </a:p>
          <a:p>
            <a:r>
              <a:rPr lang="th-TH" sz="3600" dirty="0" smtClean="0"/>
              <a:t>จากเรียนให้รู้วิชา  สู่ฝึกประยุกต์ใช้วิชา</a:t>
            </a:r>
          </a:p>
          <a:p>
            <a:r>
              <a:rPr lang="th-TH" sz="3600" dirty="0" smtClean="0"/>
              <a:t>จากรับถ่ายทอด  สู่พัฒนางอกงามขึ้นในตน  โดยการลงมือทำ และ</a:t>
            </a:r>
            <a:r>
              <a:rPr lang="th-TH" sz="3600" dirty="0" smtClean="0"/>
              <a:t>คิด/โยนิโสมนสิการ</a:t>
            </a:r>
            <a:endParaRPr lang="th-TH" sz="3600" dirty="0" smtClean="0"/>
          </a:p>
          <a:p>
            <a:r>
              <a:rPr lang="th-TH" sz="3600" dirty="0" smtClean="0"/>
              <a:t>จากเรียนทีละวิชา  สู่เรียนอย่างบูรณาการ</a:t>
            </a:r>
          </a:p>
          <a:p>
            <a:r>
              <a:rPr lang="th-TH" sz="3600" dirty="0" smtClean="0"/>
              <a:t>จากแข่งขัน  สู่ร่วมมือ เรียนเป็นทีม</a:t>
            </a:r>
          </a:p>
          <a:p>
            <a:r>
              <a:rPr lang="th-TH" sz="3600" dirty="0" smtClean="0"/>
              <a:t>จากหนึ่งคำถามมีหนึ่งคำตอบ  เป็นมีหลายคำตอบ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032375" y="5828724"/>
            <a:ext cx="39876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0000FF"/>
                </a:solidFill>
              </a:rPr>
              <a:t>พัฒนาพหุปัญญา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09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ทักษะในศตวรรษที่ 21_2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484"/>
            <a:ext cx="9143999" cy="6636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000" y="130484"/>
            <a:ext cx="2042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dirty="0" smtClean="0">
                <a:solidFill>
                  <a:srgbClr val="0000FF"/>
                </a:solidFill>
              </a:rPr>
              <a:t>ทักษะ</a:t>
            </a:r>
            <a:r>
              <a:rPr lang="th-TH" sz="2000" dirty="0" smtClean="0">
                <a:solidFill>
                  <a:srgbClr val="0000FF"/>
                </a:solidFill>
              </a:rPr>
              <a:t>แห่ง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8142" y="130484"/>
            <a:ext cx="2709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dirty="0" smtClean="0">
                <a:solidFill>
                  <a:srgbClr val="0000FF"/>
                </a:solidFill>
              </a:rPr>
              <a:t>ศตวรรษที่ ๒๑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3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26" y="683410"/>
            <a:ext cx="7825500" cy="1143000"/>
          </a:xfr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ต้องเปลี่ยนรูปแบบการศึกษา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9296"/>
            <a:ext cx="8229600" cy="4671762"/>
          </a:xfrm>
        </p:spPr>
        <p:txBody>
          <a:bodyPr>
            <a:normAutofit lnSpcReduction="10000"/>
          </a:bodyPr>
          <a:lstStyle/>
          <a:p>
            <a:r>
              <a:rPr lang="th-TH" sz="3600" dirty="0" smtClean="0"/>
              <a:t>ให้มีบรรยายกาศแห่ง </a:t>
            </a:r>
            <a:r>
              <a:rPr lang="en-US" sz="3600" dirty="0" smtClean="0"/>
              <a:t>“</a:t>
            </a:r>
            <a:r>
              <a:rPr lang="th-TH" sz="3600" dirty="0" smtClean="0"/>
              <a:t>ส้นเท้า</a:t>
            </a:r>
            <a:r>
              <a:rPr lang="en-US" sz="3600" dirty="0" smtClean="0"/>
              <a:t>” SOLE</a:t>
            </a:r>
            <a:endParaRPr lang="th-TH" sz="3600" dirty="0" smtClean="0"/>
          </a:p>
          <a:p>
            <a:r>
              <a:rPr lang="en-US" sz="2800" dirty="0" smtClean="0">
                <a:hlinkClick r:id="rId2"/>
              </a:rPr>
              <a:t>http://www.gotoknow.org/posts/560716</a:t>
            </a:r>
            <a:endParaRPr lang="th-TH" sz="2800" dirty="0" smtClean="0"/>
          </a:p>
          <a:p>
            <a:r>
              <a:rPr lang="th-TH" sz="3600" dirty="0" smtClean="0"/>
              <a:t>บรรยากาศที่เป็นอิสระในการเรียนรู้</a:t>
            </a:r>
          </a:p>
          <a:p>
            <a:r>
              <a:rPr lang="th-TH" sz="3600" dirty="0" smtClean="0"/>
              <a:t>เลิกสอนแบบถ่ายทอดความรู้</a:t>
            </a:r>
          </a:p>
          <a:p>
            <a:r>
              <a:rPr lang="th-TH" sz="3600" dirty="0" smtClean="0"/>
              <a:t>จัดการเรียนแบบ </a:t>
            </a:r>
            <a:r>
              <a:rPr lang="en-US" sz="3600" dirty="0" smtClean="0"/>
              <a:t>Active Learning, Learning by Doing, Authentic Learning </a:t>
            </a:r>
          </a:p>
          <a:p>
            <a:r>
              <a:rPr lang="th-TH" sz="3600" dirty="0" smtClean="0"/>
              <a:t>เพื่อบรรลุการเรียนแบบรู้จริง </a:t>
            </a:r>
            <a:r>
              <a:rPr lang="en-US" sz="3600" dirty="0" smtClean="0"/>
              <a:t>(Mastery Learning)  </a:t>
            </a:r>
            <a:r>
              <a:rPr lang="th-TH" sz="3600" dirty="0" smtClean="0"/>
              <a:t>บรรลุ </a:t>
            </a:r>
            <a:r>
              <a:rPr lang="en-US" sz="3600" dirty="0" smtClean="0"/>
              <a:t>Transformative Learning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408714" y="72995"/>
            <a:ext cx="4249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</a:rPr>
              <a:t>จะบรรลุเป้าหมายนี้ได้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83402" y="2029296"/>
            <a:ext cx="17058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Self-Organized </a:t>
            </a:r>
          </a:p>
          <a:p>
            <a:r>
              <a:rPr lang="en-US" sz="2000" dirty="0" smtClean="0"/>
              <a:t>Learning</a:t>
            </a:r>
          </a:p>
          <a:p>
            <a:r>
              <a:rPr lang="en-US" sz="2000" dirty="0" smtClean="0"/>
              <a:t>Environment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47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84" y="122238"/>
            <a:ext cx="3780955" cy="1143000"/>
          </a:xfr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dirty="0" smtClean="0"/>
              <a:t>เปลี่ยนครู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4025900" cy="5232400"/>
          </a:xfrm>
          <a:solidFill>
            <a:srgbClr val="0000FF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/>
              <a:t>ครูสอน</a:t>
            </a:r>
            <a:r>
              <a:rPr lang="en-US" dirty="0" smtClean="0"/>
              <a:t> (teacher)</a:t>
            </a:r>
          </a:p>
          <a:p>
            <a:r>
              <a:rPr lang="th-TH" dirty="0" smtClean="0"/>
              <a:t>สอนวิชา</a:t>
            </a:r>
          </a:p>
          <a:p>
            <a:r>
              <a:rPr lang="th-TH" dirty="0" smtClean="0"/>
              <a:t>เน้นรู้วิชา</a:t>
            </a:r>
          </a:p>
          <a:p>
            <a:endParaRPr lang="th-TH" dirty="0" smtClean="0"/>
          </a:p>
          <a:p>
            <a:r>
              <a:rPr lang="th-TH" dirty="0" smtClean="0"/>
              <a:t>สอนตามหลักสูตร ตำรา  ครูเดี่ยว</a:t>
            </a:r>
          </a:p>
          <a:p>
            <a:r>
              <a:rPr lang="th-TH" dirty="0" smtClean="0"/>
              <a:t>สอบวิชา</a:t>
            </a:r>
          </a:p>
          <a:p>
            <a:r>
              <a:rPr lang="th-TH" dirty="0" smtClean="0"/>
              <a:t>เน้น ได้</a:t>
            </a:r>
            <a:r>
              <a:rPr lang="en-US" dirty="0" smtClean="0"/>
              <a:t>-</a:t>
            </a:r>
            <a:r>
              <a:rPr lang="th-TH" dirty="0" smtClean="0"/>
              <a:t>ตก</a:t>
            </a:r>
          </a:p>
          <a:p>
            <a:r>
              <a:rPr lang="th-TH" dirty="0" smtClean="0"/>
              <a:t>สอนตามที่เรียนมา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1700" y="1409700"/>
            <a:ext cx="4025900" cy="5232400"/>
          </a:xfrm>
          <a:prstGeom prst="rect">
            <a:avLst/>
          </a:prstGeom>
          <a:solidFill>
            <a:srgbClr val="008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solidFill>
                  <a:schemeClr val="bg1"/>
                </a:solidFill>
              </a:rPr>
              <a:t>ครูฝึก </a:t>
            </a:r>
            <a:r>
              <a:rPr lang="en-US" dirty="0" smtClean="0">
                <a:solidFill>
                  <a:schemeClr val="bg1"/>
                </a:solidFill>
              </a:rPr>
              <a:t>(coach)</a:t>
            </a:r>
            <a:endParaRPr lang="th-TH" dirty="0" smtClean="0">
              <a:solidFill>
                <a:schemeClr val="bg1"/>
              </a:solidFill>
            </a:endParaRPr>
          </a:p>
          <a:p>
            <a:r>
              <a:rPr lang="th-TH" dirty="0" smtClean="0">
                <a:solidFill>
                  <a:schemeClr val="bg1"/>
                </a:solidFill>
              </a:rPr>
              <a:t>ฝึกทักษะ  สอนคน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เน้นสร้างแรงบันดาลใจ  ทักษะการเรียนรู้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ออกแบบการเรียนรู้ร่วมกัน  ครูทีม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ประเมินทักษะ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เน้นพัฒนาการเรียน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เรียนรู้การทำหน้าที่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8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009"/>
    </mc:Choice>
    <mc:Fallback xmlns="">
      <p:transition xmlns:p14="http://schemas.microsoft.com/office/powerpoint/2010/main" spd="slow" advTm="350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199" y="143698"/>
            <a:ext cx="699286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เปลี่ยนปณิธานความมุ่งมั่น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81412" cy="4525963"/>
          </a:xfr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จากเน้นการสอน</a:t>
            </a:r>
          </a:p>
          <a:p>
            <a:r>
              <a:rPr lang="th-TH" dirty="0" smtClean="0"/>
              <a:t>จากเน้นสิ่งที่สอน</a:t>
            </a:r>
          </a:p>
          <a:p>
            <a:r>
              <a:rPr lang="th-TH" dirty="0" smtClean="0"/>
              <a:t>จากสอนครอบคลุมเนื้อหา</a:t>
            </a:r>
          </a:p>
          <a:p>
            <a:r>
              <a:rPr lang="th-TH" dirty="0" smtClean="0"/>
              <a:t>จากมอบภารกิจแก่ครูรายคน</a:t>
            </a:r>
          </a:p>
          <a:p>
            <a:r>
              <a:rPr lang="th-TH" dirty="0" smtClean="0"/>
              <a:t>จากสอนเพื่อสอบ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05388" y="1600200"/>
            <a:ext cx="3981412" cy="4525963"/>
          </a:xfrm>
          <a:prstGeom prst="rect">
            <a:avLst/>
          </a:prstGeom>
          <a:solidFill>
            <a:srgbClr val="66006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solidFill>
                  <a:schemeClr val="bg1"/>
                </a:solidFill>
              </a:rPr>
              <a:t>เป็นเน้นการเรียนรู้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เป็นสิ่งที่ นร. เรียนรู้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เป็น นร. เรียน ค. ที่จำเป็น และฝึกทักษะ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เป็นจัดทีม </a:t>
            </a:r>
            <a:r>
              <a:rPr lang="en-US" dirty="0" smtClean="0">
                <a:solidFill>
                  <a:schemeClr val="bg1"/>
                </a:solidFill>
              </a:rPr>
              <a:t>PLC </a:t>
            </a:r>
            <a:r>
              <a:rPr lang="th-TH" dirty="0" smtClean="0">
                <a:solidFill>
                  <a:schemeClr val="bg1"/>
                </a:solidFill>
              </a:rPr>
              <a:t>ให้ทำงานร่วมกัน</a:t>
            </a:r>
          </a:p>
          <a:p>
            <a:r>
              <a:rPr lang="th-TH" dirty="0" smtClean="0">
                <a:solidFill>
                  <a:schemeClr val="bg1"/>
                </a:solidFill>
              </a:rPr>
              <a:t>เป็นเรียนรู้ครบด้าน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0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23"/>
    </mc:Choice>
    <mc:Fallback xmlns="">
      <p:transition xmlns:p14="http://schemas.microsoft.com/office/powerpoint/2010/main" spd="slow" advTm="633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966</Words>
  <Application>Microsoft Macintosh PowerPoint</Application>
  <PresentationFormat>On-screen Show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เพื่อคุณภาพของเด็กและเยาวชน</vt:lpstr>
      <vt:lpstr>เป้าหมายของการศึกษา</vt:lpstr>
      <vt:lpstr>เป้าหมายของการศึกษา</vt:lpstr>
      <vt:lpstr>เป้าหมายของการศึกษา</vt:lpstr>
      <vt:lpstr>เปลี่ยนเป้าหมายของการเรียนรู้</vt:lpstr>
      <vt:lpstr>PowerPoint Presentation</vt:lpstr>
      <vt:lpstr>ต้องเปลี่ยนรูปแบบการศึกษา</vt:lpstr>
      <vt:lpstr>เปลี่ยนครู</vt:lpstr>
      <vt:lpstr>เปลี่ยนปณิธานความมุ่งมั่น</vt:lpstr>
      <vt:lpstr>เปลี่ยนห้องเรียน : กลับทาง</vt:lpstr>
      <vt:lpstr>สร้างห้องเรียนกลับทาง</vt:lpstr>
      <vt:lpstr>PowerPoint Presentation</vt:lpstr>
      <vt:lpstr>PowerPoint Presentation</vt:lpstr>
      <vt:lpstr>PowerPoint Presentation</vt:lpstr>
      <vt:lpstr>ปัจจัยสำคัญที่สุดของการยกระดับคุณภาพการศึกษา</vt:lpstr>
      <vt:lpstr>จัดให้ครูมี Feedback แก่ตนเอง </vt:lpstr>
      <vt:lpstr>ครูเอา VDO ไปประเมินตนเองที่บ้าน</vt:lpstr>
      <vt:lpstr>โค้ชด้วย EFA + FFB</vt:lpstr>
      <vt:lpstr>สรุป เพื่อคุณภาพของเด็กและเยาวชน</vt:lpstr>
    </vt:vector>
  </TitlesOfParts>
  <Manager/>
  <Company>pvicharn@gmail.com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เปลี่ยนการศึกษา</dc:title>
  <dc:subject/>
  <dc:creator>Vicharn Panich</dc:creator>
  <cp:keywords/>
  <dc:description/>
  <cp:lastModifiedBy>Vicharn Panich</cp:lastModifiedBy>
  <cp:revision>29</cp:revision>
  <dcterms:created xsi:type="dcterms:W3CDTF">2014-03-02T10:49:22Z</dcterms:created>
  <dcterms:modified xsi:type="dcterms:W3CDTF">2014-03-05T01:23:19Z</dcterms:modified>
  <cp:category/>
</cp:coreProperties>
</file>