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FF00"/>
    <a:srgbClr val="3333CC"/>
    <a:srgbClr val="FF0000"/>
    <a:srgbClr val="FFCC00"/>
    <a:srgbClr val="339933"/>
    <a:srgbClr val="006600"/>
    <a:srgbClr val="003300"/>
    <a:srgbClr val="669900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21/03/57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21/03/57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21/03/57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21/03/57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21/03/57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21/03/57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21/03/57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21/03/57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21/03/57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21/03/57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21/03/57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F5F293D-20BF-487A-BFA7-792ABC73B8A5}" type="datetimeFigureOut">
              <a:rPr lang="th-TH" smtClean="0"/>
              <a:t>21/03/57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.jitdee.com/e-learning/learnsquare/index.php?mod=Message&amp;op=helpdes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513154"/>
            <a:ext cx="2232248" cy="16741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9" name="สี่เหลี่ยมผืนผ้า 8"/>
          <p:cNvSpPr/>
          <p:nvPr/>
        </p:nvSpPr>
        <p:spPr>
          <a:xfrm>
            <a:off x="2987824" y="2060848"/>
            <a:ext cx="576064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>
                <a:solidFill>
                  <a:srgbClr val="00B050"/>
                </a:solidFill>
                <a:latin typeface="5011_thE_Little_Uki_noworry" pitchFamily="2" charset="0"/>
                <a:cs typeface="5011_thE_Little_Uki_noworry" pitchFamily="2" charset="0"/>
              </a:rPr>
              <a:t>       จาก</a:t>
            </a:r>
            <a:r>
              <a:rPr lang="th-TH" sz="3200" b="1" dirty="0">
                <a:solidFill>
                  <a:srgbClr val="00B050"/>
                </a:solidFill>
                <a:latin typeface="5011_thE_Little_Uki_noworry" pitchFamily="2" charset="0"/>
                <a:cs typeface="5011_thE_Little_Uki_noworry" pitchFamily="2" charset="0"/>
              </a:rPr>
              <a:t>การติดตามข่าวทางทีวี  ช่วงต้นเดือนมีนาคม 2557  มีข่าวที่สังคมต้องตกใจกับข่าวพี่ชายคนโตวางยาฆ่าพ่อแม่น้อง  สารภาพว่าไม่พึงพอใจที่พ่อไม่ทำตามสัญญาที่ให้ไว้ว่าเมื่อสอบเข้ามหาวิทยาลัยได้  จะซื้อรถให้  จากภาพในข่าวแม่ทะเลาะกับลูกชายคนโตก่อนเกิดเหตุ  และลูกชายคนโตเคยพยายามที่จะ</a:t>
            </a:r>
            <a:r>
              <a:rPr lang="th-TH" sz="3200" b="1" dirty="0" smtClean="0">
                <a:solidFill>
                  <a:srgbClr val="00B050"/>
                </a:solidFill>
                <a:latin typeface="5011_thE_Little_Uki_noworry" pitchFamily="2" charset="0"/>
                <a:cs typeface="5011_thE_Little_Uki_noworry" pitchFamily="2" charset="0"/>
              </a:rPr>
              <a:t>วางยาพ่อ</a:t>
            </a:r>
            <a:r>
              <a:rPr lang="th-TH" sz="3200" b="1" dirty="0">
                <a:solidFill>
                  <a:srgbClr val="00B050"/>
                </a:solidFill>
                <a:latin typeface="5011_thE_Little_Uki_noworry" pitchFamily="2" charset="0"/>
                <a:cs typeface="5011_thE_Little_Uki_noworry" pitchFamily="2" charset="0"/>
              </a:rPr>
              <a:t>แม่มาแล้วก่อนหน้านี้หนึ่ง</a:t>
            </a:r>
            <a:r>
              <a:rPr lang="th-TH" sz="3200" b="1" dirty="0" smtClean="0">
                <a:solidFill>
                  <a:srgbClr val="00B050"/>
                </a:solidFill>
                <a:latin typeface="5011_thE_Little_Uki_noworry" pitchFamily="2" charset="0"/>
                <a:cs typeface="5011_thE_Little_Uki_noworry" pitchFamily="2" charset="0"/>
              </a:rPr>
              <a:t>ครั้ง  แต่</a:t>
            </a:r>
            <a:r>
              <a:rPr lang="th-TH" sz="3200" b="1" dirty="0">
                <a:solidFill>
                  <a:srgbClr val="00B050"/>
                </a:solidFill>
                <a:latin typeface="5011_thE_Little_Uki_noworry" pitchFamily="2" charset="0"/>
                <a:cs typeface="5011_thE_Little_Uki_noworry" pitchFamily="2" charset="0"/>
              </a:rPr>
              <a:t>ไม่สำเร็จ </a:t>
            </a: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611560" y="404664"/>
            <a:ext cx="592822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5400" b="1" dirty="0">
                <a:solidFill>
                  <a:srgbClr val="FF0000"/>
                </a:solidFill>
                <a:latin typeface="5011_thE_Little_Uki_noworry" pitchFamily="2" charset="0"/>
                <a:cs typeface="5011_thE_Little_Uki_noworry" pitchFamily="2" charset="0"/>
              </a:rPr>
              <a:t>พี่ชายรับสารภาพฆ่าพ่อแม่น้อง</a:t>
            </a:r>
          </a:p>
        </p:txBody>
      </p:sp>
    </p:spTree>
    <p:extLst>
      <p:ext uri="{BB962C8B-B14F-4D97-AF65-F5344CB8AC3E}">
        <p14:creationId xmlns:p14="http://schemas.microsoft.com/office/powerpoint/2010/main" val="260691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755576" y="332656"/>
            <a:ext cx="698477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>
                <a:solidFill>
                  <a:srgbClr val="FF3300"/>
                </a:solidFill>
                <a:latin typeface="5011_thE_Little_Uki_noworry" pitchFamily="2" charset="0"/>
                <a:cs typeface="5011_thE_Little_Uki_noworry" pitchFamily="2" charset="0"/>
              </a:rPr>
              <a:t>         </a:t>
            </a:r>
            <a:r>
              <a:rPr lang="th-TH" b="1" dirty="0" smtClean="0">
                <a:solidFill>
                  <a:srgbClr val="FF9900"/>
                </a:solidFill>
                <a:latin typeface="5011_thE_Little_Uki_noworry" pitchFamily="2" charset="0"/>
                <a:cs typeface="5011_thE_Little_Uki_noworry" pitchFamily="2" charset="0"/>
              </a:rPr>
              <a:t>กำลัง</a:t>
            </a:r>
            <a:r>
              <a:rPr lang="th-TH" b="1" dirty="0">
                <a:solidFill>
                  <a:srgbClr val="FF9900"/>
                </a:solidFill>
                <a:latin typeface="5011_thE_Little_Uki_noworry" pitchFamily="2" charset="0"/>
                <a:cs typeface="5011_thE_Little_Uki_noworry" pitchFamily="2" charset="0"/>
              </a:rPr>
              <a:t>มองว่าสถาบันครอบครัวมีความรุนแรงมากขึ้น  เราคง</a:t>
            </a:r>
            <a:r>
              <a:rPr lang="th-TH" b="1" dirty="0" smtClean="0">
                <a:solidFill>
                  <a:srgbClr val="FF9900"/>
                </a:solidFill>
                <a:latin typeface="5011_thE_Little_Uki_noworry" pitchFamily="2" charset="0"/>
                <a:cs typeface="5011_thE_Little_Uki_noworry" pitchFamily="2" charset="0"/>
              </a:rPr>
              <a:t>ไม่อยาก</a:t>
            </a:r>
            <a:r>
              <a:rPr lang="th-TH" b="1" dirty="0">
                <a:solidFill>
                  <a:srgbClr val="FF9900"/>
                </a:solidFill>
                <a:latin typeface="5011_thE_Little_Uki_noworry" pitchFamily="2" charset="0"/>
                <a:cs typeface="5011_thE_Little_Uki_noworry" pitchFamily="2" charset="0"/>
              </a:rPr>
              <a:t>ให้เกิดเหตุ</a:t>
            </a:r>
            <a:r>
              <a:rPr lang="th-TH" b="1" dirty="0" smtClean="0">
                <a:solidFill>
                  <a:srgbClr val="FF9900"/>
                </a:solidFill>
                <a:latin typeface="5011_thE_Little_Uki_noworry" pitchFamily="2" charset="0"/>
                <a:cs typeface="5011_thE_Little_Uki_noworry" pitchFamily="2" charset="0"/>
              </a:rPr>
              <a:t>กรณี เช่นนี้</a:t>
            </a:r>
            <a:r>
              <a:rPr lang="th-TH" b="1" dirty="0">
                <a:solidFill>
                  <a:srgbClr val="FF9900"/>
                </a:solidFill>
                <a:latin typeface="5011_thE_Little_Uki_noworry" pitchFamily="2" charset="0"/>
                <a:cs typeface="5011_thE_Little_Uki_noworry" pitchFamily="2" charset="0"/>
              </a:rPr>
              <a:t>อีกกับ</a:t>
            </a:r>
            <a:r>
              <a:rPr lang="th-TH" b="1" dirty="0" smtClean="0">
                <a:solidFill>
                  <a:srgbClr val="FF9900"/>
                </a:solidFill>
                <a:latin typeface="5011_thE_Little_Uki_noworry" pitchFamily="2" charset="0"/>
                <a:cs typeface="5011_thE_Little_Uki_noworry" pitchFamily="2" charset="0"/>
              </a:rPr>
              <a:t>ทุกๆ ครอบครัว </a:t>
            </a:r>
            <a:r>
              <a:rPr lang="th-TH" b="1" dirty="0">
                <a:solidFill>
                  <a:srgbClr val="FF9900"/>
                </a:solidFill>
                <a:latin typeface="5011_thE_Little_Uki_noworry" pitchFamily="2" charset="0"/>
                <a:cs typeface="5011_thE_Little_Uki_noworry" pitchFamily="2" charset="0"/>
              </a:rPr>
              <a:t>ในฐานะที่เราเป็นส่วนหนึ่งของสังคม</a:t>
            </a:r>
            <a:r>
              <a:rPr lang="th-TH" b="1" dirty="0" smtClean="0">
                <a:solidFill>
                  <a:srgbClr val="FF9900"/>
                </a:solidFill>
                <a:latin typeface="5011_thE_Little_Uki_noworry" pitchFamily="2" charset="0"/>
                <a:cs typeface="5011_thE_Little_Uki_noworry" pitchFamily="2" charset="0"/>
              </a:rPr>
              <a:t>ที่กำลัง</a:t>
            </a:r>
            <a:r>
              <a:rPr lang="th-TH" b="1" dirty="0">
                <a:solidFill>
                  <a:srgbClr val="FF9900"/>
                </a:solidFill>
                <a:latin typeface="5011_thE_Little_Uki_noworry" pitchFamily="2" charset="0"/>
                <a:cs typeface="5011_thE_Little_Uki_noworry" pitchFamily="2" charset="0"/>
              </a:rPr>
              <a:t>เปลี่ยนแปลงในทางรุนแรงมากขึ้น  เราควรจะช่วยเหลือกันอย่างไร</a:t>
            </a:r>
            <a:r>
              <a:rPr lang="th-TH" b="1" dirty="0" smtClean="0">
                <a:solidFill>
                  <a:srgbClr val="FF9900"/>
                </a:solidFill>
                <a:latin typeface="5011_thE_Little_Uki_noworry" pitchFamily="2" charset="0"/>
                <a:cs typeface="5011_thE_Little_Uki_noworry" pitchFamily="2" charset="0"/>
              </a:rPr>
              <a:t>บ้าง</a:t>
            </a:r>
            <a:r>
              <a:rPr lang="en-US" b="1" dirty="0" smtClean="0">
                <a:solidFill>
                  <a:srgbClr val="FF9900"/>
                </a:solidFill>
                <a:latin typeface="5011_thE_Little_Uki_noworry" pitchFamily="2" charset="0"/>
                <a:cs typeface="5011_thE_Little_Uki_noworry" pitchFamily="2" charset="0"/>
              </a:rPr>
              <a:t>??</a:t>
            </a:r>
            <a:endParaRPr lang="th-TH" b="1" dirty="0" smtClean="0">
              <a:solidFill>
                <a:srgbClr val="FF9900"/>
              </a:solidFill>
              <a:latin typeface="5011_thE_Little_Uki_noworry" pitchFamily="2" charset="0"/>
              <a:cs typeface="5011_thE_Little_Uki_noworry" pitchFamily="2" charset="0"/>
            </a:endParaRPr>
          </a:p>
          <a:p>
            <a:r>
              <a:rPr lang="th-TH" b="1" dirty="0" smtClean="0">
                <a:solidFill>
                  <a:srgbClr val="006600"/>
                </a:solidFill>
                <a:latin typeface="5011_thE_Little_Uki_noworry" pitchFamily="2" charset="0"/>
                <a:cs typeface="5011_thE_Little_Uki_noworry" pitchFamily="2" charset="0"/>
              </a:rPr>
              <a:t> </a:t>
            </a:r>
            <a:endParaRPr lang="th-TH" b="1" dirty="0">
              <a:solidFill>
                <a:srgbClr val="006600"/>
              </a:solidFill>
              <a:latin typeface="5011_thE_Little_Uki_noworry" pitchFamily="2" charset="0"/>
              <a:cs typeface="5011_thE_Little_Uki_noworry" pitchFamily="2" charset="0"/>
            </a:endParaRPr>
          </a:p>
          <a:p>
            <a:r>
              <a:rPr lang="th-TH" b="1" dirty="0" smtClean="0">
                <a:solidFill>
                  <a:srgbClr val="FF3399"/>
                </a:solidFill>
                <a:latin typeface="5011_thE_Little_Uki_noworry" pitchFamily="2" charset="0"/>
                <a:cs typeface="5011_thE_Little_Uki_noworry" pitchFamily="2" charset="0"/>
              </a:rPr>
              <a:t>         ได้</a:t>
            </a:r>
            <a:r>
              <a:rPr lang="th-TH" b="1" dirty="0">
                <a:solidFill>
                  <a:srgbClr val="FF3399"/>
                </a:solidFill>
                <a:latin typeface="5011_thE_Little_Uki_noworry" pitchFamily="2" charset="0"/>
                <a:cs typeface="5011_thE_Little_Uki_noworry" pitchFamily="2" charset="0"/>
              </a:rPr>
              <a:t>มีโอกาสเอาข่าวนี้</a:t>
            </a:r>
            <a:r>
              <a:rPr lang="th-TH" b="1" dirty="0" smtClean="0">
                <a:solidFill>
                  <a:srgbClr val="FF3399"/>
                </a:solidFill>
                <a:latin typeface="5011_thE_Little_Uki_noworry" pitchFamily="2" charset="0"/>
                <a:cs typeface="5011_thE_Little_Uki_noworry" pitchFamily="2" charset="0"/>
              </a:rPr>
              <a:t>มาร่วม                                  นั่งดู</a:t>
            </a:r>
            <a:r>
              <a:rPr lang="th-TH" b="1" dirty="0">
                <a:solidFill>
                  <a:srgbClr val="FF3399"/>
                </a:solidFill>
                <a:latin typeface="5011_thE_Little_Uki_noworry" pitchFamily="2" charset="0"/>
                <a:cs typeface="5011_thE_Little_Uki_noworry" pitchFamily="2" charset="0"/>
              </a:rPr>
              <a:t>กับครอบครัว  </a:t>
            </a:r>
            <a:endParaRPr lang="th-TH" b="1" dirty="0" smtClean="0">
              <a:solidFill>
                <a:srgbClr val="FF3399"/>
              </a:solidFill>
              <a:latin typeface="5011_thE_Little_Uki_noworry" pitchFamily="2" charset="0"/>
              <a:cs typeface="5011_thE_Little_Uki_noworry" pitchFamily="2" charset="0"/>
            </a:endParaRPr>
          </a:p>
          <a:p>
            <a:r>
              <a:rPr lang="th-TH" b="1" dirty="0" smtClean="0">
                <a:solidFill>
                  <a:srgbClr val="FF3399"/>
                </a:solidFill>
                <a:latin typeface="5011_thE_Little_Uki_noworry" pitchFamily="2" charset="0"/>
                <a:cs typeface="5011_thE_Little_Uki_noworry" pitchFamily="2" charset="0"/>
              </a:rPr>
              <a:t>พร้อม</a:t>
            </a:r>
            <a:r>
              <a:rPr lang="th-TH" b="1" dirty="0">
                <a:solidFill>
                  <a:srgbClr val="FF3399"/>
                </a:solidFill>
                <a:latin typeface="5011_thE_Little_Uki_noworry" pitchFamily="2" charset="0"/>
                <a:cs typeface="5011_thE_Little_Uki_noworry" pitchFamily="2" charset="0"/>
              </a:rPr>
              <a:t>ร่วมแสดงความคิดเห็นซึ่งกันและ</a:t>
            </a:r>
            <a:r>
              <a:rPr lang="th-TH" b="1" dirty="0" smtClean="0">
                <a:solidFill>
                  <a:srgbClr val="FF3399"/>
                </a:solidFill>
                <a:latin typeface="5011_thE_Little_Uki_noworry" pitchFamily="2" charset="0"/>
                <a:cs typeface="5011_thE_Little_Uki_noworry" pitchFamily="2" charset="0"/>
              </a:rPr>
              <a:t>กัน</a:t>
            </a:r>
          </a:p>
          <a:p>
            <a:endParaRPr lang="th-TH" b="1" dirty="0">
              <a:solidFill>
                <a:srgbClr val="FF3399"/>
              </a:solidFill>
              <a:latin typeface="5011_thE_Little_Uki_noworry" pitchFamily="2" charset="0"/>
              <a:cs typeface="5011_thE_Little_Uki_noworry" pitchFamily="2" charset="0"/>
            </a:endParaRPr>
          </a:p>
          <a:p>
            <a:r>
              <a:rPr lang="th-TH" b="1" dirty="0">
                <a:solidFill>
                  <a:srgbClr val="006600"/>
                </a:solidFill>
                <a:latin typeface="5011_thE_Little_Uki_noworry" pitchFamily="2" charset="0"/>
                <a:cs typeface="5011_thE_Little_Uki_noworry" pitchFamily="2" charset="0"/>
              </a:rPr>
              <a:t>	</a:t>
            </a:r>
            <a:r>
              <a:rPr lang="th-TH" sz="3600" b="1" dirty="0" smtClean="0">
                <a:solidFill>
                  <a:srgbClr val="FF0000"/>
                </a:solidFill>
                <a:latin typeface="5011_thE_Little_Uki_noworry" pitchFamily="2" charset="0"/>
                <a:cs typeface="5011_thE_Little_Uki_noworry" pitchFamily="2" charset="0"/>
              </a:rPr>
              <a:t>หลานชาย </a:t>
            </a:r>
            <a:r>
              <a:rPr lang="th-TH" b="1" dirty="0" smtClean="0">
                <a:solidFill>
                  <a:srgbClr val="FF0000"/>
                </a:solidFill>
                <a:latin typeface="5011_thE_Little_Uki_noworry" pitchFamily="2" charset="0"/>
                <a:cs typeface="5011_thE_Little_Uki_noworry" pitchFamily="2" charset="0"/>
              </a:rPr>
              <a:t>อายุ </a:t>
            </a:r>
            <a:r>
              <a:rPr lang="th-TH" b="1" dirty="0">
                <a:solidFill>
                  <a:srgbClr val="FF0000"/>
                </a:solidFill>
                <a:latin typeface="5011_thE_Little_Uki_noworry" pitchFamily="2" charset="0"/>
                <a:cs typeface="5011_thE_Little_Uki_noworry" pitchFamily="2" charset="0"/>
              </a:rPr>
              <a:t>15 ปี ให้ข้อคิดเห็น </a:t>
            </a:r>
            <a:r>
              <a:rPr lang="th-TH" b="1" dirty="0" smtClean="0">
                <a:solidFill>
                  <a:srgbClr val="FF0000"/>
                </a:solidFill>
                <a:latin typeface="5011_thE_Little_Uki_noworry" pitchFamily="2" charset="0"/>
                <a:cs typeface="5011_thE_Little_Uki_noworry" pitchFamily="2" charset="0"/>
              </a:rPr>
              <a:t>   “</a:t>
            </a:r>
            <a:r>
              <a:rPr lang="th-TH" b="1" dirty="0">
                <a:solidFill>
                  <a:srgbClr val="FF0000"/>
                </a:solidFill>
                <a:latin typeface="5011_thE_Little_Uki_noworry" pitchFamily="2" charset="0"/>
                <a:cs typeface="5011_thE_Little_Uki_noworry" pitchFamily="2" charset="0"/>
              </a:rPr>
              <a:t>พี่เขาคงสะสมความเครียดมานาน  เพราะถูกเข้มงวด  จนถึงจุดสุดท้ายและพี่เขาคงไม่มีที่ปรึกษาที่ดี”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916832"/>
            <a:ext cx="3816424" cy="183775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527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780794"/>
            <a:ext cx="4064000" cy="208062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สี่เหลี่ยมผืนผ้า 3"/>
          <p:cNvSpPr/>
          <p:nvPr/>
        </p:nvSpPr>
        <p:spPr>
          <a:xfrm>
            <a:off x="395536" y="188640"/>
            <a:ext cx="619268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800" b="1" dirty="0">
                <a:solidFill>
                  <a:srgbClr val="9933FF"/>
                </a:solidFill>
                <a:latin typeface="5011_thE_Little_Uki_noworry" pitchFamily="2" charset="0"/>
                <a:cs typeface="5011_thE_Little_Uki_noworry" pitchFamily="2" charset="0"/>
              </a:rPr>
              <a:t>ลูกชาย</a:t>
            </a:r>
            <a:r>
              <a:rPr lang="th-TH" sz="4000" dirty="0">
                <a:solidFill>
                  <a:srgbClr val="9933FF"/>
                </a:solidFill>
                <a:latin typeface="5011_thE_Little_Uki_noworry" pitchFamily="2" charset="0"/>
                <a:cs typeface="5011_thE_Little_Uki_noworry" pitchFamily="2" charset="0"/>
              </a:rPr>
              <a:t>อายุ 14 ปี  ให้</a:t>
            </a:r>
            <a:r>
              <a:rPr lang="th-TH" sz="4000" dirty="0" smtClean="0">
                <a:solidFill>
                  <a:srgbClr val="9933FF"/>
                </a:solidFill>
                <a:latin typeface="5011_thE_Little_Uki_noworry" pitchFamily="2" charset="0"/>
                <a:cs typeface="5011_thE_Little_Uki_noworry" pitchFamily="2" charset="0"/>
              </a:rPr>
              <a:t>ข้อคิดเห็น</a:t>
            </a:r>
          </a:p>
          <a:p>
            <a:r>
              <a:rPr lang="th-TH" sz="4000" dirty="0" smtClean="0">
                <a:solidFill>
                  <a:srgbClr val="9933FF"/>
                </a:solidFill>
                <a:latin typeface="5011_thE_Little_Uki_noworry" pitchFamily="2" charset="0"/>
                <a:cs typeface="5011_thE_Little_Uki_noworry" pitchFamily="2" charset="0"/>
              </a:rPr>
              <a:t> </a:t>
            </a:r>
            <a:r>
              <a:rPr lang="th-TH" sz="4000" dirty="0">
                <a:solidFill>
                  <a:srgbClr val="9933FF"/>
                </a:solidFill>
                <a:latin typeface="5011_thE_Little_Uki_noworry" pitchFamily="2" charset="0"/>
                <a:cs typeface="5011_thE_Little_Uki_noworry" pitchFamily="2" charset="0"/>
              </a:rPr>
              <a:t>“ถ้า</a:t>
            </a:r>
            <a:r>
              <a:rPr lang="th-TH" sz="4000" dirty="0" smtClean="0">
                <a:solidFill>
                  <a:srgbClr val="9933FF"/>
                </a:solidFill>
                <a:latin typeface="5011_thE_Little_Uki_noworry" pitchFamily="2" charset="0"/>
                <a:cs typeface="5011_thE_Little_Uki_noworry" pitchFamily="2" charset="0"/>
              </a:rPr>
              <a:t>ตัวผมเอง</a:t>
            </a:r>
            <a:r>
              <a:rPr lang="th-TH" sz="4000" dirty="0">
                <a:solidFill>
                  <a:srgbClr val="9933FF"/>
                </a:solidFill>
                <a:latin typeface="5011_thE_Little_Uki_noworry" pitchFamily="2" charset="0"/>
                <a:cs typeface="5011_thE_Little_Uki_noworry" pitchFamily="2" charset="0"/>
              </a:rPr>
              <a:t>มีปัญหากับพ่อแม่  จะรับฟังข้อคิดเห็นของพ่อแม่และผู้ใหญ่ให้มาก </a:t>
            </a:r>
            <a:endParaRPr lang="th-TH" sz="4000" dirty="0" smtClean="0">
              <a:solidFill>
                <a:srgbClr val="9933FF"/>
              </a:solidFill>
              <a:latin typeface="5011_thE_Little_Uki_noworry" pitchFamily="2" charset="0"/>
              <a:cs typeface="5011_thE_Little_Uki_noworry" pitchFamily="2" charset="0"/>
            </a:endParaRPr>
          </a:p>
          <a:p>
            <a:r>
              <a:rPr lang="th-TH" sz="4000" dirty="0" smtClean="0">
                <a:solidFill>
                  <a:srgbClr val="9933FF"/>
                </a:solidFill>
                <a:latin typeface="5011_thE_Little_Uki_noworry" pitchFamily="2" charset="0"/>
                <a:cs typeface="5011_thE_Little_Uki_noworry" pitchFamily="2" charset="0"/>
              </a:rPr>
              <a:t>เพราะ</a:t>
            </a:r>
            <a:r>
              <a:rPr lang="th-TH" sz="4000" dirty="0">
                <a:solidFill>
                  <a:srgbClr val="9933FF"/>
                </a:solidFill>
                <a:latin typeface="5011_thE_Little_Uki_noworry" pitchFamily="2" charset="0"/>
                <a:cs typeface="5011_thE_Little_Uki_noworry" pitchFamily="2" charset="0"/>
              </a:rPr>
              <a:t>เขารักเราแน่ๆ”</a:t>
            </a:r>
          </a:p>
          <a:p>
            <a:r>
              <a:rPr lang="th-TH" sz="4000" dirty="0">
                <a:latin typeface="5011_thE_Little_Uki_noworry" pitchFamily="2" charset="0"/>
                <a:cs typeface="5011_thE_Little_Uki_noworry" pitchFamily="2" charset="0"/>
              </a:rPr>
              <a:t>	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547664" y="4005064"/>
            <a:ext cx="73265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dirty="0" smtClean="0">
                <a:solidFill>
                  <a:srgbClr val="003300"/>
                </a:solidFill>
                <a:latin typeface="5011_thE_Little_Uki_noworry" pitchFamily="2" charset="0"/>
                <a:cs typeface="5011_thE_Little_Uki_noworry" pitchFamily="2" charset="0"/>
              </a:rPr>
              <a:t>  </a:t>
            </a:r>
            <a:r>
              <a:rPr lang="th-TH" sz="4800" dirty="0" smtClean="0">
                <a:solidFill>
                  <a:srgbClr val="003300"/>
                </a:solidFill>
                <a:latin typeface="5011_thE_Little_Uki_noworry" pitchFamily="2" charset="0"/>
                <a:cs typeface="5011_thE_Little_Uki_noworry" pitchFamily="2" charset="0"/>
              </a:rPr>
              <a:t> </a:t>
            </a:r>
            <a:r>
              <a:rPr lang="th-TH" sz="4800" b="1" dirty="0" smtClean="0">
                <a:solidFill>
                  <a:srgbClr val="006600"/>
                </a:solidFill>
                <a:latin typeface="5011_thE_Little_Uki_noworry" pitchFamily="2" charset="0"/>
                <a:cs typeface="5011_thE_Little_Uki_noworry" pitchFamily="2" charset="0"/>
              </a:rPr>
              <a:t>แม่บ้าน</a:t>
            </a:r>
            <a:r>
              <a:rPr lang="th-TH" sz="4800" dirty="0" smtClean="0">
                <a:solidFill>
                  <a:srgbClr val="006600"/>
                </a:solidFill>
                <a:latin typeface="5011_thE_Little_Uki_noworry" pitchFamily="2" charset="0"/>
                <a:cs typeface="5011_thE_Little_Uki_noworry" pitchFamily="2" charset="0"/>
              </a:rPr>
              <a:t> </a:t>
            </a:r>
            <a:r>
              <a:rPr lang="th-TH" sz="4000" dirty="0">
                <a:solidFill>
                  <a:srgbClr val="006600"/>
                </a:solidFill>
                <a:latin typeface="5011_thE_Little_Uki_noworry" pitchFamily="2" charset="0"/>
                <a:cs typeface="5011_thE_Little_Uki_noworry" pitchFamily="2" charset="0"/>
              </a:rPr>
              <a:t>ให้ข้อคิดเห็น “ก่อนเกิดเหตุเด็กดื่มเหล้า  แล้วมีการทะเลาะกับแม่ แสดงว่าเด็กสะสมปัญหามานาน  ไม่รู้ว่ามีปัจจัยอื่นร่วมด้วยหรือไม่  เราจะสร้างความเข้มแข็งให้กับเด็กๆอย่างไร”</a:t>
            </a:r>
          </a:p>
        </p:txBody>
      </p:sp>
    </p:spTree>
    <p:extLst>
      <p:ext uri="{BB962C8B-B14F-4D97-AF65-F5344CB8AC3E}">
        <p14:creationId xmlns:p14="http://schemas.microsoft.com/office/powerpoint/2010/main" val="190263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899592" y="476672"/>
            <a:ext cx="76866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/>
              <a:t>	</a:t>
            </a:r>
            <a:r>
              <a:rPr lang="th-TH" b="1" dirty="0">
                <a:solidFill>
                  <a:srgbClr val="339933"/>
                </a:solidFill>
                <a:latin typeface="5011_thE_Little_Uki_noworry" pitchFamily="2" charset="0"/>
                <a:cs typeface="5011_thE_Little_Uki_noworry" pitchFamily="2" charset="0"/>
              </a:rPr>
              <a:t>ผมเอง ได้ให้ข้อคิดกับครอบครัว “ถ้าไม่อยากให้มีเหตุการณ์แบบนี้เราคงต้องสร้างครอบครัวที่ดี  ดีได้อย่างไร </a:t>
            </a:r>
          </a:p>
          <a:p>
            <a:r>
              <a:rPr lang="th-TH" b="1" dirty="0">
                <a:latin typeface="5011_thE_Little_Uki_noworry" pitchFamily="2" charset="0"/>
                <a:cs typeface="5011_thE_Little_Uki_noworry" pitchFamily="2" charset="0"/>
              </a:rPr>
              <a:t>		</a:t>
            </a:r>
            <a:r>
              <a:rPr lang="th-TH" b="1" dirty="0" smtClean="0">
                <a:latin typeface="5011_thE_Little_Uki_noworry" pitchFamily="2" charset="0"/>
                <a:cs typeface="5011_thE_Little_Uki_noworry" pitchFamily="2" charset="0"/>
              </a:rPr>
              <a:t>    </a:t>
            </a:r>
            <a:r>
              <a:rPr lang="th-TH" b="1" dirty="0" smtClean="0">
                <a:solidFill>
                  <a:srgbClr val="FFCC00"/>
                </a:solidFill>
                <a:latin typeface="5011_thE_Little_Uki_noworry" pitchFamily="2" charset="0"/>
                <a:cs typeface="5011_thE_Little_Uki_noworry" pitchFamily="2" charset="0"/>
              </a:rPr>
              <a:t>พ่อ</a:t>
            </a:r>
            <a:r>
              <a:rPr lang="th-TH" b="1" dirty="0">
                <a:solidFill>
                  <a:srgbClr val="FFCC00"/>
                </a:solidFill>
                <a:latin typeface="5011_thE_Little_Uki_noworry" pitchFamily="2" charset="0"/>
                <a:cs typeface="5011_thE_Little_Uki_noworry" pitchFamily="2" charset="0"/>
              </a:rPr>
              <a:t>แม่ ต้องมีสัมพันธภาพที่ดี  มีความเท่าเทียมกัน  ร่วมด้วยช่วยกัน</a:t>
            </a:r>
          </a:p>
          <a:p>
            <a:r>
              <a:rPr lang="th-TH" b="1" dirty="0">
                <a:solidFill>
                  <a:srgbClr val="FFCC00"/>
                </a:solidFill>
                <a:latin typeface="5011_thE_Little_Uki_noworry" pitchFamily="2" charset="0"/>
                <a:cs typeface="5011_thE_Little_Uki_noworry" pitchFamily="2" charset="0"/>
              </a:rPr>
              <a:t>		</a:t>
            </a:r>
            <a:r>
              <a:rPr lang="th-TH" b="1" dirty="0" smtClean="0">
                <a:solidFill>
                  <a:srgbClr val="FFCC00"/>
                </a:solidFill>
                <a:latin typeface="5011_thE_Little_Uki_noworry" pitchFamily="2" charset="0"/>
                <a:cs typeface="5011_thE_Little_Uki_noworry" pitchFamily="2" charset="0"/>
              </a:rPr>
              <a:t>    มี</a:t>
            </a:r>
            <a:r>
              <a:rPr lang="th-TH" b="1" dirty="0">
                <a:solidFill>
                  <a:srgbClr val="FFCC00"/>
                </a:solidFill>
                <a:latin typeface="5011_thE_Little_Uki_noworry" pitchFamily="2" charset="0"/>
                <a:cs typeface="5011_thE_Little_Uki_noworry" pitchFamily="2" charset="0"/>
              </a:rPr>
              <a:t>ขอบเขตของการกระทำระหว่างรุ่นที่ชัดเจน</a:t>
            </a:r>
          </a:p>
          <a:p>
            <a:r>
              <a:rPr lang="th-TH" b="1" dirty="0">
                <a:solidFill>
                  <a:srgbClr val="FFCC00"/>
                </a:solidFill>
                <a:latin typeface="5011_thE_Little_Uki_noworry" pitchFamily="2" charset="0"/>
                <a:cs typeface="5011_thE_Little_Uki_noworry" pitchFamily="2" charset="0"/>
              </a:rPr>
              <a:t>		</a:t>
            </a:r>
            <a:r>
              <a:rPr lang="th-TH" b="1" dirty="0" smtClean="0">
                <a:solidFill>
                  <a:srgbClr val="FFCC00"/>
                </a:solidFill>
                <a:latin typeface="5011_thE_Little_Uki_noworry" pitchFamily="2" charset="0"/>
                <a:cs typeface="5011_thE_Little_Uki_noworry" pitchFamily="2" charset="0"/>
              </a:rPr>
              <a:t>    ทุก</a:t>
            </a:r>
            <a:r>
              <a:rPr lang="th-TH" b="1" dirty="0">
                <a:solidFill>
                  <a:srgbClr val="FFCC00"/>
                </a:solidFill>
                <a:latin typeface="5011_thE_Little_Uki_noworry" pitchFamily="2" charset="0"/>
                <a:cs typeface="5011_thE_Little_Uki_noworry" pitchFamily="2" charset="0"/>
              </a:rPr>
              <a:t>คนในครอบครัวมีความเป็นตัวของตัวเองเพียงพอ</a:t>
            </a:r>
          </a:p>
          <a:p>
            <a:r>
              <a:rPr lang="th-TH" b="1" dirty="0">
                <a:solidFill>
                  <a:srgbClr val="FFCC00"/>
                </a:solidFill>
                <a:latin typeface="5011_thE_Little_Uki_noworry" pitchFamily="2" charset="0"/>
                <a:cs typeface="5011_thE_Little_Uki_noworry" pitchFamily="2" charset="0"/>
              </a:rPr>
              <a:t>		</a:t>
            </a:r>
            <a:r>
              <a:rPr lang="th-TH" b="1" dirty="0" smtClean="0">
                <a:solidFill>
                  <a:srgbClr val="FFCC00"/>
                </a:solidFill>
                <a:latin typeface="5011_thE_Little_Uki_noworry" pitchFamily="2" charset="0"/>
                <a:cs typeface="5011_thE_Little_Uki_noworry" pitchFamily="2" charset="0"/>
              </a:rPr>
              <a:t>    ทุก</a:t>
            </a:r>
            <a:r>
              <a:rPr lang="th-TH" b="1" dirty="0">
                <a:solidFill>
                  <a:srgbClr val="FFCC00"/>
                </a:solidFill>
                <a:latin typeface="5011_thE_Little_Uki_noworry" pitchFamily="2" charset="0"/>
                <a:cs typeface="5011_thE_Little_Uki_noworry" pitchFamily="2" charset="0"/>
              </a:rPr>
              <a:t>คนต้องยอมรับความแตกต่างของกันและกัน</a:t>
            </a:r>
          </a:p>
          <a:p>
            <a:r>
              <a:rPr lang="th-TH" b="1" dirty="0">
                <a:solidFill>
                  <a:srgbClr val="FFCC00"/>
                </a:solidFill>
                <a:latin typeface="5011_thE_Little_Uki_noworry" pitchFamily="2" charset="0"/>
                <a:cs typeface="5011_thE_Little_Uki_noworry" pitchFamily="2" charset="0"/>
              </a:rPr>
              <a:t>		</a:t>
            </a:r>
            <a:r>
              <a:rPr lang="th-TH" b="1" dirty="0" smtClean="0">
                <a:solidFill>
                  <a:srgbClr val="FFCC00"/>
                </a:solidFill>
                <a:latin typeface="5011_thE_Little_Uki_noworry" pitchFamily="2" charset="0"/>
                <a:cs typeface="5011_thE_Little_Uki_noworry" pitchFamily="2" charset="0"/>
              </a:rPr>
              <a:t>    มี</a:t>
            </a:r>
            <a:r>
              <a:rPr lang="th-TH" b="1" dirty="0">
                <a:solidFill>
                  <a:srgbClr val="FFCC00"/>
                </a:solidFill>
                <a:latin typeface="5011_thE_Little_Uki_noworry" pitchFamily="2" charset="0"/>
                <a:cs typeface="5011_thE_Little_Uki_noworry" pitchFamily="2" charset="0"/>
              </a:rPr>
              <a:t>การพูดคุยสื่อสารที่ตรงไปตรงมา</a:t>
            </a:r>
          </a:p>
          <a:p>
            <a:r>
              <a:rPr lang="th-TH" b="1" dirty="0">
                <a:solidFill>
                  <a:srgbClr val="FFCC00"/>
                </a:solidFill>
                <a:latin typeface="5011_thE_Little_Uki_noworry" pitchFamily="2" charset="0"/>
                <a:cs typeface="5011_thE_Little_Uki_noworry" pitchFamily="2" charset="0"/>
              </a:rPr>
              <a:t>		</a:t>
            </a:r>
            <a:r>
              <a:rPr lang="th-TH" b="1" dirty="0" smtClean="0">
                <a:solidFill>
                  <a:srgbClr val="FFCC00"/>
                </a:solidFill>
                <a:latin typeface="5011_thE_Little_Uki_noworry" pitchFamily="2" charset="0"/>
                <a:cs typeface="5011_thE_Little_Uki_noworry" pitchFamily="2" charset="0"/>
              </a:rPr>
              <a:t>    ฝึกฝน</a:t>
            </a:r>
            <a:r>
              <a:rPr lang="th-TH" b="1" dirty="0">
                <a:solidFill>
                  <a:srgbClr val="FFCC00"/>
                </a:solidFill>
                <a:latin typeface="5011_thE_Little_Uki_noworry" pitchFamily="2" charset="0"/>
                <a:cs typeface="5011_thE_Little_Uki_noworry" pitchFamily="2" charset="0"/>
              </a:rPr>
              <a:t>การแสดงออกทางอารมณ์ได้อย่างเหมาะสม</a:t>
            </a:r>
          </a:p>
          <a:p>
            <a:r>
              <a:rPr lang="th-TH" b="1" dirty="0">
                <a:solidFill>
                  <a:srgbClr val="FFCC00"/>
                </a:solidFill>
                <a:latin typeface="5011_thE_Little_Uki_noworry" pitchFamily="2" charset="0"/>
                <a:cs typeface="5011_thE_Little_Uki_noworry" pitchFamily="2" charset="0"/>
              </a:rPr>
              <a:t>		</a:t>
            </a:r>
            <a:r>
              <a:rPr lang="th-TH" b="1" dirty="0" smtClean="0">
                <a:solidFill>
                  <a:srgbClr val="FFCC00"/>
                </a:solidFill>
                <a:latin typeface="5011_thE_Little_Uki_noworry" pitchFamily="2" charset="0"/>
                <a:cs typeface="5011_thE_Little_Uki_noworry" pitchFamily="2" charset="0"/>
              </a:rPr>
              <a:t>    ฝึกคิดบ</a:t>
            </a:r>
            <a:r>
              <a:rPr lang="th-TH" b="1" dirty="0">
                <a:solidFill>
                  <a:srgbClr val="FFCC00"/>
                </a:solidFill>
                <a:latin typeface="5011_thE_Little_Uki_noworry" pitchFamily="2" charset="0"/>
                <a:cs typeface="5011_thE_Little_Uki_noworry" pitchFamily="2" charset="0"/>
              </a:rPr>
              <a:t>วก  เมื่อมีปัญหาเกิดขึ้นให้ถือเป็นความท้าทายของครอบครัว”</a:t>
            </a:r>
          </a:p>
          <a:p>
            <a:r>
              <a:rPr lang="th-TH" b="1" dirty="0">
                <a:solidFill>
                  <a:schemeClr val="tx2">
                    <a:lumMod val="60000"/>
                    <a:lumOff val="40000"/>
                  </a:schemeClr>
                </a:solidFill>
                <a:latin typeface="5011_thE_Little_Uki_noworry" pitchFamily="2" charset="0"/>
                <a:cs typeface="5011_thE_Little_Uki_noworry" pitchFamily="2" charset="0"/>
              </a:rPr>
              <a:t>(ต้นแบบบทความของ  แพทย์</a:t>
            </a:r>
            <a:r>
              <a:rPr lang="th-TH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5011_thE_Little_Uki_noworry" pitchFamily="2" charset="0"/>
                <a:cs typeface="5011_thE_Little_Uki_noworry" pitchFamily="2" charset="0"/>
              </a:rPr>
              <a:t>หญิงดุษฎี  </a:t>
            </a:r>
            <a:r>
              <a:rPr lang="th-TH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5011_thE_Little_Uki_noworry" pitchFamily="2" charset="0"/>
                <a:cs typeface="5011_thE_Little_Uki_noworry" pitchFamily="2" charset="0"/>
              </a:rPr>
              <a:t>จึงศิร</a:t>
            </a:r>
            <a:r>
              <a:rPr lang="th-TH" b="1" dirty="0">
                <a:solidFill>
                  <a:schemeClr val="tx2">
                    <a:lumMod val="60000"/>
                    <a:lumOff val="40000"/>
                  </a:schemeClr>
                </a:solidFill>
                <a:latin typeface="5011_thE_Little_Uki_noworry" pitchFamily="2" charset="0"/>
                <a:cs typeface="5011_thE_Little_Uki_noworry" pitchFamily="2" charset="0"/>
              </a:rPr>
              <a:t>กุล</a:t>
            </a:r>
            <a:r>
              <a:rPr lang="th-TH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5011_thE_Little_Uki_noworry" pitchFamily="2" charset="0"/>
                <a:cs typeface="5011_thE_Little_Uki_noworry" pitchFamily="2" charset="0"/>
              </a:rPr>
              <a:t>วิทย์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5011_thE_Little_Uki_noworry" pitchFamily="2" charset="0"/>
                <a:cs typeface="5011_thE_Little_Uki_noworry" pitchFamily="2" charset="0"/>
              </a:rPr>
              <a:t>)</a:t>
            </a:r>
            <a:r>
              <a:rPr lang="th-TH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5011_thE_Little_Uki_noworry" pitchFamily="2" charset="0"/>
                <a:cs typeface="5011_thE_Little_Uki_noworry" pitchFamily="2" charset="0"/>
              </a:rPr>
              <a:t> </a:t>
            </a:r>
            <a:r>
              <a:rPr lang="th-TH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th-TH" dirty="0" smtClean="0"/>
              <a:t>:</a:t>
            </a:r>
            <a:r>
              <a:rPr lang="en-US" dirty="0">
                <a:latin typeface="WDB Bangna" pitchFamily="2" charset="0"/>
                <a:cs typeface="WDB Bangna" pitchFamily="2" charset="0"/>
                <a:hlinkClick r:id="rId2"/>
              </a:rPr>
              <a:t>http://www.jitdee.com/e-learning/learnsquare/</a:t>
            </a:r>
            <a:endParaRPr lang="th-TH" dirty="0" smtClean="0">
              <a:latin typeface="WDB Bangna" pitchFamily="2" charset="0"/>
              <a:cs typeface="WDB Bangna" pitchFamily="2" charset="0"/>
            </a:endParaRPr>
          </a:p>
        </p:txBody>
      </p:sp>
      <p:sp>
        <p:nvSpPr>
          <p:cNvPr id="8" name="เครื่องหมายบั้ง 7"/>
          <p:cNvSpPr/>
          <p:nvPr/>
        </p:nvSpPr>
        <p:spPr>
          <a:xfrm>
            <a:off x="144016" y="5661248"/>
            <a:ext cx="755576" cy="437282"/>
          </a:xfrm>
          <a:prstGeom prst="chevron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pic>
        <p:nvPicPr>
          <p:cNvPr id="9" name="รูปภาพ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6" y="2420888"/>
            <a:ext cx="3026466" cy="1987802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isometricOffAxis2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12755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475656" y="4365104"/>
            <a:ext cx="74168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800" dirty="0" smtClean="0">
                <a:latin typeface="Adobe Caslon Pro" pitchFamily="18" charset="0"/>
              </a:rPr>
              <a:t>  </a:t>
            </a:r>
            <a:r>
              <a:rPr lang="th-TH" sz="4800" dirty="0" smtClean="0">
                <a:solidFill>
                  <a:srgbClr val="CC3300"/>
                </a:solidFill>
                <a:latin typeface="Adobe Caslon Pro" pitchFamily="18" charset="0"/>
              </a:rPr>
              <a:t> </a:t>
            </a:r>
            <a:r>
              <a:rPr lang="th-TH" sz="4800" b="1" dirty="0" smtClean="0">
                <a:solidFill>
                  <a:srgbClr val="CC3300"/>
                </a:solidFill>
                <a:latin typeface="ASG Matrathan Light" pitchFamily="2" charset="-34"/>
                <a:cs typeface="ASG Matrathan Light" pitchFamily="2" charset="-34"/>
              </a:rPr>
              <a:t>ที่</a:t>
            </a:r>
            <a:r>
              <a:rPr lang="th-TH" sz="4800" b="1" dirty="0">
                <a:solidFill>
                  <a:srgbClr val="CC3300"/>
                </a:solidFill>
                <a:latin typeface="ASG Matrathan Light" pitchFamily="2" charset="-34"/>
                <a:cs typeface="ASG Matrathan Light" pitchFamily="2" charset="-34"/>
              </a:rPr>
              <a:t>สำคัญพวกเราจะช่วยกัน</a:t>
            </a:r>
            <a:r>
              <a:rPr lang="th-TH" sz="4800" b="1" dirty="0" smtClean="0">
                <a:solidFill>
                  <a:srgbClr val="CC3300"/>
                </a:solidFill>
                <a:latin typeface="ASG Matrathan Light" pitchFamily="2" charset="-34"/>
                <a:cs typeface="ASG Matrathan Light" pitchFamily="2" charset="-34"/>
              </a:rPr>
              <a:t>อย่างไร</a:t>
            </a:r>
          </a:p>
          <a:p>
            <a:r>
              <a:rPr lang="th-TH" sz="4800" b="1" dirty="0" smtClean="0">
                <a:solidFill>
                  <a:srgbClr val="CC3300"/>
                </a:solidFill>
                <a:latin typeface="ASG Matrathan Light" pitchFamily="2" charset="-34"/>
                <a:cs typeface="ASG Matrathan Light" pitchFamily="2" charset="-34"/>
              </a:rPr>
              <a:t>ให้</a:t>
            </a:r>
            <a:r>
              <a:rPr lang="th-TH" sz="4800" b="1" dirty="0">
                <a:solidFill>
                  <a:srgbClr val="CC3300"/>
                </a:solidFill>
                <a:latin typeface="ASG Matrathan Light" pitchFamily="2" charset="-34"/>
                <a:cs typeface="ASG Matrathan Light" pitchFamily="2" charset="-34"/>
              </a:rPr>
              <a:t>สังคม  ครอบครัว  </a:t>
            </a:r>
            <a:r>
              <a:rPr lang="th-TH" sz="4800" b="1" dirty="0" smtClean="0">
                <a:solidFill>
                  <a:srgbClr val="CC3300"/>
                </a:solidFill>
                <a:latin typeface="ASG Matrathan Light" pitchFamily="2" charset="-34"/>
                <a:cs typeface="ASG Matrathan Light" pitchFamily="2" charset="-34"/>
              </a:rPr>
              <a:t>และสมาชิก  ทุกคน           เกิด</a:t>
            </a:r>
            <a:r>
              <a:rPr lang="th-TH" sz="4800" b="1" dirty="0">
                <a:solidFill>
                  <a:srgbClr val="CC3300"/>
                </a:solidFill>
                <a:latin typeface="ASG Matrathan Light" pitchFamily="2" charset="-34"/>
                <a:cs typeface="ASG Matrathan Light" pitchFamily="2" charset="-34"/>
              </a:rPr>
              <a:t>ความเข้มแข็ง</a:t>
            </a:r>
            <a:r>
              <a:rPr lang="th-TH" sz="4800" b="1" dirty="0" smtClean="0">
                <a:solidFill>
                  <a:srgbClr val="CC3300"/>
                </a:solidFill>
                <a:latin typeface="ASG Matrathan Light" pitchFamily="2" charset="-34"/>
                <a:cs typeface="ASG Matrathan Light" pitchFamily="2" charset="-34"/>
              </a:rPr>
              <a:t>ได้ ?</a:t>
            </a:r>
            <a:r>
              <a:rPr lang="en-US" sz="4800" b="1" dirty="0" smtClean="0">
                <a:solidFill>
                  <a:srgbClr val="CC3300"/>
                </a:solidFill>
                <a:latin typeface="ASG Matrathan Light" pitchFamily="2" charset="-34"/>
                <a:cs typeface="ASG Matrathan Light" pitchFamily="2" charset="-34"/>
              </a:rPr>
              <a:t>???</a:t>
            </a:r>
            <a:endParaRPr lang="th-TH" sz="4800" b="1" dirty="0">
              <a:solidFill>
                <a:srgbClr val="CC3300"/>
              </a:solidFill>
              <a:latin typeface="ASG Matrathan Light" pitchFamily="2" charset="-34"/>
              <a:cs typeface="ASG Matrathan Light" pitchFamily="2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67544" y="116632"/>
            <a:ext cx="70202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5400" b="1" dirty="0" smtClean="0">
                <a:solidFill>
                  <a:srgbClr val="3333CC"/>
                </a:solidFill>
                <a:latin typeface="ASG Matrathan Light" pitchFamily="2" charset="-34"/>
                <a:cs typeface="ASG Matrathan Light" pitchFamily="2" charset="-34"/>
              </a:rPr>
              <a:t>    สำหรับ</a:t>
            </a:r>
            <a:r>
              <a:rPr lang="th-TH" sz="5400" b="1" dirty="0">
                <a:solidFill>
                  <a:srgbClr val="3333CC"/>
                </a:solidFill>
                <a:latin typeface="ASG Matrathan Light" pitchFamily="2" charset="-34"/>
                <a:cs typeface="ASG Matrathan Light" pitchFamily="2" charset="-34"/>
              </a:rPr>
              <a:t>เหตุการณ์ของพี่เขา  จะต้องได้รับการเยียวยาทั้ง</a:t>
            </a:r>
            <a:r>
              <a:rPr lang="th-TH" sz="5400" b="1" dirty="0" smtClean="0">
                <a:solidFill>
                  <a:srgbClr val="3333CC"/>
                </a:solidFill>
                <a:latin typeface="ASG Matrathan Light" pitchFamily="2" charset="-34"/>
                <a:cs typeface="ASG Matrathan Light" pitchFamily="2" charset="-34"/>
              </a:rPr>
              <a:t>ทางสังคม  และทาง</a:t>
            </a:r>
            <a:r>
              <a:rPr lang="th-TH" sz="5400" b="1" dirty="0">
                <a:solidFill>
                  <a:srgbClr val="3333CC"/>
                </a:solidFill>
                <a:latin typeface="ASG Matrathan Light" pitchFamily="2" charset="-34"/>
                <a:cs typeface="ASG Matrathan Light" pitchFamily="2" charset="-34"/>
              </a:rPr>
              <a:t>การแพทย์ </a:t>
            </a:r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492739"/>
            <a:ext cx="5398326" cy="2591009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  <a:softEdge rad="63500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</p:spTree>
    <p:extLst>
      <p:ext uri="{BB962C8B-B14F-4D97-AF65-F5344CB8AC3E}">
        <p14:creationId xmlns:p14="http://schemas.microsoft.com/office/powerpoint/2010/main" val="345042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สลิปสตรีม">
  <a:themeElements>
    <a:clrScheme name="สลิปสตรี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สลิปสตรี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สลิปสตรี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80</TotalTime>
  <Words>278</Words>
  <Application>Microsoft Office PowerPoint</Application>
  <PresentationFormat>นำเสนอทางหน้าจอ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</vt:i4>
      </vt:variant>
    </vt:vector>
  </HeadingPairs>
  <TitlesOfParts>
    <vt:vector size="6" baseType="lpstr">
      <vt:lpstr>สลิปสตรีม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 Window8</dc:creator>
  <cp:lastModifiedBy>User Window8</cp:lastModifiedBy>
  <cp:revision>11</cp:revision>
  <dcterms:created xsi:type="dcterms:W3CDTF">2014-03-21T13:10:40Z</dcterms:created>
  <dcterms:modified xsi:type="dcterms:W3CDTF">2014-03-21T14:42:00Z</dcterms:modified>
</cp:coreProperties>
</file>