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1"/>
  </p:sldMasterIdLst>
  <p:notesMasterIdLst>
    <p:notesMasterId r:id="rId45"/>
  </p:notesMasterIdLst>
  <p:handoutMasterIdLst>
    <p:handoutMasterId r:id="rId46"/>
  </p:handoutMasterIdLst>
  <p:sldIdLst>
    <p:sldId id="883" r:id="rId2"/>
    <p:sldId id="915" r:id="rId3"/>
    <p:sldId id="861" r:id="rId4"/>
    <p:sldId id="896" r:id="rId5"/>
    <p:sldId id="897" r:id="rId6"/>
    <p:sldId id="898" r:id="rId7"/>
    <p:sldId id="819" r:id="rId8"/>
    <p:sldId id="841" r:id="rId9"/>
    <p:sldId id="899" r:id="rId10"/>
    <p:sldId id="842" r:id="rId11"/>
    <p:sldId id="872" r:id="rId12"/>
    <p:sldId id="844" r:id="rId13"/>
    <p:sldId id="845" r:id="rId14"/>
    <p:sldId id="846" r:id="rId15"/>
    <p:sldId id="847" r:id="rId16"/>
    <p:sldId id="848" r:id="rId17"/>
    <p:sldId id="849" r:id="rId18"/>
    <p:sldId id="902" r:id="rId19"/>
    <p:sldId id="907" r:id="rId20"/>
    <p:sldId id="908" r:id="rId21"/>
    <p:sldId id="909" r:id="rId22"/>
    <p:sldId id="910" r:id="rId23"/>
    <p:sldId id="911" r:id="rId24"/>
    <p:sldId id="912" r:id="rId25"/>
    <p:sldId id="913" r:id="rId26"/>
    <p:sldId id="914" r:id="rId27"/>
    <p:sldId id="850" r:id="rId28"/>
    <p:sldId id="851" r:id="rId29"/>
    <p:sldId id="852" r:id="rId30"/>
    <p:sldId id="853" r:id="rId31"/>
    <p:sldId id="854" r:id="rId32"/>
    <p:sldId id="855" r:id="rId33"/>
    <p:sldId id="856" r:id="rId34"/>
    <p:sldId id="857" r:id="rId35"/>
    <p:sldId id="858" r:id="rId36"/>
    <p:sldId id="888" r:id="rId37"/>
    <p:sldId id="889" r:id="rId38"/>
    <p:sldId id="890" r:id="rId39"/>
    <p:sldId id="884" r:id="rId40"/>
    <p:sldId id="891" r:id="rId41"/>
    <p:sldId id="885" r:id="rId42"/>
    <p:sldId id="895" r:id="rId43"/>
    <p:sldId id="894" r:id="rId44"/>
  </p:sldIdLst>
  <p:sldSz cx="9144000" cy="6858000" type="screen4x3"/>
  <p:notesSz cx="7102475" cy="9388475"/>
  <p:embeddedFontLst>
    <p:embeddedFont>
      <p:font typeface="Tahoma" pitchFamily="34" charset="0"/>
      <p:regular r:id="rId47"/>
      <p:bold r:id="rId48"/>
    </p:embeddedFont>
    <p:embeddedFont>
      <p:font typeface="Cordia New" pitchFamily="34" charset="-34"/>
      <p:regular r:id="rId49"/>
      <p:bold r:id="rId50"/>
      <p:italic r:id="rId51"/>
      <p:boldItalic r:id="rId52"/>
    </p:embeddedFont>
    <p:embeddedFont>
      <p:font typeface="Angsana New" pitchFamily="18" charset="-34"/>
      <p:regular r:id="rId53"/>
      <p:bold r:id="rId54"/>
      <p:italic r:id="rId55"/>
      <p:boldItalic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CC"/>
    <a:srgbClr val="6600CC"/>
    <a:srgbClr val="FFFF66"/>
    <a:srgbClr val="0000FF"/>
    <a:srgbClr val="996633"/>
    <a:srgbClr val="FF99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715" autoAdjust="0"/>
    <p:restoredTop sz="98957" autoAdjust="0"/>
  </p:normalViewPr>
  <p:slideViewPr>
    <p:cSldViewPr snapToGrid="0">
      <p:cViewPr>
        <p:scale>
          <a:sx n="50" d="100"/>
          <a:sy n="50" d="100"/>
        </p:scale>
        <p:origin x="-1722" y="-576"/>
      </p:cViewPr>
      <p:guideLst>
        <p:guide orient="horz" pos="852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648"/>
    </p:cViewPr>
  </p:sorterViewPr>
  <p:notesViewPr>
    <p:cSldViewPr snapToGrid="0">
      <p:cViewPr>
        <p:scale>
          <a:sx n="66" d="100"/>
          <a:sy n="66" d="100"/>
        </p:scale>
        <p:origin x="-858" y="1236"/>
      </p:cViewPr>
      <p:guideLst>
        <p:guide orient="horz" pos="2908"/>
        <p:guide pos="223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0.xml"/><Relationship Id="rId3" Type="http://schemas.openxmlformats.org/officeDocument/2006/relationships/slide" Target="slides/slide7.xml"/><Relationship Id="rId7" Type="http://schemas.openxmlformats.org/officeDocument/2006/relationships/slide" Target="slides/slide29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28.xml"/><Relationship Id="rId5" Type="http://schemas.openxmlformats.org/officeDocument/2006/relationships/slide" Target="slides/slide14.xml"/><Relationship Id="rId10" Type="http://schemas.openxmlformats.org/officeDocument/2006/relationships/slide" Target="slides/slide32.xml"/><Relationship Id="rId4" Type="http://schemas.openxmlformats.org/officeDocument/2006/relationships/slide" Target="slides/slide11.xml"/><Relationship Id="rId9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64E6DA5-91F9-44DB-A52D-C70C26A8BF1C}" type="datetimeFigureOut">
              <a:rPr lang="th-TH"/>
              <a:pPr>
                <a:defRPr/>
              </a:pPr>
              <a:t>16/08/56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3AB1862-80E2-4C33-B295-6630B523182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4237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60875"/>
            <a:ext cx="521017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E3FBC64C-D52A-4EEB-A60C-C0C47A90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7838E-D6BB-49AD-A0CC-1946357EED0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E9C2B-C8B5-4CFC-9CB0-19B2F1ABFDF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C8B92-E6B1-4957-9AFD-302765DEA82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E429B-7C77-49FD-9466-708C20A81D4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5CB27-C04E-44D2-A3EF-D5BAF2C70BC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F1304-5CB1-49BA-8F91-EE94DF6E66D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85436-6D9B-4C19-B7E3-1844ECE163A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810D7-2069-4B2F-8DF7-C7673854287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8CDB7-AE58-476E-B1D9-401661CADDC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8F7EF-5BE8-4C21-9C36-FF52049DD24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8CAE4-F336-4A93-9F88-1B16C12CCA7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376EA-DF6A-4217-95D5-6525EC0D703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A133F-933C-4A70-BB85-BE0512D0DB0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29420-7C71-460D-AB1F-74203EFE09D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2A039-65DA-4A13-B242-1CD2ED73D19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85C7F-B5EF-4B50-AA26-1948B0340E1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59A21-9552-43FB-A029-B37CFF3BD0A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79A2B-AC61-4AB0-AB3B-09D15F9BB67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6309F-1938-485E-8CE2-0C0CD60C376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8704B-8551-43F4-83B9-78101469A832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31CAC-C726-4495-AE84-03F8BF0DBDC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5C565-413F-48AA-A0D6-D839C6A8CF3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7FE63-5576-4020-9D5D-5FBB0B96E7A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2EA9B-C053-4E0C-93A3-65DED077C81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62138-4DBE-404D-BE97-147BAC88128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F4272-E669-4CA7-863F-21DC6D7784F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EE605-2E3F-4310-8BE3-014D6E82F40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EDCA1-9246-40FA-9FE4-C4CBCFBFDED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C0E9F-1F16-4BBA-A05D-D041A30E23A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pic>
        <p:nvPicPr>
          <p:cNvPr id="38" name="Picture 44" descr="IT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5416550"/>
            <a:ext cx="1371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45"/>
          <p:cNvSpPr txBox="1">
            <a:spLocks noChangeArrowheads="1"/>
          </p:cNvSpPr>
          <p:nvPr/>
        </p:nvSpPr>
        <p:spPr bwMode="auto">
          <a:xfrm rot="16201457">
            <a:off x="6328569" y="1651794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CHAPTER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eaLnBrk="0" hangingPunct="0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2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53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4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9707-BE89-43D1-979B-689B1B9D25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5B066-173A-4152-93ED-66103BC2D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9E558-1B37-425D-8CA5-C4D156E65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40762-4994-48E8-B81F-9376ADDAE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43E4C-414E-400A-AE37-AAAAE5D5D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D76B5-1338-4E94-977C-9C475DED7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82000-AE92-44AB-94D4-39E1F6B76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86B66-387F-4176-ACEB-E68DC4965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8AC71-51AD-4AEE-9CD8-FB89B513E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BC67B-A64B-4D2B-8953-3BD805FC2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4B90-3B40-43CD-8B8D-4DF914CB0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23718-0EC3-43FF-992C-629FA957B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7AAF3-C44F-4B52-9F92-A3C203095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9091-94D3-4459-9FCC-597F0B17F6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6A955-2BF5-4724-8A85-8840EFB2E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72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7A52F-0BCF-4A94-A93A-C0E0408DB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2192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3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3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3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3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3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3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3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3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3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3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4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4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4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4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4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4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4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4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4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4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5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5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5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5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5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5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5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5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5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195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ransition spd="slow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Cordia New" pitchFamily="34" charset="-34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Cordia New" pitchFamily="34" charset="-34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Cordia New" pitchFamily="34" charset="-34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Cordia New" pitchFamily="34" charset="-34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Cordia New" pitchFamily="34" charset="-34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Cordia New" pitchFamily="34" charset="-34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Cordia New" pitchFamily="34" charset="-34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Cordia New" pitchFamily="34" charset="-34"/>
          <a:cs typeface="Cordia New" pitchFamily="34" charset="-34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34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32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Microsoft_Office_Word_97_-_20031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Microsoft_Office_Word_97_-_20032.doc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Microsoft_Office_Word_97_-_20033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Microsoft_Office_Word_97_-_20034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Microsoft_Office_Word_97_-_20036.doc"/><Relationship Id="rId4" Type="http://schemas.openxmlformats.org/officeDocument/2006/relationships/oleObject" Target="../embeddings/_______Microsoft_Office_Word_97_-_20035.doc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__Microsoft_Office_Word_97_-_20037.doc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__Microsoft_Office_Word_97_-_20038.doc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__Microsoft_Office_Word_97_-_20039.doc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_______Microsoft_Office_Word_97_-_200311.doc"/><Relationship Id="rId4" Type="http://schemas.openxmlformats.org/officeDocument/2006/relationships/oleObject" Target="../embeddings/_______Microsoft_Office_Word_97_-_200310.doc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8B015-4F04-4E47-9846-5830F551851F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285750" y="2981325"/>
            <a:ext cx="6934200" cy="1938992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Feasibility </a:t>
            </a:r>
            <a:r>
              <a:rPr lang="en-US" sz="5400" dirty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Study</a:t>
            </a:r>
          </a:p>
          <a:p>
            <a:pPr algn="ctr" eaLnBrk="0" hangingPunct="0">
              <a:spcBef>
                <a:spcPct val="50000"/>
              </a:spcBef>
            </a:pPr>
            <a:r>
              <a:rPr lang="th-TH" sz="4400" dirty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(การศึกษาความเป็นไปได้)</a:t>
            </a:r>
            <a:endParaRPr lang="en-US" sz="4400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9050" y="1352550"/>
            <a:ext cx="9685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5</a:t>
            </a:r>
            <a:endParaRPr lang="th-TH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วันที่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11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BC31B-DC8F-43A7-8D12-26927645CA1F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7988"/>
            <a:ext cx="7315200" cy="1009650"/>
          </a:xfrm>
          <a:gradFill rotWithShape="1">
            <a:gsLst>
              <a:gs pos="0">
                <a:srgbClr val="FF9900"/>
              </a:gs>
              <a:gs pos="100000">
                <a:srgbClr val="FF99FF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th-TH" smtClean="0">
                <a:solidFill>
                  <a:schemeClr val="bg1"/>
                </a:solidFill>
              </a:rPr>
              <a:t>ผังแกนท์ </a:t>
            </a:r>
            <a:r>
              <a:rPr lang="en-US" smtClean="0">
                <a:solidFill>
                  <a:schemeClr val="bg1"/>
                </a:solidFill>
              </a:rPr>
              <a:t>(Gantt Chart)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828419" name="Text Box 3"/>
          <p:cNvSpPr txBox="1">
            <a:spLocks noChangeArrowheads="1"/>
          </p:cNvSpPr>
          <p:nvPr/>
        </p:nvSpPr>
        <p:spPr bwMode="auto">
          <a:xfrm>
            <a:off x="498475" y="1716088"/>
            <a:ext cx="4816475" cy="1430337"/>
          </a:xfrm>
          <a:prstGeom prst="rect">
            <a:avLst/>
          </a:prstGeom>
          <a:noFill/>
          <a:ln w="57150">
            <a:solidFill>
              <a:srgbClr val="66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หมายถึง  แผนภาพที่เขียนแทนงานต่าง ๆ ของโครงการในรูปกราฟแท่ง โดยใช้แกน </a:t>
            </a:r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Y</a:t>
            </a:r>
            <a:r>
              <a:rPr lang="th-TH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แทนงานต่าง ๆ และแกน </a:t>
            </a:r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X </a:t>
            </a:r>
            <a:r>
              <a:rPr lang="th-TH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แทนเวลาในการทำงาน</a:t>
            </a:r>
          </a:p>
        </p:txBody>
      </p:sp>
      <p:sp>
        <p:nvSpPr>
          <p:cNvPr id="828420" name="Text Box 4"/>
          <p:cNvSpPr txBox="1">
            <a:spLocks noChangeArrowheads="1"/>
          </p:cNvSpPr>
          <p:nvPr/>
        </p:nvSpPr>
        <p:spPr bwMode="auto">
          <a:xfrm>
            <a:off x="419100" y="4105275"/>
            <a:ext cx="1131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แกน  </a:t>
            </a:r>
            <a:r>
              <a:rPr lang="en-US" sz="320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Y  </a:t>
            </a:r>
            <a:endParaRPr lang="th-TH" sz="3200">
              <a:solidFill>
                <a:srgbClr val="FF33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28421" name="Text Box 5"/>
          <p:cNvSpPr txBox="1">
            <a:spLocks noChangeArrowheads="1"/>
          </p:cNvSpPr>
          <p:nvPr/>
        </p:nvSpPr>
        <p:spPr bwMode="auto">
          <a:xfrm>
            <a:off x="2552700" y="5348288"/>
            <a:ext cx="1065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แกน  </a:t>
            </a:r>
            <a:r>
              <a:rPr lang="en-US" sz="320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X </a:t>
            </a:r>
            <a:endParaRPr lang="th-TH" sz="3200">
              <a:solidFill>
                <a:srgbClr val="FF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28422" name="Line 6"/>
          <p:cNvSpPr>
            <a:spLocks noChangeShapeType="1"/>
          </p:cNvSpPr>
          <p:nvPr/>
        </p:nvSpPr>
        <p:spPr bwMode="auto">
          <a:xfrm flipV="1">
            <a:off x="2266950" y="3543300"/>
            <a:ext cx="0" cy="16383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8423" name="Line 7"/>
          <p:cNvSpPr>
            <a:spLocks noChangeShapeType="1"/>
          </p:cNvSpPr>
          <p:nvPr/>
        </p:nvSpPr>
        <p:spPr bwMode="auto">
          <a:xfrm>
            <a:off x="2266950" y="5181600"/>
            <a:ext cx="21336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8424" name="Text Box 8"/>
          <p:cNvSpPr txBox="1">
            <a:spLocks noChangeArrowheads="1"/>
          </p:cNvSpPr>
          <p:nvPr/>
        </p:nvSpPr>
        <p:spPr bwMode="auto">
          <a:xfrm>
            <a:off x="5467350" y="1714500"/>
            <a:ext cx="3562350" cy="4048125"/>
          </a:xfrm>
          <a:prstGeom prst="rect">
            <a:avLst/>
          </a:prstGeom>
          <a:solidFill>
            <a:srgbClr val="6699FF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  <a:defRPr/>
            </a:pPr>
            <a:r>
              <a:rPr lang="th-TH" sz="3200" u="sng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ข้อเสียของ </a:t>
            </a:r>
            <a:r>
              <a:rPr lang="en-US" sz="3200" u="sng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Gantt Chart</a:t>
            </a:r>
            <a:r>
              <a:rPr lang="en-US"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คือ ไม่สามารถแสดงให้เห็นถึงความสัมพันธ์ของกิจกรรมต่างๆ และไม่สามารถบอกได้ว่าถ้ากิจกรรมที่เกิดขึ้นก่อนหน้าเกิดความล่าช้าแล้วจะมีผลกระทบกับกิจกรรมที่เกิดขึ้นทีหลังอย่างไร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2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2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2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82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19" grpId="0" animBg="1"/>
      <p:bldP spid="828420" grpId="0"/>
      <p:bldP spid="828421" grpId="0"/>
      <p:bldP spid="828422" grpId="0" animBg="1"/>
      <p:bldP spid="828423" grpId="0" animBg="1"/>
      <p:bldP spid="8284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7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3B7D6-C410-4A99-9EB0-2F07C599F127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b="0">
              <a:solidFill>
                <a:schemeClr val="tx1"/>
              </a:solidFill>
              <a:latin typeface="Times New Roman" pitchFamily="18" charset="0"/>
              <a:cs typeface="Angsana New" pitchFamily="18" charset="-34"/>
            </a:endParaRPr>
          </a:p>
        </p:txBody>
      </p:sp>
      <p:pic>
        <p:nvPicPr>
          <p:cNvPr id="863235" name="Picture 3" descr="IS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1257300"/>
            <a:ext cx="6867525" cy="48387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933450" y="361950"/>
            <a:ext cx="6877050" cy="7016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8A1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th-TH" sz="4000">
                <a:latin typeface="Times New Roman" pitchFamily="18" charset="0"/>
                <a:cs typeface="Angsana New" pitchFamily="18" charset="-34"/>
              </a:rPr>
              <a:t>เครื่องมือสนับสนุนการออกแบบและพัฒนาระบบ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7B798-34F7-4C1C-B4B3-2AA5D36CAF77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30466" name="Rectangle 2" descr="75%"/>
          <p:cNvSpPr>
            <a:spLocks noGrp="1" noChangeArrowheads="1"/>
          </p:cNvSpPr>
          <p:nvPr>
            <p:ph type="title"/>
          </p:nvPr>
        </p:nvSpPr>
        <p:spPr>
          <a:xfrm>
            <a:off x="247650" y="361950"/>
            <a:ext cx="7696200" cy="857250"/>
          </a:xfrm>
          <a:pattFill prst="pct75">
            <a:fgClr>
              <a:srgbClr val="FF3300"/>
            </a:fgClr>
            <a:bgClr>
              <a:schemeClr val="bg1"/>
            </a:bgClr>
          </a:pattFill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sz="4700" smtClean="0">
                <a:solidFill>
                  <a:schemeClr val="bg1"/>
                </a:solidFill>
              </a:rPr>
              <a:t>ตารางปฏิบัติงาน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233363" y="1604963"/>
          <a:ext cx="8509000" cy="4410075"/>
        </p:xfrm>
        <a:graphic>
          <a:graphicData uri="http://schemas.openxmlformats.org/presentationml/2006/ole">
            <p:oleObj spid="_x0000_s1026" name="Document" r:id="rId4" imgW="7937640" imgH="4114800" progId="Word.Document.8">
              <p:embed/>
            </p:oleObj>
          </a:graphicData>
        </a:graphic>
      </p:graphicFrame>
      <p:sp>
        <p:nvSpPr>
          <p:cNvPr id="1030" name="Line 4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31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32" name="Line 6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50164-7DAF-4CAC-8BFF-246A7B050474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7524750" cy="1143000"/>
          </a:xfrm>
          <a:gradFill rotWithShape="1">
            <a:gsLst>
              <a:gs pos="0">
                <a:srgbClr val="0000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smtClean="0">
                <a:solidFill>
                  <a:schemeClr val="bg1"/>
                </a:solidFill>
              </a:rPr>
              <a:t>ตารางปฏิบัติงาน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233363" y="1604963"/>
          <a:ext cx="8509000" cy="4410075"/>
        </p:xfrm>
        <a:graphic>
          <a:graphicData uri="http://schemas.openxmlformats.org/presentationml/2006/ole">
            <p:oleObj spid="_x0000_s2050" name="Document" r:id="rId4" imgW="7937297" imgH="4114495" progId="Word.Document.8">
              <p:embed/>
            </p:oleObj>
          </a:graphicData>
        </a:graphic>
      </p:graphicFrame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55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4C232-335F-4F02-9B8C-784D8740758B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6700"/>
            <a:ext cx="7258050" cy="762000"/>
          </a:xfrm>
          <a:gradFill rotWithShape="1">
            <a:gsLst>
              <a:gs pos="0">
                <a:srgbClr val="0000FF"/>
              </a:gs>
              <a:gs pos="100000">
                <a:srgbClr val="000020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th-TH" sz="4700" smtClean="0">
                <a:solidFill>
                  <a:schemeClr val="bg1"/>
                </a:solidFill>
              </a:rPr>
              <a:t>ขั้นตอนการสร้าง </a:t>
            </a:r>
            <a:r>
              <a:rPr lang="en-US" sz="4700" smtClean="0">
                <a:solidFill>
                  <a:schemeClr val="bg1"/>
                </a:solidFill>
              </a:rPr>
              <a:t>Gantt Chart</a:t>
            </a:r>
            <a:endParaRPr lang="th-TH" sz="4700" smtClean="0">
              <a:solidFill>
                <a:schemeClr val="bg1"/>
              </a:solidFill>
            </a:endParaRP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181100"/>
            <a:ext cx="8458200" cy="4933950"/>
          </a:xfrm>
          <a:solidFill>
            <a:srgbClr val="CC6600"/>
          </a:solidFill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sz="3400" b="1" smtClean="0">
                <a:solidFill>
                  <a:schemeClr val="bg1"/>
                </a:solidFill>
              </a:rPr>
              <a:t>สร้างกราฟกำหนดแกน </a:t>
            </a:r>
            <a:r>
              <a:rPr lang="en-US" sz="3400" b="1" smtClean="0">
                <a:solidFill>
                  <a:schemeClr val="bg1"/>
                </a:solidFill>
              </a:rPr>
              <a:t>Y </a:t>
            </a:r>
            <a:r>
              <a:rPr lang="th-TH" sz="3400" b="1" smtClean="0">
                <a:solidFill>
                  <a:schemeClr val="bg1"/>
                </a:solidFill>
              </a:rPr>
              <a:t>แทนงาน และแกน </a:t>
            </a:r>
            <a:r>
              <a:rPr lang="en-US" sz="3400" b="1" smtClean="0">
                <a:solidFill>
                  <a:schemeClr val="bg1"/>
                </a:solidFill>
              </a:rPr>
              <a:t>X </a:t>
            </a:r>
            <a:r>
              <a:rPr lang="th-TH" sz="3400" b="1" smtClean="0">
                <a:solidFill>
                  <a:schemeClr val="bg1"/>
                </a:solidFill>
              </a:rPr>
              <a:t>แทนระยะเวลา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z="3400" b="1" smtClean="0">
                <a:solidFill>
                  <a:schemeClr val="bg1"/>
                </a:solidFill>
              </a:rPr>
              <a:t>แกน </a:t>
            </a:r>
            <a:r>
              <a:rPr lang="en-US" sz="3400" b="1" smtClean="0">
                <a:solidFill>
                  <a:schemeClr val="bg1"/>
                </a:solidFill>
              </a:rPr>
              <a:t>Y </a:t>
            </a:r>
            <a:r>
              <a:rPr lang="th-TH" sz="3400" b="1" smtClean="0">
                <a:solidFill>
                  <a:schemeClr val="bg1"/>
                </a:solidFill>
              </a:rPr>
              <a:t>เขียนชื่องานเรียงลำดับจากบนลงมาล่าง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z="3400" b="1" smtClean="0">
                <a:solidFill>
                  <a:schemeClr val="bg1"/>
                </a:solidFill>
              </a:rPr>
              <a:t>แกน </a:t>
            </a:r>
            <a:r>
              <a:rPr lang="en-US" sz="3400" b="1" smtClean="0">
                <a:solidFill>
                  <a:schemeClr val="bg1"/>
                </a:solidFill>
              </a:rPr>
              <a:t>X  </a:t>
            </a:r>
            <a:r>
              <a:rPr lang="th-TH" sz="3400" b="1" smtClean="0">
                <a:solidFill>
                  <a:schemeClr val="bg1"/>
                </a:solidFill>
              </a:rPr>
              <a:t>เขียนระยะเวลาแบ่งเป็นช่วง ๆ ละเท่า ๆ กัน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z="3400" b="1" smtClean="0">
                <a:solidFill>
                  <a:schemeClr val="bg1"/>
                </a:solidFill>
              </a:rPr>
              <a:t>สร้างกราฟแท่งของแต่ละกิจกรรมตามช่วงระยะเวลาที่กำหนด ดังนี้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400" b="1" smtClean="0">
                <a:solidFill>
                  <a:schemeClr val="bg1"/>
                </a:solidFill>
              </a:rPr>
              <a:t>     - เลือกกิจกรรมที่เริ่มต้นได้ทันทีมาสร้างก่อน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400" b="1" smtClean="0">
                <a:solidFill>
                  <a:schemeClr val="bg1"/>
                </a:solidFill>
              </a:rPr>
              <a:t>     - เลือกกิจกรรมที่สามารถต่อท้ายกิจกรรมอื่นได้เป็นลำดับต่อไป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400" b="1" smtClean="0">
                <a:solidFill>
                  <a:schemeClr val="bg1"/>
                </a:solidFill>
              </a:rPr>
              <a:t>     - กรณีต้องต่อท้ายกิจกรรมอื่น ตั้งแต่ 2 กิจกรรมเป็นต้นไป ให้สร้างต่อท้ายกิจกรรมที่เสร็จช้าที่สุด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1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202DD-9B14-419E-992D-755771580E4E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type="tbl" idx="1"/>
          </p:nvPr>
        </p:nvGraphicFramePr>
        <p:xfrm>
          <a:off x="0" y="1444625"/>
          <a:ext cx="3916363" cy="2819400"/>
        </p:xfrm>
        <a:graphic>
          <a:graphicData uri="http://schemas.openxmlformats.org/presentationml/2006/ole">
            <p:oleObj spid="_x0000_s3074" name="Document" r:id="rId4" imgW="3930120" imgH="2829600" progId="Word.Document.8">
              <p:embed/>
            </p:oleObj>
          </a:graphicData>
        </a:graphic>
      </p:graphicFrame>
      <p:sp>
        <p:nvSpPr>
          <p:cNvPr id="833539" name="Line 3"/>
          <p:cNvSpPr>
            <a:spLocks noChangeShapeType="1"/>
          </p:cNvSpPr>
          <p:nvPr/>
        </p:nvSpPr>
        <p:spPr bwMode="auto">
          <a:xfrm>
            <a:off x="4895850" y="1524000"/>
            <a:ext cx="0" cy="3048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3540" name="Line 4"/>
          <p:cNvSpPr>
            <a:spLocks noChangeShapeType="1"/>
          </p:cNvSpPr>
          <p:nvPr/>
        </p:nvSpPr>
        <p:spPr bwMode="auto">
          <a:xfrm>
            <a:off x="4895850" y="4572000"/>
            <a:ext cx="3810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3541" name="Text Box 5"/>
          <p:cNvSpPr txBox="1">
            <a:spLocks noChangeArrowheads="1"/>
          </p:cNvSpPr>
          <p:nvPr/>
        </p:nvSpPr>
        <p:spPr bwMode="auto">
          <a:xfrm>
            <a:off x="4886325" y="4451350"/>
            <a:ext cx="3062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2    4    6   8   10   12   14   16</a:t>
            </a:r>
          </a:p>
        </p:txBody>
      </p:sp>
      <p:sp>
        <p:nvSpPr>
          <p:cNvPr id="833542" name="Text Box 6"/>
          <p:cNvSpPr txBox="1">
            <a:spLocks noChangeArrowheads="1"/>
          </p:cNvSpPr>
          <p:nvPr/>
        </p:nvSpPr>
        <p:spPr bwMode="auto">
          <a:xfrm>
            <a:off x="4438650" y="1905000"/>
            <a:ext cx="3540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A</a:t>
            </a:r>
          </a:p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B</a:t>
            </a:r>
          </a:p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C</a:t>
            </a:r>
          </a:p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D</a:t>
            </a:r>
          </a:p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E</a:t>
            </a:r>
          </a:p>
        </p:txBody>
      </p:sp>
      <p:sp>
        <p:nvSpPr>
          <p:cNvPr id="833543" name="Rectangle 7"/>
          <p:cNvSpPr>
            <a:spLocks noChangeArrowheads="1"/>
          </p:cNvSpPr>
          <p:nvPr/>
        </p:nvSpPr>
        <p:spPr bwMode="auto">
          <a:xfrm>
            <a:off x="4895850" y="2514600"/>
            <a:ext cx="4572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3</a:t>
            </a:r>
          </a:p>
        </p:txBody>
      </p:sp>
      <p:sp>
        <p:nvSpPr>
          <p:cNvPr id="833544" name="Rectangle 8"/>
          <p:cNvSpPr>
            <a:spLocks noChangeArrowheads="1"/>
          </p:cNvSpPr>
          <p:nvPr/>
        </p:nvSpPr>
        <p:spPr bwMode="auto">
          <a:xfrm>
            <a:off x="4895850" y="2895600"/>
            <a:ext cx="3048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</a:t>
            </a:r>
          </a:p>
        </p:txBody>
      </p:sp>
      <p:sp>
        <p:nvSpPr>
          <p:cNvPr id="833545" name="Rectangle 9"/>
          <p:cNvSpPr>
            <a:spLocks noChangeArrowheads="1"/>
          </p:cNvSpPr>
          <p:nvPr/>
        </p:nvSpPr>
        <p:spPr bwMode="auto">
          <a:xfrm>
            <a:off x="5183188" y="2057400"/>
            <a:ext cx="6858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7</a:t>
            </a:r>
          </a:p>
        </p:txBody>
      </p:sp>
      <p:sp>
        <p:nvSpPr>
          <p:cNvPr id="833546" name="Rectangle 10"/>
          <p:cNvSpPr>
            <a:spLocks noChangeArrowheads="1"/>
          </p:cNvSpPr>
          <p:nvPr/>
        </p:nvSpPr>
        <p:spPr bwMode="auto">
          <a:xfrm>
            <a:off x="5359400" y="3733800"/>
            <a:ext cx="75565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8</a:t>
            </a:r>
          </a:p>
        </p:txBody>
      </p:sp>
      <p:sp>
        <p:nvSpPr>
          <p:cNvPr id="833547" name="Rectangle 11"/>
          <p:cNvSpPr>
            <a:spLocks noChangeArrowheads="1"/>
          </p:cNvSpPr>
          <p:nvPr/>
        </p:nvSpPr>
        <p:spPr bwMode="auto">
          <a:xfrm>
            <a:off x="5886450" y="3276600"/>
            <a:ext cx="17526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15</a:t>
            </a:r>
          </a:p>
        </p:txBody>
      </p:sp>
      <p:sp>
        <p:nvSpPr>
          <p:cNvPr id="833548" name="Text Box 12"/>
          <p:cNvSpPr txBox="1">
            <a:spLocks noChangeArrowheads="1"/>
          </p:cNvSpPr>
          <p:nvPr/>
        </p:nvSpPr>
        <p:spPr bwMode="auto">
          <a:xfrm>
            <a:off x="4819650" y="5122863"/>
            <a:ext cx="3956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สรุป  โครงการใช้ระยะเวลาทั้งสิ้น 15 วัน</a:t>
            </a:r>
          </a:p>
        </p:txBody>
      </p:sp>
      <p:sp>
        <p:nvSpPr>
          <p:cNvPr id="3087" name="Line 13"/>
          <p:cNvSpPr>
            <a:spLocks noChangeShapeType="1"/>
          </p:cNvSpPr>
          <p:nvPr/>
        </p:nvSpPr>
        <p:spPr bwMode="auto">
          <a:xfrm>
            <a:off x="4191000" y="0"/>
            <a:ext cx="0" cy="6858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88" name="AutoShape 14"/>
          <p:cNvSpPr>
            <a:spLocks noChangeArrowheads="1"/>
          </p:cNvSpPr>
          <p:nvPr/>
        </p:nvSpPr>
        <p:spPr bwMode="auto">
          <a:xfrm>
            <a:off x="0" y="0"/>
            <a:ext cx="3810000" cy="1257300"/>
          </a:xfrm>
          <a:custGeom>
            <a:avLst/>
            <a:gdLst>
              <a:gd name="T0" fmla="*/ 504031244 w 21600"/>
              <a:gd name="T1" fmla="*/ 0 h 21600"/>
              <a:gd name="T2" fmla="*/ 0 w 21600"/>
              <a:gd name="T3" fmla="*/ 36592670 h 21600"/>
              <a:gd name="T4" fmla="*/ 504031244 w 21600"/>
              <a:gd name="T5" fmla="*/ 73185340 h 21600"/>
              <a:gd name="T6" fmla="*/ 672041600 w 21600"/>
              <a:gd name="T7" fmla="*/ 3659267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CC"/>
          </a:solidFill>
          <a:ln w="381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/>
              <a:t>ตัวอย่าง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3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3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animBg="1"/>
      <p:bldP spid="833540" grpId="0" animBg="1"/>
      <p:bldP spid="833541" grpId="0" autoUpdateAnimBg="0"/>
      <p:bldP spid="833542" grpId="0" autoUpdateAnimBg="0"/>
      <p:bldP spid="833543" grpId="0" animBg="1" autoUpdateAnimBg="0"/>
      <p:bldP spid="833544" grpId="0" animBg="1" autoUpdateAnimBg="0"/>
      <p:bldP spid="833545" grpId="0" animBg="1" autoUpdateAnimBg="0"/>
      <p:bldP spid="833546" grpId="0" animBg="1" autoUpdateAnimBg="0"/>
      <p:bldP spid="833547" grpId="0" animBg="1" autoUpdateAnimBg="0"/>
      <p:bldP spid="83354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1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7752B-2498-44BF-B418-2F1608DA21A2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type="tbl" idx="1"/>
          </p:nvPr>
        </p:nvGraphicFramePr>
        <p:xfrm>
          <a:off x="19050" y="1276350"/>
          <a:ext cx="3914775" cy="3740150"/>
        </p:xfrm>
        <a:graphic>
          <a:graphicData uri="http://schemas.openxmlformats.org/presentationml/2006/ole">
            <p:oleObj spid="_x0000_s4098" name="Document" r:id="rId4" imgW="3930120" imgH="3755520" progId="Word.Document.8">
              <p:embed/>
            </p:oleObj>
          </a:graphicData>
        </a:graphic>
      </p:graphicFrame>
      <p:sp>
        <p:nvSpPr>
          <p:cNvPr id="834563" name="Line 3"/>
          <p:cNvSpPr>
            <a:spLocks noChangeShapeType="1"/>
          </p:cNvSpPr>
          <p:nvPr/>
        </p:nvSpPr>
        <p:spPr bwMode="auto">
          <a:xfrm>
            <a:off x="5048250" y="1368425"/>
            <a:ext cx="0" cy="304800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4564" name="Line 4"/>
          <p:cNvSpPr>
            <a:spLocks noChangeShapeType="1"/>
          </p:cNvSpPr>
          <p:nvPr/>
        </p:nvSpPr>
        <p:spPr bwMode="auto">
          <a:xfrm>
            <a:off x="5048250" y="4416425"/>
            <a:ext cx="3810000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>
            <a:off x="5038725" y="4295775"/>
            <a:ext cx="3062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2    4    6   8   10   12   14   16</a:t>
            </a: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>
            <a:off x="4591050" y="1270000"/>
            <a:ext cx="35401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A</a:t>
            </a:r>
          </a:p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B</a:t>
            </a:r>
          </a:p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C</a:t>
            </a:r>
          </a:p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D</a:t>
            </a:r>
          </a:p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E</a:t>
            </a:r>
          </a:p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F</a:t>
            </a:r>
          </a:p>
          <a:p>
            <a:pPr eaLnBrk="0" hangingPunct="0"/>
            <a:r>
              <a:rPr lang="en-US" sz="2800" b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G</a:t>
            </a:r>
          </a:p>
        </p:txBody>
      </p:sp>
      <p:sp>
        <p:nvSpPr>
          <p:cNvPr id="834567" name="Rectangle 7"/>
          <p:cNvSpPr>
            <a:spLocks noChangeArrowheads="1"/>
          </p:cNvSpPr>
          <p:nvPr/>
        </p:nvSpPr>
        <p:spPr bwMode="auto">
          <a:xfrm>
            <a:off x="5048250" y="1462088"/>
            <a:ext cx="7620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5</a:t>
            </a:r>
          </a:p>
        </p:txBody>
      </p:sp>
      <p:sp>
        <p:nvSpPr>
          <p:cNvPr id="834568" name="Rectangle 8"/>
          <p:cNvSpPr>
            <a:spLocks noChangeArrowheads="1"/>
          </p:cNvSpPr>
          <p:nvPr/>
        </p:nvSpPr>
        <p:spPr bwMode="auto">
          <a:xfrm>
            <a:off x="5048250" y="1843088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</a:t>
            </a:r>
          </a:p>
        </p:txBody>
      </p:sp>
      <p:sp>
        <p:nvSpPr>
          <p:cNvPr id="834569" name="Rectangle 9"/>
          <p:cNvSpPr>
            <a:spLocks noChangeArrowheads="1"/>
          </p:cNvSpPr>
          <p:nvPr/>
        </p:nvSpPr>
        <p:spPr bwMode="auto">
          <a:xfrm>
            <a:off x="5827713" y="2224088"/>
            <a:ext cx="5334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8</a:t>
            </a:r>
          </a:p>
        </p:txBody>
      </p:sp>
      <p:sp>
        <p:nvSpPr>
          <p:cNvPr id="834570" name="Rectangle 10"/>
          <p:cNvSpPr>
            <a:spLocks noChangeArrowheads="1"/>
          </p:cNvSpPr>
          <p:nvPr/>
        </p:nvSpPr>
        <p:spPr bwMode="auto">
          <a:xfrm>
            <a:off x="5359400" y="2681288"/>
            <a:ext cx="67945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6</a:t>
            </a:r>
          </a:p>
        </p:txBody>
      </p:sp>
      <p:sp>
        <p:nvSpPr>
          <p:cNvPr id="834571" name="Rectangle 11"/>
          <p:cNvSpPr>
            <a:spLocks noChangeArrowheads="1"/>
          </p:cNvSpPr>
          <p:nvPr/>
        </p:nvSpPr>
        <p:spPr bwMode="auto">
          <a:xfrm>
            <a:off x="6343650" y="3121025"/>
            <a:ext cx="952500" cy="3222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13</a:t>
            </a:r>
          </a:p>
        </p:txBody>
      </p:sp>
      <p:sp>
        <p:nvSpPr>
          <p:cNvPr id="834572" name="Text Box 12"/>
          <p:cNvSpPr txBox="1">
            <a:spLocks noChangeArrowheads="1"/>
          </p:cNvSpPr>
          <p:nvPr/>
        </p:nvSpPr>
        <p:spPr bwMode="auto">
          <a:xfrm>
            <a:off x="4933950" y="4967288"/>
            <a:ext cx="3956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สรุป  โครงการใช้ระยะเวลาทั้งสิ้น 16 วัน</a:t>
            </a:r>
          </a:p>
        </p:txBody>
      </p:sp>
      <p:sp>
        <p:nvSpPr>
          <p:cNvPr id="834573" name="Rectangle 13"/>
          <p:cNvSpPr>
            <a:spLocks noChangeArrowheads="1"/>
          </p:cNvSpPr>
          <p:nvPr/>
        </p:nvSpPr>
        <p:spPr bwMode="auto">
          <a:xfrm>
            <a:off x="6343650" y="3519488"/>
            <a:ext cx="1320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15</a:t>
            </a:r>
          </a:p>
        </p:txBody>
      </p:sp>
      <p:sp>
        <p:nvSpPr>
          <p:cNvPr id="834574" name="Rectangle 14"/>
          <p:cNvSpPr>
            <a:spLocks noChangeArrowheads="1"/>
          </p:cNvSpPr>
          <p:nvPr/>
        </p:nvSpPr>
        <p:spPr bwMode="auto">
          <a:xfrm>
            <a:off x="7651750" y="3994150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16</a:t>
            </a:r>
          </a:p>
        </p:txBody>
      </p:sp>
      <p:sp>
        <p:nvSpPr>
          <p:cNvPr id="4113" name="Line 15"/>
          <p:cNvSpPr>
            <a:spLocks noChangeShapeType="1"/>
          </p:cNvSpPr>
          <p:nvPr/>
        </p:nvSpPr>
        <p:spPr bwMode="auto">
          <a:xfrm>
            <a:off x="4267200" y="133350"/>
            <a:ext cx="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14" name="AutoShape 16"/>
          <p:cNvSpPr>
            <a:spLocks noChangeArrowheads="1"/>
          </p:cNvSpPr>
          <p:nvPr/>
        </p:nvSpPr>
        <p:spPr bwMode="auto">
          <a:xfrm>
            <a:off x="0" y="0"/>
            <a:ext cx="3810000" cy="1257300"/>
          </a:xfrm>
          <a:custGeom>
            <a:avLst/>
            <a:gdLst>
              <a:gd name="T0" fmla="*/ 504031244 w 21600"/>
              <a:gd name="T1" fmla="*/ 0 h 21600"/>
              <a:gd name="T2" fmla="*/ 0 w 21600"/>
              <a:gd name="T3" fmla="*/ 36592670 h 21600"/>
              <a:gd name="T4" fmla="*/ 504031244 w 21600"/>
              <a:gd name="T5" fmla="*/ 73185340 h 21600"/>
              <a:gd name="T6" fmla="*/ 672041600 w 21600"/>
              <a:gd name="T7" fmla="*/ 3659267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CC"/>
          </a:solidFill>
          <a:ln w="381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/>
              <a:t>ตัวอย่าง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3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3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3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3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animBg="1"/>
      <p:bldP spid="834564" grpId="0" animBg="1"/>
      <p:bldP spid="834565" grpId="0" autoUpdateAnimBg="0"/>
      <p:bldP spid="834566" grpId="0" autoUpdateAnimBg="0"/>
      <p:bldP spid="834567" grpId="0" animBg="1" autoUpdateAnimBg="0"/>
      <p:bldP spid="834568" grpId="0" animBg="1" autoUpdateAnimBg="0"/>
      <p:bldP spid="834569" grpId="0" animBg="1" autoUpdateAnimBg="0"/>
      <p:bldP spid="834570" grpId="0" animBg="1" autoUpdateAnimBg="0"/>
      <p:bldP spid="834571" grpId="0" animBg="1" autoUpdateAnimBg="0"/>
      <p:bldP spid="834572" grpId="0" autoUpdateAnimBg="0"/>
      <p:bldP spid="834573" grpId="0" animBg="1" autoUpdateAnimBg="0"/>
      <p:bldP spid="83457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1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55F43-7029-4A63-A5C3-55E43DE80D08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type="tbl" idx="1"/>
          </p:nvPr>
        </p:nvGraphicFramePr>
        <p:xfrm>
          <a:off x="169863" y="1643063"/>
          <a:ext cx="3916362" cy="3738562"/>
        </p:xfrm>
        <a:graphic>
          <a:graphicData uri="http://schemas.openxmlformats.org/presentationml/2006/ole">
            <p:oleObj spid="_x0000_s5122" name="Document" r:id="rId4" imgW="3930120" imgH="3755520" progId="Word.Document.8">
              <p:embed/>
            </p:oleObj>
          </a:graphicData>
        </a:graphic>
      </p:graphicFrame>
      <p:sp>
        <p:nvSpPr>
          <p:cNvPr id="5126" name="Line 3"/>
          <p:cNvSpPr>
            <a:spLocks noChangeShapeType="1"/>
          </p:cNvSpPr>
          <p:nvPr/>
        </p:nvSpPr>
        <p:spPr bwMode="auto">
          <a:xfrm>
            <a:off x="4400550" y="0"/>
            <a:ext cx="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4819650" y="1657350"/>
          <a:ext cx="3867150" cy="3676650"/>
        </p:xfrm>
        <a:graphic>
          <a:graphicData uri="http://schemas.openxmlformats.org/presentationml/2006/ole">
            <p:oleObj spid="_x0000_s5123" name="Document" r:id="rId5" imgW="3958129" imgH="3761510" progId="Word.Document.8">
              <p:embed/>
            </p:oleObj>
          </a:graphicData>
        </a:graphic>
      </p:graphicFrame>
      <p:sp>
        <p:nvSpPr>
          <p:cNvPr id="835589" name="Text Box 5"/>
          <p:cNvSpPr txBox="1">
            <a:spLocks noChangeArrowheads="1"/>
          </p:cNvSpPr>
          <p:nvPr/>
        </p:nvSpPr>
        <p:spPr bwMode="auto">
          <a:xfrm>
            <a:off x="212725" y="1011238"/>
            <a:ext cx="3908425" cy="5191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2800">
                <a:latin typeface="Angsana New" pitchFamily="18" charset="-34"/>
                <a:cs typeface="Angsana New" pitchFamily="18" charset="-34"/>
              </a:rPr>
              <a:t>ข้อที่ 1)</a:t>
            </a:r>
          </a:p>
        </p:txBody>
      </p:sp>
      <p:sp>
        <p:nvSpPr>
          <p:cNvPr id="835590" name="Text Box 6"/>
          <p:cNvSpPr txBox="1">
            <a:spLocks noChangeArrowheads="1"/>
          </p:cNvSpPr>
          <p:nvPr/>
        </p:nvSpPr>
        <p:spPr bwMode="auto">
          <a:xfrm>
            <a:off x="4800600" y="1047750"/>
            <a:ext cx="4003675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2800">
                <a:latin typeface="Angsana New" pitchFamily="18" charset="-34"/>
                <a:cs typeface="Angsana New" pitchFamily="18" charset="-34"/>
              </a:rPr>
              <a:t>ข้อที่ 2)</a:t>
            </a:r>
          </a:p>
        </p:txBody>
      </p:sp>
      <p:sp>
        <p:nvSpPr>
          <p:cNvPr id="5129" name="Line 7"/>
          <p:cNvSpPr>
            <a:spLocks noChangeShapeType="1"/>
          </p:cNvSpPr>
          <p:nvPr/>
        </p:nvSpPr>
        <p:spPr bwMode="auto">
          <a:xfrm>
            <a:off x="76200" y="1962150"/>
            <a:ext cx="396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30" name="Line 8"/>
          <p:cNvSpPr>
            <a:spLocks noChangeShapeType="1"/>
          </p:cNvSpPr>
          <p:nvPr/>
        </p:nvSpPr>
        <p:spPr bwMode="auto">
          <a:xfrm>
            <a:off x="4819650" y="1962150"/>
            <a:ext cx="396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31" name="Line 9"/>
          <p:cNvSpPr>
            <a:spLocks noChangeShapeType="1"/>
          </p:cNvSpPr>
          <p:nvPr/>
        </p:nvSpPr>
        <p:spPr bwMode="auto">
          <a:xfrm>
            <a:off x="104775" y="5033963"/>
            <a:ext cx="396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32" name="Line 10"/>
          <p:cNvSpPr>
            <a:spLocks noChangeShapeType="1"/>
          </p:cNvSpPr>
          <p:nvPr/>
        </p:nvSpPr>
        <p:spPr bwMode="auto">
          <a:xfrm>
            <a:off x="4800600" y="4705350"/>
            <a:ext cx="396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33" name="AutoShape 12"/>
          <p:cNvSpPr>
            <a:spLocks noChangeArrowheads="1"/>
          </p:cNvSpPr>
          <p:nvPr/>
        </p:nvSpPr>
        <p:spPr bwMode="auto">
          <a:xfrm>
            <a:off x="171450" y="-38100"/>
            <a:ext cx="3810000" cy="1257300"/>
          </a:xfrm>
          <a:custGeom>
            <a:avLst/>
            <a:gdLst>
              <a:gd name="T0" fmla="*/ 504031244 w 21600"/>
              <a:gd name="T1" fmla="*/ 0 h 21600"/>
              <a:gd name="T2" fmla="*/ 0 w 21600"/>
              <a:gd name="T3" fmla="*/ 36592670 h 21600"/>
              <a:gd name="T4" fmla="*/ 504031244 w 21600"/>
              <a:gd name="T5" fmla="*/ 73185340 h 21600"/>
              <a:gd name="T6" fmla="*/ 672041600 w 21600"/>
              <a:gd name="T7" fmla="*/ 3659267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CC"/>
          </a:solidFill>
          <a:ln w="381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/>
              <a:t>แบบฝึกหัด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r>
              <a:rPr lang="th-TH" sz="5500" b="1" smtClean="0"/>
              <a:t>แผนภูมิ  </a:t>
            </a:r>
            <a:r>
              <a:rPr lang="en-US" sz="5500" b="1" smtClean="0"/>
              <a:t>Gantt Chart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371600" y="2286000"/>
            <a:ext cx="745909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0000CC"/>
                </a:solidFill>
              </a:rPr>
              <a:t>แผนภูมิ  </a:t>
            </a:r>
            <a:r>
              <a:rPr lang="en-US" sz="2800" b="1" dirty="0">
                <a:solidFill>
                  <a:srgbClr val="0000CC"/>
                </a:solidFill>
              </a:rPr>
              <a:t>Gantt Chart </a:t>
            </a:r>
            <a:r>
              <a:rPr lang="en-US" sz="2800" b="1" dirty="0" err="1">
                <a:solidFill>
                  <a:srgbClr val="0000CC"/>
                </a:solidFill>
              </a:rPr>
              <a:t>เป็นแผนภูมิชนิดหนึ่ง</a:t>
            </a:r>
            <a:endParaRPr lang="en-US" sz="2800" b="1" dirty="0">
              <a:solidFill>
                <a:srgbClr val="0000CC"/>
              </a:solidFill>
            </a:endParaRPr>
          </a:p>
          <a:p>
            <a:r>
              <a:rPr lang="en-US" sz="2800" b="1" dirty="0" err="1">
                <a:solidFill>
                  <a:srgbClr val="0000CC"/>
                </a:solidFill>
              </a:rPr>
              <a:t>ที่มีการใช้งานมาช้านาน</a:t>
            </a:r>
            <a:r>
              <a:rPr lang="en-US" sz="2800" b="1" dirty="0">
                <a:solidFill>
                  <a:srgbClr val="0000CC"/>
                </a:solidFill>
              </a:rPr>
              <a:t>  </a:t>
            </a:r>
            <a:r>
              <a:rPr lang="en-US" sz="2800" b="1" dirty="0" err="1">
                <a:solidFill>
                  <a:srgbClr val="0000CC"/>
                </a:solidFill>
              </a:rPr>
              <a:t>เป็นเครื่องมือที่ใช้ใน</a:t>
            </a:r>
            <a:endParaRPr lang="en-US" sz="2800" b="1" dirty="0">
              <a:solidFill>
                <a:srgbClr val="0000CC"/>
              </a:solidFill>
            </a:endParaRPr>
          </a:p>
          <a:p>
            <a:r>
              <a:rPr lang="en-US" sz="2800" b="1" dirty="0" err="1">
                <a:solidFill>
                  <a:srgbClr val="0000CC"/>
                </a:solidFill>
              </a:rPr>
              <a:t>การวางแผนและกำหนดเวลาในการทำงานของ</a:t>
            </a:r>
            <a:endParaRPr lang="en-US" sz="2800" b="1" dirty="0">
              <a:solidFill>
                <a:srgbClr val="0000CC"/>
              </a:solidFill>
            </a:endParaRPr>
          </a:p>
          <a:p>
            <a:r>
              <a:rPr lang="en-US" sz="2800" b="1" dirty="0" err="1">
                <a:solidFill>
                  <a:srgbClr val="0000CC"/>
                </a:solidFill>
              </a:rPr>
              <a:t>โครงการ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ใช้งานง่าย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ไม่ซับซ้อน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endParaRPr lang="th-TH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5500" b="1" u="sng" dirty="0" err="1" smtClean="0">
                <a:solidFill>
                  <a:srgbClr val="FF3300"/>
                </a:solidFill>
              </a:rPr>
              <a:t>เพิร์ต</a:t>
            </a:r>
            <a:r>
              <a:rPr lang="th-TH" sz="5500" b="1" u="sng" dirty="0" smtClean="0">
                <a:solidFill>
                  <a:srgbClr val="FF3300"/>
                </a:solidFill>
              </a:rPr>
              <a:t>(</a:t>
            </a:r>
            <a:r>
              <a:rPr lang="en-US" sz="5500" b="1" u="sng" dirty="0" smtClean="0">
                <a:solidFill>
                  <a:srgbClr val="FF3300"/>
                </a:solidFill>
              </a:rPr>
              <a:t>PERT</a:t>
            </a:r>
            <a:r>
              <a:rPr lang="th-TH" sz="5500" b="1" u="sng" dirty="0" smtClean="0">
                <a:solidFill>
                  <a:srgbClr val="FF3300"/>
                </a:solidFill>
              </a:rPr>
              <a:t>) และซีพี</a:t>
            </a:r>
            <a:r>
              <a:rPr lang="th-TH" sz="5500" b="1" u="sng" dirty="0" err="1" smtClean="0">
                <a:solidFill>
                  <a:srgbClr val="FF3300"/>
                </a:solidFill>
              </a:rPr>
              <a:t>เอ็ม</a:t>
            </a:r>
            <a:r>
              <a:rPr lang="th-TH" sz="5500" b="1" u="sng" dirty="0" smtClean="0">
                <a:solidFill>
                  <a:srgbClr val="FF3300"/>
                </a:solidFill>
              </a:rPr>
              <a:t>(</a:t>
            </a:r>
            <a:r>
              <a:rPr lang="th-TH" sz="5500" b="1" u="sng" dirty="0" err="1" smtClean="0">
                <a:solidFill>
                  <a:srgbClr val="FF3300"/>
                </a:solidFill>
              </a:rPr>
              <a:t>CPM</a:t>
            </a:r>
            <a:r>
              <a:rPr lang="th-TH" sz="5500" b="1" u="sng" dirty="0" smtClean="0">
                <a:solidFill>
                  <a:srgbClr val="FF3300"/>
                </a:solidFill>
              </a:rPr>
              <a:t>)</a:t>
            </a:r>
            <a:endParaRPr lang="en-US" sz="7500" b="1" u="sng" dirty="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43000" y="1447800"/>
            <a:ext cx="73693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00CC"/>
                </a:solidFill>
              </a:rPr>
              <a:t>การบริหารโครงการด้วยการวางแผน ควบคุม</a:t>
            </a:r>
          </a:p>
          <a:p>
            <a:r>
              <a:rPr lang="th-TH" b="1" dirty="0">
                <a:solidFill>
                  <a:srgbClr val="0000CC"/>
                </a:solidFill>
              </a:rPr>
              <a:t>โดยใช้เทคนิค </a:t>
            </a:r>
            <a:r>
              <a:rPr lang="th-TH" b="1" dirty="0" err="1">
                <a:solidFill>
                  <a:srgbClr val="0000CC"/>
                </a:solidFill>
              </a:rPr>
              <a:t>เพิร์ต</a:t>
            </a:r>
            <a:r>
              <a:rPr lang="en-US" b="1" dirty="0">
                <a:solidFill>
                  <a:srgbClr val="0000CC"/>
                </a:solidFill>
              </a:rPr>
              <a:t>PERT (Program Evaluation </a:t>
            </a:r>
          </a:p>
          <a:p>
            <a:r>
              <a:rPr lang="en-US" b="1" dirty="0">
                <a:solidFill>
                  <a:srgbClr val="0000CC"/>
                </a:solidFill>
              </a:rPr>
              <a:t>and Review Technique </a:t>
            </a:r>
            <a:r>
              <a:rPr lang="th-TH" b="1" dirty="0">
                <a:solidFill>
                  <a:srgbClr val="0000CC"/>
                </a:solidFill>
              </a:rPr>
              <a:t>) และซีพี</a:t>
            </a:r>
            <a:r>
              <a:rPr lang="th-TH" b="1" dirty="0" err="1">
                <a:solidFill>
                  <a:srgbClr val="0000CC"/>
                </a:solidFill>
              </a:rPr>
              <a:t>เอ็ม</a:t>
            </a:r>
            <a:r>
              <a:rPr lang="th-TH" b="1" dirty="0">
                <a:solidFill>
                  <a:srgbClr val="0000CC"/>
                </a:solidFill>
              </a:rPr>
              <a:t> </a:t>
            </a:r>
            <a:r>
              <a:rPr lang="th-TH" b="1" dirty="0" err="1">
                <a:solidFill>
                  <a:srgbClr val="0000CC"/>
                </a:solidFill>
              </a:rPr>
              <a:t>CPM</a:t>
            </a:r>
            <a:endParaRPr lang="th-TH" b="1" dirty="0">
              <a:solidFill>
                <a:srgbClr val="0000CC"/>
              </a:solidFill>
            </a:endParaRPr>
          </a:p>
          <a:p>
            <a:r>
              <a:rPr lang="th-TH" b="1" dirty="0">
                <a:solidFill>
                  <a:srgbClr val="0000CC"/>
                </a:solidFill>
              </a:rPr>
              <a:t>( </a:t>
            </a:r>
            <a:r>
              <a:rPr lang="th-TH" b="1" dirty="0" err="1">
                <a:solidFill>
                  <a:srgbClr val="0000CC"/>
                </a:solidFill>
              </a:rPr>
              <a:t>Critical</a:t>
            </a:r>
            <a:r>
              <a:rPr lang="th-TH" b="1" dirty="0">
                <a:solidFill>
                  <a:srgbClr val="0000CC"/>
                </a:solidFill>
              </a:rPr>
              <a:t> </a:t>
            </a:r>
            <a:r>
              <a:rPr lang="th-TH" b="1" dirty="0" err="1">
                <a:solidFill>
                  <a:srgbClr val="0000CC"/>
                </a:solidFill>
              </a:rPr>
              <a:t>Path</a:t>
            </a:r>
            <a:r>
              <a:rPr lang="th-TH" b="1" dirty="0">
                <a:solidFill>
                  <a:srgbClr val="0000CC"/>
                </a:solidFill>
              </a:rPr>
              <a:t> </a:t>
            </a:r>
            <a:r>
              <a:rPr lang="th-TH" b="1" dirty="0" err="1">
                <a:solidFill>
                  <a:srgbClr val="0000CC"/>
                </a:solidFill>
              </a:rPr>
              <a:t>Method</a:t>
            </a:r>
            <a:r>
              <a:rPr lang="th-TH" b="1" dirty="0">
                <a:solidFill>
                  <a:srgbClr val="0000CC"/>
                </a:solidFill>
              </a:rPr>
              <a:t>) เ</a:t>
            </a:r>
            <a:r>
              <a:rPr lang="en-US" b="1" dirty="0" err="1">
                <a:solidFill>
                  <a:srgbClr val="0000CC"/>
                </a:solidFill>
              </a:rPr>
              <a:t>ป็นการวิเคราะห์ข่ายงานที่</a:t>
            </a:r>
            <a:endParaRPr lang="en-US" b="1" dirty="0">
              <a:solidFill>
                <a:srgbClr val="0000CC"/>
              </a:solidFill>
            </a:endParaRPr>
          </a:p>
          <a:p>
            <a:r>
              <a:rPr lang="en-US" b="1" dirty="0" err="1">
                <a:solidFill>
                  <a:srgbClr val="0000CC"/>
                </a:solidFill>
              </a:rPr>
              <a:t>มักนำมาใช้ในการบริหารโครงการ</a:t>
            </a:r>
            <a:r>
              <a:rPr lang="en-US" b="1" dirty="0">
                <a:solidFill>
                  <a:srgbClr val="0000CC"/>
                </a:solidFill>
              </a:rPr>
              <a:t>  </a:t>
            </a:r>
            <a:r>
              <a:rPr lang="en-US" b="1" dirty="0" err="1">
                <a:solidFill>
                  <a:srgbClr val="0000CC"/>
                </a:solidFill>
              </a:rPr>
              <a:t>ที่มีจุดเริ่มต้นของ</a:t>
            </a:r>
            <a:endParaRPr lang="en-US" b="1" dirty="0">
              <a:solidFill>
                <a:srgbClr val="0000CC"/>
              </a:solidFill>
            </a:endParaRPr>
          </a:p>
          <a:p>
            <a:r>
              <a:rPr lang="en-US" b="1" dirty="0" err="1">
                <a:solidFill>
                  <a:srgbClr val="0000CC"/>
                </a:solidFill>
              </a:rPr>
              <a:t>โครงการจนถึงปิดโครงการ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มีส่วนงานย่อยต่างๆ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ที่มี</a:t>
            </a:r>
            <a:endParaRPr lang="en-US" b="1" dirty="0">
              <a:solidFill>
                <a:srgbClr val="0000CC"/>
              </a:solidFill>
            </a:endParaRPr>
          </a:p>
          <a:p>
            <a:r>
              <a:rPr lang="en-US" b="1" dirty="0" err="1">
                <a:solidFill>
                  <a:srgbClr val="0000CC"/>
                </a:solidFill>
              </a:rPr>
              <a:t>การกระจายโดยมีความสัมพันธ์ซึ่งกันและกัน</a:t>
            </a:r>
            <a:endParaRPr lang="th-TH" b="1" u="sng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4400" y="838200"/>
            <a:ext cx="7239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solidFill>
                  <a:srgbClr val="FF0000"/>
                </a:solidFill>
              </a:rPr>
              <a:t>โครงการ  (</a:t>
            </a:r>
            <a:r>
              <a:rPr lang="en-US" sz="3600" b="1" dirty="0">
                <a:solidFill>
                  <a:srgbClr val="FF0000"/>
                </a:solidFill>
              </a:rPr>
              <a:t>Project</a:t>
            </a:r>
            <a:r>
              <a:rPr lang="th-TH" sz="3600" b="1" dirty="0">
                <a:solidFill>
                  <a:srgbClr val="FF0000"/>
                </a:solidFill>
              </a:rPr>
              <a:t>)  </a:t>
            </a:r>
            <a:r>
              <a:rPr lang="th-TH" sz="3600" b="1" dirty="0">
                <a:solidFill>
                  <a:srgbClr val="339966"/>
                </a:solidFill>
              </a:rPr>
              <a:t>คือ</a:t>
            </a:r>
            <a:r>
              <a:rPr lang="th-TH" sz="3600" b="1" dirty="0" smtClean="0">
                <a:solidFill>
                  <a:srgbClr val="339966"/>
                </a:solidFill>
              </a:rPr>
              <a:t>กิจกรรม</a:t>
            </a:r>
            <a:br>
              <a:rPr lang="th-TH" sz="3600" b="1" dirty="0" smtClean="0">
                <a:solidFill>
                  <a:srgbClr val="339966"/>
                </a:solidFill>
              </a:rPr>
            </a:br>
            <a:r>
              <a:rPr lang="th-TH" sz="3600" b="1" dirty="0" smtClean="0">
                <a:solidFill>
                  <a:srgbClr val="339966"/>
                </a:solidFill>
              </a:rPr>
              <a:t>ที่</a:t>
            </a:r>
            <a:r>
              <a:rPr lang="th-TH" sz="3600" b="1" dirty="0">
                <a:solidFill>
                  <a:srgbClr val="339966"/>
                </a:solidFill>
              </a:rPr>
              <a:t>ข้องเกี่ยวกัน(</a:t>
            </a:r>
            <a:r>
              <a:rPr lang="th-TH" sz="3600" b="1" dirty="0" err="1">
                <a:solidFill>
                  <a:srgbClr val="339966"/>
                </a:solidFill>
              </a:rPr>
              <a:t>Connection</a:t>
            </a:r>
            <a:r>
              <a:rPr lang="th-TH" sz="3600" b="1" dirty="0">
                <a:solidFill>
                  <a:srgbClr val="339966"/>
                </a:solidFill>
              </a:rPr>
              <a:t>) มีขั้นตอนยุ่งยาก (</a:t>
            </a:r>
            <a:r>
              <a:rPr lang="th-TH" sz="3600" b="1" dirty="0" err="1">
                <a:solidFill>
                  <a:srgbClr val="339966"/>
                </a:solidFill>
              </a:rPr>
              <a:t>Complex</a:t>
            </a:r>
            <a:r>
              <a:rPr lang="th-TH" sz="3600" b="1" dirty="0">
                <a:solidFill>
                  <a:srgbClr val="339966"/>
                </a:solidFill>
              </a:rPr>
              <a:t>) แต่มีเป้าหมายหรือจุดประสงค์เดียวกัน คือ ต้องการให้โครงการเสร็จสมบูรณ์ทั้งในส่วนของเวลา งบประมาณ ทรัพยากร  ดังนั้นความสมบูรณ์ของโครงการ(</a:t>
            </a:r>
            <a:r>
              <a:rPr lang="th-TH" sz="3600" b="1" dirty="0" err="1">
                <a:solidFill>
                  <a:srgbClr val="339966"/>
                </a:solidFill>
              </a:rPr>
              <a:t>Project</a:t>
            </a:r>
            <a:r>
              <a:rPr lang="th-TH" sz="3600" b="1" dirty="0">
                <a:solidFill>
                  <a:srgbClr val="339966"/>
                </a:solidFill>
              </a:rPr>
              <a:t> </a:t>
            </a:r>
            <a:r>
              <a:rPr lang="th-TH" sz="3600" b="1" dirty="0" err="1">
                <a:solidFill>
                  <a:srgbClr val="339966"/>
                </a:solidFill>
              </a:rPr>
              <a:t>Management</a:t>
            </a:r>
            <a:r>
              <a:rPr lang="th-TH" sz="3600" b="1" dirty="0">
                <a:solidFill>
                  <a:srgbClr val="339966"/>
                </a:solidFill>
              </a:rPr>
              <a:t>)</a:t>
            </a:r>
            <a:endParaRPr lang="th-TH" sz="36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838200"/>
          </a:xfrm>
        </p:spPr>
        <p:txBody>
          <a:bodyPr/>
          <a:lstStyle/>
          <a:p>
            <a:r>
              <a:rPr lang="en-US" sz="5000" b="1" smtClean="0">
                <a:solidFill>
                  <a:srgbClr val="339966"/>
                </a:solidFill>
              </a:rPr>
              <a:t>หลักการของ PERT</a:t>
            </a:r>
            <a:r>
              <a:rPr lang="th-TH" sz="5000" b="1" smtClean="0">
                <a:solidFill>
                  <a:srgbClr val="339966"/>
                </a:solidFill>
              </a:rPr>
              <a:t> และ  CPM</a:t>
            </a:r>
            <a:endParaRPr lang="en-US" sz="5500" b="1" u="sng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90600" y="1447800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h-TH" b="1" dirty="0">
                <a:solidFill>
                  <a:srgbClr val="0000CC"/>
                </a:solidFill>
              </a:rPr>
              <a:t>หลักการของ</a:t>
            </a:r>
            <a:r>
              <a:rPr lang="th-TH" b="1" dirty="0" err="1">
                <a:solidFill>
                  <a:srgbClr val="0000CC"/>
                </a:solidFill>
              </a:rPr>
              <a:t>เพิร์ต</a:t>
            </a:r>
            <a:r>
              <a:rPr lang="en-US" b="1" dirty="0">
                <a:solidFill>
                  <a:srgbClr val="0000CC"/>
                </a:solidFill>
              </a:rPr>
              <a:t>PERT </a:t>
            </a:r>
            <a:r>
              <a:rPr lang="th-TH" b="1" dirty="0">
                <a:solidFill>
                  <a:srgbClr val="0000CC"/>
                </a:solidFill>
              </a:rPr>
              <a:t> และซีพี</a:t>
            </a:r>
            <a:r>
              <a:rPr lang="th-TH" b="1" dirty="0" err="1">
                <a:solidFill>
                  <a:srgbClr val="0000CC"/>
                </a:solidFill>
              </a:rPr>
              <a:t>เอ็ม</a:t>
            </a:r>
            <a:r>
              <a:rPr lang="th-TH" b="1" dirty="0">
                <a:solidFill>
                  <a:srgbClr val="0000CC"/>
                </a:solidFill>
              </a:rPr>
              <a:t> </a:t>
            </a:r>
            <a:r>
              <a:rPr lang="th-TH" b="1" dirty="0" err="1">
                <a:solidFill>
                  <a:srgbClr val="0000CC"/>
                </a:solidFill>
              </a:rPr>
              <a:t>CPM</a:t>
            </a:r>
            <a:r>
              <a:rPr lang="th-TH" b="1" dirty="0">
                <a:solidFill>
                  <a:srgbClr val="0000CC"/>
                </a:solidFill>
              </a:rPr>
              <a:t> จะมี                          พื้นฐานที่คล้ายคลึงกัน</a:t>
            </a:r>
          </a:p>
          <a:p>
            <a:pPr>
              <a:buFontTx/>
              <a:buChar char="•"/>
            </a:pPr>
            <a:r>
              <a:rPr lang="th-TH" b="1" dirty="0" err="1">
                <a:solidFill>
                  <a:srgbClr val="0000CC"/>
                </a:solidFill>
              </a:rPr>
              <a:t>เพิร์ต</a:t>
            </a:r>
            <a:r>
              <a:rPr lang="en-US" b="1" dirty="0">
                <a:solidFill>
                  <a:srgbClr val="0000CC"/>
                </a:solidFill>
              </a:rPr>
              <a:t>PERT </a:t>
            </a:r>
            <a:r>
              <a:rPr lang="en-US" b="1" dirty="0" err="1">
                <a:solidFill>
                  <a:srgbClr val="0000CC"/>
                </a:solidFill>
              </a:rPr>
              <a:t>จะเน้นด้านเวลาในการดำเนินโครงการ</a:t>
            </a:r>
            <a:endParaRPr lang="en-US" b="1" dirty="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r>
              <a:rPr lang="th-TH" b="1" dirty="0">
                <a:solidFill>
                  <a:srgbClr val="0000CC"/>
                </a:solidFill>
              </a:rPr>
              <a:t>ซีพี</a:t>
            </a:r>
            <a:r>
              <a:rPr lang="th-TH" b="1" dirty="0" err="1">
                <a:solidFill>
                  <a:srgbClr val="0000CC"/>
                </a:solidFill>
              </a:rPr>
              <a:t>เอ็ม</a:t>
            </a:r>
            <a:r>
              <a:rPr lang="th-TH" b="1" dirty="0">
                <a:solidFill>
                  <a:srgbClr val="0000CC"/>
                </a:solidFill>
              </a:rPr>
              <a:t> </a:t>
            </a:r>
            <a:r>
              <a:rPr lang="th-TH" b="1" dirty="0" err="1">
                <a:solidFill>
                  <a:srgbClr val="0000CC"/>
                </a:solidFill>
              </a:rPr>
              <a:t>CPM</a:t>
            </a:r>
            <a:r>
              <a:rPr lang="th-TH" b="1" dirty="0">
                <a:solidFill>
                  <a:srgbClr val="0000CC"/>
                </a:solidFill>
              </a:rPr>
              <a:t> จะเน้นด้านค่าใช้จ่ายของโครงการ </a:t>
            </a:r>
          </a:p>
          <a:p>
            <a:pPr>
              <a:buFontTx/>
              <a:buChar char="•"/>
            </a:pPr>
            <a:r>
              <a:rPr lang="th-TH" b="1" dirty="0">
                <a:solidFill>
                  <a:srgbClr val="0000CC"/>
                </a:solidFill>
              </a:rPr>
              <a:t>ปัจจุบันได้มีการนำมาใช้งานร่วมกัน โดยใช้คำว่า              </a:t>
            </a:r>
            <a:r>
              <a:rPr lang="th-TH" b="1" dirty="0" err="1">
                <a:solidFill>
                  <a:srgbClr val="0000CC"/>
                </a:solidFill>
              </a:rPr>
              <a:t>เพิร์ต</a:t>
            </a:r>
            <a:r>
              <a:rPr lang="en-US" b="1" dirty="0">
                <a:solidFill>
                  <a:srgbClr val="0000CC"/>
                </a:solidFill>
              </a:rPr>
              <a:t>PERT </a:t>
            </a:r>
            <a:r>
              <a:rPr lang="en-US" b="1" dirty="0" err="1">
                <a:solidFill>
                  <a:srgbClr val="0000CC"/>
                </a:solidFill>
              </a:rPr>
              <a:t>เพียงคำเดียว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อาจหมายถึงการนำเทคนิค</a:t>
            </a:r>
            <a:r>
              <a:rPr lang="en-US" b="1" dirty="0">
                <a:solidFill>
                  <a:srgbClr val="0000CC"/>
                </a:solidFill>
              </a:rPr>
              <a:t>                 </a:t>
            </a:r>
            <a:r>
              <a:rPr lang="en-US" b="1" dirty="0" err="1">
                <a:solidFill>
                  <a:srgbClr val="0000CC"/>
                </a:solidFill>
              </a:rPr>
              <a:t>ของ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th-TH" b="1" dirty="0" err="1">
                <a:solidFill>
                  <a:srgbClr val="0000CC"/>
                </a:solidFill>
              </a:rPr>
              <a:t>CPM</a:t>
            </a:r>
            <a:r>
              <a:rPr lang="th-TH" b="1" dirty="0">
                <a:solidFill>
                  <a:srgbClr val="0000CC"/>
                </a:solidFill>
              </a:rPr>
              <a:t> มาใช้ร่วมด้วย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90600" y="1447800"/>
            <a:ext cx="8001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339966"/>
                </a:solidFill>
              </a:rPr>
              <a:t>PERT </a:t>
            </a:r>
            <a:r>
              <a:rPr lang="th-TH" sz="3600" b="1" dirty="0">
                <a:solidFill>
                  <a:srgbClr val="339966"/>
                </a:solidFill>
              </a:rPr>
              <a:t> </a:t>
            </a:r>
          </a:p>
          <a:p>
            <a:pPr algn="ctr"/>
            <a:r>
              <a:rPr lang="th-TH" sz="3600" b="1" dirty="0">
                <a:solidFill>
                  <a:srgbClr val="339966"/>
                </a:solidFill>
              </a:rPr>
              <a:t>เน้นเวลาในการดำเนินโครงการ</a:t>
            </a:r>
          </a:p>
          <a:p>
            <a:pPr algn="ctr"/>
            <a:endParaRPr lang="th-TH" sz="3600" b="1" dirty="0">
              <a:solidFill>
                <a:srgbClr val="339966"/>
              </a:solidFill>
            </a:endParaRPr>
          </a:p>
          <a:p>
            <a:pPr algn="ctr"/>
            <a:r>
              <a:rPr lang="th-TH" sz="3600" b="1" dirty="0" err="1">
                <a:solidFill>
                  <a:srgbClr val="339966"/>
                </a:solidFill>
              </a:rPr>
              <a:t>CPM</a:t>
            </a:r>
            <a:endParaRPr lang="th-TH" sz="3600" b="1" dirty="0">
              <a:solidFill>
                <a:srgbClr val="339966"/>
              </a:solidFill>
            </a:endParaRPr>
          </a:p>
          <a:p>
            <a:pPr algn="ctr"/>
            <a:r>
              <a:rPr lang="th-TH" sz="3600" b="1" dirty="0">
                <a:solidFill>
                  <a:srgbClr val="339966"/>
                </a:solidFill>
              </a:rPr>
              <a:t>เน้นด้านค่าใช้จ่ายในการดำเนินโครงการ</a:t>
            </a:r>
            <a:r>
              <a:rPr lang="th-TH" sz="3600" b="1" dirty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65325" y="361950"/>
            <a:ext cx="10318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500" b="1" i="1" u="sng"/>
              <a:t>สรุป</a:t>
            </a:r>
            <a:endParaRPr lang="th-TH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b="1" smtClean="0"/>
              <a:t>วัตถุประสงค์ของ </a:t>
            </a:r>
            <a:r>
              <a:rPr lang="en-US" sz="7500" b="1" smtClean="0"/>
              <a:t>PERT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47800" y="1828800"/>
            <a:ext cx="7315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000" b="1">
                <a:solidFill>
                  <a:srgbClr val="FF0066"/>
                </a:solidFill>
              </a:rPr>
              <a:t>PERT เป็นแผนงานที่สามารถแสดงภาพรวม ของโครงการด้วยข่ายงาน (</a:t>
            </a:r>
            <a:r>
              <a:rPr lang="en-US" sz="5000" b="1">
                <a:solidFill>
                  <a:srgbClr val="FF0066"/>
                </a:solidFill>
              </a:rPr>
              <a:t>Network</a:t>
            </a:r>
            <a:r>
              <a:rPr lang="th-TH" sz="5000" b="1">
                <a:solidFill>
                  <a:srgbClr val="FF0066"/>
                </a:solidFill>
              </a:rPr>
              <a:t>) โดยแสดง     กิจกรรมต่าง ๆ ในโครงการ ลำดับการทำงาน และความสัมพันธ์ระหว่างกิจกรรมต่าง ๆ  โดยมีวัตถุประสงค์ดังนี้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28650" y="1371599"/>
            <a:ext cx="83010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chemeClr val="accent2"/>
                </a:solidFill>
              </a:rPr>
              <a:t>1. วางแผนโครงการ ( </a:t>
            </a:r>
            <a:r>
              <a:rPr lang="en-US" sz="3200" b="1" dirty="0">
                <a:solidFill>
                  <a:schemeClr val="accent2"/>
                </a:solidFill>
              </a:rPr>
              <a:t>Project Planning </a:t>
            </a:r>
            <a:r>
              <a:rPr lang="th-TH" sz="3200" b="1" dirty="0">
                <a:solidFill>
                  <a:schemeClr val="accent2"/>
                </a:solidFill>
              </a:rPr>
              <a:t>) </a:t>
            </a:r>
            <a:r>
              <a:rPr lang="th-TH" sz="3200" b="1" dirty="0">
                <a:solidFill>
                  <a:srgbClr val="FF0000"/>
                </a:solidFill>
              </a:rPr>
              <a:t>โดยจะทำการคำนวณระยะเวลาการทำงาน และแสดงถึงกิจกรรมแต่ละกิจกรรม ว่าควรเริ่มเมื่อใด เสร็จเมื่อใด  และสามารถกำหนดได้ว่ากิจกรรมใดเป็นกิจกรรมสำคัญ ทำงานล่าช้าไม่ได้  หรือล่าช้าได้ไม่เกินเท่าใด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19200" y="1920875"/>
            <a:ext cx="7467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solidFill>
                  <a:schemeClr val="accent2"/>
                </a:solidFill>
              </a:rPr>
              <a:t>2.  ควบคุมโครงการ ( </a:t>
            </a:r>
            <a:r>
              <a:rPr lang="th-TH" sz="2800" b="1" dirty="0" err="1">
                <a:solidFill>
                  <a:schemeClr val="accent2"/>
                </a:solidFill>
              </a:rPr>
              <a:t>Project</a:t>
            </a:r>
            <a:r>
              <a:rPr lang="th-TH" sz="2800" b="1" dirty="0">
                <a:solidFill>
                  <a:schemeClr val="accent2"/>
                </a:solidFill>
              </a:rPr>
              <a:t> </a:t>
            </a:r>
            <a:r>
              <a:rPr lang="th-TH" sz="2800" b="1" dirty="0" err="1">
                <a:solidFill>
                  <a:schemeClr val="accent2"/>
                </a:solidFill>
              </a:rPr>
              <a:t>Control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th-TH" sz="2800" b="1" dirty="0">
                <a:solidFill>
                  <a:schemeClr val="accent2"/>
                </a:solidFill>
              </a:rPr>
              <a:t>) </a:t>
            </a:r>
            <a:r>
              <a:rPr lang="th-TH" sz="2800" b="1" dirty="0">
                <a:solidFill>
                  <a:srgbClr val="FF0000"/>
                </a:solidFill>
              </a:rPr>
              <a:t>สามารถควบคุมการทำงานตามแผนที่ได้วางไว้ และควบคุมการทำงานไม่ให้ล่าช้ากว่ากำหนด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71500" y="1920875"/>
            <a:ext cx="85725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</a:rPr>
              <a:t>3. </a:t>
            </a:r>
            <a:r>
              <a:rPr lang="th-TH" sz="2800" dirty="0" smtClean="0">
                <a:solidFill>
                  <a:schemeClr val="accent2"/>
                </a:solidFill>
              </a:rPr>
              <a:t>บริหาร</a:t>
            </a:r>
            <a:r>
              <a:rPr lang="th-TH" sz="2800" dirty="0">
                <a:solidFill>
                  <a:schemeClr val="accent2"/>
                </a:solidFill>
              </a:rPr>
              <a:t>ทรัพยากร </a:t>
            </a:r>
            <a:r>
              <a:rPr lang="th-TH" sz="2800" dirty="0" smtClean="0">
                <a:solidFill>
                  <a:schemeClr val="accent2"/>
                </a:solidFill>
              </a:rPr>
              <a:t>( </a:t>
            </a:r>
            <a:r>
              <a:rPr lang="th-TH" sz="2800" dirty="0" err="1" smtClean="0">
                <a:solidFill>
                  <a:schemeClr val="accent2"/>
                </a:solidFill>
              </a:rPr>
              <a:t>Resource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th-TH" sz="2800" dirty="0" smtClean="0">
                <a:solidFill>
                  <a:schemeClr val="accent2"/>
                </a:solidFill>
              </a:rPr>
              <a:t>) </a:t>
            </a:r>
            <a:r>
              <a:rPr lang="th-TH" b="1" dirty="0">
                <a:solidFill>
                  <a:srgbClr val="FF0000"/>
                </a:solidFill>
              </a:rPr>
              <a:t>สามารถใช้ทรัพยากรต่าง ๆ เช่นเงินทุน บุคลากร เครื่องมือ อุปกรณ์ และอื่น ๆ ได้อย่างมีประสิทธิภาพ และประโยชน์เต็มที่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90600" y="1920875"/>
            <a:ext cx="8153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accent2"/>
                </a:solidFill>
              </a:rPr>
              <a:t>4.บริหาร</a:t>
            </a:r>
            <a:r>
              <a:rPr lang="th-TH" sz="2800" b="1" dirty="0">
                <a:solidFill>
                  <a:schemeClr val="accent2"/>
                </a:solidFill>
              </a:rPr>
              <a:t>โครงการ ( </a:t>
            </a:r>
            <a:r>
              <a:rPr lang="th-TH" sz="2800" b="1" dirty="0" err="1">
                <a:solidFill>
                  <a:schemeClr val="accent2"/>
                </a:solidFill>
              </a:rPr>
              <a:t>Project</a:t>
            </a:r>
            <a:r>
              <a:rPr lang="th-TH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Management </a:t>
            </a:r>
            <a:r>
              <a:rPr lang="th-TH" sz="2800" b="1" dirty="0">
                <a:solidFill>
                  <a:schemeClr val="accent2"/>
                </a:solidFill>
              </a:rPr>
              <a:t>) </a:t>
            </a:r>
            <a:r>
              <a:rPr lang="th-TH" b="1" dirty="0">
                <a:solidFill>
                  <a:srgbClr val="FF0000"/>
                </a:solidFill>
              </a:rPr>
              <a:t>งานที่ดำเนินการอยู่อาจจำเป็นต้องเร่ง เพื่อแล้วเสร็จกว่ากำหนด ก็สามารถทำได้ด้วยการเร่งกิจกรรมใดบ้าง เพื่อให้งานแล้วเสร็จในระยะเวลาที่เร็วขึ้น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8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78E39-F90B-4FE7-BAD0-0BAD479D2410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81000"/>
            <a:ext cx="7296150" cy="1143000"/>
          </a:xfrm>
          <a:gradFill rotWithShape="1">
            <a:gsLst>
              <a:gs pos="0">
                <a:srgbClr val="FFFF00"/>
              </a:gs>
              <a:gs pos="100000">
                <a:srgbClr val="A2A200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th-TH" smtClean="0">
                <a:solidFill>
                  <a:srgbClr val="FF3300"/>
                </a:solidFill>
              </a:rPr>
              <a:t>แผนภาพเพิร์ธ (</a:t>
            </a:r>
            <a:r>
              <a:rPr lang="en-US" smtClean="0">
                <a:solidFill>
                  <a:srgbClr val="FF3300"/>
                </a:solidFill>
              </a:rPr>
              <a:t>Pert Diagram)</a:t>
            </a:r>
            <a:endParaRPr lang="th-TH" smtClean="0">
              <a:solidFill>
                <a:srgbClr val="FF3300"/>
              </a:solidFill>
            </a:endParaRPr>
          </a:p>
        </p:txBody>
      </p:sp>
      <p:sp>
        <p:nvSpPr>
          <p:cNvPr id="836666" name="Text Box 58"/>
          <p:cNvSpPr txBox="1">
            <a:spLocks noChangeArrowheads="1"/>
          </p:cNvSpPr>
          <p:nvPr/>
        </p:nvSpPr>
        <p:spPr bwMode="auto">
          <a:xfrm>
            <a:off x="438150" y="1778000"/>
            <a:ext cx="7277100" cy="1797050"/>
          </a:xfrm>
          <a:prstGeom prst="rect">
            <a:avLst/>
          </a:prstGeom>
          <a:solidFill>
            <a:srgbClr val="0000FF"/>
          </a:solidFill>
          <a:ln w="57150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600">
                <a:latin typeface="Angsana New" pitchFamily="18" charset="-34"/>
                <a:cs typeface="Angsana New" pitchFamily="18" charset="-34"/>
              </a:rPr>
              <a:t>คือ  แผนภาพที่เขียนแทนงาน โดยแต่ละงานต้องเขียนกำกับด้วยโหนด (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Node)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เริ่มต้นงาน และใช้เส้นลูกศรกำหนดทิศทางการดำเนินงานของโครงการ</a:t>
            </a:r>
          </a:p>
        </p:txBody>
      </p:sp>
      <p:sp>
        <p:nvSpPr>
          <p:cNvPr id="836667" name="Oval 59"/>
          <p:cNvSpPr>
            <a:spLocks noChangeArrowheads="1"/>
          </p:cNvSpPr>
          <p:nvPr/>
        </p:nvSpPr>
        <p:spPr bwMode="auto">
          <a:xfrm>
            <a:off x="-1085850" y="4038600"/>
            <a:ext cx="1085850" cy="990600"/>
          </a:xfrm>
          <a:prstGeom prst="ellipse">
            <a:avLst/>
          </a:prstGeom>
          <a:gradFill rotWithShape="1">
            <a:gsLst>
              <a:gs pos="0">
                <a:srgbClr val="FF3300">
                  <a:alpha val="24001"/>
                </a:srgbClr>
              </a:gs>
              <a:gs pos="100000">
                <a:srgbClr val="AA22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21299996" rev="0"/>
            </a:camera>
            <a:lightRig rig="legacyFlat3" dir="l"/>
          </a:scene3d>
          <a:sp3d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10</a:t>
            </a:r>
            <a:endParaRPr lang="th-TH"/>
          </a:p>
        </p:txBody>
      </p:sp>
      <p:sp>
        <p:nvSpPr>
          <p:cNvPr id="836669" name="Text Box 61"/>
          <p:cNvSpPr txBox="1">
            <a:spLocks noChangeArrowheads="1"/>
          </p:cNvSpPr>
          <p:nvPr/>
        </p:nvSpPr>
        <p:spPr bwMode="auto">
          <a:xfrm>
            <a:off x="3641725" y="5448300"/>
            <a:ext cx="24511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Node (</a:t>
            </a:r>
            <a:r>
              <a:rPr lang="th-TH" sz="2800">
                <a:solidFill>
                  <a:srgbClr val="0000FF"/>
                </a:solidFill>
              </a:rPr>
              <a:t>โหนด)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3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0" presetClass="path" presetSubtype="0" accel="50000" decel="5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5E-6 0.01667 C 0.00503 0.08727 0.01632 0.18611 0.05816 0.18472 C 0.11876 0.18472 0.1231 -0.14606 0.19566 -0.14722 C 0.26077 -0.14722 0.22605 0.1419 0.28872 0.14074 C 0.35435 0.14074 0.3191 -0.06875 0.38907 -0.06875 C 0.45174 -0.06875 0.41685 0.07269 0.47275 0.07269 C 0.52674 0.07269 0.49879 -0.03542 0.54775 -0.03542 C 0.57553 -0.03542 0.57744 -0.00602 0.58021 0.01667 " pathEditMode="relative" rAng="0" ptsTypes="ffffffff">
                                      <p:cBhvr>
                                        <p:cTn id="10" dur="2000" fill="hold"/>
                                        <p:tgtEl>
                                          <p:spTgt spid="836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3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66" grpId="0" animBg="1"/>
      <p:bldP spid="836667" grpId="0" animBg="1"/>
      <p:bldP spid="8366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1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5D0D3-CA01-4081-8F11-446C629DF981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124700" cy="914400"/>
          </a:xfrm>
          <a:gradFill rotWithShape="1">
            <a:gsLst>
              <a:gs pos="0">
                <a:srgbClr val="0000FF"/>
              </a:gs>
              <a:gs pos="100000">
                <a:srgbClr val="000069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th-TH" smtClean="0">
                <a:solidFill>
                  <a:schemeClr val="bg1"/>
                </a:solidFill>
              </a:rPr>
              <a:t>หลักเกณฑ์การสร้าง </a:t>
            </a:r>
            <a:r>
              <a:rPr lang="en-US" smtClean="0">
                <a:solidFill>
                  <a:schemeClr val="bg1"/>
                </a:solidFill>
              </a:rPr>
              <a:t>Pert Diagram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837635" name="Text Box 3"/>
          <p:cNvSpPr txBox="1">
            <a:spLocks noChangeArrowheads="1"/>
          </p:cNvSpPr>
          <p:nvPr/>
        </p:nvSpPr>
        <p:spPr bwMode="auto">
          <a:xfrm>
            <a:off x="555625" y="1749425"/>
            <a:ext cx="8031163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>
                <a:solidFill>
                  <a:schemeClr val="tx1"/>
                </a:solidFill>
              </a:rPr>
              <a:t>1. สร้าง </a:t>
            </a:r>
            <a:r>
              <a:rPr lang="en-US">
                <a:solidFill>
                  <a:schemeClr val="tx1"/>
                </a:solidFill>
              </a:rPr>
              <a:t>Node </a:t>
            </a:r>
            <a:r>
              <a:rPr lang="th-TH">
                <a:solidFill>
                  <a:schemeClr val="tx1"/>
                </a:solidFill>
              </a:rPr>
              <a:t>กำหนดจุดเริ่มต้น และกำหนดหมายเลขกำกับ </a:t>
            </a:r>
            <a:r>
              <a:rPr lang="en-US">
                <a:solidFill>
                  <a:schemeClr val="tx1"/>
                </a:solidFill>
              </a:rPr>
              <a:t>Node</a:t>
            </a:r>
            <a:endParaRPr lang="th-TH">
              <a:solidFill>
                <a:schemeClr val="tx1"/>
              </a:solidFill>
            </a:endParaRPr>
          </a:p>
        </p:txBody>
      </p:sp>
      <p:sp>
        <p:nvSpPr>
          <p:cNvPr id="837636" name="Oval 4"/>
          <p:cNvSpPr>
            <a:spLocks noChangeArrowheads="1"/>
          </p:cNvSpPr>
          <p:nvPr/>
        </p:nvSpPr>
        <p:spPr bwMode="auto">
          <a:xfrm>
            <a:off x="1295400" y="5334000"/>
            <a:ext cx="609600" cy="5334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837637" name="Text Box 5"/>
          <p:cNvSpPr txBox="1">
            <a:spLocks noChangeArrowheads="1"/>
          </p:cNvSpPr>
          <p:nvPr/>
        </p:nvSpPr>
        <p:spPr bwMode="auto">
          <a:xfrm>
            <a:off x="533400" y="3657600"/>
            <a:ext cx="8077200" cy="118745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/>
              <a:t>2. </a:t>
            </a:r>
            <a:r>
              <a:rPr lang="th-TH" u="sng">
                <a:solidFill>
                  <a:srgbClr val="008000"/>
                </a:solidFill>
              </a:rPr>
              <a:t>ลากเส้นลูกศร และกำหนดจุดสิ้นสุด</a:t>
            </a:r>
            <a:r>
              <a:rPr lang="th-TH"/>
              <a:t> โดยเริ่มจากกิจกรรมที่เริ่มต้นได้ทันที่ ที่ไม่ต้องรอกิจกรรมอื่น  เหนือเส้นลูกศรระบุชื่องาน และระยะเวลา </a:t>
            </a:r>
            <a:r>
              <a:rPr lang="th-TH">
                <a:solidFill>
                  <a:schemeClr val="tx2"/>
                </a:solidFill>
              </a:rPr>
              <a:t>คั่นด้วยเครื่องหมาย </a:t>
            </a:r>
            <a:r>
              <a:rPr lang="en-US">
                <a:solidFill>
                  <a:schemeClr val="tx2"/>
                </a:solidFill>
              </a:rPr>
              <a:t>,</a:t>
            </a:r>
            <a:r>
              <a:rPr lang="th-TH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37638" name="Line 6"/>
          <p:cNvSpPr>
            <a:spLocks noChangeShapeType="1"/>
          </p:cNvSpPr>
          <p:nvPr/>
        </p:nvSpPr>
        <p:spPr bwMode="auto">
          <a:xfrm>
            <a:off x="1905000" y="5638800"/>
            <a:ext cx="12192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7639" name="Oval 7"/>
          <p:cNvSpPr>
            <a:spLocks noChangeArrowheads="1"/>
          </p:cNvSpPr>
          <p:nvPr/>
        </p:nvSpPr>
        <p:spPr bwMode="auto">
          <a:xfrm>
            <a:off x="3124200" y="5410200"/>
            <a:ext cx="609600" cy="5334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sp>
        <p:nvSpPr>
          <p:cNvPr id="837640" name="Oval 8"/>
          <p:cNvSpPr>
            <a:spLocks noChangeArrowheads="1"/>
          </p:cNvSpPr>
          <p:nvPr/>
        </p:nvSpPr>
        <p:spPr bwMode="auto">
          <a:xfrm>
            <a:off x="1085850" y="2781300"/>
            <a:ext cx="609600" cy="5334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837641" name="Text Box 9"/>
          <p:cNvSpPr txBox="1">
            <a:spLocks noChangeArrowheads="1"/>
          </p:cNvSpPr>
          <p:nvPr/>
        </p:nvSpPr>
        <p:spPr bwMode="auto">
          <a:xfrm>
            <a:off x="2286000" y="519588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A,4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7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7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7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7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7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7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animBg="1"/>
      <p:bldP spid="837636" grpId="0" animBg="1"/>
      <p:bldP spid="837637" grpId="0" animBg="1"/>
      <p:bldP spid="837638" grpId="0" animBg="1"/>
      <p:bldP spid="837639" grpId="0" animBg="1"/>
      <p:bldP spid="837640" grpId="0" animBg="1"/>
      <p:bldP spid="8376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23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A2658-DDE4-41F8-ABC3-6B36788DB6B5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838658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143750" cy="946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2800" b="0"/>
              <a:t>3. กรณีมีกิจกรรมที่สามารถเริ่มต้นได้มากกว่า </a:t>
            </a:r>
            <a:r>
              <a:rPr lang="en-US" sz="2800" b="0"/>
              <a:t> </a:t>
            </a:r>
          </a:p>
          <a:p>
            <a:pPr eaLnBrk="0" hangingPunct="0">
              <a:defRPr/>
            </a:pPr>
            <a:r>
              <a:rPr lang="en-US" sz="2800" b="0"/>
              <a:t>    </a:t>
            </a:r>
            <a:r>
              <a:rPr lang="th-TH" sz="2800" b="0"/>
              <a:t>1 กิจกรรม ให้ใช้จุดเริ่มต้นจุดเดียวกัน</a:t>
            </a:r>
          </a:p>
        </p:txBody>
      </p:sp>
      <p:sp>
        <p:nvSpPr>
          <p:cNvPr id="838659" name="Oval 3"/>
          <p:cNvSpPr>
            <a:spLocks noChangeArrowheads="1"/>
          </p:cNvSpPr>
          <p:nvPr/>
        </p:nvSpPr>
        <p:spPr bwMode="auto">
          <a:xfrm>
            <a:off x="2286000" y="2286000"/>
            <a:ext cx="609600" cy="5334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838660" name="Oval 4"/>
          <p:cNvSpPr>
            <a:spLocks noChangeArrowheads="1"/>
          </p:cNvSpPr>
          <p:nvPr/>
        </p:nvSpPr>
        <p:spPr bwMode="auto">
          <a:xfrm>
            <a:off x="3581400" y="1600200"/>
            <a:ext cx="609600" cy="5334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sp>
        <p:nvSpPr>
          <p:cNvPr id="838661" name="Oval 5"/>
          <p:cNvSpPr>
            <a:spLocks noChangeArrowheads="1"/>
          </p:cNvSpPr>
          <p:nvPr/>
        </p:nvSpPr>
        <p:spPr bwMode="auto">
          <a:xfrm>
            <a:off x="3581400" y="2286000"/>
            <a:ext cx="609600" cy="5334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838662" name="AutoShape 6"/>
          <p:cNvCxnSpPr>
            <a:cxnSpLocks noChangeShapeType="1"/>
            <a:stCxn id="838659" idx="7"/>
            <a:endCxn id="838660" idx="3"/>
          </p:cNvCxnSpPr>
          <p:nvPr/>
        </p:nvCxnSpPr>
        <p:spPr bwMode="auto">
          <a:xfrm flipV="1">
            <a:off x="2806700" y="2055813"/>
            <a:ext cx="863600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38663" name="AutoShape 7"/>
          <p:cNvCxnSpPr>
            <a:cxnSpLocks noChangeShapeType="1"/>
            <a:stCxn id="838659" idx="6"/>
            <a:endCxn id="838661" idx="2"/>
          </p:cNvCxnSpPr>
          <p:nvPr/>
        </p:nvCxnSpPr>
        <p:spPr bwMode="auto">
          <a:xfrm>
            <a:off x="2895600" y="2552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38664" name="Text Box 8"/>
          <p:cNvSpPr txBox="1">
            <a:spLocks noChangeArrowheads="1"/>
          </p:cNvSpPr>
          <p:nvPr/>
        </p:nvSpPr>
        <p:spPr bwMode="auto">
          <a:xfrm>
            <a:off x="2971800" y="25146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A,4</a:t>
            </a:r>
          </a:p>
        </p:txBody>
      </p:sp>
      <p:sp>
        <p:nvSpPr>
          <p:cNvPr id="838665" name="Text Box 9"/>
          <p:cNvSpPr txBox="1">
            <a:spLocks noChangeArrowheads="1"/>
          </p:cNvSpPr>
          <p:nvPr/>
        </p:nvSpPr>
        <p:spPr bwMode="auto">
          <a:xfrm>
            <a:off x="2819400" y="17526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D,2</a:t>
            </a:r>
          </a:p>
        </p:txBody>
      </p:sp>
      <p:sp>
        <p:nvSpPr>
          <p:cNvPr id="838666" name="Text Box 10"/>
          <p:cNvSpPr txBox="1">
            <a:spLocks noChangeArrowheads="1"/>
          </p:cNvSpPr>
          <p:nvPr/>
        </p:nvSpPr>
        <p:spPr bwMode="auto">
          <a:xfrm>
            <a:off x="723900" y="3200400"/>
            <a:ext cx="7105650" cy="946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2800" b="0"/>
              <a:t>4. เลือกกิจกรรมที่สามารถสร้างต่อท้ายกิจกรรมที่สร้างไว้ก่อนหน้า</a:t>
            </a:r>
          </a:p>
        </p:txBody>
      </p:sp>
      <p:sp>
        <p:nvSpPr>
          <p:cNvPr id="838667" name="Oval 11"/>
          <p:cNvSpPr>
            <a:spLocks noChangeArrowheads="1"/>
          </p:cNvSpPr>
          <p:nvPr/>
        </p:nvSpPr>
        <p:spPr bwMode="auto">
          <a:xfrm>
            <a:off x="2133600" y="5105400"/>
            <a:ext cx="609600" cy="5334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838668" name="Oval 12"/>
          <p:cNvSpPr>
            <a:spLocks noChangeArrowheads="1"/>
          </p:cNvSpPr>
          <p:nvPr/>
        </p:nvSpPr>
        <p:spPr bwMode="auto">
          <a:xfrm>
            <a:off x="3429000" y="4419600"/>
            <a:ext cx="609600" cy="5334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sp>
        <p:nvSpPr>
          <p:cNvPr id="838669" name="Oval 13"/>
          <p:cNvSpPr>
            <a:spLocks noChangeArrowheads="1"/>
          </p:cNvSpPr>
          <p:nvPr/>
        </p:nvSpPr>
        <p:spPr bwMode="auto">
          <a:xfrm>
            <a:off x="3429000" y="5105400"/>
            <a:ext cx="609600" cy="5334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838670" name="AutoShape 14"/>
          <p:cNvCxnSpPr>
            <a:cxnSpLocks noChangeShapeType="1"/>
            <a:stCxn id="838667" idx="7"/>
            <a:endCxn id="838668" idx="3"/>
          </p:cNvCxnSpPr>
          <p:nvPr/>
        </p:nvCxnSpPr>
        <p:spPr bwMode="auto">
          <a:xfrm flipV="1">
            <a:off x="2654300" y="4875213"/>
            <a:ext cx="863600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38671" name="AutoShape 15"/>
          <p:cNvCxnSpPr>
            <a:cxnSpLocks noChangeShapeType="1"/>
            <a:stCxn id="838667" idx="6"/>
            <a:endCxn id="838669" idx="2"/>
          </p:cNvCxnSpPr>
          <p:nvPr/>
        </p:nvCxnSpPr>
        <p:spPr bwMode="auto">
          <a:xfrm>
            <a:off x="2743200" y="53721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38672" name="Text Box 16"/>
          <p:cNvSpPr txBox="1">
            <a:spLocks noChangeArrowheads="1"/>
          </p:cNvSpPr>
          <p:nvPr/>
        </p:nvSpPr>
        <p:spPr bwMode="auto">
          <a:xfrm>
            <a:off x="2819400" y="53340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A,4</a:t>
            </a:r>
          </a:p>
        </p:txBody>
      </p:sp>
      <p:sp>
        <p:nvSpPr>
          <p:cNvPr id="838673" name="Text Box 17"/>
          <p:cNvSpPr txBox="1">
            <a:spLocks noChangeArrowheads="1"/>
          </p:cNvSpPr>
          <p:nvPr/>
        </p:nvSpPr>
        <p:spPr bwMode="auto">
          <a:xfrm>
            <a:off x="2667000" y="45720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D,2</a:t>
            </a:r>
          </a:p>
        </p:txBody>
      </p:sp>
      <p:sp>
        <p:nvSpPr>
          <p:cNvPr id="838674" name="Oval 18"/>
          <p:cNvSpPr>
            <a:spLocks noChangeArrowheads="1"/>
          </p:cNvSpPr>
          <p:nvPr/>
        </p:nvSpPr>
        <p:spPr bwMode="auto">
          <a:xfrm>
            <a:off x="4953000" y="4419600"/>
            <a:ext cx="609600" cy="5334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838675" name="AutoShape 19"/>
          <p:cNvCxnSpPr>
            <a:cxnSpLocks noChangeShapeType="1"/>
            <a:stCxn id="838668" idx="6"/>
            <a:endCxn id="838674" idx="2"/>
          </p:cNvCxnSpPr>
          <p:nvPr/>
        </p:nvCxnSpPr>
        <p:spPr bwMode="auto">
          <a:xfrm>
            <a:off x="4038600" y="4686300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38676" name="Text Box 20"/>
          <p:cNvSpPr txBox="1">
            <a:spLocks noChangeArrowheads="1"/>
          </p:cNvSpPr>
          <p:nvPr/>
        </p:nvSpPr>
        <p:spPr bwMode="auto">
          <a:xfrm>
            <a:off x="4270375" y="42672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C,2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3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83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3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83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3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83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83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3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83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83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83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83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83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83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83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83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83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83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8" grpId="0" animBg="1"/>
      <p:bldP spid="838659" grpId="0" animBg="1"/>
      <p:bldP spid="838660" grpId="0" animBg="1"/>
      <p:bldP spid="838661" grpId="0" animBg="1"/>
      <p:bldP spid="838664" grpId="0"/>
      <p:bldP spid="838665" grpId="0"/>
      <p:bldP spid="838666" grpId="0" animBg="1"/>
      <p:bldP spid="838667" grpId="0" animBg="1"/>
      <p:bldP spid="838668" grpId="0" animBg="1"/>
      <p:bldP spid="838669" grpId="0" animBg="1"/>
      <p:bldP spid="838672" grpId="0"/>
      <p:bldP spid="838673" grpId="0"/>
      <p:bldP spid="838674" grpId="0" animBg="1"/>
      <p:bldP spid="8386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3D724-AA40-46B9-ADCD-D052F42BB06D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39738"/>
            <a:ext cx="7713663" cy="879475"/>
          </a:xfrm>
          <a:solidFill>
            <a:srgbClr val="FF99FF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th-TH" sz="4700" dirty="0" smtClean="0">
                <a:solidFill>
                  <a:srgbClr val="FFFF00"/>
                </a:solidFill>
              </a:rPr>
              <a:t>ศึกษา</a:t>
            </a:r>
            <a:r>
              <a:rPr lang="th-TH" sz="4700" dirty="0" smtClean="0">
                <a:solidFill>
                  <a:srgbClr val="FFFF00"/>
                </a:solidFill>
              </a:rPr>
              <a:t>ความเป็นไปได้ </a:t>
            </a:r>
            <a:r>
              <a:rPr lang="en-US" sz="4700" dirty="0" smtClean="0">
                <a:solidFill>
                  <a:srgbClr val="FFFF00"/>
                </a:solidFill>
              </a:rPr>
              <a:t>(Feasibility Study)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27200"/>
            <a:ext cx="7502525" cy="3332163"/>
          </a:xfrm>
          <a:solidFill>
            <a:srgbClr val="008000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thaiDist" eaLnBrk="1" hangingPunct="1">
              <a:buFont typeface="Wingdings" pitchFamily="2" charset="2"/>
              <a:buNone/>
              <a:defRPr/>
            </a:pPr>
            <a:r>
              <a:rPr lang="th-TH" sz="4700" b="1" smtClean="0">
                <a:solidFill>
                  <a:schemeClr val="bg1"/>
                </a:solidFill>
              </a:rPr>
              <a:t>           กำหนดว่าปัญหาคืออะไร และตัดสินใจว่าจะพัฒนาสร้างระบบสารสนเทศใหม่ หรือแก้ไขระบบสารสนเทศเดิมมีความเป็นไปได้หรือไม่ โดยเสียค่าใช้จ่ายและเวลาน้อยสุด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41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91384-65F3-4797-A166-8449FDF0E32D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83968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7296150" cy="1006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2000"/>
              <a:t>5. กรณีมีกิจกรรมที่ต้องต่อท้ายตั้งแต่ 2 กิจกรรมเป็นต้นไป เช่น งาน </a:t>
            </a:r>
            <a:r>
              <a:rPr lang="en-US" sz="2000"/>
              <a:t>B </a:t>
            </a:r>
            <a:r>
              <a:rPr lang="th-TH" sz="2000"/>
              <a:t>เริ่มหลังจากงาน </a:t>
            </a:r>
            <a:r>
              <a:rPr lang="en-US" sz="2000"/>
              <a:t>C,A  </a:t>
            </a:r>
            <a:r>
              <a:rPr lang="th-TH" sz="2000"/>
              <a:t>ให้รวมโหนดของกิจกรรม </a:t>
            </a:r>
            <a:r>
              <a:rPr lang="en-US" sz="2000"/>
              <a:t>C,A </a:t>
            </a:r>
            <a:r>
              <a:rPr lang="th-TH" sz="2000"/>
              <a:t>แล้วลากเส้นสร้างกิจกรรม </a:t>
            </a:r>
            <a:r>
              <a:rPr lang="en-US" sz="2000"/>
              <a:t>B</a:t>
            </a:r>
            <a:endParaRPr lang="th-TH" sz="2000"/>
          </a:p>
        </p:txBody>
      </p:sp>
      <p:sp>
        <p:nvSpPr>
          <p:cNvPr id="839683" name="Oval 3"/>
          <p:cNvSpPr>
            <a:spLocks noChangeArrowheads="1"/>
          </p:cNvSpPr>
          <p:nvPr/>
        </p:nvSpPr>
        <p:spPr bwMode="auto">
          <a:xfrm>
            <a:off x="1143000" y="24384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839684" name="Oval 4"/>
          <p:cNvSpPr>
            <a:spLocks noChangeArrowheads="1"/>
          </p:cNvSpPr>
          <p:nvPr/>
        </p:nvSpPr>
        <p:spPr bwMode="auto">
          <a:xfrm>
            <a:off x="2438400" y="17526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sp>
        <p:nvSpPr>
          <p:cNvPr id="839685" name="Oval 5"/>
          <p:cNvSpPr>
            <a:spLocks noChangeArrowheads="1"/>
          </p:cNvSpPr>
          <p:nvPr/>
        </p:nvSpPr>
        <p:spPr bwMode="auto">
          <a:xfrm>
            <a:off x="2438400" y="24384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839686" name="AutoShape 6"/>
          <p:cNvCxnSpPr>
            <a:cxnSpLocks noChangeShapeType="1"/>
            <a:stCxn id="839683" idx="7"/>
            <a:endCxn id="839684" idx="3"/>
          </p:cNvCxnSpPr>
          <p:nvPr/>
        </p:nvCxnSpPr>
        <p:spPr bwMode="auto">
          <a:xfrm flipV="1">
            <a:off x="1663700" y="2208213"/>
            <a:ext cx="863600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39687" name="AutoShape 7"/>
          <p:cNvCxnSpPr>
            <a:cxnSpLocks noChangeShapeType="1"/>
            <a:stCxn id="839683" idx="6"/>
            <a:endCxn id="839685" idx="2"/>
          </p:cNvCxnSpPr>
          <p:nvPr/>
        </p:nvCxnSpPr>
        <p:spPr bwMode="auto">
          <a:xfrm>
            <a:off x="1752600" y="27051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39688" name="Text Box 8"/>
          <p:cNvSpPr txBox="1">
            <a:spLocks noChangeArrowheads="1"/>
          </p:cNvSpPr>
          <p:nvPr/>
        </p:nvSpPr>
        <p:spPr bwMode="auto">
          <a:xfrm>
            <a:off x="1828800" y="25908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A,4</a:t>
            </a:r>
          </a:p>
        </p:txBody>
      </p:sp>
      <p:sp>
        <p:nvSpPr>
          <p:cNvPr id="839689" name="Text Box 9"/>
          <p:cNvSpPr txBox="1">
            <a:spLocks noChangeArrowheads="1"/>
          </p:cNvSpPr>
          <p:nvPr/>
        </p:nvSpPr>
        <p:spPr bwMode="auto">
          <a:xfrm>
            <a:off x="1676400" y="19050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D,2</a:t>
            </a:r>
          </a:p>
        </p:txBody>
      </p:sp>
      <p:sp>
        <p:nvSpPr>
          <p:cNvPr id="839690" name="Oval 10"/>
          <p:cNvSpPr>
            <a:spLocks noChangeArrowheads="1"/>
          </p:cNvSpPr>
          <p:nvPr/>
        </p:nvSpPr>
        <p:spPr bwMode="auto">
          <a:xfrm>
            <a:off x="3962400" y="17526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839691" name="AutoShape 11"/>
          <p:cNvCxnSpPr>
            <a:cxnSpLocks noChangeShapeType="1"/>
            <a:stCxn id="839684" idx="6"/>
            <a:endCxn id="839690" idx="2"/>
          </p:cNvCxnSpPr>
          <p:nvPr/>
        </p:nvCxnSpPr>
        <p:spPr bwMode="auto">
          <a:xfrm>
            <a:off x="3048000" y="2019300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39692" name="Text Box 12"/>
          <p:cNvSpPr txBox="1">
            <a:spLocks noChangeArrowheads="1"/>
          </p:cNvSpPr>
          <p:nvPr/>
        </p:nvSpPr>
        <p:spPr bwMode="auto">
          <a:xfrm>
            <a:off x="3279775" y="16002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C,2</a:t>
            </a:r>
          </a:p>
        </p:txBody>
      </p:sp>
      <p:cxnSp>
        <p:nvCxnSpPr>
          <p:cNvPr id="839693" name="AutoShape 13"/>
          <p:cNvCxnSpPr>
            <a:cxnSpLocks noChangeShapeType="1"/>
            <a:stCxn id="839685" idx="6"/>
            <a:endCxn id="839690" idx="3"/>
          </p:cNvCxnSpPr>
          <p:nvPr/>
        </p:nvCxnSpPr>
        <p:spPr bwMode="auto">
          <a:xfrm flipV="1">
            <a:off x="3048000" y="2208213"/>
            <a:ext cx="1003300" cy="496887"/>
          </a:xfrm>
          <a:prstGeom prst="straightConnector1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</p:cxnSp>
      <p:sp>
        <p:nvSpPr>
          <p:cNvPr id="839694" name="Oval 14"/>
          <p:cNvSpPr>
            <a:spLocks noChangeArrowheads="1"/>
          </p:cNvSpPr>
          <p:nvPr/>
        </p:nvSpPr>
        <p:spPr bwMode="auto">
          <a:xfrm>
            <a:off x="5562600" y="17526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839695" name="AutoShape 15"/>
          <p:cNvCxnSpPr>
            <a:cxnSpLocks noChangeShapeType="1"/>
            <a:stCxn id="839690" idx="6"/>
            <a:endCxn id="839694" idx="2"/>
          </p:cNvCxnSpPr>
          <p:nvPr/>
        </p:nvCxnSpPr>
        <p:spPr bwMode="auto">
          <a:xfrm>
            <a:off x="4572000" y="2019300"/>
            <a:ext cx="990600" cy="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839696" name="Text Box 16"/>
          <p:cNvSpPr txBox="1">
            <a:spLocks noChangeArrowheads="1"/>
          </p:cNvSpPr>
          <p:nvPr/>
        </p:nvSpPr>
        <p:spPr bwMode="auto">
          <a:xfrm>
            <a:off x="4724400" y="1579563"/>
            <a:ext cx="51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B,2</a:t>
            </a:r>
          </a:p>
        </p:txBody>
      </p:sp>
      <p:sp>
        <p:nvSpPr>
          <p:cNvPr id="839697" name="Oval 17"/>
          <p:cNvSpPr>
            <a:spLocks noChangeArrowheads="1"/>
          </p:cNvSpPr>
          <p:nvPr/>
        </p:nvSpPr>
        <p:spPr bwMode="auto">
          <a:xfrm>
            <a:off x="1143000" y="50673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839698" name="Oval 18"/>
          <p:cNvSpPr>
            <a:spLocks noChangeArrowheads="1"/>
          </p:cNvSpPr>
          <p:nvPr/>
        </p:nvSpPr>
        <p:spPr bwMode="auto">
          <a:xfrm>
            <a:off x="2438400" y="43815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sp>
        <p:nvSpPr>
          <p:cNvPr id="839699" name="Oval 19"/>
          <p:cNvSpPr>
            <a:spLocks noChangeArrowheads="1"/>
          </p:cNvSpPr>
          <p:nvPr/>
        </p:nvSpPr>
        <p:spPr bwMode="auto">
          <a:xfrm>
            <a:off x="2438400" y="50673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839700" name="AutoShape 20"/>
          <p:cNvCxnSpPr>
            <a:cxnSpLocks noChangeShapeType="1"/>
            <a:stCxn id="839697" idx="7"/>
            <a:endCxn id="839698" idx="3"/>
          </p:cNvCxnSpPr>
          <p:nvPr/>
        </p:nvCxnSpPr>
        <p:spPr bwMode="auto">
          <a:xfrm flipV="1">
            <a:off x="1663700" y="4837113"/>
            <a:ext cx="863600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39701" name="AutoShape 21"/>
          <p:cNvCxnSpPr>
            <a:cxnSpLocks noChangeShapeType="1"/>
            <a:stCxn id="839697" idx="6"/>
            <a:endCxn id="839699" idx="2"/>
          </p:cNvCxnSpPr>
          <p:nvPr/>
        </p:nvCxnSpPr>
        <p:spPr bwMode="auto">
          <a:xfrm>
            <a:off x="1752600" y="53340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39702" name="Text Box 22"/>
          <p:cNvSpPr txBox="1">
            <a:spLocks noChangeArrowheads="1"/>
          </p:cNvSpPr>
          <p:nvPr/>
        </p:nvSpPr>
        <p:spPr bwMode="auto">
          <a:xfrm>
            <a:off x="1828800" y="52197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A,4</a:t>
            </a:r>
          </a:p>
        </p:txBody>
      </p:sp>
      <p:sp>
        <p:nvSpPr>
          <p:cNvPr id="839703" name="Text Box 23"/>
          <p:cNvSpPr txBox="1">
            <a:spLocks noChangeArrowheads="1"/>
          </p:cNvSpPr>
          <p:nvPr/>
        </p:nvSpPr>
        <p:spPr bwMode="auto">
          <a:xfrm>
            <a:off x="1676400" y="45339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D,2</a:t>
            </a:r>
          </a:p>
        </p:txBody>
      </p:sp>
      <p:sp>
        <p:nvSpPr>
          <p:cNvPr id="839704" name="Oval 24"/>
          <p:cNvSpPr>
            <a:spLocks noChangeArrowheads="1"/>
          </p:cNvSpPr>
          <p:nvPr/>
        </p:nvSpPr>
        <p:spPr bwMode="auto">
          <a:xfrm>
            <a:off x="3962400" y="43815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839705" name="AutoShape 25"/>
          <p:cNvCxnSpPr>
            <a:cxnSpLocks noChangeShapeType="1"/>
            <a:stCxn id="839698" idx="6"/>
            <a:endCxn id="839704" idx="2"/>
          </p:cNvCxnSpPr>
          <p:nvPr/>
        </p:nvCxnSpPr>
        <p:spPr bwMode="auto">
          <a:xfrm>
            <a:off x="3048000" y="4648200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39706" name="Text Box 26"/>
          <p:cNvSpPr txBox="1">
            <a:spLocks noChangeArrowheads="1"/>
          </p:cNvSpPr>
          <p:nvPr/>
        </p:nvSpPr>
        <p:spPr bwMode="auto">
          <a:xfrm>
            <a:off x="3279775" y="42291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C,2</a:t>
            </a:r>
          </a:p>
        </p:txBody>
      </p:sp>
      <p:cxnSp>
        <p:nvCxnSpPr>
          <p:cNvPr id="839707" name="AutoShape 27"/>
          <p:cNvCxnSpPr>
            <a:cxnSpLocks noChangeShapeType="1"/>
            <a:stCxn id="839699" idx="6"/>
            <a:endCxn id="839704" idx="3"/>
          </p:cNvCxnSpPr>
          <p:nvPr/>
        </p:nvCxnSpPr>
        <p:spPr bwMode="auto">
          <a:xfrm flipV="1">
            <a:off x="3048000" y="4837113"/>
            <a:ext cx="1003300" cy="4968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839708" name="Oval 28"/>
          <p:cNvSpPr>
            <a:spLocks noChangeArrowheads="1"/>
          </p:cNvSpPr>
          <p:nvPr/>
        </p:nvSpPr>
        <p:spPr bwMode="auto">
          <a:xfrm>
            <a:off x="5562600" y="43815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839709" name="AutoShape 29"/>
          <p:cNvCxnSpPr>
            <a:cxnSpLocks noChangeShapeType="1"/>
            <a:stCxn id="839704" idx="6"/>
            <a:endCxn id="839708" idx="2"/>
          </p:cNvCxnSpPr>
          <p:nvPr/>
        </p:nvCxnSpPr>
        <p:spPr bwMode="auto">
          <a:xfrm>
            <a:off x="4572000" y="4648200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39710" name="Text Box 30"/>
          <p:cNvSpPr txBox="1">
            <a:spLocks noChangeArrowheads="1"/>
          </p:cNvSpPr>
          <p:nvPr/>
        </p:nvSpPr>
        <p:spPr bwMode="auto">
          <a:xfrm>
            <a:off x="4724400" y="4208463"/>
            <a:ext cx="51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B,2</a:t>
            </a:r>
          </a:p>
        </p:txBody>
      </p:sp>
      <p:sp>
        <p:nvSpPr>
          <p:cNvPr id="839711" name="Oval 31"/>
          <p:cNvSpPr>
            <a:spLocks noChangeArrowheads="1"/>
          </p:cNvSpPr>
          <p:nvPr/>
        </p:nvSpPr>
        <p:spPr bwMode="auto">
          <a:xfrm>
            <a:off x="5562600" y="54864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60</a:t>
            </a:r>
          </a:p>
        </p:txBody>
      </p:sp>
      <p:cxnSp>
        <p:nvCxnSpPr>
          <p:cNvPr id="839712" name="AutoShape 32"/>
          <p:cNvCxnSpPr>
            <a:cxnSpLocks noChangeShapeType="1"/>
            <a:stCxn id="839704" idx="5"/>
            <a:endCxn id="839711" idx="2"/>
          </p:cNvCxnSpPr>
          <p:nvPr/>
        </p:nvCxnSpPr>
        <p:spPr bwMode="auto">
          <a:xfrm>
            <a:off x="4483100" y="4837113"/>
            <a:ext cx="1079500" cy="915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39713" name="Text Box 33"/>
          <p:cNvSpPr txBox="1">
            <a:spLocks noChangeArrowheads="1"/>
          </p:cNvSpPr>
          <p:nvPr/>
        </p:nvSpPr>
        <p:spPr bwMode="auto">
          <a:xfrm>
            <a:off x="4343400" y="5275263"/>
            <a:ext cx="51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E,1</a:t>
            </a:r>
          </a:p>
        </p:txBody>
      </p:sp>
      <p:sp>
        <p:nvSpPr>
          <p:cNvPr id="839714" name="Oval 34"/>
          <p:cNvSpPr>
            <a:spLocks noChangeArrowheads="1"/>
          </p:cNvSpPr>
          <p:nvPr/>
        </p:nvSpPr>
        <p:spPr bwMode="auto">
          <a:xfrm>
            <a:off x="7023100" y="4395788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839715" name="AutoShape 35"/>
          <p:cNvCxnSpPr>
            <a:cxnSpLocks noChangeShapeType="1"/>
            <a:stCxn id="839708" idx="6"/>
            <a:endCxn id="839714" idx="2"/>
          </p:cNvCxnSpPr>
          <p:nvPr/>
        </p:nvCxnSpPr>
        <p:spPr bwMode="auto">
          <a:xfrm>
            <a:off x="6172200" y="4648200"/>
            <a:ext cx="850900" cy="14288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39716" name="AutoShape 36"/>
          <p:cNvCxnSpPr>
            <a:cxnSpLocks noChangeShapeType="1"/>
            <a:stCxn id="839711" idx="0"/>
            <a:endCxn id="839708" idx="4"/>
          </p:cNvCxnSpPr>
          <p:nvPr/>
        </p:nvCxnSpPr>
        <p:spPr bwMode="auto">
          <a:xfrm flipV="1">
            <a:off x="5867400" y="4914900"/>
            <a:ext cx="0" cy="571500"/>
          </a:xfrm>
          <a:prstGeom prst="straightConnector1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</p:cxnSp>
      <p:sp>
        <p:nvSpPr>
          <p:cNvPr id="839717" name="Text Box 37"/>
          <p:cNvSpPr txBox="1">
            <a:spLocks noChangeArrowheads="1"/>
          </p:cNvSpPr>
          <p:nvPr/>
        </p:nvSpPr>
        <p:spPr bwMode="auto">
          <a:xfrm>
            <a:off x="6324600" y="4208463"/>
            <a:ext cx="503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F,1</a:t>
            </a:r>
          </a:p>
        </p:txBody>
      </p:sp>
      <p:sp>
        <p:nvSpPr>
          <p:cNvPr id="839718" name="Text Box 38"/>
          <p:cNvSpPr txBox="1">
            <a:spLocks noChangeArrowheads="1"/>
          </p:cNvSpPr>
          <p:nvPr/>
        </p:nvSpPr>
        <p:spPr bwMode="auto">
          <a:xfrm>
            <a:off x="495300" y="3295650"/>
            <a:ext cx="7105650" cy="7016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2000" b="0"/>
              <a:t>งาน F</a:t>
            </a:r>
            <a:r>
              <a:rPr lang="en-US" sz="2000" b="0"/>
              <a:t> </a:t>
            </a:r>
            <a:r>
              <a:rPr lang="th-TH" sz="2000" b="0"/>
              <a:t>เริ่มหลังจากงาน B</a:t>
            </a:r>
            <a:r>
              <a:rPr lang="en-US" sz="2000" b="0"/>
              <a:t>,E  </a:t>
            </a:r>
            <a:r>
              <a:rPr lang="th-TH" sz="2000" b="0"/>
              <a:t>ให้รวมโหนดของกิจกรรม B</a:t>
            </a:r>
            <a:r>
              <a:rPr lang="en-US" sz="2000" b="0"/>
              <a:t>,E </a:t>
            </a:r>
            <a:r>
              <a:rPr lang="th-TH" sz="2000" b="0"/>
              <a:t>แล้วลากเส้นสร้างกิจกรรม </a:t>
            </a:r>
            <a:r>
              <a:rPr lang="en-US" sz="2000" b="0"/>
              <a:t>F</a:t>
            </a:r>
            <a:endParaRPr lang="th-TH" sz="2000" b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3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3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3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3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9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9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3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3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9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9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3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3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3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3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39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9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3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9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9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3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39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39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3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9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9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83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83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83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83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83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83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83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83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83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83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83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83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83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500"/>
                                        <p:tgtEl>
                                          <p:spTgt spid="83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83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4" dur="500"/>
                                        <p:tgtEl>
                                          <p:spTgt spid="83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8" dur="500"/>
                                        <p:tgtEl>
                                          <p:spTgt spid="83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000"/>
                            </p:stCondLst>
                            <p:childTnLst>
                              <p:par>
                                <p:cTn id="1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500"/>
                                        <p:tgtEl>
                                          <p:spTgt spid="83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500"/>
                            </p:stCondLst>
                            <p:childTnLst>
                              <p:par>
                                <p:cTn id="1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500"/>
                                        <p:tgtEl>
                                          <p:spTgt spid="83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1" dur="500"/>
                                        <p:tgtEl>
                                          <p:spTgt spid="83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6" dur="500"/>
                                        <p:tgtEl>
                                          <p:spTgt spid="83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0" dur="500"/>
                                        <p:tgtEl>
                                          <p:spTgt spid="83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4" dur="500"/>
                                        <p:tgtEl>
                                          <p:spTgt spid="83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2" grpId="0" animBg="1"/>
      <p:bldP spid="839683" grpId="0" animBg="1"/>
      <p:bldP spid="839684" grpId="0" animBg="1"/>
      <p:bldP spid="839685" grpId="0" animBg="1"/>
      <p:bldP spid="839688" grpId="0"/>
      <p:bldP spid="839689" grpId="0"/>
      <p:bldP spid="839690" grpId="0" animBg="1"/>
      <p:bldP spid="839692" grpId="0"/>
      <p:bldP spid="839694" grpId="0" animBg="1"/>
      <p:bldP spid="839696" grpId="0"/>
      <p:bldP spid="839697" grpId="0" animBg="1"/>
      <p:bldP spid="839698" grpId="0" animBg="1"/>
      <p:bldP spid="839699" grpId="0" animBg="1"/>
      <p:bldP spid="839702" grpId="0"/>
      <p:bldP spid="839703" grpId="0"/>
      <p:bldP spid="839704" grpId="0" animBg="1"/>
      <p:bldP spid="839706" grpId="0"/>
      <p:bldP spid="839708" grpId="0" animBg="1"/>
      <p:bldP spid="839710" grpId="0"/>
      <p:bldP spid="839711" grpId="0" animBg="1"/>
      <p:bldP spid="839713" grpId="0"/>
      <p:bldP spid="839714" grpId="0" animBg="1"/>
      <p:bldP spid="839717" grpId="0"/>
      <p:bldP spid="8397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5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A2FB-05B2-49EE-9FE8-627D2161EA99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840706" name="Oval 2"/>
          <p:cNvSpPr>
            <a:spLocks noChangeArrowheads="1"/>
          </p:cNvSpPr>
          <p:nvPr/>
        </p:nvSpPr>
        <p:spPr bwMode="auto">
          <a:xfrm>
            <a:off x="1282700" y="27813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840707" name="Oval 3"/>
          <p:cNvSpPr>
            <a:spLocks noChangeArrowheads="1"/>
          </p:cNvSpPr>
          <p:nvPr/>
        </p:nvSpPr>
        <p:spPr bwMode="auto">
          <a:xfrm>
            <a:off x="2578100" y="20955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sp>
        <p:nvSpPr>
          <p:cNvPr id="840708" name="Oval 4"/>
          <p:cNvSpPr>
            <a:spLocks noChangeArrowheads="1"/>
          </p:cNvSpPr>
          <p:nvPr/>
        </p:nvSpPr>
        <p:spPr bwMode="auto">
          <a:xfrm>
            <a:off x="2578100" y="27813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840709" name="AutoShape 5"/>
          <p:cNvCxnSpPr>
            <a:cxnSpLocks noChangeShapeType="1"/>
            <a:stCxn id="840706" idx="7"/>
            <a:endCxn id="840707" idx="3"/>
          </p:cNvCxnSpPr>
          <p:nvPr/>
        </p:nvCxnSpPr>
        <p:spPr bwMode="auto">
          <a:xfrm flipV="1">
            <a:off x="1803400" y="2551113"/>
            <a:ext cx="863600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40710" name="AutoShape 6"/>
          <p:cNvCxnSpPr>
            <a:cxnSpLocks noChangeShapeType="1"/>
            <a:stCxn id="840706" idx="6"/>
            <a:endCxn id="840708" idx="2"/>
          </p:cNvCxnSpPr>
          <p:nvPr/>
        </p:nvCxnSpPr>
        <p:spPr bwMode="auto">
          <a:xfrm>
            <a:off x="1892300" y="30480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0711" name="Text Box 7"/>
          <p:cNvSpPr txBox="1">
            <a:spLocks noChangeArrowheads="1"/>
          </p:cNvSpPr>
          <p:nvPr/>
        </p:nvSpPr>
        <p:spPr bwMode="auto">
          <a:xfrm>
            <a:off x="1968500" y="29337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A,4</a:t>
            </a:r>
          </a:p>
        </p:txBody>
      </p:sp>
      <p:sp>
        <p:nvSpPr>
          <p:cNvPr id="840712" name="Text Box 8"/>
          <p:cNvSpPr txBox="1">
            <a:spLocks noChangeArrowheads="1"/>
          </p:cNvSpPr>
          <p:nvPr/>
        </p:nvSpPr>
        <p:spPr bwMode="auto">
          <a:xfrm>
            <a:off x="1816100" y="22479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D,2</a:t>
            </a:r>
          </a:p>
        </p:txBody>
      </p:sp>
      <p:sp>
        <p:nvSpPr>
          <p:cNvPr id="840713" name="Oval 9"/>
          <p:cNvSpPr>
            <a:spLocks noChangeArrowheads="1"/>
          </p:cNvSpPr>
          <p:nvPr/>
        </p:nvSpPr>
        <p:spPr bwMode="auto">
          <a:xfrm>
            <a:off x="4102100" y="20955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840714" name="AutoShape 10"/>
          <p:cNvCxnSpPr>
            <a:cxnSpLocks noChangeShapeType="1"/>
            <a:stCxn id="840707" idx="6"/>
            <a:endCxn id="840713" idx="2"/>
          </p:cNvCxnSpPr>
          <p:nvPr/>
        </p:nvCxnSpPr>
        <p:spPr bwMode="auto">
          <a:xfrm>
            <a:off x="3187700" y="2362200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0715" name="Text Box 11"/>
          <p:cNvSpPr txBox="1">
            <a:spLocks noChangeArrowheads="1"/>
          </p:cNvSpPr>
          <p:nvPr/>
        </p:nvSpPr>
        <p:spPr bwMode="auto">
          <a:xfrm>
            <a:off x="3419475" y="19431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C,2</a:t>
            </a:r>
          </a:p>
        </p:txBody>
      </p:sp>
      <p:cxnSp>
        <p:nvCxnSpPr>
          <p:cNvPr id="840716" name="AutoShape 12"/>
          <p:cNvCxnSpPr>
            <a:cxnSpLocks noChangeShapeType="1"/>
            <a:stCxn id="840708" idx="6"/>
            <a:endCxn id="840713" idx="3"/>
          </p:cNvCxnSpPr>
          <p:nvPr/>
        </p:nvCxnSpPr>
        <p:spPr bwMode="auto">
          <a:xfrm flipV="1">
            <a:off x="3187700" y="2551113"/>
            <a:ext cx="1003300" cy="4968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840717" name="Oval 13"/>
          <p:cNvSpPr>
            <a:spLocks noChangeArrowheads="1"/>
          </p:cNvSpPr>
          <p:nvPr/>
        </p:nvSpPr>
        <p:spPr bwMode="auto">
          <a:xfrm>
            <a:off x="5702300" y="20955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840718" name="AutoShape 14"/>
          <p:cNvCxnSpPr>
            <a:cxnSpLocks noChangeShapeType="1"/>
            <a:stCxn id="840713" idx="6"/>
            <a:endCxn id="840717" idx="2"/>
          </p:cNvCxnSpPr>
          <p:nvPr/>
        </p:nvCxnSpPr>
        <p:spPr bwMode="auto">
          <a:xfrm>
            <a:off x="4711700" y="2362200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0719" name="Text Box 15"/>
          <p:cNvSpPr txBox="1">
            <a:spLocks noChangeArrowheads="1"/>
          </p:cNvSpPr>
          <p:nvPr/>
        </p:nvSpPr>
        <p:spPr bwMode="auto">
          <a:xfrm>
            <a:off x="4864100" y="1922463"/>
            <a:ext cx="51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B,2</a:t>
            </a:r>
          </a:p>
        </p:txBody>
      </p:sp>
      <p:sp>
        <p:nvSpPr>
          <p:cNvPr id="840720" name="Oval 16"/>
          <p:cNvSpPr>
            <a:spLocks noChangeArrowheads="1"/>
          </p:cNvSpPr>
          <p:nvPr/>
        </p:nvSpPr>
        <p:spPr bwMode="auto">
          <a:xfrm>
            <a:off x="5702300" y="32004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60</a:t>
            </a:r>
          </a:p>
        </p:txBody>
      </p:sp>
      <p:cxnSp>
        <p:nvCxnSpPr>
          <p:cNvPr id="840721" name="AutoShape 17"/>
          <p:cNvCxnSpPr>
            <a:cxnSpLocks noChangeShapeType="1"/>
            <a:stCxn id="840713" idx="5"/>
            <a:endCxn id="840720" idx="2"/>
          </p:cNvCxnSpPr>
          <p:nvPr/>
        </p:nvCxnSpPr>
        <p:spPr bwMode="auto">
          <a:xfrm>
            <a:off x="4622800" y="2551113"/>
            <a:ext cx="1079500" cy="915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0722" name="Text Box 18"/>
          <p:cNvSpPr txBox="1">
            <a:spLocks noChangeArrowheads="1"/>
          </p:cNvSpPr>
          <p:nvPr/>
        </p:nvSpPr>
        <p:spPr bwMode="auto">
          <a:xfrm>
            <a:off x="4483100" y="2989263"/>
            <a:ext cx="51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E,1</a:t>
            </a:r>
          </a:p>
        </p:txBody>
      </p:sp>
      <p:sp>
        <p:nvSpPr>
          <p:cNvPr id="840723" name="Oval 19"/>
          <p:cNvSpPr>
            <a:spLocks noChangeArrowheads="1"/>
          </p:cNvSpPr>
          <p:nvPr/>
        </p:nvSpPr>
        <p:spPr bwMode="auto">
          <a:xfrm>
            <a:off x="7162800" y="2109788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840724" name="AutoShape 20"/>
          <p:cNvCxnSpPr>
            <a:cxnSpLocks noChangeShapeType="1"/>
            <a:stCxn id="840717" idx="6"/>
            <a:endCxn id="840723" idx="2"/>
          </p:cNvCxnSpPr>
          <p:nvPr/>
        </p:nvCxnSpPr>
        <p:spPr bwMode="auto">
          <a:xfrm>
            <a:off x="6311900" y="2362200"/>
            <a:ext cx="850900" cy="1428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40725" name="AutoShape 21"/>
          <p:cNvCxnSpPr>
            <a:cxnSpLocks noChangeShapeType="1"/>
            <a:stCxn id="840720" idx="0"/>
            <a:endCxn id="840717" idx="4"/>
          </p:cNvCxnSpPr>
          <p:nvPr/>
        </p:nvCxnSpPr>
        <p:spPr bwMode="auto">
          <a:xfrm flipV="1">
            <a:off x="6007100" y="2628900"/>
            <a:ext cx="0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840726" name="Text Box 22"/>
          <p:cNvSpPr txBox="1">
            <a:spLocks noChangeArrowheads="1"/>
          </p:cNvSpPr>
          <p:nvPr/>
        </p:nvSpPr>
        <p:spPr bwMode="auto">
          <a:xfrm>
            <a:off x="6464300" y="1922463"/>
            <a:ext cx="503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F,1</a:t>
            </a:r>
          </a:p>
        </p:txBody>
      </p:sp>
      <p:sp>
        <p:nvSpPr>
          <p:cNvPr id="840727" name="Text Box 23"/>
          <p:cNvSpPr txBox="1">
            <a:spLocks noChangeArrowheads="1"/>
          </p:cNvSpPr>
          <p:nvPr/>
        </p:nvSpPr>
        <p:spPr bwMode="auto">
          <a:xfrm>
            <a:off x="571500" y="209550"/>
            <a:ext cx="7048500" cy="822325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/>
              <a:t>6. กรณีมีจุดสิ้นสุดมากกว่า 1 จุด  ให้เลือกจุดใดจุดหนึ่งเป็นจุดสิ้นสุด ส่วนจุดที่เหลือให้นำมารวมกัน</a:t>
            </a:r>
          </a:p>
        </p:txBody>
      </p:sp>
      <p:sp>
        <p:nvSpPr>
          <p:cNvPr id="840728" name="Oval 24"/>
          <p:cNvSpPr>
            <a:spLocks noChangeArrowheads="1"/>
          </p:cNvSpPr>
          <p:nvPr/>
        </p:nvSpPr>
        <p:spPr bwMode="auto">
          <a:xfrm>
            <a:off x="7073900" y="1160463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80</a:t>
            </a:r>
          </a:p>
        </p:txBody>
      </p:sp>
      <p:cxnSp>
        <p:nvCxnSpPr>
          <p:cNvPr id="840729" name="AutoShape 25"/>
          <p:cNvCxnSpPr>
            <a:cxnSpLocks noChangeShapeType="1"/>
            <a:stCxn id="840717" idx="7"/>
            <a:endCxn id="840728" idx="3"/>
          </p:cNvCxnSpPr>
          <p:nvPr/>
        </p:nvCxnSpPr>
        <p:spPr bwMode="auto">
          <a:xfrm flipV="1">
            <a:off x="6223000" y="1616075"/>
            <a:ext cx="939800" cy="55721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840730" name="Text Box 26"/>
          <p:cNvSpPr txBox="1">
            <a:spLocks noChangeArrowheads="1"/>
          </p:cNvSpPr>
          <p:nvPr/>
        </p:nvSpPr>
        <p:spPr bwMode="auto">
          <a:xfrm>
            <a:off x="6311900" y="1465263"/>
            <a:ext cx="542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K,3</a:t>
            </a:r>
          </a:p>
        </p:txBody>
      </p:sp>
      <p:sp>
        <p:nvSpPr>
          <p:cNvPr id="840731" name="Oval 27"/>
          <p:cNvSpPr>
            <a:spLocks noChangeArrowheads="1"/>
          </p:cNvSpPr>
          <p:nvPr/>
        </p:nvSpPr>
        <p:spPr bwMode="auto">
          <a:xfrm>
            <a:off x="1066800" y="5316538"/>
            <a:ext cx="609600" cy="5334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840732" name="Oval 28"/>
          <p:cNvSpPr>
            <a:spLocks noChangeArrowheads="1"/>
          </p:cNvSpPr>
          <p:nvPr/>
        </p:nvSpPr>
        <p:spPr bwMode="auto">
          <a:xfrm>
            <a:off x="2362200" y="4630738"/>
            <a:ext cx="609600" cy="5334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sp>
        <p:nvSpPr>
          <p:cNvPr id="840733" name="Oval 29"/>
          <p:cNvSpPr>
            <a:spLocks noChangeArrowheads="1"/>
          </p:cNvSpPr>
          <p:nvPr/>
        </p:nvSpPr>
        <p:spPr bwMode="auto">
          <a:xfrm>
            <a:off x="2362200" y="5316538"/>
            <a:ext cx="609600" cy="5334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840734" name="AutoShape 30"/>
          <p:cNvCxnSpPr>
            <a:cxnSpLocks noChangeShapeType="1"/>
            <a:stCxn id="840731" idx="7"/>
            <a:endCxn id="840732" idx="3"/>
          </p:cNvCxnSpPr>
          <p:nvPr/>
        </p:nvCxnSpPr>
        <p:spPr bwMode="auto">
          <a:xfrm flipV="1">
            <a:off x="1587500" y="5086350"/>
            <a:ext cx="863600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40735" name="AutoShape 31"/>
          <p:cNvCxnSpPr>
            <a:cxnSpLocks noChangeShapeType="1"/>
            <a:stCxn id="840731" idx="6"/>
            <a:endCxn id="840733" idx="2"/>
          </p:cNvCxnSpPr>
          <p:nvPr/>
        </p:nvCxnSpPr>
        <p:spPr bwMode="auto">
          <a:xfrm>
            <a:off x="1676400" y="5583238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0736" name="Text Box 32"/>
          <p:cNvSpPr txBox="1">
            <a:spLocks noChangeArrowheads="1"/>
          </p:cNvSpPr>
          <p:nvPr/>
        </p:nvSpPr>
        <p:spPr bwMode="auto">
          <a:xfrm>
            <a:off x="1752600" y="546893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A,4</a:t>
            </a:r>
          </a:p>
        </p:txBody>
      </p:sp>
      <p:sp>
        <p:nvSpPr>
          <p:cNvPr id="840737" name="Text Box 33"/>
          <p:cNvSpPr txBox="1">
            <a:spLocks noChangeArrowheads="1"/>
          </p:cNvSpPr>
          <p:nvPr/>
        </p:nvSpPr>
        <p:spPr bwMode="auto">
          <a:xfrm>
            <a:off x="1600200" y="478313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D,2</a:t>
            </a:r>
          </a:p>
        </p:txBody>
      </p:sp>
      <p:sp>
        <p:nvSpPr>
          <p:cNvPr id="840738" name="Oval 34"/>
          <p:cNvSpPr>
            <a:spLocks noChangeArrowheads="1"/>
          </p:cNvSpPr>
          <p:nvPr/>
        </p:nvSpPr>
        <p:spPr bwMode="auto">
          <a:xfrm>
            <a:off x="3886200" y="4630738"/>
            <a:ext cx="609600" cy="5334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840739" name="AutoShape 35"/>
          <p:cNvCxnSpPr>
            <a:cxnSpLocks noChangeShapeType="1"/>
            <a:stCxn id="840732" idx="6"/>
            <a:endCxn id="840738" idx="2"/>
          </p:cNvCxnSpPr>
          <p:nvPr/>
        </p:nvCxnSpPr>
        <p:spPr bwMode="auto">
          <a:xfrm>
            <a:off x="2971800" y="4897438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0740" name="Text Box 36"/>
          <p:cNvSpPr txBox="1">
            <a:spLocks noChangeArrowheads="1"/>
          </p:cNvSpPr>
          <p:nvPr/>
        </p:nvSpPr>
        <p:spPr bwMode="auto">
          <a:xfrm>
            <a:off x="3203575" y="447833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C,2</a:t>
            </a:r>
          </a:p>
        </p:txBody>
      </p:sp>
      <p:cxnSp>
        <p:nvCxnSpPr>
          <p:cNvPr id="840741" name="AutoShape 37"/>
          <p:cNvCxnSpPr>
            <a:cxnSpLocks noChangeShapeType="1"/>
            <a:stCxn id="840733" idx="6"/>
            <a:endCxn id="840738" idx="3"/>
          </p:cNvCxnSpPr>
          <p:nvPr/>
        </p:nvCxnSpPr>
        <p:spPr bwMode="auto">
          <a:xfrm flipV="1">
            <a:off x="2971800" y="5086350"/>
            <a:ext cx="1003300" cy="4968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840742" name="Oval 38"/>
          <p:cNvSpPr>
            <a:spLocks noChangeArrowheads="1"/>
          </p:cNvSpPr>
          <p:nvPr/>
        </p:nvSpPr>
        <p:spPr bwMode="auto">
          <a:xfrm>
            <a:off x="5486400" y="4630738"/>
            <a:ext cx="609600" cy="5334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840743" name="AutoShape 39"/>
          <p:cNvCxnSpPr>
            <a:cxnSpLocks noChangeShapeType="1"/>
            <a:stCxn id="840738" idx="6"/>
            <a:endCxn id="840742" idx="2"/>
          </p:cNvCxnSpPr>
          <p:nvPr/>
        </p:nvCxnSpPr>
        <p:spPr bwMode="auto">
          <a:xfrm>
            <a:off x="4495800" y="4897438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0744" name="Text Box 40"/>
          <p:cNvSpPr txBox="1">
            <a:spLocks noChangeArrowheads="1"/>
          </p:cNvSpPr>
          <p:nvPr/>
        </p:nvSpPr>
        <p:spPr bwMode="auto">
          <a:xfrm>
            <a:off x="4648200" y="4457700"/>
            <a:ext cx="51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B,2</a:t>
            </a:r>
          </a:p>
        </p:txBody>
      </p:sp>
      <p:sp>
        <p:nvSpPr>
          <p:cNvPr id="840745" name="Oval 41"/>
          <p:cNvSpPr>
            <a:spLocks noChangeArrowheads="1"/>
          </p:cNvSpPr>
          <p:nvPr/>
        </p:nvSpPr>
        <p:spPr bwMode="auto">
          <a:xfrm>
            <a:off x="5486400" y="5735638"/>
            <a:ext cx="609600" cy="5334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60</a:t>
            </a:r>
          </a:p>
        </p:txBody>
      </p:sp>
      <p:cxnSp>
        <p:nvCxnSpPr>
          <p:cNvPr id="840746" name="AutoShape 42"/>
          <p:cNvCxnSpPr>
            <a:cxnSpLocks noChangeShapeType="1"/>
            <a:stCxn id="840738" idx="5"/>
            <a:endCxn id="840745" idx="2"/>
          </p:cNvCxnSpPr>
          <p:nvPr/>
        </p:nvCxnSpPr>
        <p:spPr bwMode="auto">
          <a:xfrm>
            <a:off x="4406900" y="5086350"/>
            <a:ext cx="1079500" cy="915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0747" name="Text Box 43"/>
          <p:cNvSpPr txBox="1">
            <a:spLocks noChangeArrowheads="1"/>
          </p:cNvSpPr>
          <p:nvPr/>
        </p:nvSpPr>
        <p:spPr bwMode="auto">
          <a:xfrm>
            <a:off x="4267200" y="5524500"/>
            <a:ext cx="51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E,1</a:t>
            </a:r>
          </a:p>
        </p:txBody>
      </p:sp>
      <p:sp>
        <p:nvSpPr>
          <p:cNvPr id="840748" name="Oval 44"/>
          <p:cNvSpPr>
            <a:spLocks noChangeArrowheads="1"/>
          </p:cNvSpPr>
          <p:nvPr/>
        </p:nvSpPr>
        <p:spPr bwMode="auto">
          <a:xfrm>
            <a:off x="6946900" y="4645025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840749" name="AutoShape 45"/>
          <p:cNvCxnSpPr>
            <a:cxnSpLocks noChangeShapeType="1"/>
            <a:stCxn id="840742" idx="6"/>
            <a:endCxn id="840748" idx="2"/>
          </p:cNvCxnSpPr>
          <p:nvPr/>
        </p:nvCxnSpPr>
        <p:spPr bwMode="auto">
          <a:xfrm>
            <a:off x="6096000" y="4897438"/>
            <a:ext cx="850900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40750" name="AutoShape 46"/>
          <p:cNvCxnSpPr>
            <a:cxnSpLocks noChangeShapeType="1"/>
            <a:stCxn id="840745" idx="0"/>
            <a:endCxn id="840742" idx="4"/>
          </p:cNvCxnSpPr>
          <p:nvPr/>
        </p:nvCxnSpPr>
        <p:spPr bwMode="auto">
          <a:xfrm flipV="1">
            <a:off x="5791200" y="5164138"/>
            <a:ext cx="0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840751" name="Text Box 47"/>
          <p:cNvSpPr txBox="1">
            <a:spLocks noChangeArrowheads="1"/>
          </p:cNvSpPr>
          <p:nvPr/>
        </p:nvSpPr>
        <p:spPr bwMode="auto">
          <a:xfrm>
            <a:off x="6248400" y="4457700"/>
            <a:ext cx="50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F,1</a:t>
            </a:r>
          </a:p>
        </p:txBody>
      </p:sp>
      <p:cxnSp>
        <p:nvCxnSpPr>
          <p:cNvPr id="840752" name="AutoShape 48"/>
          <p:cNvCxnSpPr>
            <a:cxnSpLocks noChangeShapeType="1"/>
            <a:stCxn id="840742" idx="7"/>
          </p:cNvCxnSpPr>
          <p:nvPr/>
        </p:nvCxnSpPr>
        <p:spPr bwMode="auto">
          <a:xfrm flipV="1">
            <a:off x="6007100" y="4305300"/>
            <a:ext cx="698500" cy="403225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</p:cxnSp>
      <p:sp>
        <p:nvSpPr>
          <p:cNvPr id="840753" name="Text Box 49"/>
          <p:cNvSpPr txBox="1">
            <a:spLocks noChangeArrowheads="1"/>
          </p:cNvSpPr>
          <p:nvPr/>
        </p:nvSpPr>
        <p:spPr bwMode="auto">
          <a:xfrm>
            <a:off x="6096000" y="4000500"/>
            <a:ext cx="54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K,3</a:t>
            </a:r>
          </a:p>
        </p:txBody>
      </p:sp>
      <p:cxnSp>
        <p:nvCxnSpPr>
          <p:cNvPr id="840754" name="AutoShape 50"/>
          <p:cNvCxnSpPr>
            <a:cxnSpLocks noChangeShapeType="1"/>
          </p:cNvCxnSpPr>
          <p:nvPr/>
        </p:nvCxnSpPr>
        <p:spPr bwMode="auto">
          <a:xfrm>
            <a:off x="6705600" y="4305300"/>
            <a:ext cx="317500" cy="492125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</p:cxnSp>
      <p:sp>
        <p:nvSpPr>
          <p:cNvPr id="840756" name="AutoShape 52"/>
          <p:cNvSpPr>
            <a:spLocks noChangeArrowheads="1"/>
          </p:cNvSpPr>
          <p:nvPr/>
        </p:nvSpPr>
        <p:spPr bwMode="auto">
          <a:xfrm rot="5400000">
            <a:off x="3819525" y="3705225"/>
            <a:ext cx="800100" cy="647700"/>
          </a:xfrm>
          <a:custGeom>
            <a:avLst/>
            <a:gdLst>
              <a:gd name="T0" fmla="*/ 18598619 w 21600"/>
              <a:gd name="T1" fmla="*/ 0 h 21600"/>
              <a:gd name="T2" fmla="*/ 0 w 21600"/>
              <a:gd name="T3" fmla="*/ 9711002 h 21600"/>
              <a:gd name="T4" fmla="*/ 18598619 w 21600"/>
              <a:gd name="T5" fmla="*/ 19422005 h 21600"/>
              <a:gd name="T6" fmla="*/ 29637036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129 h 21600"/>
              <a:gd name="T14" fmla="*/ 16631 w 21600"/>
              <a:gd name="T15" fmla="*/ 174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55" y="0"/>
                </a:moveTo>
                <a:lnTo>
                  <a:pt x="13555" y="4129"/>
                </a:lnTo>
                <a:lnTo>
                  <a:pt x="3375" y="4129"/>
                </a:lnTo>
                <a:lnTo>
                  <a:pt x="3375" y="17471"/>
                </a:lnTo>
                <a:lnTo>
                  <a:pt x="13555" y="17471"/>
                </a:lnTo>
                <a:lnTo>
                  <a:pt x="1355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129"/>
                </a:moveTo>
                <a:lnTo>
                  <a:pt x="1350" y="17471"/>
                </a:lnTo>
                <a:lnTo>
                  <a:pt x="2700" y="17471"/>
                </a:lnTo>
                <a:lnTo>
                  <a:pt x="2700" y="4129"/>
                </a:lnTo>
                <a:close/>
              </a:path>
              <a:path w="21600" h="21600">
                <a:moveTo>
                  <a:pt x="0" y="4129"/>
                </a:moveTo>
                <a:lnTo>
                  <a:pt x="0" y="17471"/>
                </a:lnTo>
                <a:lnTo>
                  <a:pt x="675" y="17471"/>
                </a:lnTo>
                <a:lnTo>
                  <a:pt x="675" y="4129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4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4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4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4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4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4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4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4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4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4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4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4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4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4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4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4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4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4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4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4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4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4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84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84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84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84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84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84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84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84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84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84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84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84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500"/>
                            </p:stCondLst>
                            <p:childTnLst>
                              <p:par>
                                <p:cTn id="1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84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84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0"/>
                            </p:stCondLst>
                            <p:childTnLst>
                              <p:par>
                                <p:cTn id="1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84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00"/>
                            </p:stCondLst>
                            <p:childTnLst>
                              <p:par>
                                <p:cTn id="1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84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500"/>
                            </p:stCondLst>
                            <p:childTnLst>
                              <p:par>
                                <p:cTn id="1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84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84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500"/>
                            </p:stCondLst>
                            <p:childTnLst>
                              <p:par>
                                <p:cTn id="1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84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84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84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84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84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84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84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6" grpId="0" animBg="1"/>
      <p:bldP spid="840707" grpId="0" animBg="1"/>
      <p:bldP spid="840708" grpId="0" animBg="1"/>
      <p:bldP spid="840711" grpId="0"/>
      <p:bldP spid="840712" grpId="0"/>
      <p:bldP spid="840713" grpId="0" animBg="1"/>
      <p:bldP spid="840715" grpId="0"/>
      <p:bldP spid="840717" grpId="0" animBg="1"/>
      <p:bldP spid="840719" grpId="0"/>
      <p:bldP spid="840720" grpId="0" animBg="1"/>
      <p:bldP spid="840722" grpId="0"/>
      <p:bldP spid="840723" grpId="0" animBg="1"/>
      <p:bldP spid="840726" grpId="0"/>
      <p:bldP spid="840727" grpId="0" animBg="1"/>
      <p:bldP spid="840728" grpId="0" animBg="1"/>
      <p:bldP spid="840730" grpId="0"/>
      <p:bldP spid="840731" grpId="0" animBg="1"/>
      <p:bldP spid="840732" grpId="0" animBg="1"/>
      <p:bldP spid="840733" grpId="0" animBg="1"/>
      <p:bldP spid="840736" grpId="0"/>
      <p:bldP spid="840737" grpId="0"/>
      <p:bldP spid="840738" grpId="0" animBg="1"/>
      <p:bldP spid="840740" grpId="0"/>
      <p:bldP spid="840742" grpId="0" animBg="1"/>
      <p:bldP spid="840744" grpId="0"/>
      <p:bldP spid="840745" grpId="0" animBg="1"/>
      <p:bldP spid="840747" grpId="0"/>
      <p:bldP spid="840748" grpId="0" animBg="1"/>
      <p:bldP spid="840751" grpId="0"/>
      <p:bldP spid="840753" grpId="0"/>
      <p:bldP spid="8407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5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92480-05F7-4496-8997-4DEF0345280F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84173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6953250" cy="8223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/>
              <a:t>7. รวมโหนดที่เชื่อมด้วยเส้นปะเป็นโหนดเดียวกัน แล้วเรียงลำดับเลขของโหนดใหม่เพื่อความสวยงาม</a:t>
            </a:r>
          </a:p>
        </p:txBody>
      </p:sp>
      <p:sp>
        <p:nvSpPr>
          <p:cNvPr id="32773" name="Oval 3"/>
          <p:cNvSpPr>
            <a:spLocks noChangeArrowheads="1"/>
          </p:cNvSpPr>
          <p:nvPr/>
        </p:nvSpPr>
        <p:spPr bwMode="auto">
          <a:xfrm>
            <a:off x="971550" y="249713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32774" name="Oval 4"/>
          <p:cNvSpPr>
            <a:spLocks noChangeArrowheads="1"/>
          </p:cNvSpPr>
          <p:nvPr/>
        </p:nvSpPr>
        <p:spPr bwMode="auto">
          <a:xfrm>
            <a:off x="2266950" y="181133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sp>
        <p:nvSpPr>
          <p:cNvPr id="32775" name="Oval 5"/>
          <p:cNvSpPr>
            <a:spLocks noChangeArrowheads="1"/>
          </p:cNvSpPr>
          <p:nvPr/>
        </p:nvSpPr>
        <p:spPr bwMode="auto">
          <a:xfrm>
            <a:off x="2266950" y="2497138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32776" name="AutoShape 6"/>
          <p:cNvCxnSpPr>
            <a:cxnSpLocks noChangeShapeType="1"/>
            <a:stCxn id="32773" idx="7"/>
            <a:endCxn id="32774" idx="3"/>
          </p:cNvCxnSpPr>
          <p:nvPr/>
        </p:nvCxnSpPr>
        <p:spPr bwMode="auto">
          <a:xfrm flipV="1">
            <a:off x="1492250" y="2266950"/>
            <a:ext cx="863600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77" name="AutoShape 7"/>
          <p:cNvCxnSpPr>
            <a:cxnSpLocks noChangeShapeType="1"/>
            <a:stCxn id="32773" idx="6"/>
            <a:endCxn id="32775" idx="2"/>
          </p:cNvCxnSpPr>
          <p:nvPr/>
        </p:nvCxnSpPr>
        <p:spPr bwMode="auto">
          <a:xfrm>
            <a:off x="1581150" y="2763838"/>
            <a:ext cx="685800" cy="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</p:cxnSp>
      <p:sp>
        <p:nvSpPr>
          <p:cNvPr id="32778" name="Text Box 8"/>
          <p:cNvSpPr txBox="1">
            <a:spLocks noChangeArrowheads="1"/>
          </p:cNvSpPr>
          <p:nvPr/>
        </p:nvSpPr>
        <p:spPr bwMode="auto">
          <a:xfrm>
            <a:off x="1657350" y="280193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A,4</a:t>
            </a:r>
          </a:p>
        </p:txBody>
      </p:sp>
      <p:sp>
        <p:nvSpPr>
          <p:cNvPr id="32779" name="Text Box 9"/>
          <p:cNvSpPr txBox="1">
            <a:spLocks noChangeArrowheads="1"/>
          </p:cNvSpPr>
          <p:nvPr/>
        </p:nvSpPr>
        <p:spPr bwMode="auto">
          <a:xfrm>
            <a:off x="1504950" y="196373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D,2</a:t>
            </a:r>
          </a:p>
        </p:txBody>
      </p:sp>
      <p:sp>
        <p:nvSpPr>
          <p:cNvPr id="32780" name="Oval 10"/>
          <p:cNvSpPr>
            <a:spLocks noChangeArrowheads="1"/>
          </p:cNvSpPr>
          <p:nvPr/>
        </p:nvSpPr>
        <p:spPr bwMode="auto">
          <a:xfrm>
            <a:off x="3790950" y="181133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32781" name="AutoShape 11"/>
          <p:cNvCxnSpPr>
            <a:cxnSpLocks noChangeShapeType="1"/>
            <a:stCxn id="32774" idx="6"/>
            <a:endCxn id="32780" idx="2"/>
          </p:cNvCxnSpPr>
          <p:nvPr/>
        </p:nvCxnSpPr>
        <p:spPr bwMode="auto">
          <a:xfrm>
            <a:off x="2876550" y="2078038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782" name="Text Box 12"/>
          <p:cNvSpPr txBox="1">
            <a:spLocks noChangeArrowheads="1"/>
          </p:cNvSpPr>
          <p:nvPr/>
        </p:nvSpPr>
        <p:spPr bwMode="auto">
          <a:xfrm>
            <a:off x="3108325" y="165893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C,2</a:t>
            </a:r>
          </a:p>
        </p:txBody>
      </p:sp>
      <p:cxnSp>
        <p:nvCxnSpPr>
          <p:cNvPr id="32783" name="AutoShape 13"/>
          <p:cNvCxnSpPr>
            <a:cxnSpLocks noChangeShapeType="1"/>
            <a:stCxn id="32775" idx="6"/>
            <a:endCxn id="32780" idx="3"/>
          </p:cNvCxnSpPr>
          <p:nvPr/>
        </p:nvCxnSpPr>
        <p:spPr bwMode="auto">
          <a:xfrm flipV="1">
            <a:off x="2876550" y="2266950"/>
            <a:ext cx="1003300" cy="496888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</p:cxnSp>
      <p:sp>
        <p:nvSpPr>
          <p:cNvPr id="32784" name="Oval 14"/>
          <p:cNvSpPr>
            <a:spLocks noChangeArrowheads="1"/>
          </p:cNvSpPr>
          <p:nvPr/>
        </p:nvSpPr>
        <p:spPr bwMode="auto">
          <a:xfrm>
            <a:off x="5391150" y="181133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32785" name="AutoShape 15"/>
          <p:cNvCxnSpPr>
            <a:cxnSpLocks noChangeShapeType="1"/>
            <a:stCxn id="32780" idx="6"/>
            <a:endCxn id="32784" idx="2"/>
          </p:cNvCxnSpPr>
          <p:nvPr/>
        </p:nvCxnSpPr>
        <p:spPr bwMode="auto">
          <a:xfrm>
            <a:off x="4400550" y="2078038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786" name="Text Box 16"/>
          <p:cNvSpPr txBox="1">
            <a:spLocks noChangeArrowheads="1"/>
          </p:cNvSpPr>
          <p:nvPr/>
        </p:nvSpPr>
        <p:spPr bwMode="auto">
          <a:xfrm>
            <a:off x="4552950" y="1638300"/>
            <a:ext cx="51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B,2</a:t>
            </a:r>
          </a:p>
        </p:txBody>
      </p:sp>
      <p:sp>
        <p:nvSpPr>
          <p:cNvPr id="32787" name="Oval 17"/>
          <p:cNvSpPr>
            <a:spLocks noChangeArrowheads="1"/>
          </p:cNvSpPr>
          <p:nvPr/>
        </p:nvSpPr>
        <p:spPr bwMode="auto">
          <a:xfrm>
            <a:off x="5391150" y="2916238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60</a:t>
            </a:r>
          </a:p>
        </p:txBody>
      </p:sp>
      <p:cxnSp>
        <p:nvCxnSpPr>
          <p:cNvPr id="32788" name="AutoShape 18"/>
          <p:cNvCxnSpPr>
            <a:cxnSpLocks noChangeShapeType="1"/>
            <a:stCxn id="32780" idx="5"/>
            <a:endCxn id="32787" idx="2"/>
          </p:cNvCxnSpPr>
          <p:nvPr/>
        </p:nvCxnSpPr>
        <p:spPr bwMode="auto">
          <a:xfrm>
            <a:off x="4311650" y="2266950"/>
            <a:ext cx="1079500" cy="915988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</p:cxnSp>
      <p:sp>
        <p:nvSpPr>
          <p:cNvPr id="32789" name="Text Box 19"/>
          <p:cNvSpPr txBox="1">
            <a:spLocks noChangeArrowheads="1"/>
          </p:cNvSpPr>
          <p:nvPr/>
        </p:nvSpPr>
        <p:spPr bwMode="auto">
          <a:xfrm>
            <a:off x="4171950" y="2705100"/>
            <a:ext cx="51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E,1</a:t>
            </a:r>
          </a:p>
        </p:txBody>
      </p:sp>
      <p:sp>
        <p:nvSpPr>
          <p:cNvPr id="32790" name="Oval 20"/>
          <p:cNvSpPr>
            <a:spLocks noChangeArrowheads="1"/>
          </p:cNvSpPr>
          <p:nvPr/>
        </p:nvSpPr>
        <p:spPr bwMode="auto">
          <a:xfrm>
            <a:off x="6851650" y="1825625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32791" name="AutoShape 21"/>
          <p:cNvCxnSpPr>
            <a:cxnSpLocks noChangeShapeType="1"/>
            <a:stCxn id="32784" idx="6"/>
            <a:endCxn id="32790" idx="2"/>
          </p:cNvCxnSpPr>
          <p:nvPr/>
        </p:nvCxnSpPr>
        <p:spPr bwMode="auto">
          <a:xfrm>
            <a:off x="6000750" y="2078038"/>
            <a:ext cx="850900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92" name="AutoShape 22"/>
          <p:cNvCxnSpPr>
            <a:cxnSpLocks noChangeShapeType="1"/>
            <a:stCxn id="32787" idx="0"/>
            <a:endCxn id="32784" idx="4"/>
          </p:cNvCxnSpPr>
          <p:nvPr/>
        </p:nvCxnSpPr>
        <p:spPr bwMode="auto">
          <a:xfrm flipV="1">
            <a:off x="5695950" y="2344738"/>
            <a:ext cx="0" cy="5715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</p:cxnSp>
      <p:sp>
        <p:nvSpPr>
          <p:cNvPr id="32793" name="Text Box 23"/>
          <p:cNvSpPr txBox="1">
            <a:spLocks noChangeArrowheads="1"/>
          </p:cNvSpPr>
          <p:nvPr/>
        </p:nvSpPr>
        <p:spPr bwMode="auto">
          <a:xfrm>
            <a:off x="6153150" y="1638300"/>
            <a:ext cx="50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F,1</a:t>
            </a:r>
          </a:p>
        </p:txBody>
      </p:sp>
      <p:cxnSp>
        <p:nvCxnSpPr>
          <p:cNvPr id="32794" name="AutoShape 24"/>
          <p:cNvCxnSpPr>
            <a:cxnSpLocks noChangeShapeType="1"/>
            <a:stCxn id="32784" idx="7"/>
          </p:cNvCxnSpPr>
          <p:nvPr/>
        </p:nvCxnSpPr>
        <p:spPr bwMode="auto">
          <a:xfrm flipV="1">
            <a:off x="5911850" y="1485900"/>
            <a:ext cx="6985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95" name="Text Box 25"/>
          <p:cNvSpPr txBox="1">
            <a:spLocks noChangeArrowheads="1"/>
          </p:cNvSpPr>
          <p:nvPr/>
        </p:nvSpPr>
        <p:spPr bwMode="auto">
          <a:xfrm>
            <a:off x="6000750" y="1181100"/>
            <a:ext cx="54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K,3</a:t>
            </a:r>
          </a:p>
        </p:txBody>
      </p:sp>
      <p:cxnSp>
        <p:nvCxnSpPr>
          <p:cNvPr id="32796" name="AutoShape 26"/>
          <p:cNvCxnSpPr>
            <a:cxnSpLocks noChangeShapeType="1"/>
          </p:cNvCxnSpPr>
          <p:nvPr/>
        </p:nvCxnSpPr>
        <p:spPr bwMode="auto">
          <a:xfrm>
            <a:off x="6610350" y="1485900"/>
            <a:ext cx="317500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797" name="Oval 27"/>
          <p:cNvSpPr>
            <a:spLocks noChangeArrowheads="1"/>
          </p:cNvSpPr>
          <p:nvPr/>
        </p:nvSpPr>
        <p:spPr bwMode="auto">
          <a:xfrm>
            <a:off x="1371600" y="512603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32798" name="Oval 28"/>
          <p:cNvSpPr>
            <a:spLocks noChangeArrowheads="1"/>
          </p:cNvSpPr>
          <p:nvPr/>
        </p:nvSpPr>
        <p:spPr bwMode="auto">
          <a:xfrm>
            <a:off x="2667000" y="444023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32799" name="AutoShape 29"/>
          <p:cNvCxnSpPr>
            <a:cxnSpLocks noChangeShapeType="1"/>
            <a:stCxn id="32797" idx="7"/>
            <a:endCxn id="32798" idx="3"/>
          </p:cNvCxnSpPr>
          <p:nvPr/>
        </p:nvCxnSpPr>
        <p:spPr bwMode="auto">
          <a:xfrm flipV="1">
            <a:off x="1892300" y="4895850"/>
            <a:ext cx="863600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0" name="AutoShape 30"/>
          <p:cNvCxnSpPr>
            <a:cxnSpLocks noChangeShapeType="1"/>
            <a:stCxn id="32797" idx="6"/>
            <a:endCxn id="32803" idx="3"/>
          </p:cNvCxnSpPr>
          <p:nvPr/>
        </p:nvCxnSpPr>
        <p:spPr bwMode="auto">
          <a:xfrm flipV="1">
            <a:off x="1981200" y="4895850"/>
            <a:ext cx="2298700" cy="496888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</p:cxnSp>
      <p:sp>
        <p:nvSpPr>
          <p:cNvPr id="32801" name="Text Box 31"/>
          <p:cNvSpPr txBox="1">
            <a:spLocks noChangeArrowheads="1"/>
          </p:cNvSpPr>
          <p:nvPr/>
        </p:nvSpPr>
        <p:spPr bwMode="auto">
          <a:xfrm>
            <a:off x="2667000" y="51816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A,4</a:t>
            </a:r>
          </a:p>
        </p:txBody>
      </p:sp>
      <p:sp>
        <p:nvSpPr>
          <p:cNvPr id="32802" name="Text Box 32"/>
          <p:cNvSpPr txBox="1">
            <a:spLocks noChangeArrowheads="1"/>
          </p:cNvSpPr>
          <p:nvPr/>
        </p:nvSpPr>
        <p:spPr bwMode="auto">
          <a:xfrm>
            <a:off x="1905000" y="459263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D,2</a:t>
            </a:r>
          </a:p>
        </p:txBody>
      </p:sp>
      <p:sp>
        <p:nvSpPr>
          <p:cNvPr id="32803" name="Oval 33"/>
          <p:cNvSpPr>
            <a:spLocks noChangeArrowheads="1"/>
          </p:cNvSpPr>
          <p:nvPr/>
        </p:nvSpPr>
        <p:spPr bwMode="auto">
          <a:xfrm>
            <a:off x="4191000" y="444023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cxnSp>
        <p:nvCxnSpPr>
          <p:cNvPr id="32804" name="AutoShape 34"/>
          <p:cNvCxnSpPr>
            <a:cxnSpLocks noChangeShapeType="1"/>
            <a:stCxn id="32798" idx="6"/>
            <a:endCxn id="32803" idx="2"/>
          </p:cNvCxnSpPr>
          <p:nvPr/>
        </p:nvCxnSpPr>
        <p:spPr bwMode="auto">
          <a:xfrm>
            <a:off x="3276600" y="4706938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805" name="Text Box 35"/>
          <p:cNvSpPr txBox="1">
            <a:spLocks noChangeArrowheads="1"/>
          </p:cNvSpPr>
          <p:nvPr/>
        </p:nvSpPr>
        <p:spPr bwMode="auto">
          <a:xfrm>
            <a:off x="3508375" y="428783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C,2</a:t>
            </a:r>
          </a:p>
        </p:txBody>
      </p:sp>
      <p:sp>
        <p:nvSpPr>
          <p:cNvPr id="32806" name="Oval 36"/>
          <p:cNvSpPr>
            <a:spLocks noChangeArrowheads="1"/>
          </p:cNvSpPr>
          <p:nvPr/>
        </p:nvSpPr>
        <p:spPr bwMode="auto">
          <a:xfrm>
            <a:off x="5791200" y="444023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32807" name="AutoShape 37"/>
          <p:cNvCxnSpPr>
            <a:cxnSpLocks noChangeShapeType="1"/>
            <a:stCxn id="32803" idx="6"/>
            <a:endCxn id="32806" idx="2"/>
          </p:cNvCxnSpPr>
          <p:nvPr/>
        </p:nvCxnSpPr>
        <p:spPr bwMode="auto">
          <a:xfrm>
            <a:off x="4800600" y="4706938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808" name="Text Box 38"/>
          <p:cNvSpPr txBox="1">
            <a:spLocks noChangeArrowheads="1"/>
          </p:cNvSpPr>
          <p:nvPr/>
        </p:nvSpPr>
        <p:spPr bwMode="auto">
          <a:xfrm>
            <a:off x="4953000" y="4267200"/>
            <a:ext cx="51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B,2</a:t>
            </a:r>
          </a:p>
        </p:txBody>
      </p:sp>
      <p:sp>
        <p:nvSpPr>
          <p:cNvPr id="32809" name="Text Box 39"/>
          <p:cNvSpPr txBox="1">
            <a:spLocks noChangeArrowheads="1"/>
          </p:cNvSpPr>
          <p:nvPr/>
        </p:nvSpPr>
        <p:spPr bwMode="auto">
          <a:xfrm>
            <a:off x="5029200" y="5257800"/>
            <a:ext cx="51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E,1</a:t>
            </a:r>
          </a:p>
        </p:txBody>
      </p:sp>
      <p:sp>
        <p:nvSpPr>
          <p:cNvPr id="32810" name="Oval 40"/>
          <p:cNvSpPr>
            <a:spLocks noChangeArrowheads="1"/>
          </p:cNvSpPr>
          <p:nvPr/>
        </p:nvSpPr>
        <p:spPr bwMode="auto">
          <a:xfrm>
            <a:off x="7251700" y="4454525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32811" name="AutoShape 41"/>
          <p:cNvCxnSpPr>
            <a:cxnSpLocks noChangeShapeType="1"/>
            <a:stCxn id="32806" idx="6"/>
            <a:endCxn id="32810" idx="2"/>
          </p:cNvCxnSpPr>
          <p:nvPr/>
        </p:nvCxnSpPr>
        <p:spPr bwMode="auto">
          <a:xfrm>
            <a:off x="6400800" y="4706938"/>
            <a:ext cx="850900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812" name="Text Box 42"/>
          <p:cNvSpPr txBox="1">
            <a:spLocks noChangeArrowheads="1"/>
          </p:cNvSpPr>
          <p:nvPr/>
        </p:nvSpPr>
        <p:spPr bwMode="auto">
          <a:xfrm>
            <a:off x="6553200" y="4267200"/>
            <a:ext cx="50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F,1</a:t>
            </a:r>
          </a:p>
        </p:txBody>
      </p:sp>
      <p:cxnSp>
        <p:nvCxnSpPr>
          <p:cNvPr id="32813" name="AutoShape 43"/>
          <p:cNvCxnSpPr>
            <a:cxnSpLocks noChangeShapeType="1"/>
            <a:stCxn id="32806" idx="7"/>
          </p:cNvCxnSpPr>
          <p:nvPr/>
        </p:nvCxnSpPr>
        <p:spPr bwMode="auto">
          <a:xfrm flipV="1">
            <a:off x="6311900" y="4114800"/>
            <a:ext cx="6985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814" name="Text Box 44"/>
          <p:cNvSpPr txBox="1">
            <a:spLocks noChangeArrowheads="1"/>
          </p:cNvSpPr>
          <p:nvPr/>
        </p:nvSpPr>
        <p:spPr bwMode="auto">
          <a:xfrm>
            <a:off x="6400800" y="3810000"/>
            <a:ext cx="54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K,3</a:t>
            </a:r>
          </a:p>
        </p:txBody>
      </p:sp>
      <p:cxnSp>
        <p:nvCxnSpPr>
          <p:cNvPr id="32815" name="AutoShape 45"/>
          <p:cNvCxnSpPr>
            <a:cxnSpLocks noChangeShapeType="1"/>
          </p:cNvCxnSpPr>
          <p:nvPr/>
        </p:nvCxnSpPr>
        <p:spPr bwMode="auto">
          <a:xfrm>
            <a:off x="7010400" y="4114800"/>
            <a:ext cx="317500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16" name="AutoShape 46"/>
          <p:cNvCxnSpPr>
            <a:cxnSpLocks noChangeShapeType="1"/>
            <a:stCxn id="32803" idx="5"/>
          </p:cNvCxnSpPr>
          <p:nvPr/>
        </p:nvCxnSpPr>
        <p:spPr bwMode="auto">
          <a:xfrm>
            <a:off x="4711700" y="4895850"/>
            <a:ext cx="546100" cy="3619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32817" name="AutoShape 47"/>
          <p:cNvCxnSpPr>
            <a:cxnSpLocks noChangeShapeType="1"/>
            <a:endCxn id="32806" idx="3"/>
          </p:cNvCxnSpPr>
          <p:nvPr/>
        </p:nvCxnSpPr>
        <p:spPr bwMode="auto">
          <a:xfrm flipV="1">
            <a:off x="5257800" y="4895850"/>
            <a:ext cx="622300" cy="361950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2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D1889-B75D-428F-9FB5-3234DE0AEB55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type="tbl" idx="1"/>
          </p:nvPr>
        </p:nvGraphicFramePr>
        <p:xfrm>
          <a:off x="95250" y="139700"/>
          <a:ext cx="3844925" cy="2768600"/>
        </p:xfrm>
        <a:graphic>
          <a:graphicData uri="http://schemas.openxmlformats.org/presentationml/2006/ole">
            <p:oleObj spid="_x0000_s8194" name="Document" r:id="rId4" imgW="3930120" imgH="2829600" progId="Word.Document.8">
              <p:embed/>
            </p:oleObj>
          </a:graphicData>
        </a:graphic>
      </p:graphicFrame>
      <p:sp>
        <p:nvSpPr>
          <p:cNvPr id="842755" name="Oval 3"/>
          <p:cNvSpPr>
            <a:spLocks noChangeArrowheads="1"/>
          </p:cNvSpPr>
          <p:nvPr/>
        </p:nvSpPr>
        <p:spPr bwMode="auto">
          <a:xfrm>
            <a:off x="1752600" y="336708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842756" name="Text Box 4"/>
          <p:cNvSpPr txBox="1">
            <a:spLocks noChangeArrowheads="1"/>
          </p:cNvSpPr>
          <p:nvPr/>
        </p:nvSpPr>
        <p:spPr bwMode="auto">
          <a:xfrm>
            <a:off x="2514600" y="3214688"/>
            <a:ext cx="51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B,3</a:t>
            </a:r>
          </a:p>
        </p:txBody>
      </p:sp>
      <p:sp>
        <p:nvSpPr>
          <p:cNvPr id="842757" name="Oval 5"/>
          <p:cNvSpPr>
            <a:spLocks noChangeArrowheads="1"/>
          </p:cNvSpPr>
          <p:nvPr/>
        </p:nvSpPr>
        <p:spPr bwMode="auto">
          <a:xfrm>
            <a:off x="3276600" y="336708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842758" name="AutoShape 6"/>
          <p:cNvCxnSpPr>
            <a:cxnSpLocks noChangeShapeType="1"/>
            <a:stCxn id="842755" idx="6"/>
            <a:endCxn id="842757" idx="2"/>
          </p:cNvCxnSpPr>
          <p:nvPr/>
        </p:nvCxnSpPr>
        <p:spPr bwMode="auto">
          <a:xfrm>
            <a:off x="2362200" y="3633788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2759" name="Oval 7"/>
          <p:cNvSpPr>
            <a:spLocks noChangeArrowheads="1"/>
          </p:cNvSpPr>
          <p:nvPr/>
        </p:nvSpPr>
        <p:spPr bwMode="auto">
          <a:xfrm>
            <a:off x="3276600" y="458628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cxnSp>
        <p:nvCxnSpPr>
          <p:cNvPr id="842760" name="AutoShape 8"/>
          <p:cNvCxnSpPr>
            <a:cxnSpLocks noChangeShapeType="1"/>
            <a:stCxn id="842755" idx="5"/>
            <a:endCxn id="842759" idx="1"/>
          </p:cNvCxnSpPr>
          <p:nvPr/>
        </p:nvCxnSpPr>
        <p:spPr bwMode="auto">
          <a:xfrm>
            <a:off x="2273300" y="3822700"/>
            <a:ext cx="1092200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2761" name="Text Box 9"/>
          <p:cNvSpPr txBox="1">
            <a:spLocks noChangeArrowheads="1"/>
          </p:cNvSpPr>
          <p:nvPr/>
        </p:nvSpPr>
        <p:spPr bwMode="auto">
          <a:xfrm>
            <a:off x="2286000" y="405288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C,2</a:t>
            </a:r>
          </a:p>
        </p:txBody>
      </p:sp>
      <p:sp>
        <p:nvSpPr>
          <p:cNvPr id="842762" name="Oval 10"/>
          <p:cNvSpPr>
            <a:spLocks noChangeArrowheads="1"/>
          </p:cNvSpPr>
          <p:nvPr/>
        </p:nvSpPr>
        <p:spPr bwMode="auto">
          <a:xfrm>
            <a:off x="5181600" y="459263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842763" name="AutoShape 11"/>
          <p:cNvCxnSpPr>
            <a:cxnSpLocks noChangeShapeType="1"/>
            <a:stCxn id="842759" idx="6"/>
            <a:endCxn id="842762" idx="2"/>
          </p:cNvCxnSpPr>
          <p:nvPr/>
        </p:nvCxnSpPr>
        <p:spPr bwMode="auto">
          <a:xfrm>
            <a:off x="3886200" y="4852988"/>
            <a:ext cx="12954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2764" name="Text Box 12"/>
          <p:cNvSpPr txBox="1">
            <a:spLocks noChangeArrowheads="1"/>
          </p:cNvSpPr>
          <p:nvPr/>
        </p:nvSpPr>
        <p:spPr bwMode="auto">
          <a:xfrm>
            <a:off x="4191000" y="481488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A,5</a:t>
            </a:r>
          </a:p>
        </p:txBody>
      </p:sp>
      <p:sp>
        <p:nvSpPr>
          <p:cNvPr id="842765" name="Oval 13"/>
          <p:cNvSpPr>
            <a:spLocks noChangeArrowheads="1"/>
          </p:cNvSpPr>
          <p:nvPr/>
        </p:nvSpPr>
        <p:spPr bwMode="auto">
          <a:xfrm>
            <a:off x="6705600" y="3200400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60</a:t>
            </a:r>
          </a:p>
        </p:txBody>
      </p:sp>
      <p:sp>
        <p:nvSpPr>
          <p:cNvPr id="842766" name="Text Box 14"/>
          <p:cNvSpPr txBox="1">
            <a:spLocks noChangeArrowheads="1"/>
          </p:cNvSpPr>
          <p:nvPr/>
        </p:nvSpPr>
        <p:spPr bwMode="auto">
          <a:xfrm>
            <a:off x="5638800" y="36576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D,8</a:t>
            </a:r>
          </a:p>
        </p:txBody>
      </p:sp>
      <p:sp>
        <p:nvSpPr>
          <p:cNvPr id="842767" name="Oval 15"/>
          <p:cNvSpPr>
            <a:spLocks noChangeArrowheads="1"/>
          </p:cNvSpPr>
          <p:nvPr/>
        </p:nvSpPr>
        <p:spPr bwMode="auto">
          <a:xfrm>
            <a:off x="6858000" y="459263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842768" name="AutoShape 16"/>
          <p:cNvCxnSpPr>
            <a:cxnSpLocks noChangeShapeType="1"/>
            <a:stCxn id="842762" idx="6"/>
            <a:endCxn id="842767" idx="2"/>
          </p:cNvCxnSpPr>
          <p:nvPr/>
        </p:nvCxnSpPr>
        <p:spPr bwMode="auto">
          <a:xfrm>
            <a:off x="5791200" y="4859338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42769" name="AutoShape 17"/>
          <p:cNvCxnSpPr>
            <a:cxnSpLocks noChangeShapeType="1"/>
            <a:stCxn id="842757" idx="5"/>
            <a:endCxn id="842762" idx="1"/>
          </p:cNvCxnSpPr>
          <p:nvPr/>
        </p:nvCxnSpPr>
        <p:spPr bwMode="auto">
          <a:xfrm>
            <a:off x="3797300" y="3822700"/>
            <a:ext cx="1473200" cy="8477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842770" name="Text Box 18"/>
          <p:cNvSpPr txBox="1">
            <a:spLocks noChangeArrowheads="1"/>
          </p:cNvSpPr>
          <p:nvPr/>
        </p:nvSpPr>
        <p:spPr bwMode="auto">
          <a:xfrm>
            <a:off x="6019800" y="4814888"/>
            <a:ext cx="51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E,5</a:t>
            </a:r>
          </a:p>
        </p:txBody>
      </p:sp>
      <p:cxnSp>
        <p:nvCxnSpPr>
          <p:cNvPr id="842771" name="AutoShape 19"/>
          <p:cNvCxnSpPr>
            <a:cxnSpLocks noChangeShapeType="1"/>
            <a:stCxn id="842762" idx="7"/>
            <a:endCxn id="842765" idx="3"/>
          </p:cNvCxnSpPr>
          <p:nvPr/>
        </p:nvCxnSpPr>
        <p:spPr bwMode="auto">
          <a:xfrm flipV="1">
            <a:off x="5702300" y="3656013"/>
            <a:ext cx="1092200" cy="1014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4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4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4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4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4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4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4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4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4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4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4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4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animBg="1" autoUpdateAnimBg="0"/>
      <p:bldP spid="842756" grpId="0" autoUpdateAnimBg="0"/>
      <p:bldP spid="842757" grpId="0" animBg="1" autoUpdateAnimBg="0"/>
      <p:bldP spid="842759" grpId="0" animBg="1" autoUpdateAnimBg="0"/>
      <p:bldP spid="842761" grpId="0" autoUpdateAnimBg="0"/>
      <p:bldP spid="842762" grpId="0" animBg="1" autoUpdateAnimBg="0"/>
      <p:bldP spid="842764" grpId="0" autoUpdateAnimBg="0"/>
      <p:bldP spid="842765" grpId="0" animBg="1" autoUpdateAnimBg="0"/>
      <p:bldP spid="842766" grpId="0" autoUpdateAnimBg="0"/>
      <p:bldP spid="842767" grpId="0" animBg="1" autoUpdateAnimBg="0"/>
      <p:bldP spid="84277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4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5CA6E-23F3-47DF-B399-70226A809851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33796" name="Oval 2"/>
          <p:cNvSpPr>
            <a:spLocks noChangeArrowheads="1"/>
          </p:cNvSpPr>
          <p:nvPr/>
        </p:nvSpPr>
        <p:spPr bwMode="auto">
          <a:xfrm>
            <a:off x="1676400" y="62388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2438400" y="471488"/>
            <a:ext cx="51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B,3</a:t>
            </a:r>
          </a:p>
        </p:txBody>
      </p:sp>
      <p:sp>
        <p:nvSpPr>
          <p:cNvPr id="33798" name="Oval 4"/>
          <p:cNvSpPr>
            <a:spLocks noChangeArrowheads="1"/>
          </p:cNvSpPr>
          <p:nvPr/>
        </p:nvSpPr>
        <p:spPr bwMode="auto">
          <a:xfrm>
            <a:off x="3200400" y="62388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33799" name="AutoShape 5"/>
          <p:cNvCxnSpPr>
            <a:cxnSpLocks noChangeShapeType="1"/>
            <a:stCxn id="33796" idx="6"/>
            <a:endCxn id="33798" idx="2"/>
          </p:cNvCxnSpPr>
          <p:nvPr/>
        </p:nvCxnSpPr>
        <p:spPr bwMode="auto">
          <a:xfrm>
            <a:off x="2286000" y="890588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00" name="Oval 6"/>
          <p:cNvSpPr>
            <a:spLocks noChangeArrowheads="1"/>
          </p:cNvSpPr>
          <p:nvPr/>
        </p:nvSpPr>
        <p:spPr bwMode="auto">
          <a:xfrm>
            <a:off x="3200400" y="184308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cxnSp>
        <p:nvCxnSpPr>
          <p:cNvPr id="33801" name="AutoShape 7"/>
          <p:cNvCxnSpPr>
            <a:cxnSpLocks noChangeShapeType="1"/>
            <a:stCxn id="33796" idx="5"/>
            <a:endCxn id="33800" idx="1"/>
          </p:cNvCxnSpPr>
          <p:nvPr/>
        </p:nvCxnSpPr>
        <p:spPr bwMode="auto">
          <a:xfrm>
            <a:off x="2197100" y="1079500"/>
            <a:ext cx="1092200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02" name="Text Box 8"/>
          <p:cNvSpPr txBox="1">
            <a:spLocks noChangeArrowheads="1"/>
          </p:cNvSpPr>
          <p:nvPr/>
        </p:nvSpPr>
        <p:spPr bwMode="auto">
          <a:xfrm>
            <a:off x="2209800" y="130968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C,2</a:t>
            </a:r>
          </a:p>
        </p:txBody>
      </p:sp>
      <p:sp>
        <p:nvSpPr>
          <p:cNvPr id="33803" name="Oval 9"/>
          <p:cNvSpPr>
            <a:spLocks noChangeArrowheads="1"/>
          </p:cNvSpPr>
          <p:nvPr/>
        </p:nvSpPr>
        <p:spPr bwMode="auto">
          <a:xfrm>
            <a:off x="5105400" y="184943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33804" name="AutoShape 10"/>
          <p:cNvCxnSpPr>
            <a:cxnSpLocks noChangeShapeType="1"/>
            <a:stCxn id="33800" idx="6"/>
            <a:endCxn id="33803" idx="2"/>
          </p:cNvCxnSpPr>
          <p:nvPr/>
        </p:nvCxnSpPr>
        <p:spPr bwMode="auto">
          <a:xfrm>
            <a:off x="3810000" y="2109788"/>
            <a:ext cx="12954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4114800" y="207168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A,5</a:t>
            </a:r>
          </a:p>
        </p:txBody>
      </p:sp>
      <p:sp>
        <p:nvSpPr>
          <p:cNvPr id="33806" name="Oval 12"/>
          <p:cNvSpPr>
            <a:spLocks noChangeArrowheads="1"/>
          </p:cNvSpPr>
          <p:nvPr/>
        </p:nvSpPr>
        <p:spPr bwMode="auto">
          <a:xfrm>
            <a:off x="6629400" y="457200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60</a:t>
            </a:r>
          </a:p>
        </p:txBody>
      </p:sp>
      <p:sp>
        <p:nvSpPr>
          <p:cNvPr id="33807" name="Text Box 13"/>
          <p:cNvSpPr txBox="1">
            <a:spLocks noChangeArrowheads="1"/>
          </p:cNvSpPr>
          <p:nvPr/>
        </p:nvSpPr>
        <p:spPr bwMode="auto">
          <a:xfrm>
            <a:off x="5962650" y="2209800"/>
            <a:ext cx="51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E,5</a:t>
            </a:r>
          </a:p>
        </p:txBody>
      </p:sp>
      <p:sp>
        <p:nvSpPr>
          <p:cNvPr id="33808" name="Oval 14"/>
          <p:cNvSpPr>
            <a:spLocks noChangeArrowheads="1"/>
          </p:cNvSpPr>
          <p:nvPr/>
        </p:nvSpPr>
        <p:spPr bwMode="auto">
          <a:xfrm>
            <a:off x="6781800" y="184943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33809" name="AutoShape 15"/>
          <p:cNvCxnSpPr>
            <a:cxnSpLocks noChangeShapeType="1"/>
            <a:stCxn id="33803" idx="6"/>
            <a:endCxn id="33808" idx="2"/>
          </p:cNvCxnSpPr>
          <p:nvPr/>
        </p:nvCxnSpPr>
        <p:spPr bwMode="auto">
          <a:xfrm>
            <a:off x="5715000" y="2116138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0" name="AutoShape 16"/>
          <p:cNvCxnSpPr>
            <a:cxnSpLocks noChangeShapeType="1"/>
            <a:stCxn id="33798" idx="5"/>
            <a:endCxn id="33803" idx="1"/>
          </p:cNvCxnSpPr>
          <p:nvPr/>
        </p:nvCxnSpPr>
        <p:spPr bwMode="auto">
          <a:xfrm>
            <a:off x="3721100" y="1079500"/>
            <a:ext cx="1473200" cy="8477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3811" name="Text Box 17"/>
          <p:cNvSpPr txBox="1">
            <a:spLocks noChangeArrowheads="1"/>
          </p:cNvSpPr>
          <p:nvPr/>
        </p:nvSpPr>
        <p:spPr bwMode="auto">
          <a:xfrm>
            <a:off x="5619750" y="833438"/>
            <a:ext cx="53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D,8</a:t>
            </a:r>
          </a:p>
        </p:txBody>
      </p:sp>
      <p:cxnSp>
        <p:nvCxnSpPr>
          <p:cNvPr id="33812" name="AutoShape 18"/>
          <p:cNvCxnSpPr>
            <a:cxnSpLocks noChangeShapeType="1"/>
            <a:stCxn id="33803" idx="7"/>
            <a:endCxn id="33806" idx="3"/>
          </p:cNvCxnSpPr>
          <p:nvPr/>
        </p:nvCxnSpPr>
        <p:spPr bwMode="auto">
          <a:xfrm flipV="1">
            <a:off x="5626100" y="912813"/>
            <a:ext cx="1092200" cy="1014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3" name="Oval 19"/>
          <p:cNvSpPr>
            <a:spLocks noChangeArrowheads="1"/>
          </p:cNvSpPr>
          <p:nvPr/>
        </p:nvSpPr>
        <p:spPr bwMode="auto">
          <a:xfrm>
            <a:off x="1600200" y="3498850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33814" name="Text Box 20"/>
          <p:cNvSpPr txBox="1">
            <a:spLocks noChangeArrowheads="1"/>
          </p:cNvSpPr>
          <p:nvPr/>
        </p:nvSpPr>
        <p:spPr bwMode="auto">
          <a:xfrm>
            <a:off x="2362200" y="3346450"/>
            <a:ext cx="51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B,3</a:t>
            </a:r>
          </a:p>
        </p:txBody>
      </p:sp>
      <p:sp>
        <p:nvSpPr>
          <p:cNvPr id="33815" name="Oval 21"/>
          <p:cNvSpPr>
            <a:spLocks noChangeArrowheads="1"/>
          </p:cNvSpPr>
          <p:nvPr/>
        </p:nvSpPr>
        <p:spPr bwMode="auto">
          <a:xfrm>
            <a:off x="3124200" y="3498850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33816" name="AutoShape 22"/>
          <p:cNvCxnSpPr>
            <a:cxnSpLocks noChangeShapeType="1"/>
            <a:stCxn id="33813" idx="6"/>
            <a:endCxn id="33815" idx="2"/>
          </p:cNvCxnSpPr>
          <p:nvPr/>
        </p:nvCxnSpPr>
        <p:spPr bwMode="auto">
          <a:xfrm>
            <a:off x="2209800" y="3765550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7" name="Oval 23"/>
          <p:cNvSpPr>
            <a:spLocks noChangeArrowheads="1"/>
          </p:cNvSpPr>
          <p:nvPr/>
        </p:nvSpPr>
        <p:spPr bwMode="auto">
          <a:xfrm>
            <a:off x="3124200" y="4718050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cxnSp>
        <p:nvCxnSpPr>
          <p:cNvPr id="33818" name="AutoShape 24"/>
          <p:cNvCxnSpPr>
            <a:cxnSpLocks noChangeShapeType="1"/>
            <a:stCxn id="33813" idx="5"/>
            <a:endCxn id="33817" idx="1"/>
          </p:cNvCxnSpPr>
          <p:nvPr/>
        </p:nvCxnSpPr>
        <p:spPr bwMode="auto">
          <a:xfrm>
            <a:off x="2120900" y="3954463"/>
            <a:ext cx="1092200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9" name="Text Box 25"/>
          <p:cNvSpPr txBox="1">
            <a:spLocks noChangeArrowheads="1"/>
          </p:cNvSpPr>
          <p:nvPr/>
        </p:nvSpPr>
        <p:spPr bwMode="auto">
          <a:xfrm>
            <a:off x="2133600" y="418465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C,2</a:t>
            </a:r>
          </a:p>
        </p:txBody>
      </p:sp>
      <p:sp>
        <p:nvSpPr>
          <p:cNvPr id="33820" name="Oval 26"/>
          <p:cNvSpPr>
            <a:spLocks noChangeArrowheads="1"/>
          </p:cNvSpPr>
          <p:nvPr/>
        </p:nvSpPr>
        <p:spPr bwMode="auto">
          <a:xfrm>
            <a:off x="5029200" y="4724400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33821" name="AutoShape 27"/>
          <p:cNvCxnSpPr>
            <a:cxnSpLocks noChangeShapeType="1"/>
            <a:stCxn id="33817" idx="6"/>
            <a:endCxn id="33820" idx="2"/>
          </p:cNvCxnSpPr>
          <p:nvPr/>
        </p:nvCxnSpPr>
        <p:spPr bwMode="auto">
          <a:xfrm>
            <a:off x="3733800" y="4984750"/>
            <a:ext cx="12954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22" name="Text Box 28"/>
          <p:cNvSpPr txBox="1">
            <a:spLocks noChangeArrowheads="1"/>
          </p:cNvSpPr>
          <p:nvPr/>
        </p:nvSpPr>
        <p:spPr bwMode="auto">
          <a:xfrm>
            <a:off x="4038600" y="494665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A,5</a:t>
            </a:r>
          </a:p>
        </p:txBody>
      </p:sp>
      <p:sp>
        <p:nvSpPr>
          <p:cNvPr id="33823" name="Text Box 29"/>
          <p:cNvSpPr txBox="1">
            <a:spLocks noChangeArrowheads="1"/>
          </p:cNvSpPr>
          <p:nvPr/>
        </p:nvSpPr>
        <p:spPr bwMode="auto">
          <a:xfrm>
            <a:off x="5848350" y="5199063"/>
            <a:ext cx="51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E,5</a:t>
            </a:r>
          </a:p>
        </p:txBody>
      </p:sp>
      <p:sp>
        <p:nvSpPr>
          <p:cNvPr id="33824" name="Oval 30"/>
          <p:cNvSpPr>
            <a:spLocks noChangeArrowheads="1"/>
          </p:cNvSpPr>
          <p:nvPr/>
        </p:nvSpPr>
        <p:spPr bwMode="auto">
          <a:xfrm>
            <a:off x="6705600" y="4724400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33825" name="AutoShape 31"/>
          <p:cNvCxnSpPr>
            <a:cxnSpLocks noChangeShapeType="1"/>
            <a:stCxn id="33820" idx="6"/>
            <a:endCxn id="33824" idx="2"/>
          </p:cNvCxnSpPr>
          <p:nvPr/>
        </p:nvCxnSpPr>
        <p:spPr bwMode="auto">
          <a:xfrm>
            <a:off x="5638800" y="4991100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6" name="AutoShape 32"/>
          <p:cNvCxnSpPr>
            <a:cxnSpLocks noChangeShapeType="1"/>
            <a:stCxn id="33815" idx="5"/>
            <a:endCxn id="33820" idx="1"/>
          </p:cNvCxnSpPr>
          <p:nvPr/>
        </p:nvCxnSpPr>
        <p:spPr bwMode="auto">
          <a:xfrm>
            <a:off x="3644900" y="3954463"/>
            <a:ext cx="1473200" cy="8477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3827" name="Text Box 33"/>
          <p:cNvSpPr txBox="1">
            <a:spLocks noChangeArrowheads="1"/>
          </p:cNvSpPr>
          <p:nvPr/>
        </p:nvSpPr>
        <p:spPr bwMode="auto">
          <a:xfrm>
            <a:off x="5429250" y="36703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D,8</a:t>
            </a:r>
          </a:p>
        </p:txBody>
      </p:sp>
      <p:cxnSp>
        <p:nvCxnSpPr>
          <p:cNvPr id="33828" name="AutoShape 34"/>
          <p:cNvCxnSpPr>
            <a:cxnSpLocks noChangeShapeType="1"/>
            <a:stCxn id="33820" idx="7"/>
          </p:cNvCxnSpPr>
          <p:nvPr/>
        </p:nvCxnSpPr>
        <p:spPr bwMode="auto">
          <a:xfrm flipV="1">
            <a:off x="5549900" y="4114800"/>
            <a:ext cx="698500" cy="687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29" name="AutoShape 35"/>
          <p:cNvCxnSpPr>
            <a:cxnSpLocks noChangeShapeType="1"/>
            <a:endCxn id="33824" idx="0"/>
          </p:cNvCxnSpPr>
          <p:nvPr/>
        </p:nvCxnSpPr>
        <p:spPr bwMode="auto">
          <a:xfrm>
            <a:off x="6248400" y="4114800"/>
            <a:ext cx="762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30" name="Line 36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31" name="AutoShape 37"/>
          <p:cNvSpPr>
            <a:spLocks noChangeArrowheads="1"/>
          </p:cNvSpPr>
          <p:nvPr/>
        </p:nvSpPr>
        <p:spPr bwMode="auto">
          <a:xfrm rot="-1095684">
            <a:off x="6534150" y="3562350"/>
            <a:ext cx="742950" cy="552450"/>
          </a:xfrm>
          <a:prstGeom prst="leftArrow">
            <a:avLst>
              <a:gd name="adj1" fmla="val 50000"/>
              <a:gd name="adj2" fmla="val 33621"/>
            </a:avLst>
          </a:prstGeom>
          <a:solidFill>
            <a:srgbClr val="3333CC"/>
          </a:solidFill>
          <a:ln w="381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4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5558E-465B-4EBB-B6E9-A622C2577602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1828800" y="304800"/>
            <a:ext cx="609600" cy="5334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2590800" y="152400"/>
            <a:ext cx="51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B,3</a:t>
            </a:r>
          </a:p>
        </p:txBody>
      </p:sp>
      <p:sp>
        <p:nvSpPr>
          <p:cNvPr id="34822" name="Oval 4"/>
          <p:cNvSpPr>
            <a:spLocks noChangeArrowheads="1"/>
          </p:cNvSpPr>
          <p:nvPr/>
        </p:nvSpPr>
        <p:spPr bwMode="auto">
          <a:xfrm>
            <a:off x="3352800" y="304800"/>
            <a:ext cx="609600" cy="5334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34823" name="AutoShape 5"/>
          <p:cNvCxnSpPr>
            <a:cxnSpLocks noChangeShapeType="1"/>
            <a:stCxn id="34820" idx="6"/>
            <a:endCxn id="34822" idx="2"/>
          </p:cNvCxnSpPr>
          <p:nvPr/>
        </p:nvCxnSpPr>
        <p:spPr bwMode="auto">
          <a:xfrm>
            <a:off x="2438400" y="571500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24" name="Oval 6"/>
          <p:cNvSpPr>
            <a:spLocks noChangeArrowheads="1"/>
          </p:cNvSpPr>
          <p:nvPr/>
        </p:nvSpPr>
        <p:spPr bwMode="auto">
          <a:xfrm>
            <a:off x="3352800" y="1524000"/>
            <a:ext cx="609600" cy="5334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cxnSp>
        <p:nvCxnSpPr>
          <p:cNvPr id="34825" name="AutoShape 7"/>
          <p:cNvCxnSpPr>
            <a:cxnSpLocks noChangeShapeType="1"/>
            <a:stCxn id="34820" idx="5"/>
            <a:endCxn id="34824" idx="1"/>
          </p:cNvCxnSpPr>
          <p:nvPr/>
        </p:nvCxnSpPr>
        <p:spPr bwMode="auto">
          <a:xfrm>
            <a:off x="2349500" y="760413"/>
            <a:ext cx="1092200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26" name="Text Box 8"/>
          <p:cNvSpPr txBox="1">
            <a:spLocks noChangeArrowheads="1"/>
          </p:cNvSpPr>
          <p:nvPr/>
        </p:nvSpPr>
        <p:spPr bwMode="auto">
          <a:xfrm>
            <a:off x="2362200" y="9906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C,2</a:t>
            </a:r>
          </a:p>
        </p:txBody>
      </p:sp>
      <p:sp>
        <p:nvSpPr>
          <p:cNvPr id="34827" name="Oval 9"/>
          <p:cNvSpPr>
            <a:spLocks noChangeArrowheads="1"/>
          </p:cNvSpPr>
          <p:nvPr/>
        </p:nvSpPr>
        <p:spPr bwMode="auto">
          <a:xfrm>
            <a:off x="5257800" y="1530350"/>
            <a:ext cx="609600" cy="5334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34828" name="AutoShape 10"/>
          <p:cNvCxnSpPr>
            <a:cxnSpLocks noChangeShapeType="1"/>
            <a:stCxn id="34824" idx="6"/>
            <a:endCxn id="34827" idx="2"/>
          </p:cNvCxnSpPr>
          <p:nvPr/>
        </p:nvCxnSpPr>
        <p:spPr bwMode="auto">
          <a:xfrm>
            <a:off x="3962400" y="1790700"/>
            <a:ext cx="12954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29" name="Text Box 11"/>
          <p:cNvSpPr txBox="1">
            <a:spLocks noChangeArrowheads="1"/>
          </p:cNvSpPr>
          <p:nvPr/>
        </p:nvSpPr>
        <p:spPr bwMode="auto">
          <a:xfrm>
            <a:off x="4267200" y="17526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A,5</a:t>
            </a:r>
          </a:p>
        </p:txBody>
      </p:sp>
      <p:sp>
        <p:nvSpPr>
          <p:cNvPr id="34830" name="Text Box 12"/>
          <p:cNvSpPr txBox="1">
            <a:spLocks noChangeArrowheads="1"/>
          </p:cNvSpPr>
          <p:nvPr/>
        </p:nvSpPr>
        <p:spPr bwMode="auto">
          <a:xfrm>
            <a:off x="6096000" y="1852613"/>
            <a:ext cx="51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E,5</a:t>
            </a:r>
          </a:p>
        </p:txBody>
      </p:sp>
      <p:sp>
        <p:nvSpPr>
          <p:cNvPr id="34831" name="Oval 13"/>
          <p:cNvSpPr>
            <a:spLocks noChangeArrowheads="1"/>
          </p:cNvSpPr>
          <p:nvPr/>
        </p:nvSpPr>
        <p:spPr bwMode="auto">
          <a:xfrm>
            <a:off x="6934200" y="1530350"/>
            <a:ext cx="609600" cy="5334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34832" name="AutoShape 14"/>
          <p:cNvCxnSpPr>
            <a:cxnSpLocks noChangeShapeType="1"/>
            <a:stCxn id="34827" idx="6"/>
            <a:endCxn id="34831" idx="2"/>
          </p:cNvCxnSpPr>
          <p:nvPr/>
        </p:nvCxnSpPr>
        <p:spPr bwMode="auto">
          <a:xfrm>
            <a:off x="5867400" y="1797050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33" name="AutoShape 15"/>
          <p:cNvCxnSpPr>
            <a:cxnSpLocks noChangeShapeType="1"/>
            <a:stCxn id="34822" idx="5"/>
            <a:endCxn id="34827" idx="1"/>
          </p:cNvCxnSpPr>
          <p:nvPr/>
        </p:nvCxnSpPr>
        <p:spPr bwMode="auto">
          <a:xfrm>
            <a:off x="3873500" y="760413"/>
            <a:ext cx="1473200" cy="8477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4834" name="Text Box 16"/>
          <p:cNvSpPr txBox="1">
            <a:spLocks noChangeArrowheads="1"/>
          </p:cNvSpPr>
          <p:nvPr/>
        </p:nvSpPr>
        <p:spPr bwMode="auto">
          <a:xfrm>
            <a:off x="5734050" y="59055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D,8</a:t>
            </a:r>
          </a:p>
        </p:txBody>
      </p:sp>
      <p:cxnSp>
        <p:nvCxnSpPr>
          <p:cNvPr id="34835" name="AutoShape 17"/>
          <p:cNvCxnSpPr>
            <a:cxnSpLocks noChangeShapeType="1"/>
            <a:stCxn id="34827" idx="7"/>
          </p:cNvCxnSpPr>
          <p:nvPr/>
        </p:nvCxnSpPr>
        <p:spPr bwMode="auto">
          <a:xfrm flipV="1">
            <a:off x="5778500" y="920750"/>
            <a:ext cx="698500" cy="687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6" name="AutoShape 18"/>
          <p:cNvCxnSpPr>
            <a:cxnSpLocks noChangeShapeType="1"/>
            <a:endCxn id="34831" idx="0"/>
          </p:cNvCxnSpPr>
          <p:nvPr/>
        </p:nvCxnSpPr>
        <p:spPr bwMode="auto">
          <a:xfrm>
            <a:off x="6477000" y="920750"/>
            <a:ext cx="762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37" name="Line 19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4838" name="Oval 20"/>
          <p:cNvSpPr>
            <a:spLocks noChangeArrowheads="1"/>
          </p:cNvSpPr>
          <p:nvPr/>
        </p:nvSpPr>
        <p:spPr bwMode="auto">
          <a:xfrm>
            <a:off x="1905000" y="2667000"/>
            <a:ext cx="609600" cy="5334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34839" name="Text Box 21"/>
          <p:cNvSpPr txBox="1">
            <a:spLocks noChangeArrowheads="1"/>
          </p:cNvSpPr>
          <p:nvPr/>
        </p:nvSpPr>
        <p:spPr bwMode="auto">
          <a:xfrm>
            <a:off x="3810000" y="2901950"/>
            <a:ext cx="51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B,3</a:t>
            </a:r>
          </a:p>
        </p:txBody>
      </p:sp>
      <p:cxnSp>
        <p:nvCxnSpPr>
          <p:cNvPr id="34840" name="AutoShape 22"/>
          <p:cNvCxnSpPr>
            <a:cxnSpLocks noChangeShapeType="1"/>
            <a:stCxn id="34838" idx="6"/>
            <a:endCxn id="34844" idx="1"/>
          </p:cNvCxnSpPr>
          <p:nvPr/>
        </p:nvCxnSpPr>
        <p:spPr bwMode="auto">
          <a:xfrm>
            <a:off x="2514600" y="2933700"/>
            <a:ext cx="2908300" cy="1036638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34841" name="Oval 23"/>
          <p:cNvSpPr>
            <a:spLocks noChangeArrowheads="1"/>
          </p:cNvSpPr>
          <p:nvPr/>
        </p:nvSpPr>
        <p:spPr bwMode="auto">
          <a:xfrm>
            <a:off x="3429000" y="3886200"/>
            <a:ext cx="609600" cy="5334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cxnSp>
        <p:nvCxnSpPr>
          <p:cNvPr id="34842" name="AutoShape 24"/>
          <p:cNvCxnSpPr>
            <a:cxnSpLocks noChangeShapeType="1"/>
            <a:stCxn id="34838" idx="5"/>
            <a:endCxn id="34841" idx="1"/>
          </p:cNvCxnSpPr>
          <p:nvPr/>
        </p:nvCxnSpPr>
        <p:spPr bwMode="auto">
          <a:xfrm>
            <a:off x="2425700" y="3122613"/>
            <a:ext cx="1092200" cy="841375"/>
          </a:xfrm>
          <a:prstGeom prst="straightConnector1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</p:cxnSp>
      <p:sp>
        <p:nvSpPr>
          <p:cNvPr id="34843" name="Text Box 25"/>
          <p:cNvSpPr txBox="1">
            <a:spLocks noChangeArrowheads="1"/>
          </p:cNvSpPr>
          <p:nvPr/>
        </p:nvSpPr>
        <p:spPr bwMode="auto">
          <a:xfrm>
            <a:off x="2438400" y="33528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C,2</a:t>
            </a:r>
          </a:p>
        </p:txBody>
      </p:sp>
      <p:sp>
        <p:nvSpPr>
          <p:cNvPr id="34844" name="Oval 26"/>
          <p:cNvSpPr>
            <a:spLocks noChangeArrowheads="1"/>
          </p:cNvSpPr>
          <p:nvPr/>
        </p:nvSpPr>
        <p:spPr bwMode="auto">
          <a:xfrm>
            <a:off x="5334000" y="3892550"/>
            <a:ext cx="609600" cy="5334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34845" name="AutoShape 27"/>
          <p:cNvCxnSpPr>
            <a:cxnSpLocks noChangeShapeType="1"/>
            <a:stCxn id="34841" idx="6"/>
            <a:endCxn id="34844" idx="2"/>
          </p:cNvCxnSpPr>
          <p:nvPr/>
        </p:nvCxnSpPr>
        <p:spPr bwMode="auto">
          <a:xfrm>
            <a:off x="4038600" y="4152900"/>
            <a:ext cx="1295400" cy="6350"/>
          </a:xfrm>
          <a:prstGeom prst="straightConnector1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</p:cxnSp>
      <p:sp>
        <p:nvSpPr>
          <p:cNvPr id="34846" name="Text Box 28"/>
          <p:cNvSpPr txBox="1">
            <a:spLocks noChangeArrowheads="1"/>
          </p:cNvSpPr>
          <p:nvPr/>
        </p:nvSpPr>
        <p:spPr bwMode="auto">
          <a:xfrm>
            <a:off x="4343400" y="411480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A,5</a:t>
            </a:r>
          </a:p>
        </p:txBody>
      </p:sp>
      <p:sp>
        <p:nvSpPr>
          <p:cNvPr id="34847" name="Text Box 29"/>
          <p:cNvSpPr txBox="1">
            <a:spLocks noChangeArrowheads="1"/>
          </p:cNvSpPr>
          <p:nvPr/>
        </p:nvSpPr>
        <p:spPr bwMode="auto">
          <a:xfrm>
            <a:off x="6248400" y="4233863"/>
            <a:ext cx="51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E,5</a:t>
            </a:r>
          </a:p>
        </p:txBody>
      </p:sp>
      <p:sp>
        <p:nvSpPr>
          <p:cNvPr id="34848" name="Oval 30"/>
          <p:cNvSpPr>
            <a:spLocks noChangeArrowheads="1"/>
          </p:cNvSpPr>
          <p:nvPr/>
        </p:nvSpPr>
        <p:spPr bwMode="auto">
          <a:xfrm>
            <a:off x="7010400" y="3892550"/>
            <a:ext cx="609600" cy="5334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34849" name="AutoShape 31"/>
          <p:cNvCxnSpPr>
            <a:cxnSpLocks noChangeShapeType="1"/>
            <a:stCxn id="34844" idx="6"/>
            <a:endCxn id="34848" idx="2"/>
          </p:cNvCxnSpPr>
          <p:nvPr/>
        </p:nvCxnSpPr>
        <p:spPr bwMode="auto">
          <a:xfrm>
            <a:off x="5943600" y="4159250"/>
            <a:ext cx="1066800" cy="0"/>
          </a:xfrm>
          <a:prstGeom prst="straightConnector1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</p:cxnSp>
      <p:sp>
        <p:nvSpPr>
          <p:cNvPr id="34850" name="Text Box 32"/>
          <p:cNvSpPr txBox="1">
            <a:spLocks noChangeArrowheads="1"/>
          </p:cNvSpPr>
          <p:nvPr/>
        </p:nvSpPr>
        <p:spPr bwMode="auto">
          <a:xfrm>
            <a:off x="5829300" y="2838450"/>
            <a:ext cx="53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D,8</a:t>
            </a:r>
          </a:p>
        </p:txBody>
      </p:sp>
      <p:cxnSp>
        <p:nvCxnSpPr>
          <p:cNvPr id="34851" name="AutoShape 33"/>
          <p:cNvCxnSpPr>
            <a:cxnSpLocks noChangeShapeType="1"/>
            <a:stCxn id="34844" idx="7"/>
          </p:cNvCxnSpPr>
          <p:nvPr/>
        </p:nvCxnSpPr>
        <p:spPr bwMode="auto">
          <a:xfrm flipV="1">
            <a:off x="5854700" y="3282950"/>
            <a:ext cx="698500" cy="687388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</p:cxnSp>
      <p:cxnSp>
        <p:nvCxnSpPr>
          <p:cNvPr id="34852" name="AutoShape 34"/>
          <p:cNvCxnSpPr>
            <a:cxnSpLocks noChangeShapeType="1"/>
            <a:endCxn id="34848" idx="0"/>
          </p:cNvCxnSpPr>
          <p:nvPr/>
        </p:nvCxnSpPr>
        <p:spPr bwMode="auto">
          <a:xfrm>
            <a:off x="6553200" y="3282950"/>
            <a:ext cx="762000" cy="6096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844835" name="Text Box 35"/>
          <p:cNvSpPr txBox="1">
            <a:spLocks noChangeArrowheads="1"/>
          </p:cNvSpPr>
          <p:nvPr/>
        </p:nvSpPr>
        <p:spPr bwMode="auto">
          <a:xfrm>
            <a:off x="1968500" y="4630738"/>
            <a:ext cx="55927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เส้นทางที่ 1	</a:t>
            </a:r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C - A - D = 2 + 5 + 8 	= 15  </a:t>
            </a:r>
            <a:r>
              <a:rPr lang="th-TH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วัน</a:t>
            </a:r>
            <a:endParaRPr lang="en-US" sz="280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เส้นทางที่ 2	B - E	= 3 + 5		= 8  วัน</a:t>
            </a: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เส้นทางที่ 3	B - D	= 3 + 8		</a:t>
            </a:r>
            <a:r>
              <a:rPr lang="th-TH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= </a:t>
            </a:r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11</a:t>
            </a:r>
            <a:r>
              <a:rPr lang="th-TH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วัน</a:t>
            </a:r>
          </a:p>
          <a:p>
            <a:pPr eaLnBrk="0" hangingPunct="0"/>
            <a:r>
              <a:rPr lang="th-TH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เส้นทางที่ 4             </a:t>
            </a:r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C-A-E     = 2 + 5 + 5             = 12 </a:t>
            </a:r>
            <a:r>
              <a:rPr lang="th-TH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วัน</a:t>
            </a:r>
          </a:p>
          <a:p>
            <a:pPr eaLnBrk="0" hangingPunct="0"/>
            <a:r>
              <a:rPr lang="th-TH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  <a:hlinkClick r:id="" action="ppaction://hlinkshowjump?jump=nextslide"/>
              </a:rPr>
              <a:t>เส้นวิกฤต </a:t>
            </a:r>
            <a:r>
              <a:rPr lang="th-TH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คือ  </a:t>
            </a:r>
            <a:r>
              <a:rPr lang="en-US" sz="280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C-A - D	</a:t>
            </a:r>
            <a:endParaRPr lang="th-TH" sz="280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854" name="AutoShape 36"/>
          <p:cNvSpPr>
            <a:spLocks noChangeArrowheads="1"/>
          </p:cNvSpPr>
          <p:nvPr/>
        </p:nvSpPr>
        <p:spPr bwMode="auto">
          <a:xfrm rot="-1095684">
            <a:off x="4381500" y="2438400"/>
            <a:ext cx="742950" cy="552450"/>
          </a:xfrm>
          <a:prstGeom prst="leftArrow">
            <a:avLst>
              <a:gd name="adj1" fmla="val 50000"/>
              <a:gd name="adj2" fmla="val 33621"/>
            </a:avLst>
          </a:prstGeom>
          <a:solidFill>
            <a:srgbClr val="3333CC"/>
          </a:solidFill>
          <a:ln w="381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44837" name="Text Box 37"/>
          <p:cNvSpPr txBox="1">
            <a:spLocks noChangeArrowheads="1"/>
          </p:cNvSpPr>
          <p:nvPr/>
        </p:nvSpPr>
        <p:spPr bwMode="auto">
          <a:xfrm>
            <a:off x="476250" y="7258050"/>
            <a:ext cx="8001000" cy="2663825"/>
          </a:xfrm>
          <a:prstGeom prst="rect">
            <a:avLst/>
          </a:prstGeom>
          <a:solidFill>
            <a:srgbClr val="6699FF"/>
          </a:solidFill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  <a:defRPr/>
            </a:pPr>
            <a:r>
              <a:rPr lang="th-TH" sz="2800" b="0">
                <a:solidFill>
                  <a:schemeClr val="tx1"/>
                </a:solidFill>
              </a:rPr>
              <a:t>	</a:t>
            </a:r>
            <a:r>
              <a:rPr lang="th-TH" sz="2800">
                <a:solidFill>
                  <a:srgbClr val="FFCCFF"/>
                </a:solidFill>
              </a:rPr>
              <a:t>เส้นทางวิกฤต </a:t>
            </a:r>
            <a:r>
              <a:rPr lang="en-US" sz="2800">
                <a:solidFill>
                  <a:srgbClr val="FFCCFF"/>
                </a:solidFill>
              </a:rPr>
              <a:t>(Critical)</a:t>
            </a:r>
            <a:r>
              <a:rPr lang="th-TH" sz="2800" b="0">
                <a:solidFill>
                  <a:schemeClr val="tx1"/>
                </a:solidFill>
              </a:rPr>
              <a:t> หมายถึง เส้นทางที่ใช้เวลาในการดำเนินกิจกรรมรวมของโครงการนานที่สุด  และกิจกรรมที่อยู่บนเส้นทางวิกฤตจะเรียกว่า </a:t>
            </a:r>
            <a:r>
              <a:rPr lang="th-TH" sz="2800">
                <a:solidFill>
                  <a:srgbClr val="FF0000"/>
                </a:solidFill>
              </a:rPr>
              <a:t>“กิจกรรมวิกฤต </a:t>
            </a:r>
            <a:r>
              <a:rPr lang="en-US" sz="2800">
                <a:solidFill>
                  <a:srgbClr val="FF0000"/>
                </a:solidFill>
              </a:rPr>
              <a:t>(Critical Activity)</a:t>
            </a:r>
            <a:r>
              <a:rPr lang="th-TH" sz="2800">
                <a:solidFill>
                  <a:srgbClr val="FF0000"/>
                </a:solidFill>
              </a:rPr>
              <a:t>”</a:t>
            </a:r>
            <a:r>
              <a:rPr lang="th-TH" sz="2800" b="0">
                <a:solidFill>
                  <a:schemeClr val="tx1"/>
                </a:solidFill>
              </a:rPr>
              <a:t>  เส้นทางและกิจกรรมวิกฤตจะทำให้ผู้บริหารสามารถควบคุมการดำเนินงานให้สำเร็จตามระยะเวลาที่กำหนดไว้ได้   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84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21644 L -0.00416 -1.0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44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35" grpId="0" autoUpdateAnimBg="0"/>
      <p:bldP spid="8448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3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7AE4A-CF42-4ED9-9A41-46C2797C1452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type="tbl" idx="1"/>
          </p:nvPr>
        </p:nvGraphicFramePr>
        <p:xfrm>
          <a:off x="0" y="57150"/>
          <a:ext cx="3116263" cy="2974975"/>
        </p:xfrm>
        <a:graphic>
          <a:graphicData uri="http://schemas.openxmlformats.org/presentationml/2006/ole">
            <p:oleObj spid="_x0000_s9218" name="Document" r:id="rId4" imgW="3930120" imgH="3755880" progId="Word.Document.8">
              <p:embed/>
            </p:oleObj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013575" y="0"/>
            <a:ext cx="879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 b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ข้อที่ 1)</a:t>
            </a: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76200" y="285750"/>
            <a:ext cx="316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0" y="2690813"/>
            <a:ext cx="314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83723" name="Oval 11"/>
          <p:cNvSpPr>
            <a:spLocks noChangeArrowheads="1"/>
          </p:cNvSpPr>
          <p:nvPr/>
        </p:nvSpPr>
        <p:spPr bwMode="auto">
          <a:xfrm>
            <a:off x="952500" y="35052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883724" name="Oval 12"/>
          <p:cNvSpPr>
            <a:spLocks noChangeArrowheads="1"/>
          </p:cNvSpPr>
          <p:nvPr/>
        </p:nvSpPr>
        <p:spPr bwMode="auto">
          <a:xfrm>
            <a:off x="2438400" y="35052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883725" name="AutoShape 13"/>
          <p:cNvCxnSpPr>
            <a:cxnSpLocks noChangeShapeType="1"/>
            <a:stCxn id="883723" idx="6"/>
            <a:endCxn id="883724" idx="2"/>
          </p:cNvCxnSpPr>
          <p:nvPr/>
        </p:nvCxnSpPr>
        <p:spPr bwMode="auto">
          <a:xfrm>
            <a:off x="1409700" y="3714750"/>
            <a:ext cx="10287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883726" name="Text Box 14"/>
          <p:cNvSpPr txBox="1">
            <a:spLocks noChangeArrowheads="1"/>
          </p:cNvSpPr>
          <p:nvPr/>
        </p:nvSpPr>
        <p:spPr bwMode="auto">
          <a:xfrm>
            <a:off x="1584325" y="330200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A,2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883727" name="Oval 15"/>
          <p:cNvSpPr>
            <a:spLocks noChangeArrowheads="1"/>
          </p:cNvSpPr>
          <p:nvPr/>
        </p:nvSpPr>
        <p:spPr bwMode="auto">
          <a:xfrm>
            <a:off x="3676650" y="35052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cxnSp>
        <p:nvCxnSpPr>
          <p:cNvPr id="883728" name="AutoShape 16"/>
          <p:cNvCxnSpPr>
            <a:cxnSpLocks noChangeShapeType="1"/>
            <a:stCxn id="883724" idx="6"/>
            <a:endCxn id="883727" idx="2"/>
          </p:cNvCxnSpPr>
          <p:nvPr/>
        </p:nvCxnSpPr>
        <p:spPr bwMode="auto">
          <a:xfrm>
            <a:off x="2895600" y="3714750"/>
            <a:ext cx="78105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883729" name="Text Box 17"/>
          <p:cNvSpPr txBox="1">
            <a:spLocks noChangeArrowheads="1"/>
          </p:cNvSpPr>
          <p:nvPr/>
        </p:nvSpPr>
        <p:spPr bwMode="auto">
          <a:xfrm>
            <a:off x="2955925" y="326390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B,3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883730" name="Oval 18"/>
          <p:cNvSpPr>
            <a:spLocks noChangeArrowheads="1"/>
          </p:cNvSpPr>
          <p:nvPr/>
        </p:nvSpPr>
        <p:spPr bwMode="auto">
          <a:xfrm>
            <a:off x="3619500" y="43624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883731" name="AutoShape 19"/>
          <p:cNvCxnSpPr>
            <a:cxnSpLocks noChangeShapeType="1"/>
            <a:stCxn id="883724" idx="4"/>
            <a:endCxn id="883730" idx="2"/>
          </p:cNvCxnSpPr>
          <p:nvPr/>
        </p:nvCxnSpPr>
        <p:spPr bwMode="auto">
          <a:xfrm>
            <a:off x="2667000" y="3924300"/>
            <a:ext cx="952500" cy="64770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883732" name="Text Box 20"/>
          <p:cNvSpPr txBox="1">
            <a:spLocks noChangeArrowheads="1"/>
          </p:cNvSpPr>
          <p:nvPr/>
        </p:nvSpPr>
        <p:spPr bwMode="auto">
          <a:xfrm>
            <a:off x="2498725" y="4197350"/>
            <a:ext cx="59531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C,5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883733" name="Oval 21"/>
          <p:cNvSpPr>
            <a:spLocks noChangeArrowheads="1"/>
          </p:cNvSpPr>
          <p:nvPr/>
        </p:nvSpPr>
        <p:spPr bwMode="auto">
          <a:xfrm>
            <a:off x="4991100" y="43624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883734" name="AutoShape 22"/>
          <p:cNvCxnSpPr>
            <a:cxnSpLocks noChangeShapeType="1"/>
            <a:stCxn id="883730" idx="6"/>
            <a:endCxn id="883733" idx="2"/>
          </p:cNvCxnSpPr>
          <p:nvPr/>
        </p:nvCxnSpPr>
        <p:spPr bwMode="auto">
          <a:xfrm>
            <a:off x="4076700" y="4572000"/>
            <a:ext cx="9144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883735" name="Text Box 23"/>
          <p:cNvSpPr txBox="1">
            <a:spLocks noChangeArrowheads="1"/>
          </p:cNvSpPr>
          <p:nvPr/>
        </p:nvSpPr>
        <p:spPr bwMode="auto">
          <a:xfrm>
            <a:off x="4117975" y="4197350"/>
            <a:ext cx="6175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D,4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883736" name="AutoShape 24"/>
          <p:cNvCxnSpPr>
            <a:cxnSpLocks noChangeShapeType="1"/>
            <a:stCxn id="883727" idx="5"/>
            <a:endCxn id="883733" idx="1"/>
          </p:cNvCxnSpPr>
          <p:nvPr/>
        </p:nvCxnSpPr>
        <p:spPr bwMode="auto">
          <a:xfrm>
            <a:off x="4067175" y="3862388"/>
            <a:ext cx="990600" cy="561975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883737" name="Oval 25"/>
          <p:cNvSpPr>
            <a:spLocks noChangeArrowheads="1"/>
          </p:cNvSpPr>
          <p:nvPr/>
        </p:nvSpPr>
        <p:spPr bwMode="auto">
          <a:xfrm>
            <a:off x="6362700" y="43624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60</a:t>
            </a:r>
          </a:p>
        </p:txBody>
      </p:sp>
      <p:cxnSp>
        <p:nvCxnSpPr>
          <p:cNvPr id="883738" name="AutoShape 26"/>
          <p:cNvCxnSpPr>
            <a:cxnSpLocks noChangeShapeType="1"/>
            <a:stCxn id="883733" idx="6"/>
            <a:endCxn id="883737" idx="2"/>
          </p:cNvCxnSpPr>
          <p:nvPr/>
        </p:nvCxnSpPr>
        <p:spPr bwMode="auto">
          <a:xfrm>
            <a:off x="5448300" y="4572000"/>
            <a:ext cx="9144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883740" name="Text Box 28"/>
          <p:cNvSpPr txBox="1">
            <a:spLocks noChangeArrowheads="1"/>
          </p:cNvSpPr>
          <p:nvPr/>
        </p:nvSpPr>
        <p:spPr bwMode="auto">
          <a:xfrm>
            <a:off x="5565775" y="4159250"/>
            <a:ext cx="5810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E,7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883741" name="Oval 29"/>
          <p:cNvSpPr>
            <a:spLocks noChangeArrowheads="1"/>
          </p:cNvSpPr>
          <p:nvPr/>
        </p:nvSpPr>
        <p:spPr bwMode="auto">
          <a:xfrm>
            <a:off x="4876800" y="51625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883742" name="AutoShape 30"/>
          <p:cNvCxnSpPr>
            <a:cxnSpLocks noChangeShapeType="1"/>
            <a:stCxn id="883730" idx="5"/>
            <a:endCxn id="883741" idx="2"/>
          </p:cNvCxnSpPr>
          <p:nvPr/>
        </p:nvCxnSpPr>
        <p:spPr bwMode="auto">
          <a:xfrm>
            <a:off x="4010025" y="4719638"/>
            <a:ext cx="866775" cy="652462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883743" name="Text Box 31"/>
          <p:cNvSpPr txBox="1">
            <a:spLocks noChangeArrowheads="1"/>
          </p:cNvSpPr>
          <p:nvPr/>
        </p:nvSpPr>
        <p:spPr bwMode="auto">
          <a:xfrm>
            <a:off x="3736975" y="4997450"/>
            <a:ext cx="6143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G,1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883744" name="AutoShape 32"/>
          <p:cNvCxnSpPr>
            <a:cxnSpLocks noChangeShapeType="1"/>
            <a:stCxn id="883741" idx="6"/>
            <a:endCxn id="883737" idx="3"/>
          </p:cNvCxnSpPr>
          <p:nvPr/>
        </p:nvCxnSpPr>
        <p:spPr bwMode="auto">
          <a:xfrm flipV="1">
            <a:off x="5334000" y="4719638"/>
            <a:ext cx="1095375" cy="652462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883745" name="Oval 33"/>
          <p:cNvSpPr>
            <a:spLocks noChangeArrowheads="1"/>
          </p:cNvSpPr>
          <p:nvPr/>
        </p:nvSpPr>
        <p:spPr bwMode="auto">
          <a:xfrm>
            <a:off x="7772400" y="43815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883746" name="AutoShape 34"/>
          <p:cNvCxnSpPr>
            <a:cxnSpLocks noChangeShapeType="1"/>
            <a:stCxn id="883737" idx="6"/>
            <a:endCxn id="883745" idx="2"/>
          </p:cNvCxnSpPr>
          <p:nvPr/>
        </p:nvCxnSpPr>
        <p:spPr bwMode="auto">
          <a:xfrm>
            <a:off x="6819900" y="4572000"/>
            <a:ext cx="952500" cy="1905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883747" name="Text Box 35"/>
          <p:cNvSpPr txBox="1">
            <a:spLocks noChangeArrowheads="1"/>
          </p:cNvSpPr>
          <p:nvPr/>
        </p:nvSpPr>
        <p:spPr bwMode="auto">
          <a:xfrm>
            <a:off x="6994525" y="4140200"/>
            <a:ext cx="5730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F,2</a:t>
            </a:r>
            <a:endParaRPr lang="th-TH" sz="200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8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8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8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8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8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8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8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8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8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8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8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8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8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8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8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8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8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88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88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23" grpId="0" animBg="1" autoUpdateAnimBg="0"/>
      <p:bldP spid="883724" grpId="0" animBg="1" autoUpdateAnimBg="0"/>
      <p:bldP spid="883726" grpId="0" autoUpdateAnimBg="0"/>
      <p:bldP spid="883727" grpId="0" animBg="1" autoUpdateAnimBg="0"/>
      <p:bldP spid="883729" grpId="0" autoUpdateAnimBg="0"/>
      <p:bldP spid="883730" grpId="0" animBg="1" autoUpdateAnimBg="0"/>
      <p:bldP spid="883732" grpId="0" autoUpdateAnimBg="0"/>
      <p:bldP spid="883733" grpId="0" animBg="1" autoUpdateAnimBg="0"/>
      <p:bldP spid="883735" grpId="0" autoUpdateAnimBg="0"/>
      <p:bldP spid="883737" grpId="0" animBg="1" autoUpdateAnimBg="0"/>
      <p:bldP spid="883740" grpId="0" autoUpdateAnimBg="0"/>
      <p:bldP spid="883741" grpId="0" animBg="1" autoUpdateAnimBg="0"/>
      <p:bldP spid="883743" grpId="0" autoUpdateAnimBg="0"/>
      <p:bldP spid="883745" grpId="0" animBg="1" autoUpdateAnimBg="0"/>
      <p:bldP spid="88374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5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95FCC-80AF-4BF7-957E-5A17697A0DB7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7013575" y="0"/>
            <a:ext cx="879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 b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ข้อที่ 1)</a:t>
            </a:r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438150" y="5143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1924050" y="5143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35847" name="AutoShape 8"/>
          <p:cNvCxnSpPr>
            <a:cxnSpLocks noChangeShapeType="1"/>
            <a:stCxn id="35845" idx="6"/>
            <a:endCxn id="35846" idx="2"/>
          </p:cNvCxnSpPr>
          <p:nvPr/>
        </p:nvCxnSpPr>
        <p:spPr bwMode="auto">
          <a:xfrm>
            <a:off x="895350" y="723900"/>
            <a:ext cx="10287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069975" y="31115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A,2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5849" name="Oval 10"/>
          <p:cNvSpPr>
            <a:spLocks noChangeArrowheads="1"/>
          </p:cNvSpPr>
          <p:nvPr/>
        </p:nvSpPr>
        <p:spPr bwMode="auto">
          <a:xfrm>
            <a:off x="3162300" y="5143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cxnSp>
        <p:nvCxnSpPr>
          <p:cNvPr id="35850" name="AutoShape 11"/>
          <p:cNvCxnSpPr>
            <a:cxnSpLocks noChangeShapeType="1"/>
            <a:stCxn id="35846" idx="6"/>
            <a:endCxn id="35849" idx="2"/>
          </p:cNvCxnSpPr>
          <p:nvPr/>
        </p:nvCxnSpPr>
        <p:spPr bwMode="auto">
          <a:xfrm>
            <a:off x="2381250" y="723900"/>
            <a:ext cx="78105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2441575" y="27305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B,3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5852" name="Oval 13"/>
          <p:cNvSpPr>
            <a:spLocks noChangeArrowheads="1"/>
          </p:cNvSpPr>
          <p:nvPr/>
        </p:nvSpPr>
        <p:spPr bwMode="auto">
          <a:xfrm>
            <a:off x="3105150" y="13716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35853" name="AutoShape 14"/>
          <p:cNvCxnSpPr>
            <a:cxnSpLocks noChangeShapeType="1"/>
            <a:stCxn id="35846" idx="4"/>
            <a:endCxn id="35852" idx="2"/>
          </p:cNvCxnSpPr>
          <p:nvPr/>
        </p:nvCxnSpPr>
        <p:spPr bwMode="auto">
          <a:xfrm>
            <a:off x="2152650" y="933450"/>
            <a:ext cx="952500" cy="64770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1984375" y="1206500"/>
            <a:ext cx="59531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C,5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5855" name="Oval 16"/>
          <p:cNvSpPr>
            <a:spLocks noChangeArrowheads="1"/>
          </p:cNvSpPr>
          <p:nvPr/>
        </p:nvSpPr>
        <p:spPr bwMode="auto">
          <a:xfrm>
            <a:off x="4476750" y="13716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35856" name="AutoShape 17"/>
          <p:cNvCxnSpPr>
            <a:cxnSpLocks noChangeShapeType="1"/>
            <a:stCxn id="35852" idx="6"/>
            <a:endCxn id="35855" idx="2"/>
          </p:cNvCxnSpPr>
          <p:nvPr/>
        </p:nvCxnSpPr>
        <p:spPr bwMode="auto">
          <a:xfrm>
            <a:off x="3562350" y="1581150"/>
            <a:ext cx="9144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3603625" y="1206500"/>
            <a:ext cx="6175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D,4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35858" name="AutoShape 19"/>
          <p:cNvCxnSpPr>
            <a:cxnSpLocks noChangeShapeType="1"/>
            <a:stCxn id="35849" idx="5"/>
            <a:endCxn id="35855" idx="1"/>
          </p:cNvCxnSpPr>
          <p:nvPr/>
        </p:nvCxnSpPr>
        <p:spPr bwMode="auto">
          <a:xfrm>
            <a:off x="3552825" y="871538"/>
            <a:ext cx="990600" cy="561975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35859" name="Oval 20"/>
          <p:cNvSpPr>
            <a:spLocks noChangeArrowheads="1"/>
          </p:cNvSpPr>
          <p:nvPr/>
        </p:nvSpPr>
        <p:spPr bwMode="auto">
          <a:xfrm>
            <a:off x="5848350" y="13716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60</a:t>
            </a:r>
          </a:p>
        </p:txBody>
      </p:sp>
      <p:cxnSp>
        <p:nvCxnSpPr>
          <p:cNvPr id="35860" name="AutoShape 21"/>
          <p:cNvCxnSpPr>
            <a:cxnSpLocks noChangeShapeType="1"/>
            <a:endCxn id="35859" idx="2"/>
          </p:cNvCxnSpPr>
          <p:nvPr/>
        </p:nvCxnSpPr>
        <p:spPr bwMode="auto">
          <a:xfrm>
            <a:off x="4724400" y="1581150"/>
            <a:ext cx="112395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5861" name="Text Box 22"/>
          <p:cNvSpPr txBox="1">
            <a:spLocks noChangeArrowheads="1"/>
          </p:cNvSpPr>
          <p:nvPr/>
        </p:nvSpPr>
        <p:spPr bwMode="auto">
          <a:xfrm>
            <a:off x="5051425" y="1168400"/>
            <a:ext cx="5810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E,7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5862" name="Oval 23"/>
          <p:cNvSpPr>
            <a:spLocks noChangeArrowheads="1"/>
          </p:cNvSpPr>
          <p:nvPr/>
        </p:nvSpPr>
        <p:spPr bwMode="auto">
          <a:xfrm>
            <a:off x="4362450" y="21717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35863" name="AutoShape 24"/>
          <p:cNvCxnSpPr>
            <a:cxnSpLocks noChangeShapeType="1"/>
            <a:stCxn id="35852" idx="5"/>
            <a:endCxn id="35862" idx="2"/>
          </p:cNvCxnSpPr>
          <p:nvPr/>
        </p:nvCxnSpPr>
        <p:spPr bwMode="auto">
          <a:xfrm>
            <a:off x="3495675" y="1728788"/>
            <a:ext cx="866775" cy="652462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5864" name="Text Box 25"/>
          <p:cNvSpPr txBox="1">
            <a:spLocks noChangeArrowheads="1"/>
          </p:cNvSpPr>
          <p:nvPr/>
        </p:nvSpPr>
        <p:spPr bwMode="auto">
          <a:xfrm>
            <a:off x="3222625" y="2006600"/>
            <a:ext cx="6143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G,1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35865" name="AutoShape 26"/>
          <p:cNvCxnSpPr>
            <a:cxnSpLocks noChangeShapeType="1"/>
            <a:stCxn id="35862" idx="6"/>
            <a:endCxn id="35859" idx="3"/>
          </p:cNvCxnSpPr>
          <p:nvPr/>
        </p:nvCxnSpPr>
        <p:spPr bwMode="auto">
          <a:xfrm flipV="1">
            <a:off x="4819650" y="1728788"/>
            <a:ext cx="1095375" cy="652462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35866" name="Oval 27"/>
          <p:cNvSpPr>
            <a:spLocks noChangeArrowheads="1"/>
          </p:cNvSpPr>
          <p:nvPr/>
        </p:nvSpPr>
        <p:spPr bwMode="auto">
          <a:xfrm>
            <a:off x="7258050" y="13906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35867" name="AutoShape 28"/>
          <p:cNvCxnSpPr>
            <a:cxnSpLocks noChangeShapeType="1"/>
            <a:stCxn id="35859" idx="6"/>
            <a:endCxn id="35866" idx="2"/>
          </p:cNvCxnSpPr>
          <p:nvPr/>
        </p:nvCxnSpPr>
        <p:spPr bwMode="auto">
          <a:xfrm>
            <a:off x="6305550" y="1581150"/>
            <a:ext cx="952500" cy="1905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5868" name="Text Box 29"/>
          <p:cNvSpPr txBox="1">
            <a:spLocks noChangeArrowheads="1"/>
          </p:cNvSpPr>
          <p:nvPr/>
        </p:nvSpPr>
        <p:spPr bwMode="auto">
          <a:xfrm>
            <a:off x="6480175" y="1149350"/>
            <a:ext cx="5730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F,2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5869" name="Oval 32"/>
          <p:cNvSpPr>
            <a:spLocks noChangeArrowheads="1"/>
          </p:cNvSpPr>
          <p:nvPr/>
        </p:nvSpPr>
        <p:spPr bwMode="auto">
          <a:xfrm>
            <a:off x="647700" y="33337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35870" name="Oval 33"/>
          <p:cNvSpPr>
            <a:spLocks noChangeArrowheads="1"/>
          </p:cNvSpPr>
          <p:nvPr/>
        </p:nvSpPr>
        <p:spPr bwMode="auto">
          <a:xfrm>
            <a:off x="2133600" y="33337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35871" name="AutoShape 34"/>
          <p:cNvCxnSpPr>
            <a:cxnSpLocks noChangeShapeType="1"/>
            <a:stCxn id="35869" idx="6"/>
            <a:endCxn id="35870" idx="2"/>
          </p:cNvCxnSpPr>
          <p:nvPr/>
        </p:nvCxnSpPr>
        <p:spPr bwMode="auto">
          <a:xfrm>
            <a:off x="1104900" y="3543300"/>
            <a:ext cx="10287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5872" name="Text Box 35"/>
          <p:cNvSpPr txBox="1">
            <a:spLocks noChangeArrowheads="1"/>
          </p:cNvSpPr>
          <p:nvPr/>
        </p:nvSpPr>
        <p:spPr bwMode="auto">
          <a:xfrm>
            <a:off x="1279525" y="313055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A,2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884773" name="AutoShape 37"/>
          <p:cNvCxnSpPr>
            <a:cxnSpLocks noChangeShapeType="1"/>
            <a:stCxn id="35870" idx="6"/>
            <a:endCxn id="35878" idx="1"/>
          </p:cNvCxnSpPr>
          <p:nvPr/>
        </p:nvCxnSpPr>
        <p:spPr bwMode="auto">
          <a:xfrm>
            <a:off x="2590800" y="3543300"/>
            <a:ext cx="2162175" cy="70961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84774" name="Text Box 38"/>
          <p:cNvSpPr txBox="1">
            <a:spLocks noChangeArrowheads="1"/>
          </p:cNvSpPr>
          <p:nvPr/>
        </p:nvSpPr>
        <p:spPr bwMode="auto">
          <a:xfrm>
            <a:off x="3279775" y="343535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B,3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5875" name="Oval 39"/>
          <p:cNvSpPr>
            <a:spLocks noChangeArrowheads="1"/>
          </p:cNvSpPr>
          <p:nvPr/>
        </p:nvSpPr>
        <p:spPr bwMode="auto">
          <a:xfrm>
            <a:off x="3314700" y="41910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35876" name="AutoShape 40"/>
          <p:cNvCxnSpPr>
            <a:cxnSpLocks noChangeShapeType="1"/>
            <a:stCxn id="35870" idx="4"/>
            <a:endCxn id="35875" idx="2"/>
          </p:cNvCxnSpPr>
          <p:nvPr/>
        </p:nvCxnSpPr>
        <p:spPr bwMode="auto">
          <a:xfrm>
            <a:off x="2362200" y="3752850"/>
            <a:ext cx="952500" cy="64770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5877" name="Text Box 41"/>
          <p:cNvSpPr txBox="1">
            <a:spLocks noChangeArrowheads="1"/>
          </p:cNvSpPr>
          <p:nvPr/>
        </p:nvSpPr>
        <p:spPr bwMode="auto">
          <a:xfrm>
            <a:off x="2193925" y="4025900"/>
            <a:ext cx="59531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C,5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5878" name="Oval 42"/>
          <p:cNvSpPr>
            <a:spLocks noChangeArrowheads="1"/>
          </p:cNvSpPr>
          <p:nvPr/>
        </p:nvSpPr>
        <p:spPr bwMode="auto">
          <a:xfrm>
            <a:off x="4686300" y="41910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35879" name="AutoShape 43"/>
          <p:cNvCxnSpPr>
            <a:cxnSpLocks noChangeShapeType="1"/>
            <a:stCxn id="35875" idx="6"/>
            <a:endCxn id="35878" idx="2"/>
          </p:cNvCxnSpPr>
          <p:nvPr/>
        </p:nvCxnSpPr>
        <p:spPr bwMode="auto">
          <a:xfrm>
            <a:off x="3771900" y="4400550"/>
            <a:ext cx="9144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5880" name="Text Box 44"/>
          <p:cNvSpPr txBox="1">
            <a:spLocks noChangeArrowheads="1"/>
          </p:cNvSpPr>
          <p:nvPr/>
        </p:nvSpPr>
        <p:spPr bwMode="auto">
          <a:xfrm>
            <a:off x="3813175" y="4025900"/>
            <a:ext cx="6175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D,4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5881" name="Oval 46"/>
          <p:cNvSpPr>
            <a:spLocks noChangeArrowheads="1"/>
          </p:cNvSpPr>
          <p:nvPr/>
        </p:nvSpPr>
        <p:spPr bwMode="auto">
          <a:xfrm>
            <a:off x="6057900" y="41910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60</a:t>
            </a:r>
          </a:p>
        </p:txBody>
      </p:sp>
      <p:cxnSp>
        <p:nvCxnSpPr>
          <p:cNvPr id="35882" name="AutoShape 47"/>
          <p:cNvCxnSpPr>
            <a:cxnSpLocks noChangeShapeType="1"/>
            <a:stCxn id="35878" idx="6"/>
            <a:endCxn id="35881" idx="2"/>
          </p:cNvCxnSpPr>
          <p:nvPr/>
        </p:nvCxnSpPr>
        <p:spPr bwMode="auto">
          <a:xfrm>
            <a:off x="5143500" y="4400550"/>
            <a:ext cx="9144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5883" name="Text Box 48"/>
          <p:cNvSpPr txBox="1">
            <a:spLocks noChangeArrowheads="1"/>
          </p:cNvSpPr>
          <p:nvPr/>
        </p:nvSpPr>
        <p:spPr bwMode="auto">
          <a:xfrm>
            <a:off x="5260975" y="3987800"/>
            <a:ext cx="5810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E,7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884787" name="Text Box 51"/>
          <p:cNvSpPr txBox="1">
            <a:spLocks noChangeArrowheads="1"/>
          </p:cNvSpPr>
          <p:nvPr/>
        </p:nvSpPr>
        <p:spPr bwMode="auto">
          <a:xfrm>
            <a:off x="4803775" y="5226050"/>
            <a:ext cx="6143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G,1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5885" name="Oval 53"/>
          <p:cNvSpPr>
            <a:spLocks noChangeArrowheads="1"/>
          </p:cNvSpPr>
          <p:nvPr/>
        </p:nvSpPr>
        <p:spPr bwMode="auto">
          <a:xfrm>
            <a:off x="7467600" y="42100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35886" name="AutoShape 54"/>
          <p:cNvCxnSpPr>
            <a:cxnSpLocks noChangeShapeType="1"/>
            <a:stCxn id="35881" idx="6"/>
            <a:endCxn id="35885" idx="2"/>
          </p:cNvCxnSpPr>
          <p:nvPr/>
        </p:nvCxnSpPr>
        <p:spPr bwMode="auto">
          <a:xfrm>
            <a:off x="6515100" y="4400550"/>
            <a:ext cx="952500" cy="1905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5887" name="Text Box 55"/>
          <p:cNvSpPr txBox="1">
            <a:spLocks noChangeArrowheads="1"/>
          </p:cNvSpPr>
          <p:nvPr/>
        </p:nvSpPr>
        <p:spPr bwMode="auto">
          <a:xfrm>
            <a:off x="6689725" y="3968750"/>
            <a:ext cx="5730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F,2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5888" name="Line 56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705225" y="4548188"/>
            <a:ext cx="2390775" cy="804862"/>
            <a:chOff x="2214" y="2745"/>
            <a:chExt cx="1506" cy="507"/>
          </a:xfrm>
        </p:grpSpPr>
        <p:cxnSp>
          <p:nvCxnSpPr>
            <p:cNvPr id="35892" name="AutoShape 50"/>
            <p:cNvCxnSpPr>
              <a:cxnSpLocks noChangeShapeType="1"/>
              <a:stCxn id="35875" idx="5"/>
            </p:cNvCxnSpPr>
            <p:nvPr/>
          </p:nvCxnSpPr>
          <p:spPr bwMode="auto">
            <a:xfrm>
              <a:off x="2214" y="2745"/>
              <a:ext cx="642" cy="50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5893" name="Line 57"/>
            <p:cNvSpPr>
              <a:spLocks noChangeShapeType="1"/>
            </p:cNvSpPr>
            <p:nvPr/>
          </p:nvSpPr>
          <p:spPr bwMode="auto">
            <a:xfrm flipV="1">
              <a:off x="2844" y="2760"/>
              <a:ext cx="876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884795" name="AutoShape 59"/>
          <p:cNvSpPr>
            <a:spLocks noChangeArrowheads="1"/>
          </p:cNvSpPr>
          <p:nvPr/>
        </p:nvSpPr>
        <p:spPr bwMode="auto">
          <a:xfrm rot="-994840">
            <a:off x="3790950" y="381000"/>
            <a:ext cx="781050" cy="476250"/>
          </a:xfrm>
          <a:prstGeom prst="leftArrow">
            <a:avLst>
              <a:gd name="adj1" fmla="val 50000"/>
              <a:gd name="adj2" fmla="val 41000"/>
            </a:avLst>
          </a:prstGeom>
          <a:solidFill>
            <a:srgbClr val="3333CC"/>
          </a:solidFill>
          <a:ln w="381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84796" name="AutoShape 60"/>
          <p:cNvSpPr>
            <a:spLocks noChangeArrowheads="1"/>
          </p:cNvSpPr>
          <p:nvPr/>
        </p:nvSpPr>
        <p:spPr bwMode="auto">
          <a:xfrm rot="389136">
            <a:off x="5200650" y="2190750"/>
            <a:ext cx="781050" cy="476250"/>
          </a:xfrm>
          <a:prstGeom prst="leftArrow">
            <a:avLst>
              <a:gd name="adj1" fmla="val 50000"/>
              <a:gd name="adj2" fmla="val 41000"/>
            </a:avLst>
          </a:prstGeom>
          <a:solidFill>
            <a:srgbClr val="3333CC"/>
          </a:solidFill>
          <a:ln w="381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8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8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74" grpId="0" autoUpdateAnimBg="0"/>
      <p:bldP spid="884787" grpId="0" autoUpdateAnimBg="0"/>
      <p:bldP spid="884795" grpId="0" animBg="1"/>
      <p:bldP spid="88479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33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CE246-760A-408B-B47D-E8307513E4F0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36868" name="Oval 27"/>
          <p:cNvSpPr>
            <a:spLocks noChangeArrowheads="1"/>
          </p:cNvSpPr>
          <p:nvPr/>
        </p:nvSpPr>
        <p:spPr bwMode="auto">
          <a:xfrm>
            <a:off x="552450" y="723900"/>
            <a:ext cx="457200" cy="4191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36869" name="Oval 28"/>
          <p:cNvSpPr>
            <a:spLocks noChangeArrowheads="1"/>
          </p:cNvSpPr>
          <p:nvPr/>
        </p:nvSpPr>
        <p:spPr bwMode="auto">
          <a:xfrm>
            <a:off x="2038350" y="723900"/>
            <a:ext cx="457200" cy="4191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36870" name="AutoShape 29"/>
          <p:cNvCxnSpPr>
            <a:cxnSpLocks noChangeShapeType="1"/>
            <a:stCxn id="36868" idx="6"/>
            <a:endCxn id="36869" idx="2"/>
          </p:cNvCxnSpPr>
          <p:nvPr/>
        </p:nvCxnSpPr>
        <p:spPr bwMode="auto">
          <a:xfrm>
            <a:off x="1009650" y="933450"/>
            <a:ext cx="10287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6871" name="Text Box 30"/>
          <p:cNvSpPr txBox="1">
            <a:spLocks noChangeArrowheads="1"/>
          </p:cNvSpPr>
          <p:nvPr/>
        </p:nvSpPr>
        <p:spPr bwMode="auto">
          <a:xfrm>
            <a:off x="1184275" y="52070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A,2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36872" name="AutoShape 31"/>
          <p:cNvCxnSpPr>
            <a:cxnSpLocks noChangeShapeType="1"/>
            <a:stCxn id="36869" idx="6"/>
            <a:endCxn id="36877" idx="1"/>
          </p:cNvCxnSpPr>
          <p:nvPr/>
        </p:nvCxnSpPr>
        <p:spPr bwMode="auto">
          <a:xfrm>
            <a:off x="2495550" y="933450"/>
            <a:ext cx="2162175" cy="709613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6873" name="Text Box 32"/>
          <p:cNvSpPr txBox="1">
            <a:spLocks noChangeArrowheads="1"/>
          </p:cNvSpPr>
          <p:nvPr/>
        </p:nvSpPr>
        <p:spPr bwMode="auto">
          <a:xfrm>
            <a:off x="3184525" y="82550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B,3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6874" name="Oval 33"/>
          <p:cNvSpPr>
            <a:spLocks noChangeArrowheads="1"/>
          </p:cNvSpPr>
          <p:nvPr/>
        </p:nvSpPr>
        <p:spPr bwMode="auto">
          <a:xfrm>
            <a:off x="3219450" y="1581150"/>
            <a:ext cx="457200" cy="4191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cxnSp>
        <p:nvCxnSpPr>
          <p:cNvPr id="36875" name="AutoShape 34"/>
          <p:cNvCxnSpPr>
            <a:cxnSpLocks noChangeShapeType="1"/>
            <a:stCxn id="36869" idx="4"/>
            <a:endCxn id="36874" idx="2"/>
          </p:cNvCxnSpPr>
          <p:nvPr/>
        </p:nvCxnSpPr>
        <p:spPr bwMode="auto">
          <a:xfrm>
            <a:off x="2266950" y="1143000"/>
            <a:ext cx="952500" cy="64770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6876" name="Text Box 35"/>
          <p:cNvSpPr txBox="1">
            <a:spLocks noChangeArrowheads="1"/>
          </p:cNvSpPr>
          <p:nvPr/>
        </p:nvSpPr>
        <p:spPr bwMode="auto">
          <a:xfrm>
            <a:off x="2098675" y="1416050"/>
            <a:ext cx="59531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C,5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6877" name="Oval 36"/>
          <p:cNvSpPr>
            <a:spLocks noChangeArrowheads="1"/>
          </p:cNvSpPr>
          <p:nvPr/>
        </p:nvSpPr>
        <p:spPr bwMode="auto">
          <a:xfrm>
            <a:off x="4591050" y="1581150"/>
            <a:ext cx="457200" cy="4191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36878" name="AutoShape 37"/>
          <p:cNvCxnSpPr>
            <a:cxnSpLocks noChangeShapeType="1"/>
            <a:stCxn id="36874" idx="6"/>
            <a:endCxn id="36877" idx="2"/>
          </p:cNvCxnSpPr>
          <p:nvPr/>
        </p:nvCxnSpPr>
        <p:spPr bwMode="auto">
          <a:xfrm>
            <a:off x="3676650" y="1790700"/>
            <a:ext cx="9144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6879" name="Text Box 38"/>
          <p:cNvSpPr txBox="1">
            <a:spLocks noChangeArrowheads="1"/>
          </p:cNvSpPr>
          <p:nvPr/>
        </p:nvSpPr>
        <p:spPr bwMode="auto">
          <a:xfrm>
            <a:off x="3717925" y="1416050"/>
            <a:ext cx="6175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D,4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6880" name="Oval 39"/>
          <p:cNvSpPr>
            <a:spLocks noChangeArrowheads="1"/>
          </p:cNvSpPr>
          <p:nvPr/>
        </p:nvSpPr>
        <p:spPr bwMode="auto">
          <a:xfrm>
            <a:off x="5962650" y="1581150"/>
            <a:ext cx="457200" cy="4191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60</a:t>
            </a:r>
          </a:p>
        </p:txBody>
      </p:sp>
      <p:cxnSp>
        <p:nvCxnSpPr>
          <p:cNvPr id="36881" name="AutoShape 40"/>
          <p:cNvCxnSpPr>
            <a:cxnSpLocks noChangeShapeType="1"/>
            <a:endCxn id="36880" idx="2"/>
          </p:cNvCxnSpPr>
          <p:nvPr/>
        </p:nvCxnSpPr>
        <p:spPr bwMode="auto">
          <a:xfrm>
            <a:off x="4838700" y="1790700"/>
            <a:ext cx="112395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6882" name="Text Box 41"/>
          <p:cNvSpPr txBox="1">
            <a:spLocks noChangeArrowheads="1"/>
          </p:cNvSpPr>
          <p:nvPr/>
        </p:nvSpPr>
        <p:spPr bwMode="auto">
          <a:xfrm>
            <a:off x="5165725" y="1377950"/>
            <a:ext cx="5810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E,7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6883" name="Text Box 42"/>
          <p:cNvSpPr txBox="1">
            <a:spLocks noChangeArrowheads="1"/>
          </p:cNvSpPr>
          <p:nvPr/>
        </p:nvSpPr>
        <p:spPr bwMode="auto">
          <a:xfrm>
            <a:off x="4708525" y="2616200"/>
            <a:ext cx="6143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G,1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6884" name="Oval 43"/>
          <p:cNvSpPr>
            <a:spLocks noChangeArrowheads="1"/>
          </p:cNvSpPr>
          <p:nvPr/>
        </p:nvSpPr>
        <p:spPr bwMode="auto">
          <a:xfrm>
            <a:off x="7372350" y="1600200"/>
            <a:ext cx="457200" cy="4191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36885" name="AutoShape 44"/>
          <p:cNvCxnSpPr>
            <a:cxnSpLocks noChangeShapeType="1"/>
            <a:stCxn id="36880" idx="6"/>
            <a:endCxn id="36884" idx="2"/>
          </p:cNvCxnSpPr>
          <p:nvPr/>
        </p:nvCxnSpPr>
        <p:spPr bwMode="auto">
          <a:xfrm>
            <a:off x="6419850" y="1790700"/>
            <a:ext cx="952500" cy="1905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6886" name="Text Box 45"/>
          <p:cNvSpPr txBox="1">
            <a:spLocks noChangeArrowheads="1"/>
          </p:cNvSpPr>
          <p:nvPr/>
        </p:nvSpPr>
        <p:spPr bwMode="auto">
          <a:xfrm>
            <a:off x="6594475" y="1358900"/>
            <a:ext cx="5730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F,2</a:t>
            </a:r>
            <a:endParaRPr lang="th-TH" sz="2000">
              <a:solidFill>
                <a:srgbClr val="FF6600"/>
              </a:solidFill>
            </a:endParaRPr>
          </a:p>
        </p:txBody>
      </p:sp>
      <p:grpSp>
        <p:nvGrpSpPr>
          <p:cNvPr id="36887" name="Group 47"/>
          <p:cNvGrpSpPr>
            <a:grpSpLocks/>
          </p:cNvGrpSpPr>
          <p:nvPr/>
        </p:nvGrpSpPr>
        <p:grpSpPr bwMode="auto">
          <a:xfrm>
            <a:off x="3609975" y="1938338"/>
            <a:ext cx="2390775" cy="804862"/>
            <a:chOff x="2214" y="2745"/>
            <a:chExt cx="1506" cy="507"/>
          </a:xfrm>
        </p:grpSpPr>
        <p:cxnSp>
          <p:nvCxnSpPr>
            <p:cNvPr id="36895" name="AutoShape 48"/>
            <p:cNvCxnSpPr>
              <a:cxnSpLocks noChangeShapeType="1"/>
              <a:stCxn id="36874" idx="5"/>
            </p:cNvCxnSpPr>
            <p:nvPr/>
          </p:nvCxnSpPr>
          <p:spPr bwMode="auto">
            <a:xfrm>
              <a:off x="2214" y="2745"/>
              <a:ext cx="642" cy="507"/>
            </a:xfrm>
            <a:prstGeom prst="straightConnector1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/>
            </a:ln>
          </p:spPr>
        </p:cxnSp>
        <p:sp>
          <p:nvSpPr>
            <p:cNvPr id="36896" name="Line 49"/>
            <p:cNvSpPr>
              <a:spLocks noChangeShapeType="1"/>
            </p:cNvSpPr>
            <p:nvPr/>
          </p:nvSpPr>
          <p:spPr bwMode="auto">
            <a:xfrm flipV="1">
              <a:off x="2844" y="2760"/>
              <a:ext cx="876" cy="480"/>
            </a:xfrm>
            <a:prstGeom prst="lin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885812" name="Text Box 52"/>
          <p:cNvSpPr txBox="1">
            <a:spLocks noChangeArrowheads="1"/>
          </p:cNvSpPr>
          <p:nvPr/>
        </p:nvSpPr>
        <p:spPr bwMode="auto">
          <a:xfrm>
            <a:off x="2517775" y="3386138"/>
            <a:ext cx="63595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A – B – E - F       =  2+3+7+2     = 14 </a:t>
            </a:r>
            <a:r>
              <a:rPr lang="th-TH">
                <a:solidFill>
                  <a:srgbClr val="FF6600"/>
                </a:solidFill>
              </a:rPr>
              <a:t>วัน</a:t>
            </a:r>
          </a:p>
        </p:txBody>
      </p:sp>
      <p:sp>
        <p:nvSpPr>
          <p:cNvPr id="885813" name="Text Box 53"/>
          <p:cNvSpPr txBox="1">
            <a:spLocks noChangeArrowheads="1"/>
          </p:cNvSpPr>
          <p:nvPr/>
        </p:nvSpPr>
        <p:spPr bwMode="auto">
          <a:xfrm>
            <a:off x="628650" y="3386138"/>
            <a:ext cx="18923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3333CC"/>
                </a:solidFill>
              </a:rPr>
              <a:t>เส้นทางที่ 1</a:t>
            </a:r>
          </a:p>
        </p:txBody>
      </p:sp>
      <p:sp>
        <p:nvSpPr>
          <p:cNvPr id="885814" name="Text Box 54"/>
          <p:cNvSpPr txBox="1">
            <a:spLocks noChangeArrowheads="1"/>
          </p:cNvSpPr>
          <p:nvPr/>
        </p:nvSpPr>
        <p:spPr bwMode="auto">
          <a:xfrm>
            <a:off x="590550" y="3995738"/>
            <a:ext cx="18923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3333CC"/>
                </a:solidFill>
              </a:rPr>
              <a:t>เส้นทางที่ 2</a:t>
            </a:r>
          </a:p>
        </p:txBody>
      </p:sp>
      <p:sp>
        <p:nvSpPr>
          <p:cNvPr id="885815" name="Text Box 55"/>
          <p:cNvSpPr txBox="1">
            <a:spLocks noChangeArrowheads="1"/>
          </p:cNvSpPr>
          <p:nvPr/>
        </p:nvSpPr>
        <p:spPr bwMode="auto">
          <a:xfrm>
            <a:off x="2517775" y="4014788"/>
            <a:ext cx="6350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A– C– D – E - F   = 2+5+4+7+2 = 20 </a:t>
            </a:r>
            <a:r>
              <a:rPr lang="th-TH">
                <a:solidFill>
                  <a:srgbClr val="FF6600"/>
                </a:solidFill>
              </a:rPr>
              <a:t>วัน</a:t>
            </a:r>
          </a:p>
        </p:txBody>
      </p:sp>
      <p:sp>
        <p:nvSpPr>
          <p:cNvPr id="885816" name="Text Box 56"/>
          <p:cNvSpPr txBox="1">
            <a:spLocks noChangeArrowheads="1"/>
          </p:cNvSpPr>
          <p:nvPr/>
        </p:nvSpPr>
        <p:spPr bwMode="auto">
          <a:xfrm>
            <a:off x="552450" y="4681538"/>
            <a:ext cx="18923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3333CC"/>
                </a:solidFill>
              </a:rPr>
              <a:t>เส้นทางที่ </a:t>
            </a:r>
            <a:r>
              <a:rPr lang="en-US">
                <a:solidFill>
                  <a:srgbClr val="3333CC"/>
                </a:solidFill>
              </a:rPr>
              <a:t>3</a:t>
            </a:r>
            <a:endParaRPr lang="th-TH">
              <a:solidFill>
                <a:srgbClr val="3333CC"/>
              </a:solidFill>
            </a:endParaRPr>
          </a:p>
        </p:txBody>
      </p:sp>
      <p:sp>
        <p:nvSpPr>
          <p:cNvPr id="885817" name="Text Box 57"/>
          <p:cNvSpPr txBox="1">
            <a:spLocks noChangeArrowheads="1"/>
          </p:cNvSpPr>
          <p:nvPr/>
        </p:nvSpPr>
        <p:spPr bwMode="auto">
          <a:xfrm>
            <a:off x="2479675" y="4700588"/>
            <a:ext cx="6407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A– C– G - F          = 2+5+1+2      = 10 </a:t>
            </a:r>
            <a:r>
              <a:rPr lang="th-TH">
                <a:solidFill>
                  <a:srgbClr val="FF6600"/>
                </a:solidFill>
              </a:rPr>
              <a:t>วัน</a:t>
            </a:r>
          </a:p>
        </p:txBody>
      </p:sp>
      <p:sp>
        <p:nvSpPr>
          <p:cNvPr id="885818" name="Text Box 58"/>
          <p:cNvSpPr txBox="1">
            <a:spLocks noChangeArrowheads="1"/>
          </p:cNvSpPr>
          <p:nvPr/>
        </p:nvSpPr>
        <p:spPr bwMode="auto">
          <a:xfrm>
            <a:off x="2708275" y="5443538"/>
            <a:ext cx="4483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3333CC"/>
                </a:solidFill>
              </a:rPr>
              <a:t>เส้นวิกฤติ คือ </a:t>
            </a:r>
            <a:r>
              <a:rPr lang="en-US">
                <a:solidFill>
                  <a:srgbClr val="3333CC"/>
                </a:solidFill>
              </a:rPr>
              <a:t>A– C– D – E – F</a:t>
            </a:r>
            <a:endParaRPr lang="th-TH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88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"/>
                                        <p:tgtEl>
                                          <p:spTgt spid="88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8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"/>
                                        <p:tgtEl>
                                          <p:spTgt spid="88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"/>
                                        <p:tgtEl>
                                          <p:spTgt spid="88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812" grpId="0" autoUpdateAnimBg="0"/>
      <p:bldP spid="885813" grpId="0" autoUpdateAnimBg="0"/>
      <p:bldP spid="885814" grpId="0" autoUpdateAnimBg="0"/>
      <p:bldP spid="885815" grpId="0" autoUpdateAnimBg="0"/>
      <p:bldP spid="885816" grpId="0" autoUpdateAnimBg="0"/>
      <p:bldP spid="885817" grpId="0" autoUpdateAnimBg="0"/>
      <p:bldP spid="88581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2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F8617-2B08-4582-972A-D8A6062519FB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428750" y="171450"/>
          <a:ext cx="3848100" cy="3676650"/>
        </p:xfrm>
        <a:graphic>
          <a:graphicData uri="http://schemas.openxmlformats.org/presentationml/2006/ole">
            <p:oleObj spid="_x0000_s10242" name="Document" r:id="rId4" imgW="3930120" imgH="3755880" progId="Word.Document.8">
              <p:embed/>
            </p:oleObj>
          </a:graphicData>
        </a:graphic>
      </p:graphicFrame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0" y="0"/>
            <a:ext cx="879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 b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ข้อที่ 2)</a:t>
            </a: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1447800" y="476250"/>
            <a:ext cx="39624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1447800" y="3067050"/>
            <a:ext cx="39624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78604" name="Oval 12"/>
          <p:cNvSpPr>
            <a:spLocks noChangeArrowheads="1"/>
          </p:cNvSpPr>
          <p:nvPr/>
        </p:nvSpPr>
        <p:spPr bwMode="auto">
          <a:xfrm>
            <a:off x="457200" y="41338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878605" name="Oval 13"/>
          <p:cNvSpPr>
            <a:spLocks noChangeArrowheads="1"/>
          </p:cNvSpPr>
          <p:nvPr/>
        </p:nvSpPr>
        <p:spPr bwMode="auto">
          <a:xfrm>
            <a:off x="1943100" y="41338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10250" name="AutoShape 14"/>
          <p:cNvCxnSpPr>
            <a:cxnSpLocks noChangeShapeType="1"/>
            <a:stCxn id="878604" idx="6"/>
            <a:endCxn id="878605" idx="2"/>
          </p:cNvCxnSpPr>
          <p:nvPr/>
        </p:nvCxnSpPr>
        <p:spPr bwMode="auto">
          <a:xfrm>
            <a:off x="914400" y="4343400"/>
            <a:ext cx="10287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1089025" y="393065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B,7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878608" name="Oval 16"/>
          <p:cNvSpPr>
            <a:spLocks noChangeArrowheads="1"/>
          </p:cNvSpPr>
          <p:nvPr/>
        </p:nvSpPr>
        <p:spPr bwMode="auto">
          <a:xfrm>
            <a:off x="3219450" y="41338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cxnSp>
        <p:nvCxnSpPr>
          <p:cNvPr id="10253" name="AutoShape 17"/>
          <p:cNvCxnSpPr>
            <a:cxnSpLocks noChangeShapeType="1"/>
            <a:stCxn id="878605" idx="6"/>
            <a:endCxn id="878608" idx="2"/>
          </p:cNvCxnSpPr>
          <p:nvPr/>
        </p:nvCxnSpPr>
        <p:spPr bwMode="auto">
          <a:xfrm>
            <a:off x="2400300" y="4343400"/>
            <a:ext cx="81915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2441575" y="393065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A,3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878611" name="Oval 19"/>
          <p:cNvSpPr>
            <a:spLocks noChangeArrowheads="1"/>
          </p:cNvSpPr>
          <p:nvPr/>
        </p:nvSpPr>
        <p:spPr bwMode="auto">
          <a:xfrm>
            <a:off x="4210050" y="48006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sp>
        <p:nvSpPr>
          <p:cNvPr id="878615" name="Oval 23"/>
          <p:cNvSpPr>
            <a:spLocks noChangeArrowheads="1"/>
          </p:cNvSpPr>
          <p:nvPr/>
        </p:nvSpPr>
        <p:spPr bwMode="auto">
          <a:xfrm>
            <a:off x="6419850" y="48006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10257" name="AutoShape 24"/>
          <p:cNvCxnSpPr>
            <a:cxnSpLocks noChangeShapeType="1"/>
            <a:stCxn id="878611" idx="6"/>
            <a:endCxn id="878615" idx="2"/>
          </p:cNvCxnSpPr>
          <p:nvPr/>
        </p:nvCxnSpPr>
        <p:spPr bwMode="auto">
          <a:xfrm>
            <a:off x="4667250" y="5010150"/>
            <a:ext cx="17526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10258" name="Text Box 26"/>
          <p:cNvSpPr txBox="1">
            <a:spLocks noChangeArrowheads="1"/>
          </p:cNvSpPr>
          <p:nvPr/>
        </p:nvSpPr>
        <p:spPr bwMode="auto">
          <a:xfrm>
            <a:off x="4765675" y="4616450"/>
            <a:ext cx="59531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C,8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10259" name="AutoShape 36"/>
          <p:cNvCxnSpPr>
            <a:cxnSpLocks noChangeShapeType="1"/>
            <a:stCxn id="878605" idx="5"/>
            <a:endCxn id="878611" idx="2"/>
          </p:cNvCxnSpPr>
          <p:nvPr/>
        </p:nvCxnSpPr>
        <p:spPr bwMode="auto">
          <a:xfrm>
            <a:off x="2333625" y="4491038"/>
            <a:ext cx="1876425" cy="519112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10260" name="Text Box 37"/>
          <p:cNvSpPr txBox="1">
            <a:spLocks noChangeArrowheads="1"/>
          </p:cNvSpPr>
          <p:nvPr/>
        </p:nvSpPr>
        <p:spPr bwMode="auto">
          <a:xfrm>
            <a:off x="2574925" y="4730750"/>
            <a:ext cx="6175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D,4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10261" name="AutoShape 38"/>
          <p:cNvCxnSpPr>
            <a:cxnSpLocks noChangeShapeType="1"/>
            <a:stCxn id="878608" idx="6"/>
            <a:endCxn id="878611" idx="0"/>
          </p:cNvCxnSpPr>
          <p:nvPr/>
        </p:nvCxnSpPr>
        <p:spPr bwMode="auto">
          <a:xfrm>
            <a:off x="3676650" y="4343400"/>
            <a:ext cx="762000" cy="457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878631" name="Oval 39"/>
          <p:cNvSpPr>
            <a:spLocks noChangeArrowheads="1"/>
          </p:cNvSpPr>
          <p:nvPr/>
        </p:nvSpPr>
        <p:spPr bwMode="auto">
          <a:xfrm>
            <a:off x="5562600" y="548640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0">
                <a:latin typeface="Angsana New" pitchFamily="18" charset="-34"/>
                <a:cs typeface="Angsana New" pitchFamily="18" charset="-34"/>
              </a:rPr>
              <a:t>60</a:t>
            </a:r>
          </a:p>
        </p:txBody>
      </p:sp>
      <p:cxnSp>
        <p:nvCxnSpPr>
          <p:cNvPr id="10263" name="AutoShape 40"/>
          <p:cNvCxnSpPr>
            <a:cxnSpLocks noChangeShapeType="1"/>
            <a:stCxn id="878611" idx="5"/>
            <a:endCxn id="878631" idx="2"/>
          </p:cNvCxnSpPr>
          <p:nvPr/>
        </p:nvCxnSpPr>
        <p:spPr bwMode="auto">
          <a:xfrm>
            <a:off x="4600575" y="5157788"/>
            <a:ext cx="962025" cy="538162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10264" name="Text Box 41"/>
          <p:cNvSpPr txBox="1">
            <a:spLocks noChangeArrowheads="1"/>
          </p:cNvSpPr>
          <p:nvPr/>
        </p:nvSpPr>
        <p:spPr bwMode="auto">
          <a:xfrm>
            <a:off x="4708525" y="5416550"/>
            <a:ext cx="5810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E,5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878634" name="Oval 42"/>
          <p:cNvSpPr>
            <a:spLocks noChangeArrowheads="1"/>
          </p:cNvSpPr>
          <p:nvPr/>
        </p:nvSpPr>
        <p:spPr bwMode="auto">
          <a:xfrm>
            <a:off x="7753350" y="4819650"/>
            <a:ext cx="457200" cy="419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10266" name="AutoShape 43"/>
          <p:cNvCxnSpPr>
            <a:cxnSpLocks noChangeShapeType="1"/>
            <a:stCxn id="878615" idx="6"/>
            <a:endCxn id="878634" idx="2"/>
          </p:cNvCxnSpPr>
          <p:nvPr/>
        </p:nvCxnSpPr>
        <p:spPr bwMode="auto">
          <a:xfrm>
            <a:off x="6877050" y="5010150"/>
            <a:ext cx="876300" cy="1905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10267" name="Text Box 44"/>
          <p:cNvSpPr txBox="1">
            <a:spLocks noChangeArrowheads="1"/>
          </p:cNvSpPr>
          <p:nvPr/>
        </p:nvSpPr>
        <p:spPr bwMode="auto">
          <a:xfrm>
            <a:off x="6975475" y="4597400"/>
            <a:ext cx="5730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F,2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10268" name="AutoShape 45"/>
          <p:cNvCxnSpPr>
            <a:cxnSpLocks noChangeShapeType="1"/>
            <a:stCxn id="878631" idx="6"/>
            <a:endCxn id="878615" idx="4"/>
          </p:cNvCxnSpPr>
          <p:nvPr/>
        </p:nvCxnSpPr>
        <p:spPr bwMode="auto">
          <a:xfrm flipV="1">
            <a:off x="6019800" y="5219700"/>
            <a:ext cx="628650" cy="47625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วันที่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11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AB9A4-7E8D-4686-857A-A661C60E3576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933891" name="AutoShape 3"/>
          <p:cNvSpPr>
            <a:spLocks noChangeArrowheads="1"/>
          </p:cNvSpPr>
          <p:nvPr/>
        </p:nvSpPr>
        <p:spPr bwMode="auto">
          <a:xfrm>
            <a:off x="1504950" y="1600200"/>
            <a:ext cx="6000750" cy="933450"/>
          </a:xfrm>
          <a:prstGeom prst="roundRect">
            <a:avLst>
              <a:gd name="adj" fmla="val 22787"/>
            </a:avLst>
          </a:prstGeom>
          <a:solidFill>
            <a:srgbClr val="3333CC"/>
          </a:solidFill>
          <a:ln w="38100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th-TH"/>
              <a:t>1. ความเป็นไปได้ทางด้านเทคนิค</a:t>
            </a:r>
          </a:p>
          <a:p>
            <a:pPr marL="457200" indent="-457200"/>
            <a:r>
              <a:rPr lang="th-TH" sz="2000">
                <a:solidFill>
                  <a:srgbClr val="FF9900"/>
                </a:solidFill>
              </a:rPr>
              <a:t>    (</a:t>
            </a:r>
            <a:r>
              <a:rPr lang="en-US" sz="2000">
                <a:solidFill>
                  <a:srgbClr val="FF9900"/>
                </a:solidFill>
              </a:rPr>
              <a:t>Technical Feasibility)</a:t>
            </a:r>
            <a:endParaRPr lang="th-TH" sz="2000">
              <a:solidFill>
                <a:srgbClr val="FF9900"/>
              </a:solidFill>
            </a:endParaRPr>
          </a:p>
        </p:txBody>
      </p:sp>
      <p:sp>
        <p:nvSpPr>
          <p:cNvPr id="933892" name="AutoShape 4"/>
          <p:cNvSpPr>
            <a:spLocks noChangeArrowheads="1"/>
          </p:cNvSpPr>
          <p:nvPr/>
        </p:nvSpPr>
        <p:spPr bwMode="auto">
          <a:xfrm>
            <a:off x="1485900" y="2667000"/>
            <a:ext cx="6000750" cy="933450"/>
          </a:xfrm>
          <a:prstGeom prst="roundRect">
            <a:avLst>
              <a:gd name="adj" fmla="val 22787"/>
            </a:avLst>
          </a:prstGeom>
          <a:solidFill>
            <a:srgbClr val="3333CC"/>
          </a:solidFill>
          <a:ln w="38100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th-TH"/>
              <a:t>2. ความเป็นไปได้ทางด้านเศรษฐศาสตร์</a:t>
            </a:r>
          </a:p>
          <a:p>
            <a:pPr marL="457200" indent="-457200"/>
            <a:r>
              <a:rPr lang="th-TH" sz="2000">
                <a:solidFill>
                  <a:srgbClr val="FF9900"/>
                </a:solidFill>
              </a:rPr>
              <a:t>    (</a:t>
            </a:r>
            <a:r>
              <a:rPr lang="en-US" sz="2000">
                <a:solidFill>
                  <a:srgbClr val="FF9900"/>
                </a:solidFill>
              </a:rPr>
              <a:t>Economical Feasibility)</a:t>
            </a:r>
            <a:endParaRPr lang="th-TH" sz="2000">
              <a:solidFill>
                <a:srgbClr val="FF9900"/>
              </a:solidFill>
            </a:endParaRPr>
          </a:p>
        </p:txBody>
      </p:sp>
      <p:sp>
        <p:nvSpPr>
          <p:cNvPr id="933893" name="AutoShape 5"/>
          <p:cNvSpPr>
            <a:spLocks noChangeArrowheads="1"/>
          </p:cNvSpPr>
          <p:nvPr/>
        </p:nvSpPr>
        <p:spPr bwMode="auto">
          <a:xfrm>
            <a:off x="1504950" y="3752850"/>
            <a:ext cx="6000750" cy="933450"/>
          </a:xfrm>
          <a:prstGeom prst="roundRect">
            <a:avLst>
              <a:gd name="adj" fmla="val 22787"/>
            </a:avLst>
          </a:prstGeom>
          <a:solidFill>
            <a:srgbClr val="3333CC"/>
          </a:solidFill>
          <a:ln w="38100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th-TH"/>
              <a:t>3. ความเป็นไปได้ทางด้านการปฏิบัติงาน</a:t>
            </a:r>
          </a:p>
          <a:p>
            <a:pPr marL="457200" indent="-457200"/>
            <a:r>
              <a:rPr lang="th-TH" sz="2000">
                <a:solidFill>
                  <a:srgbClr val="FF9900"/>
                </a:solidFill>
              </a:rPr>
              <a:t>    (</a:t>
            </a:r>
            <a:r>
              <a:rPr lang="en-US" sz="2000">
                <a:solidFill>
                  <a:srgbClr val="FF9900"/>
                </a:solidFill>
              </a:rPr>
              <a:t>Operational Feasibility)</a:t>
            </a:r>
            <a:endParaRPr lang="th-TH" sz="2000">
              <a:solidFill>
                <a:srgbClr val="FF9900"/>
              </a:solidFill>
            </a:endParaRPr>
          </a:p>
        </p:txBody>
      </p:sp>
      <p:sp>
        <p:nvSpPr>
          <p:cNvPr id="933895" name="Text Box 7"/>
          <p:cNvSpPr txBox="1">
            <a:spLocks noChangeArrowheads="1"/>
          </p:cNvSpPr>
          <p:nvPr/>
        </p:nvSpPr>
        <p:spPr bwMode="auto">
          <a:xfrm>
            <a:off x="1508125" y="7253288"/>
            <a:ext cx="6715125" cy="2320925"/>
          </a:xfrm>
          <a:prstGeom prst="rect">
            <a:avLst/>
          </a:prstGeom>
          <a:solidFill>
            <a:srgbClr val="FF99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h-TH">
                <a:solidFill>
                  <a:srgbClr val="FFFFFF"/>
                </a:solidFill>
              </a:rPr>
              <a:t> จำเป็นต้องจัดหาอุปกรณ์ใหม่หรือไม่</a:t>
            </a:r>
          </a:p>
          <a:p>
            <a:pPr>
              <a:buFontTx/>
              <a:buChar char="•"/>
            </a:pPr>
            <a:r>
              <a:rPr lang="th-TH">
                <a:solidFill>
                  <a:srgbClr val="FFFFFF"/>
                </a:solidFill>
              </a:rPr>
              <a:t> อุปกรณ์ที่จัดหามาสามารถรองรับเทคโนโลยีในอนาคตได้หรือไม่</a:t>
            </a:r>
          </a:p>
          <a:p>
            <a:pPr>
              <a:buFontTx/>
              <a:buChar char="•"/>
            </a:pPr>
            <a:r>
              <a:rPr lang="th-TH">
                <a:solidFill>
                  <a:srgbClr val="FFFFFF"/>
                </a:solidFill>
              </a:rPr>
              <a:t> ฮาร์ดแวร์กับซอฟต์แวร์เข้ากันได้หรือไม่</a:t>
            </a:r>
          </a:p>
          <a:p>
            <a:pPr>
              <a:buFontTx/>
              <a:buChar char="•"/>
            </a:pPr>
            <a:r>
              <a:rPr lang="th-TH">
                <a:solidFill>
                  <a:srgbClr val="FFFFFF"/>
                </a:solidFill>
              </a:rPr>
              <a:t> ทีมงานมีความเชี่ยวชาญในการนำเทคโนโลยีที่มีอยู่มาใช้งานได้หรือไม่</a:t>
            </a:r>
          </a:p>
        </p:txBody>
      </p:sp>
      <p:sp>
        <p:nvSpPr>
          <p:cNvPr id="933896" name="Text Box 8"/>
          <p:cNvSpPr txBox="1">
            <a:spLocks noChangeArrowheads="1"/>
          </p:cNvSpPr>
          <p:nvPr/>
        </p:nvSpPr>
        <p:spPr bwMode="auto">
          <a:xfrm>
            <a:off x="1514475" y="6858000"/>
            <a:ext cx="6677025" cy="2568575"/>
          </a:xfrm>
          <a:prstGeom prst="rect">
            <a:avLst/>
          </a:prstGeom>
          <a:solidFill>
            <a:srgbClr val="FF99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>
                <a:solidFill>
                  <a:srgbClr val="FFFFFF"/>
                </a:solidFill>
              </a:rPr>
              <a:t>ประเมินจาก 4 ด้าน</a:t>
            </a:r>
          </a:p>
          <a:p>
            <a:pPr>
              <a:buFontTx/>
              <a:buChar char="•"/>
            </a:pPr>
            <a:r>
              <a:rPr lang="th-TH" sz="2000">
                <a:solidFill>
                  <a:srgbClr val="FFFFFF"/>
                </a:solidFill>
              </a:rPr>
              <a:t> ต้นทุนการพัฒนาระบบ เช่น  </a:t>
            </a:r>
            <a:r>
              <a:rPr lang="en-US" sz="2000">
                <a:solidFill>
                  <a:srgbClr val="FFFFFF"/>
                </a:solidFill>
              </a:rPr>
              <a:t>Hardware, Software,</a:t>
            </a:r>
            <a:r>
              <a:rPr lang="th-TH" sz="2000">
                <a:solidFill>
                  <a:srgbClr val="FFFFFF"/>
                </a:solidFill>
              </a:rPr>
              <a:t> ทีมงาน, ลิขสิทธิ์</a:t>
            </a:r>
          </a:p>
          <a:p>
            <a:pPr>
              <a:buFontTx/>
              <a:buChar char="•"/>
            </a:pPr>
            <a:r>
              <a:rPr lang="th-TH" sz="2000">
                <a:solidFill>
                  <a:srgbClr val="FFFFFF"/>
                </a:solidFill>
              </a:rPr>
              <a:t> ต้นทุนการปฏิบัติงาน เช่น เงินเดือนผู้ปฏิบัติงาน</a:t>
            </a:r>
            <a:endParaRPr lang="en-US" sz="200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th-TH" sz="2000">
                <a:solidFill>
                  <a:srgbClr val="FFFFFF"/>
                </a:solidFill>
              </a:rPr>
              <a:t>ผลตอบแทนที่สามารถประเมินค่าได้ เช่น ยอดขายที่เพิ่มขึ้น, ลดต้นทุน</a:t>
            </a:r>
          </a:p>
          <a:p>
            <a:pPr>
              <a:buFontTx/>
              <a:buChar char="•"/>
            </a:pPr>
            <a:r>
              <a:rPr lang="th-TH" sz="2000">
                <a:solidFill>
                  <a:srgbClr val="FFFFFF"/>
                </a:solidFill>
              </a:rPr>
              <a:t> ผลตอบแทนที่ไม่สามารถประเมินค่าได้ เช่น  ความพึงพอใจของลูกค้า, การบริการที่ดี</a:t>
            </a:r>
          </a:p>
        </p:txBody>
      </p:sp>
      <p:sp>
        <p:nvSpPr>
          <p:cNvPr id="933897" name="Text Box 9"/>
          <p:cNvSpPr txBox="1">
            <a:spLocks noChangeArrowheads="1"/>
          </p:cNvSpPr>
          <p:nvPr/>
        </p:nvSpPr>
        <p:spPr bwMode="auto">
          <a:xfrm>
            <a:off x="1514475" y="7086600"/>
            <a:ext cx="6181725" cy="2263775"/>
          </a:xfrm>
          <a:prstGeom prst="rect">
            <a:avLst/>
          </a:prstGeom>
          <a:solidFill>
            <a:srgbClr val="FF99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h-TH" sz="2000" dirty="0">
                <a:solidFill>
                  <a:srgbClr val="FFFFFF"/>
                </a:solidFill>
              </a:rPr>
              <a:t> สามารถนำเสนอสารสนเทศได้ถูกต้อง</a:t>
            </a:r>
          </a:p>
          <a:p>
            <a:pPr>
              <a:buFontTx/>
              <a:buChar char="•"/>
            </a:pPr>
            <a:r>
              <a:rPr lang="th-TH" sz="2000" dirty="0">
                <a:solidFill>
                  <a:srgbClr val="FFFFFF"/>
                </a:solidFill>
              </a:rPr>
              <a:t> ระบบตรงตามความต้องการของผู้ใช้</a:t>
            </a:r>
          </a:p>
          <a:p>
            <a:pPr>
              <a:buFontTx/>
              <a:buChar char="•"/>
            </a:pPr>
            <a:r>
              <a:rPr lang="th-TH" sz="2000" dirty="0">
                <a:solidFill>
                  <a:srgbClr val="FFFFFF"/>
                </a:solidFill>
              </a:rPr>
              <a:t> ระยะเวลาในการพัฒนาใหม่ยาวนานเท่าไร</a:t>
            </a:r>
          </a:p>
          <a:p>
            <a:pPr>
              <a:buFontTx/>
              <a:buChar char="•"/>
            </a:pPr>
            <a:r>
              <a:rPr lang="th-TH" sz="2000" dirty="0">
                <a:solidFill>
                  <a:srgbClr val="FFFFFF"/>
                </a:solidFill>
              </a:rPr>
              <a:t> มีผลกระทบต่อขั้นตอนการปฏิบัติงานหรือไม่</a:t>
            </a:r>
          </a:p>
          <a:p>
            <a:pPr>
              <a:buFontTx/>
              <a:buChar char="•"/>
            </a:pPr>
            <a:r>
              <a:rPr lang="th-TH" sz="2000" dirty="0">
                <a:solidFill>
                  <a:srgbClr val="FFFFFF"/>
                </a:solidFill>
              </a:rPr>
              <a:t> ต้องปลดพนักงานหรือไม่ จะมีผลกระทบอะไรกับพนักงานที่ถูกปลด</a:t>
            </a:r>
          </a:p>
          <a:p>
            <a:pPr>
              <a:buFontTx/>
              <a:buChar char="•"/>
            </a:pPr>
            <a:r>
              <a:rPr lang="th-TH" sz="2000" dirty="0">
                <a:solidFill>
                  <a:srgbClr val="FFFFFF"/>
                </a:solidFill>
              </a:rPr>
              <a:t> มีความเสี่ยงต่อภาพพจน์ของบริษัทด้านใดบ้าง</a:t>
            </a: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190500" y="363538"/>
            <a:ext cx="7713663" cy="879475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anchor="b">
            <a:flatTx/>
          </a:bodyPr>
          <a:lstStyle/>
          <a:p>
            <a:r>
              <a:rPr lang="th-TH" sz="510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ศึกษาความเป็นไปได้ </a:t>
            </a:r>
            <a:r>
              <a:rPr lang="en-US" sz="510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(Feasibility Study)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125 -0.18889 L 0.01666 -0.7444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3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3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125 -0.14723 L 0.0125 -0.47778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933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00834 -0.47384 L -0.00417 -0.8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933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1" grpId="0" animBg="1"/>
      <p:bldP spid="933892" grpId="0" animBg="1"/>
      <p:bldP spid="933893" grpId="0" animBg="1"/>
      <p:bldP spid="933895" grpId="0" animBg="1"/>
      <p:bldP spid="933895" grpId="1" animBg="1"/>
      <p:bldP spid="933896" grpId="0" animBg="1"/>
      <p:bldP spid="933896" grpId="1" animBg="1"/>
      <p:bldP spid="93389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4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03C70-58AF-41E4-A515-0136194A6585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37892" name="Oval 6"/>
          <p:cNvSpPr>
            <a:spLocks noChangeArrowheads="1"/>
          </p:cNvSpPr>
          <p:nvPr/>
        </p:nvSpPr>
        <p:spPr bwMode="auto">
          <a:xfrm>
            <a:off x="552450" y="1162050"/>
            <a:ext cx="457200" cy="419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37893" name="Oval 7"/>
          <p:cNvSpPr>
            <a:spLocks noChangeArrowheads="1"/>
          </p:cNvSpPr>
          <p:nvPr/>
        </p:nvSpPr>
        <p:spPr bwMode="auto">
          <a:xfrm>
            <a:off x="2038350" y="1162050"/>
            <a:ext cx="457200" cy="419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37894" name="AutoShape 8"/>
          <p:cNvCxnSpPr>
            <a:cxnSpLocks noChangeShapeType="1"/>
            <a:stCxn id="37892" idx="6"/>
            <a:endCxn id="37893" idx="2"/>
          </p:cNvCxnSpPr>
          <p:nvPr/>
        </p:nvCxnSpPr>
        <p:spPr bwMode="auto">
          <a:xfrm>
            <a:off x="1009650" y="1371600"/>
            <a:ext cx="10287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1184275" y="95885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B,7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7896" name="Oval 10"/>
          <p:cNvSpPr>
            <a:spLocks noChangeArrowheads="1"/>
          </p:cNvSpPr>
          <p:nvPr/>
        </p:nvSpPr>
        <p:spPr bwMode="auto">
          <a:xfrm>
            <a:off x="3314700" y="1162050"/>
            <a:ext cx="457200" cy="419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30</a:t>
            </a:r>
          </a:p>
        </p:txBody>
      </p:sp>
      <p:cxnSp>
        <p:nvCxnSpPr>
          <p:cNvPr id="37897" name="AutoShape 11"/>
          <p:cNvCxnSpPr>
            <a:cxnSpLocks noChangeShapeType="1"/>
            <a:stCxn id="37893" idx="6"/>
            <a:endCxn id="37896" idx="2"/>
          </p:cNvCxnSpPr>
          <p:nvPr/>
        </p:nvCxnSpPr>
        <p:spPr bwMode="auto">
          <a:xfrm>
            <a:off x="2495550" y="1371600"/>
            <a:ext cx="81915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2536825" y="95885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A,3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7899" name="Oval 13"/>
          <p:cNvSpPr>
            <a:spLocks noChangeArrowheads="1"/>
          </p:cNvSpPr>
          <p:nvPr/>
        </p:nvSpPr>
        <p:spPr bwMode="auto">
          <a:xfrm>
            <a:off x="4305300" y="1828800"/>
            <a:ext cx="457200" cy="419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sp>
        <p:nvSpPr>
          <p:cNvPr id="37900" name="Oval 14"/>
          <p:cNvSpPr>
            <a:spLocks noChangeArrowheads="1"/>
          </p:cNvSpPr>
          <p:nvPr/>
        </p:nvSpPr>
        <p:spPr bwMode="auto">
          <a:xfrm>
            <a:off x="6515100" y="1828800"/>
            <a:ext cx="457200" cy="419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37901" name="AutoShape 15"/>
          <p:cNvCxnSpPr>
            <a:cxnSpLocks noChangeShapeType="1"/>
            <a:stCxn id="37899" idx="6"/>
            <a:endCxn id="37900" idx="2"/>
          </p:cNvCxnSpPr>
          <p:nvPr/>
        </p:nvCxnSpPr>
        <p:spPr bwMode="auto">
          <a:xfrm>
            <a:off x="4762500" y="2038350"/>
            <a:ext cx="17526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7902" name="Text Box 16"/>
          <p:cNvSpPr txBox="1">
            <a:spLocks noChangeArrowheads="1"/>
          </p:cNvSpPr>
          <p:nvPr/>
        </p:nvSpPr>
        <p:spPr bwMode="auto">
          <a:xfrm>
            <a:off x="4860925" y="1644650"/>
            <a:ext cx="59531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C,8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37903" name="AutoShape 17"/>
          <p:cNvCxnSpPr>
            <a:cxnSpLocks noChangeShapeType="1"/>
            <a:stCxn id="37893" idx="5"/>
            <a:endCxn id="37899" idx="2"/>
          </p:cNvCxnSpPr>
          <p:nvPr/>
        </p:nvCxnSpPr>
        <p:spPr bwMode="auto">
          <a:xfrm>
            <a:off x="2428875" y="1519238"/>
            <a:ext cx="1876425" cy="519112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7904" name="Text Box 18"/>
          <p:cNvSpPr txBox="1">
            <a:spLocks noChangeArrowheads="1"/>
          </p:cNvSpPr>
          <p:nvPr/>
        </p:nvSpPr>
        <p:spPr bwMode="auto">
          <a:xfrm>
            <a:off x="2670175" y="1758950"/>
            <a:ext cx="6175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D,4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37905" name="AutoShape 19"/>
          <p:cNvCxnSpPr>
            <a:cxnSpLocks noChangeShapeType="1"/>
            <a:stCxn id="37896" idx="6"/>
            <a:endCxn id="37899" idx="0"/>
          </p:cNvCxnSpPr>
          <p:nvPr/>
        </p:nvCxnSpPr>
        <p:spPr bwMode="auto">
          <a:xfrm>
            <a:off x="3771900" y="1371600"/>
            <a:ext cx="762000" cy="457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37906" name="Oval 20"/>
          <p:cNvSpPr>
            <a:spLocks noChangeArrowheads="1"/>
          </p:cNvSpPr>
          <p:nvPr/>
        </p:nvSpPr>
        <p:spPr bwMode="auto">
          <a:xfrm>
            <a:off x="5829300" y="2400300"/>
            <a:ext cx="457200" cy="419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60</a:t>
            </a:r>
          </a:p>
        </p:txBody>
      </p:sp>
      <p:cxnSp>
        <p:nvCxnSpPr>
          <p:cNvPr id="37907" name="AutoShape 21"/>
          <p:cNvCxnSpPr>
            <a:cxnSpLocks noChangeShapeType="1"/>
            <a:stCxn id="37899" idx="5"/>
            <a:endCxn id="37906" idx="2"/>
          </p:cNvCxnSpPr>
          <p:nvPr/>
        </p:nvCxnSpPr>
        <p:spPr bwMode="auto">
          <a:xfrm>
            <a:off x="4695825" y="2185988"/>
            <a:ext cx="1133475" cy="423862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7908" name="Text Box 22"/>
          <p:cNvSpPr txBox="1">
            <a:spLocks noChangeArrowheads="1"/>
          </p:cNvSpPr>
          <p:nvPr/>
        </p:nvSpPr>
        <p:spPr bwMode="auto">
          <a:xfrm>
            <a:off x="4879975" y="2444750"/>
            <a:ext cx="5810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E,5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7909" name="Oval 23"/>
          <p:cNvSpPr>
            <a:spLocks noChangeArrowheads="1"/>
          </p:cNvSpPr>
          <p:nvPr/>
        </p:nvSpPr>
        <p:spPr bwMode="auto">
          <a:xfrm>
            <a:off x="7848600" y="1847850"/>
            <a:ext cx="457200" cy="419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37910" name="AutoShape 24"/>
          <p:cNvCxnSpPr>
            <a:cxnSpLocks noChangeShapeType="1"/>
            <a:stCxn id="37900" idx="6"/>
            <a:endCxn id="37909" idx="2"/>
          </p:cNvCxnSpPr>
          <p:nvPr/>
        </p:nvCxnSpPr>
        <p:spPr bwMode="auto">
          <a:xfrm>
            <a:off x="6972300" y="2038350"/>
            <a:ext cx="876300" cy="1905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7911" name="Text Box 25"/>
          <p:cNvSpPr txBox="1">
            <a:spLocks noChangeArrowheads="1"/>
          </p:cNvSpPr>
          <p:nvPr/>
        </p:nvSpPr>
        <p:spPr bwMode="auto">
          <a:xfrm>
            <a:off x="7070725" y="1625600"/>
            <a:ext cx="5730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F,2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37912" name="AutoShape 26"/>
          <p:cNvCxnSpPr>
            <a:cxnSpLocks noChangeShapeType="1"/>
            <a:stCxn id="37906" idx="6"/>
            <a:endCxn id="37900" idx="5"/>
          </p:cNvCxnSpPr>
          <p:nvPr/>
        </p:nvCxnSpPr>
        <p:spPr bwMode="auto">
          <a:xfrm flipV="1">
            <a:off x="6286500" y="2185988"/>
            <a:ext cx="619125" cy="423862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37913" name="Oval 27"/>
          <p:cNvSpPr>
            <a:spLocks noChangeArrowheads="1"/>
          </p:cNvSpPr>
          <p:nvPr/>
        </p:nvSpPr>
        <p:spPr bwMode="auto">
          <a:xfrm>
            <a:off x="628650" y="3638550"/>
            <a:ext cx="457200" cy="419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10</a:t>
            </a:r>
          </a:p>
        </p:txBody>
      </p:sp>
      <p:sp>
        <p:nvSpPr>
          <p:cNvPr id="37914" name="Oval 28"/>
          <p:cNvSpPr>
            <a:spLocks noChangeArrowheads="1"/>
          </p:cNvSpPr>
          <p:nvPr/>
        </p:nvSpPr>
        <p:spPr bwMode="auto">
          <a:xfrm>
            <a:off x="2114550" y="3638550"/>
            <a:ext cx="457200" cy="419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20</a:t>
            </a:r>
          </a:p>
        </p:txBody>
      </p:sp>
      <p:cxnSp>
        <p:nvCxnSpPr>
          <p:cNvPr id="37915" name="AutoShape 29"/>
          <p:cNvCxnSpPr>
            <a:cxnSpLocks noChangeShapeType="1"/>
            <a:stCxn id="37913" idx="6"/>
            <a:endCxn id="37914" idx="2"/>
          </p:cNvCxnSpPr>
          <p:nvPr/>
        </p:nvCxnSpPr>
        <p:spPr bwMode="auto">
          <a:xfrm>
            <a:off x="1085850" y="3848100"/>
            <a:ext cx="10287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7916" name="Text Box 30"/>
          <p:cNvSpPr txBox="1">
            <a:spLocks noChangeArrowheads="1"/>
          </p:cNvSpPr>
          <p:nvPr/>
        </p:nvSpPr>
        <p:spPr bwMode="auto">
          <a:xfrm>
            <a:off x="1260475" y="343535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B,7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7917" name="Text Box 33"/>
          <p:cNvSpPr txBox="1">
            <a:spLocks noChangeArrowheads="1"/>
          </p:cNvSpPr>
          <p:nvPr/>
        </p:nvSpPr>
        <p:spPr bwMode="auto">
          <a:xfrm>
            <a:off x="3089275" y="3244850"/>
            <a:ext cx="600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A,3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7918" name="Oval 34"/>
          <p:cNvSpPr>
            <a:spLocks noChangeArrowheads="1"/>
          </p:cNvSpPr>
          <p:nvPr/>
        </p:nvSpPr>
        <p:spPr bwMode="auto">
          <a:xfrm>
            <a:off x="4381500" y="4305300"/>
            <a:ext cx="457200" cy="419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40</a:t>
            </a:r>
          </a:p>
        </p:txBody>
      </p:sp>
      <p:sp>
        <p:nvSpPr>
          <p:cNvPr id="37919" name="Oval 35"/>
          <p:cNvSpPr>
            <a:spLocks noChangeArrowheads="1"/>
          </p:cNvSpPr>
          <p:nvPr/>
        </p:nvSpPr>
        <p:spPr bwMode="auto">
          <a:xfrm>
            <a:off x="6591300" y="4305300"/>
            <a:ext cx="457200" cy="419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50</a:t>
            </a:r>
          </a:p>
        </p:txBody>
      </p:sp>
      <p:cxnSp>
        <p:nvCxnSpPr>
          <p:cNvPr id="37920" name="AutoShape 36"/>
          <p:cNvCxnSpPr>
            <a:cxnSpLocks noChangeShapeType="1"/>
            <a:stCxn id="37918" idx="6"/>
            <a:endCxn id="37919" idx="2"/>
          </p:cNvCxnSpPr>
          <p:nvPr/>
        </p:nvCxnSpPr>
        <p:spPr bwMode="auto">
          <a:xfrm>
            <a:off x="4838700" y="4514850"/>
            <a:ext cx="1752600" cy="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7921" name="Text Box 37"/>
          <p:cNvSpPr txBox="1">
            <a:spLocks noChangeArrowheads="1"/>
          </p:cNvSpPr>
          <p:nvPr/>
        </p:nvSpPr>
        <p:spPr bwMode="auto">
          <a:xfrm>
            <a:off x="4937125" y="4121150"/>
            <a:ext cx="59531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C,8</a:t>
            </a:r>
            <a:endParaRPr lang="th-TH" sz="2000">
              <a:solidFill>
                <a:srgbClr val="FF6600"/>
              </a:solidFill>
            </a:endParaRPr>
          </a:p>
        </p:txBody>
      </p:sp>
      <p:cxnSp>
        <p:nvCxnSpPr>
          <p:cNvPr id="37922" name="AutoShape 38"/>
          <p:cNvCxnSpPr>
            <a:cxnSpLocks noChangeShapeType="1"/>
            <a:stCxn id="37914" idx="5"/>
            <a:endCxn id="37918" idx="2"/>
          </p:cNvCxnSpPr>
          <p:nvPr/>
        </p:nvCxnSpPr>
        <p:spPr bwMode="auto">
          <a:xfrm>
            <a:off x="2505075" y="3995738"/>
            <a:ext cx="1876425" cy="519112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7923" name="Text Box 39"/>
          <p:cNvSpPr txBox="1">
            <a:spLocks noChangeArrowheads="1"/>
          </p:cNvSpPr>
          <p:nvPr/>
        </p:nvSpPr>
        <p:spPr bwMode="auto">
          <a:xfrm>
            <a:off x="2746375" y="4235450"/>
            <a:ext cx="6175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D,4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7924" name="Text Box 43"/>
          <p:cNvSpPr txBox="1">
            <a:spLocks noChangeArrowheads="1"/>
          </p:cNvSpPr>
          <p:nvPr/>
        </p:nvSpPr>
        <p:spPr bwMode="auto">
          <a:xfrm>
            <a:off x="4956175" y="4921250"/>
            <a:ext cx="5810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E,5</a:t>
            </a:r>
            <a:endParaRPr lang="th-TH" sz="2000">
              <a:solidFill>
                <a:srgbClr val="FF6600"/>
              </a:solidFill>
            </a:endParaRPr>
          </a:p>
        </p:txBody>
      </p:sp>
      <p:sp>
        <p:nvSpPr>
          <p:cNvPr id="37925" name="Oval 44"/>
          <p:cNvSpPr>
            <a:spLocks noChangeArrowheads="1"/>
          </p:cNvSpPr>
          <p:nvPr/>
        </p:nvSpPr>
        <p:spPr bwMode="auto">
          <a:xfrm>
            <a:off x="7924800" y="4324350"/>
            <a:ext cx="457200" cy="419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0">
                <a:latin typeface="Angsana New" pitchFamily="18" charset="-34"/>
                <a:cs typeface="Angsana New" pitchFamily="18" charset="-34"/>
              </a:rPr>
              <a:t>70</a:t>
            </a:r>
          </a:p>
        </p:txBody>
      </p:sp>
      <p:cxnSp>
        <p:nvCxnSpPr>
          <p:cNvPr id="37926" name="AutoShape 45"/>
          <p:cNvCxnSpPr>
            <a:cxnSpLocks noChangeShapeType="1"/>
            <a:stCxn id="37919" idx="6"/>
            <a:endCxn id="37925" idx="2"/>
          </p:cNvCxnSpPr>
          <p:nvPr/>
        </p:nvCxnSpPr>
        <p:spPr bwMode="auto">
          <a:xfrm>
            <a:off x="7048500" y="4514850"/>
            <a:ext cx="876300" cy="19050"/>
          </a:xfrm>
          <a:prstGeom prst="straightConnector1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37927" name="Text Box 46"/>
          <p:cNvSpPr txBox="1">
            <a:spLocks noChangeArrowheads="1"/>
          </p:cNvSpPr>
          <p:nvPr/>
        </p:nvSpPr>
        <p:spPr bwMode="auto">
          <a:xfrm>
            <a:off x="7146925" y="4102100"/>
            <a:ext cx="5730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F,2</a:t>
            </a:r>
            <a:endParaRPr lang="th-TH" sz="2000">
              <a:solidFill>
                <a:srgbClr val="FF6600"/>
              </a:solidFill>
            </a:endParaRPr>
          </a:p>
        </p:txBody>
      </p:sp>
      <p:grpSp>
        <p:nvGrpSpPr>
          <p:cNvPr id="37928" name="Group 50"/>
          <p:cNvGrpSpPr>
            <a:grpSpLocks/>
          </p:cNvGrpSpPr>
          <p:nvPr/>
        </p:nvGrpSpPr>
        <p:grpSpPr bwMode="auto">
          <a:xfrm>
            <a:off x="2590800" y="3543300"/>
            <a:ext cx="1866900" cy="781050"/>
            <a:chOff x="1632" y="1884"/>
            <a:chExt cx="1176" cy="492"/>
          </a:xfrm>
        </p:grpSpPr>
        <p:sp>
          <p:nvSpPr>
            <p:cNvPr id="37933" name="Line 48"/>
            <p:cNvSpPr>
              <a:spLocks noChangeShapeType="1"/>
            </p:cNvSpPr>
            <p:nvPr/>
          </p:nvSpPr>
          <p:spPr bwMode="auto">
            <a:xfrm flipV="1">
              <a:off x="1632" y="1884"/>
              <a:ext cx="756" cy="1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34" name="Line 49"/>
            <p:cNvSpPr>
              <a:spLocks noChangeShapeType="1"/>
            </p:cNvSpPr>
            <p:nvPr/>
          </p:nvSpPr>
          <p:spPr bwMode="auto">
            <a:xfrm>
              <a:off x="2388" y="1884"/>
              <a:ext cx="420" cy="4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7929" name="Group 52"/>
          <p:cNvGrpSpPr>
            <a:grpSpLocks/>
          </p:cNvGrpSpPr>
          <p:nvPr/>
        </p:nvGrpSpPr>
        <p:grpSpPr bwMode="auto">
          <a:xfrm>
            <a:off x="4772025" y="4648200"/>
            <a:ext cx="1838325" cy="514350"/>
            <a:chOff x="3006" y="2580"/>
            <a:chExt cx="1158" cy="324"/>
          </a:xfrm>
        </p:grpSpPr>
        <p:cxnSp>
          <p:nvCxnSpPr>
            <p:cNvPr id="37931" name="AutoShape 42"/>
            <p:cNvCxnSpPr>
              <a:cxnSpLocks noChangeShapeType="1"/>
              <a:stCxn id="37918" idx="5"/>
            </p:cNvCxnSpPr>
            <p:nvPr/>
          </p:nvCxnSpPr>
          <p:spPr bwMode="auto">
            <a:xfrm>
              <a:off x="3006" y="2589"/>
              <a:ext cx="642" cy="30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7932" name="Line 51"/>
            <p:cNvSpPr>
              <a:spLocks noChangeShapeType="1"/>
            </p:cNvSpPr>
            <p:nvPr/>
          </p:nvSpPr>
          <p:spPr bwMode="auto">
            <a:xfrm flipV="1">
              <a:off x="3648" y="2580"/>
              <a:ext cx="516" cy="3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7930" name="Line 53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13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4CB73-9DCA-4D3B-8ABE-62106FECC042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ph type="tbl" idx="1"/>
          </p:nvPr>
        </p:nvGraphicFramePr>
        <p:xfrm>
          <a:off x="114300" y="1200150"/>
          <a:ext cx="3924300" cy="3752850"/>
        </p:xfrm>
        <a:graphic>
          <a:graphicData uri="http://schemas.openxmlformats.org/presentationml/2006/ole">
            <p:oleObj spid="_x0000_s11266" name="Document" r:id="rId4" imgW="3930120" imgH="3755520" progId="Word.Document.8">
              <p:embed/>
            </p:oleObj>
          </a:graphicData>
        </a:graphic>
      </p:graphicFrame>
      <p:sp>
        <p:nvSpPr>
          <p:cNvPr id="11270" name="Line 3"/>
          <p:cNvSpPr>
            <a:spLocks noChangeShapeType="1"/>
          </p:cNvSpPr>
          <p:nvPr/>
        </p:nvSpPr>
        <p:spPr bwMode="auto">
          <a:xfrm>
            <a:off x="4457700" y="0"/>
            <a:ext cx="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4838700" y="1219200"/>
          <a:ext cx="3924300" cy="3752850"/>
        </p:xfrm>
        <a:graphic>
          <a:graphicData uri="http://schemas.openxmlformats.org/presentationml/2006/ole">
            <p:oleObj spid="_x0000_s11267" name="Document" r:id="rId5" imgW="3930120" imgH="3755520" progId="Word.Document.8">
              <p:embed/>
            </p:oleObj>
          </a:graphicData>
        </a:graphic>
      </p:graphicFrame>
      <p:sp>
        <p:nvSpPr>
          <p:cNvPr id="880645" name="Text Box 5"/>
          <p:cNvSpPr txBox="1">
            <a:spLocks noChangeArrowheads="1"/>
          </p:cNvSpPr>
          <p:nvPr/>
        </p:nvSpPr>
        <p:spPr bwMode="auto">
          <a:xfrm>
            <a:off x="212725" y="554038"/>
            <a:ext cx="3870325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3200">
                <a:latin typeface="Angsana New" pitchFamily="18" charset="-34"/>
                <a:cs typeface="Angsana New" pitchFamily="18" charset="-34"/>
              </a:rPr>
              <a:t>ข้อที่ 3)</a:t>
            </a:r>
          </a:p>
        </p:txBody>
      </p:sp>
      <p:sp>
        <p:nvSpPr>
          <p:cNvPr id="880646" name="Text Box 6"/>
          <p:cNvSpPr txBox="1">
            <a:spLocks noChangeArrowheads="1"/>
          </p:cNvSpPr>
          <p:nvPr/>
        </p:nvSpPr>
        <p:spPr bwMode="auto">
          <a:xfrm>
            <a:off x="4876800" y="552450"/>
            <a:ext cx="3870325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3200">
                <a:latin typeface="Angsana New" pitchFamily="18" charset="-34"/>
                <a:cs typeface="Angsana New" pitchFamily="18" charset="-34"/>
              </a:rPr>
              <a:t>ข้อที่ 4)</a:t>
            </a:r>
          </a:p>
        </p:txBody>
      </p:sp>
      <p:sp>
        <p:nvSpPr>
          <p:cNvPr id="11273" name="Line 7"/>
          <p:cNvSpPr>
            <a:spLocks noChangeShapeType="1"/>
          </p:cNvSpPr>
          <p:nvPr/>
        </p:nvSpPr>
        <p:spPr bwMode="auto">
          <a:xfrm>
            <a:off x="76200" y="1524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>
            <a:off x="4800600" y="1524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104775" y="4595813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276" name="Line 10"/>
          <p:cNvSpPr>
            <a:spLocks noChangeShapeType="1"/>
          </p:cNvSpPr>
          <p:nvPr/>
        </p:nvSpPr>
        <p:spPr bwMode="auto">
          <a:xfrm>
            <a:off x="4800600" y="4267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4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08F68-2CD7-434F-8225-903586C7E50E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  <p:graphicFrame>
        <p:nvGraphicFramePr>
          <p:cNvPr id="931898" name="Group 58"/>
          <p:cNvGraphicFramePr>
            <a:graphicFrameLocks noGrp="1"/>
          </p:cNvGraphicFramePr>
          <p:nvPr>
            <p:ph type="tbl" idx="1"/>
          </p:nvPr>
        </p:nvGraphicFramePr>
        <p:xfrm>
          <a:off x="3962400" y="347663"/>
          <a:ext cx="4953000" cy="5080254"/>
        </p:xfrm>
        <a:graphic>
          <a:graphicData uri="http://schemas.openxmlformats.org/drawingml/2006/table">
            <a:tbl>
              <a:tblPr/>
              <a:tblGrid>
                <a:gridCol w="800100"/>
                <a:gridCol w="2019300"/>
                <a:gridCol w="2133600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งาน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ระยะเวลา (วัน)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เริ่มหลังจากงาน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P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Q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P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R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Q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S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R,Z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T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P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X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Y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X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Z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T,Y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38958" name="Text Box 52"/>
          <p:cNvSpPr txBox="1">
            <a:spLocks noChangeArrowheads="1"/>
          </p:cNvSpPr>
          <p:nvPr/>
        </p:nvSpPr>
        <p:spPr bwMode="auto">
          <a:xfrm>
            <a:off x="231775" y="642938"/>
            <a:ext cx="3551238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u="sng">
                <a:solidFill>
                  <a:schemeClr val="tx1"/>
                </a:solidFill>
              </a:rPr>
              <a:t>แบบฝึกหัด</a:t>
            </a:r>
          </a:p>
          <a:p>
            <a:r>
              <a:rPr lang="th-TH">
                <a:solidFill>
                  <a:schemeClr val="tx1"/>
                </a:solidFill>
              </a:rPr>
              <a:t>๑.จงสร้าง </a:t>
            </a:r>
            <a:r>
              <a:rPr lang="en-US">
                <a:solidFill>
                  <a:schemeClr val="tx1"/>
                </a:solidFill>
              </a:rPr>
              <a:t>Gantt Chart</a:t>
            </a:r>
          </a:p>
          <a:p>
            <a:r>
              <a:rPr lang="th-TH">
                <a:solidFill>
                  <a:schemeClr val="tx1"/>
                </a:solidFill>
              </a:rPr>
              <a:t>๒. จงสร้าง </a:t>
            </a:r>
            <a:r>
              <a:rPr lang="en-US">
                <a:solidFill>
                  <a:schemeClr val="tx1"/>
                </a:solidFill>
              </a:rPr>
              <a:t>Pert Diagram</a:t>
            </a:r>
            <a:r>
              <a:rPr lang="th-TH">
                <a:solidFill>
                  <a:schemeClr val="tx1"/>
                </a:solidFill>
              </a:rPr>
              <a:t> และ หา </a:t>
            </a:r>
            <a:r>
              <a:rPr lang="en-US">
                <a:solidFill>
                  <a:schemeClr val="tx1"/>
                </a:solidFill>
              </a:rPr>
              <a:t>Critical Path</a:t>
            </a:r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5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8F164-3003-4AF4-854D-D2176B71DEFE}" type="slidenum">
              <a:rPr lang="en-US" altLang="en-US"/>
              <a:pPr>
                <a:defRPr/>
              </a:pPr>
              <a:t>43</a:t>
            </a:fld>
            <a:endParaRPr lang="en-US" altLang="en-US"/>
          </a:p>
        </p:txBody>
      </p:sp>
      <p:graphicFrame>
        <p:nvGraphicFramePr>
          <p:cNvPr id="928839" name="Group 71"/>
          <p:cNvGraphicFramePr>
            <a:graphicFrameLocks noGrp="1"/>
          </p:cNvGraphicFramePr>
          <p:nvPr>
            <p:ph type="tbl" idx="1"/>
          </p:nvPr>
        </p:nvGraphicFramePr>
        <p:xfrm>
          <a:off x="3962400" y="347663"/>
          <a:ext cx="4953000" cy="6221730"/>
        </p:xfrm>
        <a:graphic>
          <a:graphicData uri="http://schemas.openxmlformats.org/drawingml/2006/table">
            <a:tbl>
              <a:tblPr/>
              <a:tblGrid>
                <a:gridCol w="968375"/>
                <a:gridCol w="1589088"/>
                <a:gridCol w="2395537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งาน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ระยะเวลา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เริ่มหลังจากงาน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B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C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B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D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G,I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E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D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F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G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C,F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H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D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I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J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D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39990" name="Text Box 69"/>
          <p:cNvSpPr txBox="1">
            <a:spLocks noChangeArrowheads="1"/>
          </p:cNvSpPr>
          <p:nvPr/>
        </p:nvSpPr>
        <p:spPr bwMode="auto">
          <a:xfrm>
            <a:off x="231775" y="642938"/>
            <a:ext cx="3551238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u="sng">
                <a:solidFill>
                  <a:schemeClr val="tx1"/>
                </a:solidFill>
              </a:rPr>
              <a:t>แบบทดสอบ</a:t>
            </a:r>
          </a:p>
          <a:p>
            <a:r>
              <a:rPr lang="th-TH">
                <a:solidFill>
                  <a:schemeClr val="tx1"/>
                </a:solidFill>
              </a:rPr>
              <a:t>๑.จงสร้าง </a:t>
            </a:r>
            <a:r>
              <a:rPr lang="en-US">
                <a:solidFill>
                  <a:schemeClr val="tx1"/>
                </a:solidFill>
              </a:rPr>
              <a:t>Gantt Chart</a:t>
            </a:r>
          </a:p>
          <a:p>
            <a:r>
              <a:rPr lang="th-TH">
                <a:solidFill>
                  <a:schemeClr val="tx1"/>
                </a:solidFill>
              </a:rPr>
              <a:t>๒. จงสร้าง </a:t>
            </a:r>
            <a:r>
              <a:rPr lang="en-US">
                <a:solidFill>
                  <a:schemeClr val="tx1"/>
                </a:solidFill>
              </a:rPr>
              <a:t>Pert Diagram</a:t>
            </a:r>
            <a:r>
              <a:rPr lang="th-TH">
                <a:solidFill>
                  <a:schemeClr val="tx1"/>
                </a:solidFill>
              </a:rPr>
              <a:t> และ หา </a:t>
            </a:r>
            <a:r>
              <a:rPr lang="en-US">
                <a:solidFill>
                  <a:schemeClr val="tx1"/>
                </a:solidFill>
              </a:rPr>
              <a:t>Critical Path</a:t>
            </a:r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วันที่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6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BA362-B06C-4B65-9EF3-C445054748C5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7372350" cy="990600"/>
          </a:xfrm>
          <a:solidFill>
            <a:srgbClr val="3333CC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33CC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th-TH" sz="4300" smtClean="0">
                <a:solidFill>
                  <a:schemeClr val="bg1"/>
                </a:solidFill>
              </a:rPr>
              <a:t>ต้นทุนการพัฒนาระบบ </a:t>
            </a:r>
            <a:r>
              <a:rPr lang="th-TH" sz="3500" smtClean="0">
                <a:solidFill>
                  <a:srgbClr val="FFFF00"/>
                </a:solidFill>
              </a:rPr>
              <a:t>(</a:t>
            </a:r>
            <a:r>
              <a:rPr lang="en-US" sz="3500" smtClean="0">
                <a:solidFill>
                  <a:srgbClr val="FFFF00"/>
                </a:solidFill>
              </a:rPr>
              <a:t>Development Costs)</a:t>
            </a:r>
            <a:endParaRPr lang="th-TH" sz="3500" smtClean="0">
              <a:solidFill>
                <a:srgbClr val="FFFF00"/>
              </a:solidFill>
            </a:endParaRPr>
          </a:p>
        </p:txBody>
      </p:sp>
      <p:sp>
        <p:nvSpPr>
          <p:cNvPr id="934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66863"/>
            <a:ext cx="7334250" cy="4564062"/>
          </a:xfrm>
          <a:solidFill>
            <a:srgbClr val="008000"/>
          </a:solidFill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ค่าแรงงาน เช่น ค่าวิเคราะห์และออกแบบ, ค่าเขียนโปรแกรม, ค่าออกแบบเว็บ</a:t>
            </a:r>
          </a:p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ค่าที่ปรึกษาภายนอก</a:t>
            </a:r>
          </a:p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ค่าฝึกอบรมทีมพัฒนา</a:t>
            </a:r>
          </a:p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ค่าฮาร์ดแวร์และซอฟต์แวร์</a:t>
            </a:r>
          </a:p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ค่าติดตั้งระบบ</a:t>
            </a:r>
          </a:p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ค่าแปลงข้อมูล</a:t>
            </a:r>
          </a:p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ค่าพื้นที่สำนักงานและอุปกรณ์สำนักงาน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9349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4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4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4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4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วันที่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6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2718A-E5C8-4699-B969-1E609D61C4FF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7372350" cy="990600"/>
          </a:xfrm>
          <a:solidFill>
            <a:srgbClr val="008000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th-TH" sz="4700" smtClean="0">
                <a:solidFill>
                  <a:schemeClr val="bg1"/>
                </a:solidFill>
              </a:rPr>
              <a:t>ต้นทุนการปฏิบัติงาน </a:t>
            </a:r>
            <a:r>
              <a:rPr lang="th-TH" sz="3900" smtClean="0">
                <a:solidFill>
                  <a:srgbClr val="FFFF00"/>
                </a:solidFill>
              </a:rPr>
              <a:t>(</a:t>
            </a:r>
            <a:r>
              <a:rPr lang="en-US" sz="3900" smtClean="0">
                <a:solidFill>
                  <a:srgbClr val="FFFF00"/>
                </a:solidFill>
              </a:rPr>
              <a:t>Operational Costs)</a:t>
            </a:r>
            <a:endParaRPr lang="th-TH" sz="3900" smtClean="0">
              <a:solidFill>
                <a:srgbClr val="FFFF00"/>
              </a:solidFill>
            </a:endParaRP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66863"/>
            <a:ext cx="7334250" cy="4564062"/>
          </a:xfrm>
          <a:solidFill>
            <a:srgbClr val="003366"/>
          </a:solidFill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ค่าอัปเกรดซอฟต์แวร์ </a:t>
            </a:r>
          </a:p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ค่าลิขสิทธิ์ซอฟต์แวร์</a:t>
            </a:r>
          </a:p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ค่าซ่อมแซมอุปกรณ์ฮาร์ดแวร์</a:t>
            </a:r>
          </a:p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ค่าอัปเกรดฮาร์แวร์</a:t>
            </a:r>
          </a:p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ค่าแรงงานทีมปฏิบัติการ เช่น ค่าเว็บมาสเตอร์, ค่าช่างเทคนิคเครือข่าย</a:t>
            </a:r>
          </a:p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ค่าระบบการสื่อสาร</a:t>
            </a:r>
          </a:p>
          <a:p>
            <a:pPr eaLnBrk="1" hangingPunct="1"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ค่าฝึกอบรมของผู้ใช้งาน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936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54013"/>
            <a:ext cx="6972300" cy="627062"/>
          </a:xfrm>
          <a:solidFill>
            <a:srgbClr val="3333CC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33CC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th-TH" sz="3100" b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ศึกษาความเป็นไปได้ </a:t>
            </a:r>
            <a:r>
              <a:rPr lang="en-US" sz="3100" b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(Feasibility Study)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68413"/>
            <a:ext cx="7199313" cy="592137"/>
          </a:xfrm>
        </p:spPr>
        <p:txBody>
          <a:bodyPr/>
          <a:lstStyle/>
          <a:p>
            <a:pPr algn="thaiDist" eaLnBrk="1" hangingPunct="1"/>
            <a:r>
              <a:rPr lang="th-TH" sz="2200" smtClean="0">
                <a:latin typeface="Tahoma" pitchFamily="34" charset="0"/>
                <a:cs typeface="Tahoma" pitchFamily="34" charset="0"/>
              </a:rPr>
              <a:t>ตัวอย่าง 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cost-benefit </a:t>
            </a:r>
            <a:r>
              <a:rPr lang="th-TH" sz="2200" smtClean="0">
                <a:latin typeface="Tahoma" pitchFamily="34" charset="0"/>
                <a:cs typeface="Tahoma" pitchFamily="34" charset="0"/>
              </a:rPr>
              <a:t>ในการพัฒนาระบบภายใน 4 ปี</a:t>
            </a:r>
            <a:endParaRPr lang="en-US" sz="22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4213" y="2349500"/>
            <a:ext cx="7343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sz="1200" b="0">
              <a:solidFill>
                <a:schemeClr val="tx1"/>
              </a:solidFill>
            </a:endParaRPr>
          </a:p>
        </p:txBody>
      </p:sp>
      <p:graphicFrame>
        <p:nvGraphicFramePr>
          <p:cNvPr id="803906" name="Group 66"/>
          <p:cNvGraphicFramePr>
            <a:graphicFrameLocks noGrp="1"/>
          </p:cNvGraphicFramePr>
          <p:nvPr>
            <p:ph sz="half" idx="2"/>
          </p:nvPr>
        </p:nvGraphicFramePr>
        <p:xfrm>
          <a:off x="250825" y="1916113"/>
          <a:ext cx="8642350" cy="3227833"/>
        </p:xfrm>
        <a:graphic>
          <a:graphicData uri="http://schemas.openxmlformats.org/drawingml/2006/table">
            <a:tbl>
              <a:tblPr/>
              <a:tblGrid>
                <a:gridCol w="1803400"/>
                <a:gridCol w="1427163"/>
                <a:gridCol w="1425575"/>
                <a:gridCol w="1520825"/>
                <a:gridCol w="1219200"/>
                <a:gridCol w="12461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ค่าใช้จ่าย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ปีเริ่มต้น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ปีที่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ปีที่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ปีที่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ปีที่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ในการพัฒนาระบบ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เมื่อปฏิบัติงาน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รวมค่าใช้จ่าย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150,000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190,000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232,000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282,000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347,000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ผลประโยชน์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ผลประโยชน์ตั้งแต่ต้น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140,000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260,000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410,000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DD751-2E98-4614-99DC-7BFD99097751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7258050" cy="1047750"/>
          </a:xfrm>
          <a:gradFill rotWithShape="1">
            <a:gsLst>
              <a:gs pos="0">
                <a:srgbClr val="008000"/>
              </a:gs>
              <a:gs pos="100000">
                <a:srgbClr val="003500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th-TH" smtClean="0">
                <a:solidFill>
                  <a:schemeClr val="bg1"/>
                </a:solidFill>
              </a:rPr>
              <a:t>การบริหารโครงการ</a:t>
            </a:r>
          </a:p>
        </p:txBody>
      </p:sp>
      <p:sp>
        <p:nvSpPr>
          <p:cNvPr id="827395" name="Text Box 3"/>
          <p:cNvSpPr txBox="1">
            <a:spLocks noChangeArrowheads="1"/>
          </p:cNvSpPr>
          <p:nvPr/>
        </p:nvSpPr>
        <p:spPr bwMode="auto">
          <a:xfrm>
            <a:off x="422275" y="1697038"/>
            <a:ext cx="7254875" cy="253047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3176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4000">
                <a:latin typeface="Angsana New" pitchFamily="18" charset="-34"/>
                <a:cs typeface="Angsana New" pitchFamily="18" charset="-34"/>
              </a:rPr>
              <a:t>       หมายถึง  การรู้จัดการวางแผน และควบคุมโครงการให้โครงการนั้นเป็นไปตามวัตถุประสงค์ของโครงการ และเป็นไปตามระยะเวลาที่กำหนดอย่างมีป</a:t>
            </a:r>
            <a:r>
              <a:rPr lang="th-TH" sz="4000" u="sng">
                <a:latin typeface="Angsana New" pitchFamily="18" charset="-34"/>
                <a:cs typeface="Angsana New" pitchFamily="18" charset="-34"/>
              </a:rPr>
              <a:t>ระสิทธิภาพ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4000" u="sng">
                <a:latin typeface="Angsana New" pitchFamily="18" charset="-34"/>
                <a:cs typeface="Angsana New" pitchFamily="18" charset="-34"/>
              </a:rPr>
              <a:t>ประสิทธิผล</a:t>
            </a:r>
          </a:p>
        </p:txBody>
      </p:sp>
      <p:pic>
        <p:nvPicPr>
          <p:cNvPr id="22534" name="Picture 4" descr="comp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5950" y="4495800"/>
            <a:ext cx="2000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วันที่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Aj.Wichan Hongbin</a:t>
            </a:r>
            <a:endParaRPr lang="en-US" altLang="en-US"/>
          </a:p>
        </p:txBody>
      </p:sp>
      <p:sp>
        <p:nvSpPr>
          <p:cNvPr id="6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BA675-9673-4521-BA14-28BF0760624C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7372350" cy="1181100"/>
          </a:xfrm>
          <a:solidFill>
            <a:srgbClr val="3333CC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33CC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th-TH" sz="3900" u="sng" smtClean="0">
                <a:solidFill>
                  <a:srgbClr val="FFFF00"/>
                </a:solidFill>
              </a:rPr>
              <a:t>สาเหตุสำคัญที่ส่งผล</a:t>
            </a:r>
            <a:br>
              <a:rPr lang="th-TH" sz="3900" u="sng" smtClean="0">
                <a:solidFill>
                  <a:srgbClr val="FFFF00"/>
                </a:solidFill>
              </a:rPr>
            </a:br>
            <a:r>
              <a:rPr lang="th-TH" sz="3900" smtClean="0">
                <a:solidFill>
                  <a:schemeClr val="bg1"/>
                </a:solidFill>
              </a:rPr>
              <a:t>ต่อความล้มเหลวในโครงการซอฟต์แวร์</a:t>
            </a:r>
            <a:endParaRPr lang="th-TH" sz="3200" smtClean="0">
              <a:solidFill>
                <a:srgbClr val="FFFF00"/>
              </a:solidFill>
            </a:endParaRP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66863"/>
            <a:ext cx="7429500" cy="4564062"/>
          </a:xfrm>
          <a:solidFill>
            <a:srgbClr val="008000"/>
          </a:solidFill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647700" indent="-647700" eaLnBrk="1" hangingPunct="1">
              <a:buFont typeface="Wingdings" pitchFamily="2" charset="2"/>
              <a:buAutoNum type="arabicPeriod"/>
              <a:defRPr/>
            </a:pPr>
            <a:r>
              <a:rPr lang="th-TH" sz="3400" b="1" smtClean="0">
                <a:solidFill>
                  <a:schemeClr val="bg1"/>
                </a:solidFill>
              </a:rPr>
              <a:t>ขาดการศึกษาความเป็นไปได้ที่ดีพอ</a:t>
            </a:r>
          </a:p>
          <a:p>
            <a:pPr marL="647700" indent="-647700" eaLnBrk="1" hangingPunct="1">
              <a:buFont typeface="Wingdings" pitchFamily="2" charset="2"/>
              <a:buAutoNum type="arabicPeriod"/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ความต้องการที่รวบรวมมา ไม่ชัดเจนหรือไม่สมบูรณ์</a:t>
            </a:r>
          </a:p>
          <a:p>
            <a:pPr marL="647700" indent="-647700" eaLnBrk="1" hangingPunct="1">
              <a:buFont typeface="Wingdings" pitchFamily="2" charset="2"/>
              <a:buAutoNum type="arabicPeriod"/>
              <a:defRPr/>
            </a:pPr>
            <a:r>
              <a:rPr lang="th-TH" sz="3400" b="1" smtClean="0">
                <a:solidFill>
                  <a:schemeClr val="bg1"/>
                </a:solidFill>
              </a:rPr>
              <a:t>ขาดการประสานงานที่ดีระหว่าง ผู้ใช้กับ </a:t>
            </a:r>
            <a:r>
              <a:rPr lang="en-US" sz="3400" b="1" smtClean="0">
                <a:solidFill>
                  <a:schemeClr val="bg1"/>
                </a:solidFill>
              </a:rPr>
              <a:t>SA</a:t>
            </a:r>
            <a:endParaRPr lang="th-TH" sz="3400" b="1" smtClean="0">
              <a:solidFill>
                <a:schemeClr val="bg1"/>
              </a:solidFill>
            </a:endParaRPr>
          </a:p>
          <a:p>
            <a:pPr marL="647700" indent="-647700" eaLnBrk="1" hangingPunct="1">
              <a:buFont typeface="Wingdings" pitchFamily="2" charset="2"/>
              <a:buAutoNum type="arabicPeriod"/>
              <a:defRPr/>
            </a:pPr>
            <a:r>
              <a:rPr lang="th-TH" sz="3400" b="1" smtClean="0">
                <a:solidFill>
                  <a:schemeClr val="bg1"/>
                </a:solidFill>
              </a:rPr>
              <a:t>ขาดการควบคุมที่ดี</a:t>
            </a:r>
          </a:p>
          <a:p>
            <a:pPr marL="647700" indent="-647700" eaLnBrk="1" hangingPunct="1">
              <a:buFont typeface="Wingdings" pitchFamily="2" charset="2"/>
              <a:buAutoNum type="arabicPeriod"/>
              <a:defRPr/>
            </a:pPr>
            <a:r>
              <a:rPr lang="th-TH" sz="3400" b="1" smtClean="0">
                <a:solidFill>
                  <a:schemeClr val="bg1"/>
                </a:solidFill>
              </a:rPr>
              <a:t>ผู้ใช้ไม่ยอมรับในระบบ</a:t>
            </a:r>
          </a:p>
          <a:p>
            <a:pPr marL="647700" indent="-647700" eaLnBrk="1" hangingPunct="1">
              <a:buFont typeface="Wingdings" pitchFamily="2" charset="2"/>
              <a:buAutoNum type="arabicPeriod"/>
              <a:defRPr/>
            </a:pPr>
            <a:r>
              <a:rPr lang="th-TH" sz="3400" b="1" smtClean="0">
                <a:solidFill>
                  <a:schemeClr val="bg1"/>
                </a:solidFill>
              </a:rPr>
              <a:t>ระบบทำงานผิดพลาดบ่อยครั้ง</a:t>
            </a:r>
          </a:p>
          <a:p>
            <a:pPr marL="647700" indent="-647700" eaLnBrk="1" hangingPunct="1">
              <a:buFont typeface="Wingdings" pitchFamily="2" charset="2"/>
              <a:buAutoNum type="arabicPeriod"/>
              <a:defRPr/>
            </a:pPr>
            <a:r>
              <a:rPr lang="th-TH" sz="3400" b="1" smtClean="0">
                <a:solidFill>
                  <a:schemeClr val="bg1"/>
                </a:solidFill>
              </a:rPr>
              <a:t>ความไม่ชำนาญงานของนักวิเคราะห์ระบบ</a:t>
            </a:r>
          </a:p>
          <a:p>
            <a:pPr marL="647700" indent="-647700" eaLnBrk="1" hangingPunct="1">
              <a:buFont typeface="Wingdings" pitchFamily="2" charset="2"/>
              <a:buAutoNum type="arabicPeriod"/>
              <a:defRPr/>
            </a:pPr>
            <a:r>
              <a:rPr lang="th-TH" sz="3400" b="1" smtClean="0">
                <a:solidFill>
                  <a:schemeClr val="bg1"/>
                </a:solidFill>
              </a:rPr>
              <a:t>นโยบายของผู้บริหารไม่ชัดเจน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937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7" grpId="0" build="p" animBg="1"/>
    </p:bldLst>
  </p:timing>
</p:sld>
</file>

<file path=ppt/theme/theme1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CC"/>
        </a:solidFill>
        <a:ln w="381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CC"/>
        </a:solidFill>
        <a:ln w="381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3042</TotalTime>
  <Words>1877</Words>
  <Application>Microsoft PowerPoint</Application>
  <PresentationFormat>นำเสนอทางหน้าจอ (4:3)</PresentationFormat>
  <Paragraphs>599</Paragraphs>
  <Slides>43</Slides>
  <Notes>29</Notes>
  <HiddenSlides>1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43</vt:i4>
      </vt:variant>
    </vt:vector>
  </HeadingPairs>
  <TitlesOfParts>
    <vt:vector size="51" baseType="lpstr">
      <vt:lpstr>Tahoma</vt:lpstr>
      <vt:lpstr>Arial</vt:lpstr>
      <vt:lpstr>Cordia New</vt:lpstr>
      <vt:lpstr>Wingdings</vt:lpstr>
      <vt:lpstr>Times New Roman</vt:lpstr>
      <vt:lpstr>Angsana New</vt:lpstr>
      <vt:lpstr>1_Network</vt:lpstr>
      <vt:lpstr>Microsoft Word Document</vt:lpstr>
      <vt:lpstr>ภาพนิ่ง 1</vt:lpstr>
      <vt:lpstr>ภาพนิ่ง 2</vt:lpstr>
      <vt:lpstr>ศึกษาความเป็นไปได้ (Feasibility Study)</vt:lpstr>
      <vt:lpstr>ภาพนิ่ง 4</vt:lpstr>
      <vt:lpstr>ต้นทุนการพัฒนาระบบ (Development Costs)</vt:lpstr>
      <vt:lpstr>ต้นทุนการปฏิบัติงาน (Operational Costs)</vt:lpstr>
      <vt:lpstr>ศึกษาความเป็นไปได้ (Feasibility Study)</vt:lpstr>
      <vt:lpstr>การบริหารโครงการ</vt:lpstr>
      <vt:lpstr>สาเหตุสำคัญที่ส่งผล ต่อความล้มเหลวในโครงการซอฟต์แวร์</vt:lpstr>
      <vt:lpstr>ผังแกนท์ (Gantt Chart)</vt:lpstr>
      <vt:lpstr>ภาพนิ่ง 11</vt:lpstr>
      <vt:lpstr>ตารางปฏิบัติงาน</vt:lpstr>
      <vt:lpstr>ตารางปฏิบัติงาน</vt:lpstr>
      <vt:lpstr>ขั้นตอนการสร้าง Gantt Chart</vt:lpstr>
      <vt:lpstr>ภาพนิ่ง 15</vt:lpstr>
      <vt:lpstr>ภาพนิ่ง 16</vt:lpstr>
      <vt:lpstr>ภาพนิ่ง 17</vt:lpstr>
      <vt:lpstr>แผนภูมิ  Gantt Chart</vt:lpstr>
      <vt:lpstr>เพิร์ต(PERT) และซีพีเอ็ม(CPM)</vt:lpstr>
      <vt:lpstr>หลักการของ PERT และ  CPM</vt:lpstr>
      <vt:lpstr>ภาพนิ่ง 21</vt:lpstr>
      <vt:lpstr>วัตถุประสงค์ของ PERT</vt:lpstr>
      <vt:lpstr>ภาพนิ่ง 23</vt:lpstr>
      <vt:lpstr>ภาพนิ่ง 24</vt:lpstr>
      <vt:lpstr>ภาพนิ่ง 25</vt:lpstr>
      <vt:lpstr>ภาพนิ่ง 26</vt:lpstr>
      <vt:lpstr>แผนภาพเพิร์ธ (Pert Diagram)</vt:lpstr>
      <vt:lpstr>หลักเกณฑ์การสร้าง Pert Diagram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</vt:vector>
  </TitlesOfParts>
  <Company>The McGraw-Hill Companies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13: Systems Analysis and Design</dc:title>
  <dc:subject>Computer Essentials 2004 by Timothy &amp; Linda O'Leary</dc:subject>
  <dc:creator>Revised by Rick Cassady</dc:creator>
  <cp:keywords>phases design develop implement</cp:keywords>
  <cp:lastModifiedBy>Corporate Edition</cp:lastModifiedBy>
  <cp:revision>300</cp:revision>
  <dcterms:created xsi:type="dcterms:W3CDTF">1999-02-19T02:10:03Z</dcterms:created>
  <dcterms:modified xsi:type="dcterms:W3CDTF">2013-08-16T02:28:05Z</dcterms:modified>
  <cp:category>Systems Analysis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number">
    <vt:r8>13.1</vt:r8>
  </property>
  <property fmtid="{D5CDD505-2E9C-101B-9397-08002B2CF9AE}" pid="3" name="Office">
    <vt:i4>97</vt:i4>
  </property>
</Properties>
</file>