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57"/>
  </p:notesMasterIdLst>
  <p:handoutMasterIdLst>
    <p:handoutMasterId r:id="rId58"/>
  </p:handoutMasterIdLst>
  <p:sldIdLst>
    <p:sldId id="344" r:id="rId3"/>
    <p:sldId id="345" r:id="rId4"/>
    <p:sldId id="346" r:id="rId5"/>
    <p:sldId id="347" r:id="rId6"/>
    <p:sldId id="348" r:id="rId7"/>
    <p:sldId id="349" r:id="rId8"/>
    <p:sldId id="259" r:id="rId9"/>
    <p:sldId id="261" r:id="rId10"/>
    <p:sldId id="337" r:id="rId11"/>
    <p:sldId id="338" r:id="rId12"/>
    <p:sldId id="339" r:id="rId13"/>
    <p:sldId id="262" r:id="rId14"/>
    <p:sldId id="263" r:id="rId15"/>
    <p:sldId id="264" r:id="rId16"/>
    <p:sldId id="340" r:id="rId17"/>
    <p:sldId id="341" r:id="rId18"/>
    <p:sldId id="342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5" r:id="rId28"/>
    <p:sldId id="276" r:id="rId29"/>
    <p:sldId id="278" r:id="rId30"/>
    <p:sldId id="279" r:id="rId31"/>
    <p:sldId id="350" r:id="rId32"/>
    <p:sldId id="351" r:id="rId33"/>
    <p:sldId id="352" r:id="rId34"/>
    <p:sldId id="353" r:id="rId35"/>
    <p:sldId id="354" r:id="rId36"/>
    <p:sldId id="355" r:id="rId37"/>
    <p:sldId id="372" r:id="rId38"/>
    <p:sldId id="373" r:id="rId39"/>
    <p:sldId id="374" r:id="rId40"/>
    <p:sldId id="375" r:id="rId41"/>
    <p:sldId id="376" r:id="rId42"/>
    <p:sldId id="377" r:id="rId43"/>
    <p:sldId id="378" r:id="rId44"/>
    <p:sldId id="379" r:id="rId45"/>
    <p:sldId id="380" r:id="rId46"/>
    <p:sldId id="381" r:id="rId47"/>
    <p:sldId id="356" r:id="rId48"/>
    <p:sldId id="357" r:id="rId49"/>
    <p:sldId id="384" r:id="rId50"/>
    <p:sldId id="387" r:id="rId51"/>
    <p:sldId id="386" r:id="rId52"/>
    <p:sldId id="388" r:id="rId53"/>
    <p:sldId id="385" r:id="rId54"/>
    <p:sldId id="382" r:id="rId55"/>
    <p:sldId id="383" r:id="rId5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1B997-7167-41F2-821F-C1B0D81B7973}" type="datetimeFigureOut">
              <a:rPr lang="th-TH" smtClean="0"/>
              <a:pPr/>
              <a:t>25/07/56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74B56-1618-4C3C-9A1D-877671109D7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AA330ED-1F01-4A91-AC68-0DDE60A5F72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10248" y="4459525"/>
            <a:ext cx="5681980" cy="4224814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A49444D-64DB-48AA-9537-510EF7B76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725B1E1-C8BC-4745-833E-E00D4F14DB1F}" type="slidenum">
              <a:rPr lang="en-US" smtClean="0">
                <a:latin typeface="Arial" pitchFamily="34" charset="0"/>
              </a:rPr>
              <a:pPr/>
              <a:t>1</a:t>
            </a:fld>
            <a:endParaRPr lang="th-TH" smtClean="0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th-TH" smtClean="0">
                <a:latin typeface="Arial" pitchFamily="34" charset="0"/>
              </a:rPr>
              <a:t> คว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th-TH" sz="2500" dirty="0" smtClean="0">
              <a:solidFill>
                <a:srgbClr val="002060"/>
              </a:solidFill>
            </a:endParaRPr>
          </a:p>
          <a:p>
            <a:pPr lvl="1">
              <a:buNone/>
            </a:pPr>
            <a:r>
              <a:rPr lang="th-TH" sz="2500" dirty="0" smtClean="0">
                <a:solidFill>
                  <a:srgbClr val="002060"/>
                </a:solidFill>
              </a:rPr>
              <a:t>	โดยแต่ละระยะจะประกอบไปด้วยขั้นตอน ( </a:t>
            </a:r>
            <a:r>
              <a:rPr lang="en-US" sz="2500" dirty="0" smtClean="0">
                <a:solidFill>
                  <a:srgbClr val="002060"/>
                </a:solidFill>
              </a:rPr>
              <a:t>Steps ) </a:t>
            </a:r>
            <a:r>
              <a:rPr lang="th-TH" sz="2500" dirty="0" smtClean="0">
                <a:solidFill>
                  <a:srgbClr val="002060"/>
                </a:solidFill>
              </a:rPr>
              <a:t>ต่างๆ ซึ่งแต่ละโครงการพัฒนาระบบจะมีการแบ่งระยะและขั้นตอนในแต่ละระยะแตกต่างกัน ทำให้ปัจจุบันมีรูปแบบของวงจรการพัฒนาระบบแตกแขนงออกไปมาก</a:t>
            </a:r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B5725A-41C3-4976-B547-73E55319C43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B5725A-41C3-4976-B547-73E55319C43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สี่เหลี่ยมผืนผ้า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สี่เหลี่ยมผืนผ้า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สี่เหลี่ยมผืนผ้า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สี่เหลี่ยมผืนผ้า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วงรี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วงรี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วงรี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วงรี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วงรี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22" name="ตัวยึด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3" name="ตัวยึด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4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11592-55C2-4500-8F9A-2A71D8E5EDA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C639D-EABA-479C-A478-03CA4FE0F19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AF95E-F5E0-4B79-90EA-90DD9997BEA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7D4CF30-0BA1-47A8-BC9B-4E3735731940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สี่เหลี่ยมผืนผ้า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ตัวเชื่อมต่อตรง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ตัวเชื่อมต่อตรง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วงรี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วงรี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วงรี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5035D4E-36E7-434B-9E6F-8E86E310521D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D230F4B-08D3-4620-8656-07223AA7B5ED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ตัวเชื่อมต่อตรง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วงรี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วงรี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วงรี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ตัวเชื่อมต่อตรง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CF55-FDDA-4B0C-8E9A-1BBB63B98AD4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5A4-B2DA-469C-B040-0AA2E16C79AC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2" name="ตัวยึดข้อความ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ยึดข้อความ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6" name="ตัวยึด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1A8583-D7C9-4E0E-839C-B2F7A413CE9A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E6930-D56A-45F0-A0AC-97AF1CD27BC2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ตัวยึดเนื้อหา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ยึดวันที่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DD980F-14E3-476B-8EA3-29AE9539117E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ตัวยึดท้ายกระดา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หมายเลขภาพนิ่ง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C30ECBA-97C6-4AB4-883E-4312C1ED38D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6" name="ตัวยึดท้ายกระดาษ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ตัวยึด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22532A-53CB-48F5-9510-AA89BC3CE98A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ตัวยึด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7DC80-17EC-4E1F-B207-F0798C8C593A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1A7A-A672-4B73-8AD8-C90A944A8FF3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สี่เหลี่ยมผืนผ้า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สี่เหลี่ยมผืนผ้า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สี่เหลี่ยมผืนผ้า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สี่เหลี่ยมผืนผ้า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วงรี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วงรี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วงรี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วงรี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วงรี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20" name="ตัวยึด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1" name="ตัวยึด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EB846-F006-4E41-8A8F-E42B6A6973D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D337C-900A-451F-BA11-BBF3A9CD6FD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12" name="ตัวยึดข้อความ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ยึดข้อความ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7679D-CFD9-49B5-AF94-4B8D8F9EACB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35B90A1-FFE8-4034-8890-93A387CFBC4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5" name="ตัวยึด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A0775-64BC-4AAB-B03F-35CFC748F2C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เชื่อมต่อตรง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ตัวเชื่อมต่อตรง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วงรี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8" name="ตัวยึดเนื้อหา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12" name="ตัวยึดวันที่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3" name="ตัวยึดหมายเลขภาพนิ่ง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99A0E3B-CB70-4B3D-8272-160F487B515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14" name="ตัวยึดท้ายกระดาษ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เชื่อมต่อตรง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วงรี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สี่เหลี่ยมผืนผ้า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h-TH" noProof="0" smtClean="0"/>
              <a:t>คลิกไอคอนเพื่อเพิ่มรูปภาพ</a:t>
            </a:r>
            <a:endParaRPr lang="en-US" noProof="0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2" name="ตัวยึด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3" name="ตัวยึด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BE465C0-1DD1-4E10-8F86-0F4C6DD3FDE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14" name="ตัวยึด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1028" name="ตัวยึดข้อความ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วงรี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5E5AE69-8E33-4C7E-9151-AD38C8C96B1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KodchiangUPC" pitchFamily="18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KodchiangUPC" pitchFamily="18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KodchiangUPC" pitchFamily="18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KodchiangUPC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KodchiangUPC" pitchFamily="18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KodchiangUPC" pitchFamily="18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KodchiangUPC" pitchFamily="18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KodchiangUPC" pitchFamily="18" charset="-34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82A0B9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C8D7E5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EBC0B1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54D0C64-C421-41C7-A49D-4CC285CF33B2}" type="datetime1">
              <a:rPr lang="en-US" smtClean="0"/>
              <a:pPr/>
              <a:t>7/25/2013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5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CD197A8-2C91-4701-9D60-01C70DF6AEB8}" type="slidenum">
              <a:rPr lang="en-US" smtClean="0"/>
              <a:pPr/>
              <a:t>1</a:t>
            </a:fld>
            <a:endParaRPr lang="th-TH" smtClean="0"/>
          </a:p>
        </p:txBody>
      </p:sp>
      <p:pic>
        <p:nvPicPr>
          <p:cNvPr id="8195" name="Picture 5" descr="http://2.bp.blogspot.com/_S0sCgKSyq5U/TMqTZLclKlI/AAAAAAAADBE/cKI26ngsrHM/s1600/NRR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4033838"/>
            <a:ext cx="1233488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สี่เหลี่ยมผืนผ้า 4"/>
          <p:cNvSpPr>
            <a:spLocks noChangeArrowheads="1"/>
          </p:cNvSpPr>
          <p:nvPr/>
        </p:nvSpPr>
        <p:spPr bwMode="auto">
          <a:xfrm>
            <a:off x="2286000" y="3505200"/>
            <a:ext cx="6215063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th-TH" sz="3200" b="1">
                <a:latin typeface="Layiji MaHaNiYom BAO" pitchFamily="2" charset="0"/>
                <a:cs typeface="Layiji MaHaNiYom BAO" pitchFamily="2" charset="0"/>
              </a:rPr>
              <a:t/>
            </a:r>
            <a:br>
              <a:rPr lang="th-TH" sz="3200" b="1">
                <a:latin typeface="Layiji MaHaNiYom BAO" pitchFamily="2" charset="0"/>
                <a:cs typeface="Layiji MaHaNiYom BAO" pitchFamily="2" charset="0"/>
              </a:rPr>
            </a:br>
            <a:r>
              <a:rPr lang="th-TH" sz="3200" b="1">
                <a:latin typeface="Layiji MaHaNiYom BAO" pitchFamily="2" charset="0"/>
                <a:cs typeface="Layiji MaHaNiYom BAO" pitchFamily="2" charset="0"/>
              </a:rPr>
              <a:t> การพัฒนาระบบสารสนเทศ (ต่อ) </a:t>
            </a:r>
          </a:p>
          <a:p>
            <a:pPr algn="r"/>
            <a:r>
              <a:rPr lang="th-TH" sz="3200" b="1">
                <a:latin typeface="Layiji MaHaNiYom BAO" pitchFamily="2" charset="0"/>
                <a:cs typeface="Layiji MaHaNiYom BAO" pitchFamily="2" charset="0"/>
              </a:rPr>
              <a:t>(</a:t>
            </a:r>
            <a:r>
              <a:rPr lang="en-US" sz="3200" b="1">
                <a:latin typeface="Layiji MaHaNiYom BAO" pitchFamily="2" charset="0"/>
                <a:cs typeface="Layiji MaHaNiYom BAO" pitchFamily="2" charset="0"/>
              </a:rPr>
              <a:t>Information System Development) </a:t>
            </a:r>
            <a:endParaRPr lang="th-TH" sz="3200" b="1">
              <a:latin typeface="Layiji MaHaNiYom BAO" pitchFamily="2" charset="0"/>
              <a:cs typeface="Layiji MaHaNiYom BAO" pitchFamily="2" charset="0"/>
            </a:endParaRPr>
          </a:p>
          <a:p>
            <a:pPr algn="r"/>
            <a:r>
              <a:rPr lang="th-TH" sz="3200" b="1">
                <a:latin typeface="Layiji MaHaNiYom BAO" pitchFamily="2" charset="0"/>
                <a:cs typeface="Layiji MaHaNiYom BAO" pitchFamily="2" charset="0"/>
              </a:rPr>
              <a:t>อ.ศศิกานต์ ไพลกลาง</a:t>
            </a:r>
            <a:r>
              <a:rPr lang="en-US" sz="3200" b="1">
                <a:latin typeface="Layiji MaHaNiYom BAO" pitchFamily="2" charset="0"/>
                <a:cs typeface="Layiji MaHaNiYom BAO" pitchFamily="2" charset="0"/>
              </a:rPr>
              <a:t> </a:t>
            </a:r>
            <a:endParaRPr lang="th-TH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r>
              <a:rPr lang="th-TH" dirty="0" smtClean="0">
                <a:solidFill>
                  <a:schemeClr val="accent2">
                    <a:lumMod val="75000"/>
                  </a:schemeClr>
                </a:solidFill>
              </a:rPr>
              <a:t>ข้อด้อยของ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Waterfall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24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552" y="1916832"/>
            <a:ext cx="8229600" cy="4495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ความต้องการทั้งหมดจะต้องถูกวิเคราะห์อย่างถูกต้องมาก่อน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เมื่อส่งมอบงานแล้ว การแก้ไขแต่ละขั้นตอนมีความยืดหยุ่นน้อย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อาจมีความผิดพลาดบ้างในแต่ละขั้นตอน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แก้ปัญหาการพัฒนาซอฟต์แวร์ไม่ได้ทั้งหมด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อาจมีปัญหาในตอนท้ายหากต้องทำการรวมกับ</a:t>
            </a:r>
            <a:r>
              <a:rPr lang="en-US" sz="3200" dirty="0" smtClean="0">
                <a:solidFill>
                  <a:srgbClr val="002060"/>
                </a:solidFill>
              </a:rPr>
              <a:t> Module</a:t>
            </a:r>
            <a:r>
              <a:rPr lang="th-TH" sz="3200" dirty="0" smtClean="0">
                <a:solidFill>
                  <a:srgbClr val="002060"/>
                </a:solidFill>
              </a:rPr>
              <a:t> อื่น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ลูกค้ามีโอกาสน้อยที่จะมองภาพระบบโดยรวมก่อนใช้งาน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จะใช้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Waterfall 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Model</a:t>
            </a:r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 เมื่อไร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259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ความต้องการของ</a:t>
            </a:r>
            <a:r>
              <a:rPr lang="en-US" sz="3200" dirty="0" smtClean="0">
                <a:solidFill>
                  <a:srgbClr val="002060"/>
                </a:solidFill>
              </a:rPr>
              <a:t> User </a:t>
            </a:r>
            <a:r>
              <a:rPr lang="th-TH" sz="3200" dirty="0" smtClean="0">
                <a:solidFill>
                  <a:srgbClr val="002060"/>
                </a:solidFill>
              </a:rPr>
              <a:t>มีความแน่นอนไม่เปลี่ยนแปลง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ระบบมีความเสถียร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2060"/>
                </a:solidFill>
              </a:rPr>
              <a:t>User </a:t>
            </a:r>
            <a:r>
              <a:rPr lang="th-TH" sz="3200" dirty="0" smtClean="0">
                <a:solidFill>
                  <a:srgbClr val="002060"/>
                </a:solidFill>
              </a:rPr>
              <a:t>ยอมรับเทคโนโลยีใหม่ ๆ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การถ่ายโอนซอฟต์แวร์จาก</a:t>
            </a:r>
            <a:r>
              <a:rPr lang="en-US" sz="3200" dirty="0" smtClean="0">
                <a:solidFill>
                  <a:srgbClr val="002060"/>
                </a:solidFill>
              </a:rPr>
              <a:t> platform</a:t>
            </a:r>
            <a:r>
              <a:rPr lang="th-TH" sz="3200" dirty="0" smtClean="0">
                <a:solidFill>
                  <a:srgbClr val="002060"/>
                </a:solidFill>
              </a:rPr>
              <a:t> เดิมไป </a:t>
            </a:r>
            <a:r>
              <a:rPr lang="en-US" sz="3200" dirty="0" smtClean="0">
                <a:solidFill>
                  <a:srgbClr val="002060"/>
                </a:solidFill>
              </a:rPr>
              <a:t>platform </a:t>
            </a:r>
            <a:r>
              <a:rPr lang="th-TH" sz="3200" dirty="0" smtClean="0">
                <a:solidFill>
                  <a:srgbClr val="002060"/>
                </a:solidFill>
              </a:rPr>
              <a:t>ใหม่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Adapted Waterfall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6" name="Picture 2" descr="http://tccom.lannapoly.ac.th/tc53/Ebook/se/images/w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052736"/>
            <a:ext cx="7037803" cy="3384376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611560" y="4542076"/>
            <a:ext cx="78895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SDLC </a:t>
            </a:r>
            <a:r>
              <a:rPr lang="th-TH" sz="2800" dirty="0" smtClean="0">
                <a:solidFill>
                  <a:srgbClr val="002060"/>
                </a:solidFill>
              </a:rPr>
              <a:t>แบบ </a:t>
            </a:r>
            <a:r>
              <a:rPr lang="en-US" sz="2800" dirty="0" smtClean="0">
                <a:solidFill>
                  <a:srgbClr val="002060"/>
                </a:solidFill>
              </a:rPr>
              <a:t>Adapted Waterfall </a:t>
            </a:r>
            <a:r>
              <a:rPr lang="th-TH" sz="2800" dirty="0" smtClean="0">
                <a:solidFill>
                  <a:srgbClr val="002060"/>
                </a:solidFill>
              </a:rPr>
              <a:t>เป็นรูปแบบในการพัฒนาระบบงานที่ปรับปรุงมาจากแบบ </a:t>
            </a:r>
            <a:r>
              <a:rPr lang="en-US" sz="2800" dirty="0" smtClean="0">
                <a:solidFill>
                  <a:srgbClr val="002060"/>
                </a:solidFill>
              </a:rPr>
              <a:t>waterfall </a:t>
            </a:r>
            <a:r>
              <a:rPr lang="th-TH" sz="2800" dirty="0" smtClean="0">
                <a:solidFill>
                  <a:srgbClr val="002060"/>
                </a:solidFill>
              </a:rPr>
              <a:t>โดยในแต่ละขั้นตอนเมื่อ</a:t>
            </a:r>
            <a:br>
              <a:rPr lang="th-TH" sz="2800" dirty="0" smtClean="0">
                <a:solidFill>
                  <a:srgbClr val="002060"/>
                </a:solidFill>
              </a:rPr>
            </a:br>
            <a:r>
              <a:rPr lang="th-TH" sz="2800" dirty="0" smtClean="0">
                <a:solidFill>
                  <a:srgbClr val="002060"/>
                </a:solidFill>
              </a:rPr>
              <a:t>ดำเนินงานอยู่ สามารถย้อนกลับมายังขั้นตอนก่อนหน้าเพื่อแก้ไขข้อผิดพลาดหรือสามารถย้อนกลับข้ามขั้น โดยไม่จำเป็นต้องเป็นขั้นตอนที่ติดกันได้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V-Shaped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716016" y="3573016"/>
            <a:ext cx="4427984" cy="2623592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เป็น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Model </a:t>
            </a:r>
            <a:r>
              <a:rPr kumimoji="0" lang="th-T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ที่เน้นการตรวจสอบ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(verification)</a:t>
            </a:r>
            <a:r>
              <a:rPr kumimoji="0" lang="th-T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และการรับรองความถูกต้อง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(validation)</a:t>
            </a:r>
            <a:r>
              <a:rPr kumimoji="0" lang="th-T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ควบคู่กันไป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การทดสอบของผลิตภัณฑ์กระทำขนานกันไปกับการวางแผนในการพัฒนา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9458" name="Picture 2" descr="http://1.bp.blogspot.com/-puUJFe5lFHk/T4iml5pOc9I/AAAAAAAACb8/yKMKNb_ff8g/s1600/V-Shap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5867235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V-Shaped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124744"/>
            <a:ext cx="4038600" cy="44958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Project and Requirements Planning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การจัดสรรทรัพยากร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 Requirements and Specification Analysis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กำหนด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spec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ที่สมบูรณ์ของ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Architecture or High-Level Design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กำหนดวิธีการทำงานที่ตอบสนองต่อการออกแบบ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Detailed Design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การพัฒนาอัลกอริทึมสำหรับองค์ประกอบต่าง ๆ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724400" y="1124744"/>
            <a:ext cx="4038600" cy="44958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Production, operation and maintenance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การเพิ่มประสิทธิภาพและการแก้ไข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 and acceptance testing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ตรวจสอบสภาพแวดล้อมของ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Integration and Testing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ตรวจสอบการเชื่อมต่อแต่ละ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Module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ว่าถูกต้องหรือไม่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Unit testing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ตรวจสอบการทำงานของแต่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module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ว่าทำงานถูกต้องตามเป้าหมาย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Coding 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เปลี่ยน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Algorithm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เป็น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64096"/>
          </a:xfrm>
        </p:spPr>
        <p:txBody>
          <a:bodyPr>
            <a:normAutofit/>
          </a:bodyPr>
          <a:lstStyle/>
          <a:p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ข้อดีของ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 V-Shaped model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229600" cy="4389120"/>
          </a:xfrm>
        </p:spPr>
        <p:txBody>
          <a:bodyPr>
            <a:normAutofit/>
          </a:bodyPr>
          <a:lstStyle/>
          <a:p>
            <a:r>
              <a:rPr lang="th-TH" sz="3200" dirty="0" smtClean="0"/>
              <a:t>เน้นการวางแผนสำหรับการ</a:t>
            </a:r>
            <a:r>
              <a:rPr lang="en-US" sz="3200" dirty="0" smtClean="0"/>
              <a:t> Verification </a:t>
            </a:r>
            <a:r>
              <a:rPr lang="th-TH" sz="3200" dirty="0" smtClean="0"/>
              <a:t>และ</a:t>
            </a:r>
            <a:r>
              <a:rPr lang="en-US" sz="3200" dirty="0" smtClean="0"/>
              <a:t> Validation </a:t>
            </a:r>
            <a:r>
              <a:rPr lang="th-TH" sz="3200" dirty="0" smtClean="0"/>
              <a:t>ของผลิตภัณฑ์ในขั้นเริ่มต้นของการพัฒนาผลิตภัณฑ์</a:t>
            </a:r>
            <a:endParaRPr lang="en-US" sz="3200" dirty="0" smtClean="0"/>
          </a:p>
          <a:p>
            <a:r>
              <a:rPr lang="th-TH" sz="3200" dirty="0" smtClean="0"/>
              <a:t>งานที่ส่งมอบต้องสามารถทดสอบได้ทุกขั้นตอน</a:t>
            </a:r>
          </a:p>
          <a:p>
            <a:r>
              <a:rPr lang="th-TH" sz="3200" dirty="0" smtClean="0"/>
              <a:t>สามารถติดตามความก้าวหน้าได้ทุกขั้นตอน</a:t>
            </a:r>
          </a:p>
          <a:p>
            <a:r>
              <a:rPr lang="th-TH" sz="3200" dirty="0" smtClean="0"/>
              <a:t>เข้าใจง่ายและใช้งานได้ง่าย</a:t>
            </a:r>
            <a:endParaRPr lang="en-US" sz="32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864096"/>
          </a:xfrm>
        </p:spPr>
        <p:txBody>
          <a:bodyPr>
            <a:normAutofit/>
          </a:bodyPr>
          <a:lstStyle/>
          <a:p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ข้อด้อยของ 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V-Shaped Model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29600" cy="4551784"/>
          </a:xfrm>
        </p:spPr>
        <p:txBody>
          <a:bodyPr>
            <a:normAutofit/>
          </a:bodyPr>
          <a:lstStyle/>
          <a:p>
            <a:r>
              <a:rPr lang="th-TH" sz="3600" dirty="0" smtClean="0"/>
              <a:t>ยากต่อการจัดการเหตุการณ์ที่เกิดขึ้นพร้อมกัน</a:t>
            </a:r>
          </a:p>
          <a:p>
            <a:r>
              <a:rPr lang="th-TH" sz="3600" dirty="0" smtClean="0"/>
              <a:t>ยากต่อการจัดการกับ </a:t>
            </a:r>
            <a:r>
              <a:rPr lang="en-US" sz="3600" dirty="0" smtClean="0"/>
              <a:t>Requirement</a:t>
            </a:r>
            <a:r>
              <a:rPr lang="th-TH" sz="3600" dirty="0" smtClean="0"/>
              <a:t> ที่มีการเปลี่ยนแปลงบ่อยๆ</a:t>
            </a:r>
          </a:p>
          <a:p>
            <a:r>
              <a:rPr lang="th-TH" sz="3600" dirty="0" smtClean="0"/>
              <a:t>ไม่มีระบบการจัดการความเสี่ยง</a:t>
            </a:r>
            <a:r>
              <a:rPr lang="en-US" sz="3600" dirty="0" smtClean="0"/>
              <a:t> (Risk Management)</a:t>
            </a:r>
            <a:endParaRPr lang="en-US" sz="36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จะใช้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 V-shaped Model</a:t>
            </a:r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 เมื่อไร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h-TH" sz="3200" dirty="0" smtClean="0"/>
              <a:t>ใช้ในระบบที่ต้องการความเสถียรสูง</a:t>
            </a:r>
            <a:r>
              <a:rPr lang="en-US" sz="3200" dirty="0" smtClean="0"/>
              <a:t> (high reliability) </a:t>
            </a:r>
            <a:r>
              <a:rPr lang="th-TH" sz="3200" dirty="0" smtClean="0"/>
              <a:t>เช่น ระบบเกี่ยวการจัดการภายในโรงพยาบาล (</a:t>
            </a:r>
            <a:r>
              <a:rPr lang="en-US" sz="3200" dirty="0" smtClean="0"/>
              <a:t>hospital patient control applications</a:t>
            </a:r>
            <a:r>
              <a:rPr lang="th-TH" sz="3200" dirty="0" smtClean="0"/>
              <a:t>)</a:t>
            </a:r>
          </a:p>
          <a:p>
            <a:r>
              <a:rPr lang="th-TH" sz="3200" dirty="0" smtClean="0"/>
              <a:t>ระบบที่มี </a:t>
            </a:r>
            <a:r>
              <a:rPr lang="en-US" sz="3200" dirty="0" smtClean="0"/>
              <a:t>Requirement</a:t>
            </a:r>
            <a:r>
              <a:rPr lang="th-TH" sz="3200" dirty="0" smtClean="0"/>
              <a:t> ที่พร้อมและค่อนข้างครบถ้วน</a:t>
            </a:r>
            <a:endParaRPr lang="en-US" sz="32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4" name="Picture 5" descr="ms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1557338"/>
            <a:ext cx="5905500" cy="4738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1340768"/>
            <a:ext cx="8353425" cy="47720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แบบจำลอง</a:t>
            </a:r>
            <a:r>
              <a:rPr kumimoji="0" lang="th-TH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spiral</a:t>
            </a: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 แบ่งออกได้เป็นส่วนย่อยๆ โดยปกติจะแบ่งเป็น 3 ส่วน หรือ 6 ส่วนงานเช่น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การติดต่อสื่อสารกันระหว่างผู้ใช้ และผู้พัฒนาระบบ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การวางแผน 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การวิเคราะห์ความเสี่ยง 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วิศวกรรม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การสร้างและนำไปใช้ 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การประเมินผลจากผู้ใช้ </a:t>
            </a:r>
            <a:endParaRPr kumimoji="0" lang="th-TH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dirty="0" smtClean="0"/>
              <a:t>หัวข้อ</a:t>
            </a:r>
            <a:endParaRPr lang="th-TH" dirty="0"/>
          </a:p>
        </p:txBody>
      </p:sp>
      <p:sp>
        <p:nvSpPr>
          <p:cNvPr id="9219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th-TH" sz="3200" dirty="0" smtClean="0">
                <a:solidFill>
                  <a:srgbClr val="FF0000"/>
                </a:solidFill>
              </a:rPr>
              <a:t>วงจรการพัฒนาระบบ (</a:t>
            </a:r>
            <a:r>
              <a:rPr lang="en-US" sz="3200" dirty="0" smtClean="0">
                <a:solidFill>
                  <a:srgbClr val="FF0000"/>
                </a:solidFill>
                <a:cs typeface="KodchiangUPC" pitchFamily="18" charset="-34"/>
              </a:rPr>
              <a:t>SDLC)</a:t>
            </a:r>
          </a:p>
          <a:p>
            <a:pPr eaLnBrk="1" hangingPunct="1"/>
            <a:r>
              <a:rPr lang="th-TH" sz="3200" dirty="0" smtClean="0">
                <a:solidFill>
                  <a:srgbClr val="00B050"/>
                </a:solidFill>
              </a:rPr>
              <a:t>แนวทางการพัฒนาระบบ </a:t>
            </a:r>
            <a:r>
              <a:rPr lang="en-US" sz="3200" dirty="0" smtClean="0">
                <a:solidFill>
                  <a:srgbClr val="00B050"/>
                </a:solidFill>
              </a:rPr>
              <a:t>(</a:t>
            </a:r>
            <a:r>
              <a:rPr lang="en-US" sz="3200" dirty="0" smtClean="0">
                <a:solidFill>
                  <a:srgbClr val="0070C0"/>
                </a:solidFill>
                <a:cs typeface="KodchiangUPC" pitchFamily="18" charset="-34"/>
              </a:rPr>
              <a:t>Methodology)</a:t>
            </a:r>
            <a:endParaRPr lang="th-TH" sz="32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sz="3200" dirty="0" smtClean="0">
                <a:solidFill>
                  <a:srgbClr val="0070C0"/>
                </a:solidFill>
                <a:cs typeface="KodchiangUPC" pitchFamily="18" charset="-34"/>
              </a:rPr>
              <a:t>Model</a:t>
            </a:r>
          </a:p>
          <a:p>
            <a:pPr lvl="1" eaLnBrk="1" hangingPunct="1"/>
            <a:r>
              <a:rPr lang="en-US" sz="3200" dirty="0" smtClean="0">
                <a:solidFill>
                  <a:srgbClr val="0070C0"/>
                </a:solidFill>
                <a:cs typeface="KodchiangUPC" pitchFamily="18" charset="-34"/>
              </a:rPr>
              <a:t>Tools</a:t>
            </a:r>
          </a:p>
          <a:p>
            <a:pPr lvl="1" eaLnBrk="1" hangingPunct="1"/>
            <a:r>
              <a:rPr lang="en-US" sz="3200" dirty="0" smtClean="0">
                <a:solidFill>
                  <a:srgbClr val="0070C0"/>
                </a:solidFill>
                <a:cs typeface="KodchiangUPC" pitchFamily="18" charset="-34"/>
              </a:rPr>
              <a:t>Techniques</a:t>
            </a:r>
            <a:endParaRPr lang="th-TH" sz="3200" dirty="0" smtClean="0">
              <a:solidFill>
                <a:srgbClr val="0070C0"/>
              </a:solidFill>
            </a:endParaRPr>
          </a:p>
          <a:p>
            <a:pPr eaLnBrk="1" hangingPunct="1"/>
            <a:endParaRPr lang="th-TH" sz="32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แต่ละรอบของการทำซ้ำ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วิเคราะห์ความเสี่ยง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พัฒนาต้นแบบสำหรับตรวจสอบความเป็นไปได้และความต้องการ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เมื่อพบความเสี่ยงผู้จัดการโครงการจะต้องตัดสินใจทีจะกำจัดหรือลดความเสี่ยง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แต่ละรอบของการทำซ้ำ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วิเคราะห์ความเสี่ยง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พัฒนาต้นแบบสำหรับตรวจสอบความเป็นไปได้และความต้องการ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เมื่อพบความเสี่ยงผู้จัดการโครงการจะต้องตัดสินใจทีจะกำจัดหรือลดความเสี่ยง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008112"/>
          </a:xfrm>
        </p:spPr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ปัญหาของการใช้แบบจำลองบันไดเวียน ในการพัฒนาซอฟต์แวร์ คือการโน้มน้าวให้ผู้ใช้ระบบเห็นชอบกับวิธีการที่เป็นกระบวนทำซ้ำแบบมีวิวัฒนาการ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   ความสำเร็จของการใช้ แบบจำลองบันไดเวียน  ผู้พัฒนาจะต้องมีความเชี่ยวชาญในด้านการประเมินผลความเสี่ยง 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เป็น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model </a:t>
            </a: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ที่ใช้ความเสี่ยงเป็นเครื่องตัดสินใจว่าจะกระทำอะไรต่อไป (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risk</a:t>
            </a: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-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driven</a:t>
            </a: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)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ขั้นตอนในแต่ละรอบ</a:t>
            </a:r>
          </a:p>
          <a:p>
            <a:pPr marL="640080" marR="0" lvl="1" indent="-246888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วิเคราะห์เป้าหมาย  แนวทางเลือกต่างๆ  เงื่อนไขต่างๆ</a:t>
            </a:r>
          </a:p>
          <a:p>
            <a:pPr marL="640080" marR="0" lvl="1" indent="-246888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วิเคราะห์ความเสี่ยง</a:t>
            </a:r>
          </a:p>
          <a:p>
            <a:pPr marL="640080" marR="0" lvl="1" indent="-246888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พยายามลดความเสี่ยงนั้น เช่น ทำ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Prototype </a:t>
            </a: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เพื่อทดสอบ</a:t>
            </a:r>
          </a:p>
          <a:p>
            <a:pPr marL="640080" marR="0" lvl="1" indent="-246888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พัฒนา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product</a:t>
            </a:r>
            <a:endParaRPr kumimoji="0" lang="th-TH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นำ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product </a:t>
            </a: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ให้ลูกค้าทดสอบ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h-TH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305800" cy="1008112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Iterative and Incremental Model</a:t>
            </a:r>
            <a:endParaRPr lang="th-TH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5" name="ตัวยึดหมายเลขภาพนิ่ง 4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066800" y="2362200"/>
            <a:ext cx="9906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/>
              <a:t>Requirement1</a:t>
            </a:r>
            <a:endParaRPr lang="th-TH" sz="1200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295400" y="28194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SA</a:t>
            </a:r>
            <a:endParaRPr lang="th-TH" b="1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295400" y="34290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SD</a:t>
            </a:r>
            <a:endParaRPr lang="th-TH" b="1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1295400" y="40386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Imp</a:t>
            </a:r>
            <a:endParaRPr lang="th-TH" b="1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1295400" y="46482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Op</a:t>
            </a:r>
            <a:endParaRPr lang="th-TH" b="1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1524000" y="3276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1524000" y="3886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1524000" y="4495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15240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1524000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914400" y="1981200"/>
            <a:ext cx="1358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Iteration1</a:t>
            </a:r>
            <a:endParaRPr lang="th-TH" b="1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2590800" y="1981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1066800" y="5791200"/>
            <a:ext cx="762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Built1</a:t>
            </a:r>
            <a:endParaRPr lang="th-TH" sz="1600" b="1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352800" y="2362200"/>
            <a:ext cx="990600" cy="3048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/>
              <a:t>Requirement2</a:t>
            </a:r>
            <a:endParaRPr lang="th-TH" sz="1200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3581400" y="28194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SA</a:t>
            </a:r>
            <a:endParaRPr lang="th-TH" b="1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3581400" y="34290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SD</a:t>
            </a:r>
            <a:endParaRPr lang="th-TH" b="1"/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3581400" y="40386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Imp</a:t>
            </a:r>
            <a:endParaRPr lang="th-TH" b="1"/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3581400" y="46482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Op</a:t>
            </a:r>
            <a:endParaRPr lang="th-TH" b="1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3810000" y="3276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3810000" y="3886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>
            <a:off x="3810000" y="4495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>
            <a:off x="38100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3810000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3200400" y="1981200"/>
            <a:ext cx="1358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Iteration2</a:t>
            </a:r>
            <a:endParaRPr lang="th-TH" b="1"/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4876800" y="1981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2971800" y="5791200"/>
            <a:ext cx="762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Built1</a:t>
            </a:r>
            <a:endParaRPr lang="th-TH" sz="1600" b="1"/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3733800" y="5791200"/>
            <a:ext cx="7620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Built2</a:t>
            </a:r>
            <a:endParaRPr lang="th-TH" sz="1600" b="1"/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5791200" y="2362200"/>
            <a:ext cx="9906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/>
              <a:t>Requirement3</a:t>
            </a:r>
            <a:endParaRPr lang="th-TH" sz="1200"/>
          </a:p>
        </p:txBody>
      </p:sp>
      <p:sp>
        <p:nvSpPr>
          <p:cNvPr id="11299" name="Rectangle 35"/>
          <p:cNvSpPr>
            <a:spLocks noChangeArrowheads="1"/>
          </p:cNvSpPr>
          <p:nvPr/>
        </p:nvSpPr>
        <p:spPr bwMode="auto">
          <a:xfrm>
            <a:off x="6019800" y="28194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SA</a:t>
            </a:r>
            <a:endParaRPr lang="th-TH" b="1"/>
          </a:p>
        </p:txBody>
      </p:sp>
      <p:sp>
        <p:nvSpPr>
          <p:cNvPr id="11300" name="Rectangle 36"/>
          <p:cNvSpPr>
            <a:spLocks noChangeArrowheads="1"/>
          </p:cNvSpPr>
          <p:nvPr/>
        </p:nvSpPr>
        <p:spPr bwMode="auto">
          <a:xfrm>
            <a:off x="6019800" y="34290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SD</a:t>
            </a:r>
            <a:endParaRPr lang="th-TH" b="1"/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6019800" y="40386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Imp</a:t>
            </a:r>
            <a:endParaRPr lang="th-TH" b="1"/>
          </a:p>
        </p:txBody>
      </p:sp>
      <p:sp>
        <p:nvSpPr>
          <p:cNvPr id="11302" name="Rectangle 38"/>
          <p:cNvSpPr>
            <a:spLocks noChangeArrowheads="1"/>
          </p:cNvSpPr>
          <p:nvPr/>
        </p:nvSpPr>
        <p:spPr bwMode="auto">
          <a:xfrm>
            <a:off x="6019800" y="46482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Op</a:t>
            </a:r>
            <a:endParaRPr lang="th-TH" b="1"/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6248400" y="3276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>
            <a:off x="6248400" y="3886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Line 41"/>
          <p:cNvSpPr>
            <a:spLocks noChangeShapeType="1"/>
          </p:cNvSpPr>
          <p:nvPr/>
        </p:nvSpPr>
        <p:spPr bwMode="auto">
          <a:xfrm>
            <a:off x="6248400" y="4495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6" name="Line 42"/>
          <p:cNvSpPr>
            <a:spLocks noChangeShapeType="1"/>
          </p:cNvSpPr>
          <p:nvPr/>
        </p:nvSpPr>
        <p:spPr bwMode="auto">
          <a:xfrm>
            <a:off x="62484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7" name="Line 43"/>
          <p:cNvSpPr>
            <a:spLocks noChangeShapeType="1"/>
          </p:cNvSpPr>
          <p:nvPr/>
        </p:nvSpPr>
        <p:spPr bwMode="auto">
          <a:xfrm>
            <a:off x="6248400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5638800" y="1981200"/>
            <a:ext cx="1358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Iteration3</a:t>
            </a:r>
            <a:endParaRPr lang="th-TH" b="1"/>
          </a:p>
        </p:txBody>
      </p:sp>
      <p:sp>
        <p:nvSpPr>
          <p:cNvPr id="11309" name="Line 45"/>
          <p:cNvSpPr>
            <a:spLocks noChangeShapeType="1"/>
          </p:cNvSpPr>
          <p:nvPr/>
        </p:nvSpPr>
        <p:spPr bwMode="auto">
          <a:xfrm>
            <a:off x="7543800" y="1981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0" name="Rectangle 46"/>
          <p:cNvSpPr>
            <a:spLocks noChangeArrowheads="1"/>
          </p:cNvSpPr>
          <p:nvPr/>
        </p:nvSpPr>
        <p:spPr bwMode="auto">
          <a:xfrm>
            <a:off x="5105400" y="5791200"/>
            <a:ext cx="762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Built1</a:t>
            </a:r>
            <a:endParaRPr lang="th-TH" sz="1600" b="1"/>
          </a:p>
        </p:txBody>
      </p:sp>
      <p:sp>
        <p:nvSpPr>
          <p:cNvPr id="11311" name="Rectangle 47"/>
          <p:cNvSpPr>
            <a:spLocks noChangeArrowheads="1"/>
          </p:cNvSpPr>
          <p:nvPr/>
        </p:nvSpPr>
        <p:spPr bwMode="auto">
          <a:xfrm>
            <a:off x="5867400" y="5791200"/>
            <a:ext cx="7620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Built2</a:t>
            </a:r>
            <a:endParaRPr lang="th-TH" sz="1600" b="1"/>
          </a:p>
        </p:txBody>
      </p:sp>
      <p:sp>
        <p:nvSpPr>
          <p:cNvPr id="11312" name="Rectangle 48"/>
          <p:cNvSpPr>
            <a:spLocks noChangeArrowheads="1"/>
          </p:cNvSpPr>
          <p:nvPr/>
        </p:nvSpPr>
        <p:spPr bwMode="auto">
          <a:xfrm>
            <a:off x="6629400" y="5791200"/>
            <a:ext cx="7620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Built3</a:t>
            </a:r>
            <a:endParaRPr lang="th-TH" sz="1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Iterative and Incremental Model</a:t>
            </a:r>
            <a:endParaRPr lang="th-TH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412776"/>
            <a:ext cx="8229600" cy="438912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h-TH" sz="3600" dirty="0"/>
              <a:t>เป็นแบบจำลองกระบวนการซึ่งรองรับความไม่แน่นอนต่างๆ ที่จะเกิดขึ้นในการพัฒนาระบบโดยมีแนวคิดว่า การค่อยๆพัฒนาระบบจากเล็กไปใหญ่เป็นการลดความเสี่ยงของการพัฒนา</a:t>
            </a:r>
          </a:p>
          <a:p>
            <a:pPr>
              <a:lnSpc>
                <a:spcPct val="90000"/>
              </a:lnSpc>
            </a:pPr>
            <a:r>
              <a:rPr lang="th-TH" sz="3600" dirty="0"/>
              <a:t>การพัฒนานั้นประกอบด้วยหลายรอบของ </a:t>
            </a:r>
            <a:r>
              <a:rPr lang="en-US" sz="3600" dirty="0"/>
              <a:t>SDLC</a:t>
            </a:r>
          </a:p>
          <a:p>
            <a:pPr>
              <a:lnSpc>
                <a:spcPct val="90000"/>
              </a:lnSpc>
            </a:pPr>
            <a:r>
              <a:rPr lang="th-TH" sz="3600" dirty="0"/>
              <a:t>แต่ละรอบจะพัฒนาเฉพาะส่วน </a:t>
            </a:r>
            <a:r>
              <a:rPr lang="en-US" sz="3600" dirty="0"/>
              <a:t>(</a:t>
            </a:r>
            <a:r>
              <a:rPr lang="th-TH" sz="3600" dirty="0"/>
              <a:t>ไม่ใช่ทีเดียวทั้งหมด</a:t>
            </a:r>
            <a:r>
              <a:rPr lang="en-US" sz="3600" dirty="0"/>
              <a:t>) </a:t>
            </a:r>
            <a:r>
              <a:rPr lang="th-TH" sz="3600" dirty="0"/>
              <a:t>แล้วค่อยๆ เพิ่มเติมให้ระบบใหญ่ขึ้นจนกว่าจะเสร็จสมบูรณ์ </a:t>
            </a:r>
            <a:r>
              <a:rPr lang="en-US" sz="3600" dirty="0"/>
              <a:t>(</a:t>
            </a:r>
            <a:r>
              <a:rPr lang="th-TH" sz="3600" dirty="0"/>
              <a:t>ผู้ใช้ยอมรับ</a:t>
            </a:r>
            <a:r>
              <a:rPr lang="en-US" sz="3600" dirty="0"/>
              <a:t>)</a:t>
            </a:r>
          </a:p>
          <a:p>
            <a:pPr>
              <a:lnSpc>
                <a:spcPct val="90000"/>
              </a:lnSpc>
            </a:pPr>
            <a:r>
              <a:rPr lang="th-TH" sz="3600" dirty="0"/>
              <a:t>ไม่อาจคาดการณ์อย่างแน่นอนได้ว่าจะต้องใช้รอบในการพัฒนากี่รอบ</a:t>
            </a:r>
          </a:p>
          <a:p>
            <a:pPr>
              <a:lnSpc>
                <a:spcPct val="90000"/>
              </a:lnSpc>
            </a:pPr>
            <a:endParaRPr lang="th-TH" sz="36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Agile Process</a:t>
            </a: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611560" y="1196752"/>
            <a:ext cx="8153400" cy="4876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แปลว่า คล่องแคล่ว ฉลาด ฉับไว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Process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เป็นกระบวนการผลิตซอฟต์แวร์รูปแบบใหม่ที่ถูกกำหนดขึ้นตามระเบียบวิธีปฏิบัติแบบ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</a:t>
            </a:r>
          </a:p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เป็นระเบียบวิธีที่แตกแขนงจาก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RAD (Rapid Application Development)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ที่เน้นการผลิตซอฟต์แวร์แบบเร่งด่วน</a:t>
            </a:r>
          </a:p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ปี ค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ศ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 1970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กระบวนการผลิตซอฟต์แวร์มีลักษณะเชิงบังคับให้ทำตามลำดับขั้นตอนอย่างต่อเนื่อง</a:t>
            </a:r>
          </a:p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ปี ค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ศ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 1990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นักพัฒนาซอฟต์แวร์ได้คิดค้นวิธีการพัฒนาซอฟต์แวร์แบบใหม่ที่มีอิสระ ทำให้มีความคล่องตัวสูงในการทำงาน วิธีนี้เรียกว่า “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Method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”</a:t>
            </a:r>
          </a:p>
          <a:p>
            <a:pPr marL="0" indent="0"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en-US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54994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Agile Process</a:t>
            </a: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683568" y="980728"/>
            <a:ext cx="8153400" cy="566298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มีบทบัญญัติ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4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ประการที่ต้องคำนึงเมื่อต้องพัฒนาซอฟต์แวร์ ดังนี้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[Agile Alliance 2001]</a:t>
            </a:r>
          </a:p>
          <a:p>
            <a:pPr marL="457200" lvl="1" indent="0"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1.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ทีมงานทุกคนมีคุณค่าในตัวเองมากพอที่จะทำงานอย่างอิสระได้</a:t>
            </a:r>
          </a:p>
          <a:p>
            <a:pPr marL="457200" lvl="1" indent="0">
              <a:buNone/>
            </a:pPr>
            <a:r>
              <a:rPr lang="th-TH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2.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งานพอใจที่จะใช้เวลาส่วนใหญ่ในการเขียนโปรแกรมเพื่อสร้างซอฟต์แวร์มากกว่าการใช้เวลาเพื่อจัดทำเอกสาร</a:t>
            </a:r>
          </a:p>
          <a:p>
            <a:pPr marL="457200" lvl="1" indent="0">
              <a:buNone/>
            </a:pPr>
            <a:r>
              <a:rPr lang="th-TH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3.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ทีมงานมุ่งเน้นการทำงานร่วมกับลูกค้าโดยตรง แทนการเจรจาอย่างเป็นทางการตามสัญญาว่าจ้าง</a:t>
            </a:r>
          </a:p>
          <a:p>
            <a:pPr marL="457200" lvl="1" indent="0">
              <a:buNone/>
            </a:pPr>
            <a:r>
              <a:rPr lang="th-TH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4.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ทีมงานให้ความสำคัญกับการแก้ไขงานทันทีที่มีการเปลี่ยนแปลง มากกว่าการวางแผนก่อนลงมือทำงานเมื่อมีการเปลี่ยนแปลง</a:t>
            </a:r>
          </a:p>
          <a:p>
            <a:pPr marL="457200" lvl="1" indent="0">
              <a:buNone/>
            </a:pPr>
            <a:endParaRPr lang="th-TH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33619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143000"/>
          </a:xfrm>
        </p:spPr>
        <p:txBody>
          <a:bodyPr/>
          <a:lstStyle/>
          <a:p>
            <a:pPr lvl="1"/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Extreme Programming (XP)</a:t>
            </a:r>
            <a:endParaRPr lang="en-US" sz="6000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53400" cy="4876800"/>
          </a:xfrm>
        </p:spPr>
        <p:txBody>
          <a:bodyPr/>
          <a:lstStyle/>
          <a:p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คิดค้นโดย  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Kent Beck </a:t>
            </a: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ค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ศ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 1999</a:t>
            </a:r>
          </a:p>
          <a:p>
            <a:r>
              <a:rPr lang="en-US" sz="36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พัฒนาตามแบบ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Iteration and Incremental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ngsana New" pitchFamily="18" charset="-34"/>
            </a:endParaRPr>
          </a:p>
          <a:p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เป็นแบบจำลองกระบวนการผลิตซอฟต์แวร์ที่ใช้แนวทางเชิงวัตถุเป็นหลัก   </a:t>
            </a:r>
          </a:p>
          <a:p>
            <a:r>
              <a:rPr lang="th-TH" sz="36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 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4 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ขั้นตอน ได้แก่  การวางแผน ออกแบบ เขียนโปรแกรม และการทดสอบ</a:t>
            </a:r>
            <a:endParaRPr lang="en-US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06042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467544" y="216024"/>
            <a:ext cx="8229600" cy="836712"/>
          </a:xfrm>
        </p:spPr>
        <p:txBody>
          <a:bodyPr>
            <a:normAutofit fontScale="90000"/>
          </a:bodyPr>
          <a:lstStyle/>
          <a:p>
            <a:pPr lvl="1"/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Extreme Programming (XP)</a:t>
            </a:r>
            <a:endParaRPr lang="en-US" sz="60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2" name="TextBox 1"/>
          <p:cNvSpPr txBox="1"/>
          <p:nvPr/>
        </p:nvSpPr>
        <p:spPr>
          <a:xfrm>
            <a:off x="2733353" y="2258437"/>
            <a:ext cx="1584176" cy="830997"/>
          </a:xfrm>
          <a:prstGeom prst="rect">
            <a:avLst/>
          </a:prstGeom>
          <a:solidFill>
            <a:srgbClr val="FF9B9B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วางแผน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Planning)</a:t>
            </a: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6136" y="2276872"/>
            <a:ext cx="1584176" cy="830997"/>
          </a:xfrm>
          <a:prstGeom prst="rect">
            <a:avLst/>
          </a:prstGeom>
          <a:solidFill>
            <a:srgbClr val="FF9933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ออกแบบ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Design)</a:t>
            </a: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4149080"/>
            <a:ext cx="1584176" cy="830997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เขียนโปรแกรม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Coding)</a:t>
            </a: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25316" y="4149080"/>
            <a:ext cx="1584176" cy="830997"/>
          </a:xfrm>
          <a:prstGeom prst="rect">
            <a:avLst/>
          </a:prstGeom>
          <a:solidFill>
            <a:srgbClr val="FFFF66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ทดสอบ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Testing)</a:t>
            </a: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3263652"/>
            <a:ext cx="2016224" cy="830997"/>
          </a:xfrm>
          <a:prstGeom prst="rect">
            <a:avLst/>
          </a:prstGeom>
          <a:solidFill>
            <a:srgbClr val="FFFF66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Release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Software Increment</a:t>
            </a: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3419872" y="3089434"/>
            <a:ext cx="144016" cy="1059646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6516216" y="3089434"/>
            <a:ext cx="144016" cy="1059646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4317529" y="2529982"/>
            <a:ext cx="1478607" cy="143953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ลูกศรซ้าย 5"/>
          <p:cNvSpPr/>
          <p:nvPr/>
        </p:nvSpPr>
        <p:spPr>
          <a:xfrm>
            <a:off x="4317529" y="4365104"/>
            <a:ext cx="1478607" cy="360040"/>
          </a:xfrm>
          <a:prstGeom prst="leftArrow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ส่วนโค้ง 6"/>
          <p:cNvSpPr/>
          <p:nvPr/>
        </p:nvSpPr>
        <p:spPr>
          <a:xfrm>
            <a:off x="1954560" y="3416796"/>
            <a:ext cx="1537320" cy="914400"/>
          </a:xfrm>
          <a:prstGeom prst="arc">
            <a:avLst>
              <a:gd name="adj1" fmla="val 14468660"/>
              <a:gd name="adj2" fmla="val 20726786"/>
            </a:avLst>
          </a:prstGeom>
          <a:ln>
            <a:head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TextBox 11"/>
          <p:cNvSpPr txBox="1"/>
          <p:nvPr/>
        </p:nvSpPr>
        <p:spPr>
          <a:xfrm>
            <a:off x="2723220" y="1556792"/>
            <a:ext cx="18487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User Story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Iteration Plan</a:t>
            </a:r>
            <a:endParaRPr lang="th-TH" sz="20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96136" y="1573203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Simple Design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Spike Solution : Prototype</a:t>
            </a:r>
            <a:endParaRPr lang="th-TH" sz="20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33353" y="5085184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Unit Test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Continuous integration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Acceptance Test</a:t>
            </a:r>
            <a:endParaRPr lang="th-TH" sz="20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96136" y="5217368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Pair Programming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Unit Test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Continuous Integrations</a:t>
            </a:r>
            <a:endParaRPr lang="th-TH" sz="20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034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SDLC (Software Development Life Cycle)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2800" b="1" dirty="0" smtClean="0">
                <a:solidFill>
                  <a:srgbClr val="002060"/>
                </a:solidFill>
              </a:rPr>
              <a:t>วงจรการพัฒนาระบบ </a:t>
            </a:r>
            <a:r>
              <a:rPr lang="th-TH" sz="2800" dirty="0" smtClean="0">
                <a:solidFill>
                  <a:srgbClr val="002060"/>
                </a:solidFill>
              </a:rPr>
              <a:t>คือ กระบวนการทางความคิด ( </a:t>
            </a:r>
            <a:r>
              <a:rPr lang="en-US" sz="2800" dirty="0" smtClean="0">
                <a:solidFill>
                  <a:srgbClr val="002060"/>
                </a:solidFill>
              </a:rPr>
              <a:t>Logical Process</a:t>
            </a:r>
            <a:r>
              <a:rPr lang="en-US" sz="2800" dirty="0" smtClean="0">
                <a:solidFill>
                  <a:srgbClr val="002060"/>
                </a:solidFill>
              </a:rPr>
              <a:t>)</a:t>
            </a:r>
            <a:r>
              <a:rPr lang="th-TH" sz="2800" dirty="0" smtClean="0">
                <a:solidFill>
                  <a:srgbClr val="002060"/>
                </a:solidFill>
              </a:rPr>
              <a:t> ใน</a:t>
            </a:r>
            <a:r>
              <a:rPr lang="th-TH" sz="2800" dirty="0" smtClean="0">
                <a:solidFill>
                  <a:srgbClr val="002060"/>
                </a:solidFill>
              </a:rPr>
              <a:t>การพัฒนาระบบสารสนเทศเพื่อ</a:t>
            </a:r>
            <a:r>
              <a:rPr lang="th-TH" sz="2800" dirty="0" smtClean="0">
                <a:solidFill>
                  <a:srgbClr val="002060"/>
                </a:solidFill>
              </a:rPr>
              <a:t>แก้ปัญหา และ</a:t>
            </a:r>
            <a:r>
              <a:rPr lang="th-TH" sz="2800" dirty="0" smtClean="0">
                <a:solidFill>
                  <a:srgbClr val="002060"/>
                </a:solidFill>
              </a:rPr>
              <a:t>ตอบสนองความต้องการของผู้</a:t>
            </a:r>
            <a:r>
              <a:rPr lang="th-TH" sz="2800" dirty="0" smtClean="0">
                <a:solidFill>
                  <a:srgbClr val="002060"/>
                </a:solidFill>
              </a:rPr>
              <a:t>ใช้ได้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4800" b="1" dirty="0" smtClean="0">
                <a:solidFill>
                  <a:srgbClr val="002060"/>
                </a:solidFill>
                <a:latin typeface="Angsana New" pitchFamily="18" charset="-34"/>
              </a:rPr>
              <a:t>แนวทางการพัฒนาระบบ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043863" cy="4873625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400" smtClean="0">
                <a:solidFill>
                  <a:srgbClr val="002060"/>
                </a:solidFill>
                <a:latin typeface="Angsana New" pitchFamily="18" charset="-34"/>
              </a:rPr>
              <a:t>แนวทางหรือระเบียบวิธี (</a:t>
            </a:r>
            <a:r>
              <a:rPr lang="en-US" sz="4400" smtClean="0">
                <a:solidFill>
                  <a:srgbClr val="002060"/>
                </a:solidFill>
                <a:latin typeface="Angsana New" pitchFamily="18" charset="-34"/>
                <a:cs typeface="KodchiangUPC" pitchFamily="18" charset="-34"/>
              </a:rPr>
              <a:t>Methodology) </a:t>
            </a:r>
            <a:endParaRPr lang="th-TH" sz="4400" smtClean="0">
              <a:solidFill>
                <a:srgbClr val="002060"/>
              </a:solidFill>
              <a:latin typeface="Angsana New" pitchFamily="18" charset="-34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h-TH" sz="4400" smtClean="0">
                <a:solidFill>
                  <a:srgbClr val="002060"/>
                </a:solidFill>
                <a:latin typeface="Angsana New" pitchFamily="18" charset="-34"/>
              </a:rPr>
              <a:t>เป็นวิธีการนำกระบวนการความคิดของวงจรการ</a:t>
            </a:r>
          </a:p>
          <a:p>
            <a:pPr eaLnBrk="1" hangingPunct="1">
              <a:buFont typeface="Wingdings" pitchFamily="2" charset="2"/>
              <a:buNone/>
            </a:pPr>
            <a:r>
              <a:rPr lang="th-TH" sz="4400" smtClean="0">
                <a:solidFill>
                  <a:srgbClr val="002060"/>
                </a:solidFill>
                <a:latin typeface="Angsana New" pitchFamily="18" charset="-34"/>
              </a:rPr>
              <a:t>พัฒนาระบบมาปฏิบัติแล้วทำให้เป็นระบบสารสนเทศ</a:t>
            </a:r>
          </a:p>
          <a:p>
            <a:pPr eaLnBrk="1" hangingPunct="1">
              <a:buFont typeface="Wingdings" pitchFamily="2" charset="2"/>
              <a:buNone/>
            </a:pPr>
            <a:r>
              <a:rPr lang="th-TH" sz="4400" smtClean="0">
                <a:solidFill>
                  <a:srgbClr val="002060"/>
                </a:solidFill>
                <a:latin typeface="Angsana New" pitchFamily="18" charset="-34"/>
              </a:rPr>
              <a:t>ที่สามารถนำไปใช้งานได้โดยการกำหนดขั้นตอนที่ใช้</a:t>
            </a:r>
          </a:p>
          <a:p>
            <a:pPr eaLnBrk="1" hangingPunct="1">
              <a:buFont typeface="Wingdings" pitchFamily="2" charset="2"/>
              <a:buNone/>
            </a:pPr>
            <a:r>
              <a:rPr lang="th-TH" sz="4400" smtClean="0">
                <a:solidFill>
                  <a:srgbClr val="002060"/>
                </a:solidFill>
                <a:latin typeface="Angsana New" pitchFamily="18" charset="-34"/>
              </a:rPr>
              <a:t>สำหรับการพัฒนาระบบ</a:t>
            </a:r>
          </a:p>
        </p:txBody>
      </p:sp>
      <p:sp>
        <p:nvSpPr>
          <p:cNvPr id="18436" name="ตัวยึดหมายเลขภาพนิ่ง 5"/>
          <p:cNvSpPr>
            <a:spLocks noGrp="1"/>
          </p:cNvSpPr>
          <p:nvPr>
            <p:ph type="sldNum" sz="quarter" idx="15"/>
          </p:nvPr>
        </p:nvSpPr>
        <p:spPr bwMode="auto">
          <a:xfrm>
            <a:off x="3124200" y="6245225"/>
            <a:ext cx="28956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8B592CF-7942-4358-A05F-124D2566425D}" type="slidenum">
              <a:rPr lang="en-US" smtClean="0"/>
              <a:pPr/>
              <a:t>30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2060"/>
                </a:solidFill>
              </a:rPr>
              <a:t>Methodology</a:t>
            </a:r>
            <a:endParaRPr lang="th-TH" sz="4000" b="1" dirty="0" smtClean="0">
              <a:solidFill>
                <a:srgbClr val="002060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4400" smtClean="0">
                <a:solidFill>
                  <a:srgbClr val="002060"/>
                </a:solidFill>
                <a:cs typeface="KodchiangUPC" pitchFamily="18" charset="-34"/>
              </a:rPr>
              <a:t>Model</a:t>
            </a:r>
          </a:p>
          <a:p>
            <a:pPr eaLnBrk="1" hangingPunct="1"/>
            <a:r>
              <a:rPr lang="en-US" sz="4400" smtClean="0">
                <a:solidFill>
                  <a:srgbClr val="002060"/>
                </a:solidFill>
                <a:cs typeface="KodchiangUPC" pitchFamily="18" charset="-34"/>
              </a:rPr>
              <a:t>Tools</a:t>
            </a:r>
          </a:p>
          <a:p>
            <a:pPr eaLnBrk="1" hangingPunct="1"/>
            <a:r>
              <a:rPr lang="en-US" sz="4400" smtClean="0">
                <a:solidFill>
                  <a:srgbClr val="002060"/>
                </a:solidFill>
                <a:cs typeface="KodchiangUPC" pitchFamily="18" charset="-34"/>
              </a:rPr>
              <a:t>Techniques</a:t>
            </a:r>
            <a:endParaRPr lang="th-TH" sz="4400" smtClean="0">
              <a:solidFill>
                <a:srgbClr val="002060"/>
              </a:solidFill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5"/>
          </p:nvPr>
        </p:nvSpPr>
        <p:spPr bwMode="auto">
          <a:xfrm>
            <a:off x="3124200" y="6245225"/>
            <a:ext cx="28956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C931367-6DC8-44BF-A7BB-84FC1F81A986}" type="slidenum">
              <a:rPr lang="en-US" smtClean="0"/>
              <a:pPr/>
              <a:t>31</a:t>
            </a:fld>
            <a:endParaRPr lang="th-TH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5400" b="1" smtClean="0">
                <a:solidFill>
                  <a:schemeClr val="tx1"/>
                </a:solidFill>
                <a:latin typeface="Angsana New" pitchFamily="18" charset="-34"/>
              </a:rPr>
              <a:t>  </a:t>
            </a:r>
            <a:r>
              <a:rPr lang="th-TH" sz="5400" b="1" smtClean="0">
                <a:solidFill>
                  <a:srgbClr val="002060"/>
                </a:solidFill>
                <a:latin typeface="Angsana New" pitchFamily="18" charset="-34"/>
              </a:rPr>
              <a:t>แบบจำลอง (</a:t>
            </a:r>
            <a:r>
              <a:rPr lang="en-US" sz="5400" b="1" smtClean="0">
                <a:solidFill>
                  <a:srgbClr val="002060"/>
                </a:solidFill>
                <a:latin typeface="Angsana New" pitchFamily="18" charset="-34"/>
              </a:rPr>
              <a:t>Model)</a:t>
            </a:r>
            <a:endParaRPr lang="th-TH" sz="5400" b="1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5588" y="1600200"/>
            <a:ext cx="8964612" cy="3124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h-TH" sz="2800" dirty="0" smtClean="0">
                <a:latin typeface="Angsana New" pitchFamily="18" charset="-34"/>
              </a:rPr>
              <a:t> </a:t>
            </a:r>
            <a:r>
              <a:rPr lang="th-TH" sz="2800" dirty="0" smtClean="0">
                <a:latin typeface="Angsana New" pitchFamily="18" charset="-34"/>
              </a:rPr>
              <a:t> </a:t>
            </a:r>
            <a:r>
              <a:rPr lang="th-TH" sz="4000" dirty="0" smtClean="0">
                <a:solidFill>
                  <a:srgbClr val="FF0000"/>
                </a:solidFill>
                <a:latin typeface="Angsana New" pitchFamily="18" charset="-34"/>
              </a:rPr>
              <a:t>สัญลักษณ์</a:t>
            </a:r>
            <a:r>
              <a:rPr lang="th-TH" sz="4000" dirty="0" smtClean="0">
                <a:solidFill>
                  <a:srgbClr val="FF0000"/>
                </a:solidFill>
                <a:latin typeface="Angsana New" pitchFamily="18" charset="-34"/>
              </a:rPr>
              <a:t>ที่ใช้ในการจำลองสิ่งที่เกิดขึ้นกับระบบในด้านต่างๆ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h-TH" sz="4000" dirty="0" smtClean="0">
                <a:solidFill>
                  <a:srgbClr val="002060"/>
                </a:solidFill>
                <a:latin typeface="Angsana New" pitchFamily="18" charset="-34"/>
              </a:rPr>
              <a:t> เช่น กระบวนการ ผลลัพธ์ ความสัมพันธ์ระหว่างข้อมูล </a:t>
            </a:r>
            <a:r>
              <a:rPr lang="th-TH" sz="4000" dirty="0" smtClean="0">
                <a:solidFill>
                  <a:srgbClr val="002060"/>
                </a:solidFill>
                <a:latin typeface="Angsana New" pitchFamily="18" charset="-34"/>
              </a:rPr>
              <a:t>อุปกรณ์ต่างๆ </a:t>
            </a:r>
            <a:r>
              <a:rPr lang="th-TH" sz="4000" dirty="0" smtClean="0">
                <a:solidFill>
                  <a:srgbClr val="002060"/>
                </a:solidFill>
                <a:latin typeface="Angsana New" pitchFamily="18" charset="-34"/>
              </a:rPr>
              <a:t>ซึ่งการทำแบบจำลองนิยมทำเสนอข้อมูลให้อยู่</a:t>
            </a:r>
            <a:r>
              <a:rPr lang="th-TH" sz="4000" dirty="0" smtClean="0">
                <a:solidFill>
                  <a:srgbClr val="002060"/>
                </a:solidFill>
                <a:latin typeface="Angsana New" pitchFamily="18" charset="-34"/>
              </a:rPr>
              <a:t>ในรูปแบบ</a:t>
            </a:r>
            <a:r>
              <a:rPr lang="th-TH" sz="4000" dirty="0" smtClean="0">
                <a:solidFill>
                  <a:srgbClr val="002060"/>
                </a:solidFill>
                <a:latin typeface="Angsana New" pitchFamily="18" charset="-34"/>
              </a:rPr>
              <a:t>ภาพ  แผนภาพ แผนภูมิ หรือแบบอื่นๆ เช่น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400" dirty="0" smtClean="0">
              <a:latin typeface="Angsana New" pitchFamily="18" charset="-34"/>
              <a:cs typeface="KodchiangUPC" pitchFamily="18" charset="-34"/>
            </a:endParaRPr>
          </a:p>
        </p:txBody>
      </p:sp>
      <p:sp>
        <p:nvSpPr>
          <p:cNvPr id="20484" name="ตัวยึดหมายเลขภาพนิ่ง 5"/>
          <p:cNvSpPr>
            <a:spLocks noGrp="1"/>
          </p:cNvSpPr>
          <p:nvPr>
            <p:ph type="sldNum" sz="quarter" idx="15"/>
          </p:nvPr>
        </p:nvSpPr>
        <p:spPr bwMode="auto">
          <a:xfrm>
            <a:off x="3124200" y="6245225"/>
            <a:ext cx="28956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70FF541-E7B9-47FB-A4D2-4A85323B5562}" type="slidenum">
              <a:rPr lang="en-US" smtClean="0"/>
              <a:pPr/>
              <a:t>32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85750" y="76200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smtClean="0">
                <a:solidFill>
                  <a:srgbClr val="002060"/>
                </a:solidFill>
              </a:rPr>
              <a:t>Model</a:t>
            </a:r>
            <a:endParaRPr lang="th-TH" sz="4000" b="1" smtClean="0">
              <a:solidFill>
                <a:srgbClr val="002060"/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428625" y="1219200"/>
            <a:ext cx="7467600" cy="5257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2060"/>
                </a:solidFill>
                <a:cs typeface="KodchiangUPC" pitchFamily="18" charset="-34"/>
              </a:rPr>
              <a:t>Flowchart</a:t>
            </a:r>
          </a:p>
          <a:p>
            <a:pPr eaLnBrk="1" hangingPunct="1"/>
            <a:r>
              <a:rPr lang="en-US" smtClean="0">
                <a:solidFill>
                  <a:srgbClr val="002060"/>
                </a:solidFill>
                <a:cs typeface="KodchiangUPC" pitchFamily="18" charset="-34"/>
              </a:rPr>
              <a:t>Gannt Chart</a:t>
            </a:r>
          </a:p>
          <a:p>
            <a:pPr eaLnBrk="1" hangingPunct="1"/>
            <a:r>
              <a:rPr lang="en-US" smtClean="0">
                <a:solidFill>
                  <a:srgbClr val="002060"/>
                </a:solidFill>
                <a:cs typeface="KodchiangUPC" pitchFamily="18" charset="-34"/>
              </a:rPr>
              <a:t>PERT Diagram</a:t>
            </a:r>
          </a:p>
          <a:p>
            <a:pPr eaLnBrk="1" hangingPunct="1"/>
            <a:r>
              <a:rPr lang="en-US" smtClean="0">
                <a:solidFill>
                  <a:srgbClr val="002060"/>
                </a:solidFill>
                <a:cs typeface="KodchiangUPC" pitchFamily="18" charset="-34"/>
              </a:rPr>
              <a:t>Context Diagram</a:t>
            </a:r>
          </a:p>
          <a:p>
            <a:pPr eaLnBrk="1" hangingPunct="1"/>
            <a:r>
              <a:rPr lang="en-US" smtClean="0">
                <a:solidFill>
                  <a:srgbClr val="002060"/>
                </a:solidFill>
                <a:cs typeface="KodchiangUPC" pitchFamily="18" charset="-34"/>
              </a:rPr>
              <a:t>Data Flow Diagram</a:t>
            </a:r>
          </a:p>
          <a:p>
            <a:pPr eaLnBrk="1" hangingPunct="1"/>
            <a:r>
              <a:rPr lang="en-US" smtClean="0">
                <a:solidFill>
                  <a:srgbClr val="002060"/>
                </a:solidFill>
                <a:cs typeface="KodchiangUPC" pitchFamily="18" charset="-34"/>
              </a:rPr>
              <a:t>Entity Relationship Diagram</a:t>
            </a:r>
          </a:p>
          <a:p>
            <a:pPr eaLnBrk="1" hangingPunct="1"/>
            <a:r>
              <a:rPr lang="en-US" smtClean="0">
                <a:solidFill>
                  <a:srgbClr val="002060"/>
                </a:solidFill>
                <a:cs typeface="KodchiangUPC" pitchFamily="18" charset="-34"/>
              </a:rPr>
              <a:t>Data Base Model</a:t>
            </a:r>
          </a:p>
          <a:p>
            <a:pPr eaLnBrk="1" hangingPunct="1"/>
            <a:r>
              <a:rPr lang="en-US" smtClean="0">
                <a:solidFill>
                  <a:srgbClr val="002060"/>
                </a:solidFill>
                <a:cs typeface="KodchiangUPC" pitchFamily="18" charset="-34"/>
              </a:rPr>
              <a:t>Class Diagram</a:t>
            </a:r>
          </a:p>
          <a:p>
            <a:pPr eaLnBrk="1" hangingPunct="1"/>
            <a:r>
              <a:rPr lang="en-US" smtClean="0">
                <a:solidFill>
                  <a:srgbClr val="002060"/>
                </a:solidFill>
                <a:cs typeface="KodchiangUPC" pitchFamily="18" charset="-34"/>
              </a:rPr>
              <a:t>Use Case Diagram</a:t>
            </a:r>
            <a:endParaRPr lang="th-TH" smtClean="0">
              <a:solidFill>
                <a:srgbClr val="002060"/>
              </a:solidFill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5"/>
          </p:nvPr>
        </p:nvSpPr>
        <p:spPr bwMode="auto">
          <a:xfrm>
            <a:off x="3124200" y="6245225"/>
            <a:ext cx="28956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C48CEA7-8D40-415F-BB5A-C51878800E34}" type="slidenum">
              <a:rPr lang="en-US" smtClean="0"/>
              <a:pPr/>
              <a:t>33</a:t>
            </a:fld>
            <a:endParaRPr lang="th-TH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0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5400" b="1" smtClean="0">
                <a:solidFill>
                  <a:srgbClr val="002060"/>
                </a:solidFill>
                <a:latin typeface="Angsana New" pitchFamily="18" charset="-34"/>
              </a:rPr>
              <a:t>เครื่องมือ (</a:t>
            </a:r>
            <a:r>
              <a:rPr lang="en-US" sz="5400" b="1" smtClean="0">
                <a:solidFill>
                  <a:srgbClr val="002060"/>
                </a:solidFill>
                <a:latin typeface="Angsana New" pitchFamily="18" charset="-34"/>
              </a:rPr>
              <a:t>Tools)</a:t>
            </a:r>
            <a:endParaRPr lang="th-TH" sz="5400" b="1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57188" y="1285875"/>
            <a:ext cx="8786812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h-TH" sz="4400" smtClean="0">
                <a:solidFill>
                  <a:srgbClr val="002060"/>
                </a:solidFill>
                <a:latin typeface="Angsana New" pitchFamily="18" charset="-34"/>
              </a:rPr>
              <a:t>เครื่องมือที่ใช้สำหรับพัฒนาระบบ หมายถึงซอฟต์แวร์ หรือโปรแกรมที่ช่วยสร้างหรือทำแบบจำลอง ช่วยทำแบบฟอร์ม หรือช่วยทำรายงาน รวมทั้งสามารถช่วยสร้างรหัส(</a:t>
            </a:r>
            <a:r>
              <a:rPr lang="en-US" sz="4400" smtClean="0">
                <a:solidFill>
                  <a:srgbClr val="002060"/>
                </a:solidFill>
                <a:latin typeface="Angsana New" pitchFamily="18" charset="-34"/>
                <a:cs typeface="KodchiangUPC" pitchFamily="18" charset="-34"/>
              </a:rPr>
              <a:t>Coding)</a:t>
            </a:r>
            <a:r>
              <a:rPr lang="th-TH" sz="4400" smtClean="0">
                <a:solidFill>
                  <a:srgbClr val="002060"/>
                </a:solidFill>
                <a:latin typeface="Angsana New" pitchFamily="18" charset="-34"/>
              </a:rPr>
              <a:t> โปรแกรมให้โดยอัตโนมัติ</a:t>
            </a:r>
            <a:r>
              <a:rPr lang="en-US" sz="4400" smtClean="0">
                <a:solidFill>
                  <a:srgbClr val="002060"/>
                </a:solidFill>
                <a:latin typeface="Angsana New" pitchFamily="18" charset="-34"/>
                <a:cs typeface="KodchiangUPC" pitchFamily="18" charset="-34"/>
              </a:rPr>
              <a:t> </a:t>
            </a:r>
            <a:r>
              <a:rPr lang="th-TH" sz="4400" smtClean="0">
                <a:solidFill>
                  <a:srgbClr val="002060"/>
                </a:solidFill>
                <a:latin typeface="Angsana New" pitchFamily="18" charset="-34"/>
              </a:rPr>
              <a:t>เช่น</a:t>
            </a:r>
            <a:endParaRPr lang="en-US" sz="4400" smtClean="0">
              <a:solidFill>
                <a:srgbClr val="002060"/>
              </a:solidFill>
              <a:latin typeface="Angsana New" pitchFamily="18" charset="-34"/>
              <a:cs typeface="KodchiangUPC" pitchFamily="18" charset="-34"/>
            </a:endParaRPr>
          </a:p>
        </p:txBody>
      </p:sp>
      <p:sp>
        <p:nvSpPr>
          <p:cNvPr id="22532" name="ตัวยึดหมายเลขภาพนิ่ง 5"/>
          <p:cNvSpPr>
            <a:spLocks noGrp="1"/>
          </p:cNvSpPr>
          <p:nvPr>
            <p:ph type="sldNum" sz="quarter" idx="15"/>
          </p:nvPr>
        </p:nvSpPr>
        <p:spPr bwMode="auto">
          <a:xfrm>
            <a:off x="3124200" y="6245225"/>
            <a:ext cx="28956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86E188B-BAC8-4826-BCFB-FC0BC9D04656}" type="slidenum">
              <a:rPr lang="en-US" smtClean="0"/>
              <a:pPr/>
              <a:t>34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086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smtClean="0">
                <a:solidFill>
                  <a:srgbClr val="002060"/>
                </a:solidFill>
              </a:rPr>
              <a:t>Tools</a:t>
            </a:r>
            <a:endParaRPr lang="th-TH" sz="4000" b="1" smtClean="0">
              <a:solidFill>
                <a:srgbClr val="002060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357313"/>
            <a:ext cx="7748588" cy="4873625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KodchiangUPC" pitchFamily="18" charset="-34"/>
              </a:rPr>
              <a:t>Project  Management  Program</a:t>
            </a:r>
          </a:p>
          <a:p>
            <a:pPr eaLnBrk="1" hangingPunct="1"/>
            <a:r>
              <a:rPr lang="en-US" dirty="0" smtClean="0">
                <a:cs typeface="KodchiangUPC" pitchFamily="18" charset="-34"/>
              </a:rPr>
              <a:t>Word  Processing  Program</a:t>
            </a:r>
          </a:p>
          <a:p>
            <a:pPr eaLnBrk="1" hangingPunct="1"/>
            <a:r>
              <a:rPr lang="en-US" dirty="0" smtClean="0">
                <a:cs typeface="KodchiangUPC" pitchFamily="18" charset="-34"/>
              </a:rPr>
              <a:t>Text  Editor</a:t>
            </a:r>
          </a:p>
          <a:p>
            <a:pPr eaLnBrk="1" hangingPunct="1"/>
            <a:r>
              <a:rPr lang="en-US" dirty="0" smtClean="0">
                <a:cs typeface="KodchiangUPC" pitchFamily="18" charset="-34"/>
              </a:rPr>
              <a:t>CASE </a:t>
            </a:r>
            <a:r>
              <a:rPr lang="th-TH" dirty="0" smtClean="0"/>
              <a:t>/</a:t>
            </a:r>
            <a:r>
              <a:rPr lang="en-US" dirty="0" smtClean="0">
                <a:cs typeface="KodchiangUPC" pitchFamily="18" charset="-34"/>
              </a:rPr>
              <a:t> Computer-Aided  Software Engineering</a:t>
            </a:r>
          </a:p>
          <a:p>
            <a:pPr eaLnBrk="1" hangingPunct="1"/>
            <a:r>
              <a:rPr lang="en-US" dirty="0" smtClean="0">
                <a:cs typeface="KodchiangUPC" pitchFamily="18" charset="-34"/>
              </a:rPr>
              <a:t>Report  Generator  Program</a:t>
            </a:r>
          </a:p>
          <a:p>
            <a:pPr eaLnBrk="1" hangingPunct="1"/>
            <a:r>
              <a:rPr lang="en-US" dirty="0" smtClean="0">
                <a:cs typeface="KodchiangUPC" pitchFamily="18" charset="-34"/>
              </a:rPr>
              <a:t>Code  Generation  Program</a:t>
            </a:r>
            <a:endParaRPr lang="th-TH" sz="2800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5"/>
          </p:nvPr>
        </p:nvSpPr>
        <p:spPr bwMode="auto">
          <a:xfrm>
            <a:off x="3124200" y="6245225"/>
            <a:ext cx="28956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4D1A331-77C8-496D-8C6C-4CB71C704F90}" type="slidenum">
              <a:rPr lang="en-US" smtClean="0"/>
              <a:pPr/>
              <a:t>35</a:t>
            </a:fld>
            <a:endParaRPr lang="th-TH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-73024" y="332656"/>
            <a:ext cx="9217024" cy="4876800"/>
          </a:xfrm>
        </p:spPr>
        <p:txBody>
          <a:bodyPr>
            <a:noAutofit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เครื่องมือ (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Tool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เครื่องมือ สำหรับการผลิตซอฟต์แวร์  คือ ซอฟต์แวร์คอมพิวเตอร์ที่มีวัตถุประสงค์เพื่อช่วยให้การทำงานในกระบวนการผลิตซอฟต์แวร์สะดวกขึ้น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เครื่องมือสำหรับงานวิศวกรรมซอฟต์แวร์ จะช่วยให้ทีมงานสามารถทำงานซ้ำ ๆ เดิมได้ง่ายและรวดเร็ว ลดภาระการเรียนรู้ของวิศวกรซอฟต์แวร์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เครื่องมือที่นำมาใช้ในกระบวนการวิศวกรรมซอฟต์แวร์ ต้องเหมาะสมกับ ระเบียบวิธี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เครื่องมือที่ใช้ เช่น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Project Management Application (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เช่น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Microsoft Project)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Word Processor/Text Editor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Integrated Development Environment (IDE)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Drawing/Graphics Application (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เช่น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Rational Rose, Visible Analyst, Visual Paradigm, </a:t>
            </a:r>
            <a:r>
              <a:rPr lang="en-US" sz="2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SmartDraw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, Visio)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Computer-Aided System Engineering (CASE) Tool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Database Management Application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Code Generator Tool</a:t>
            </a:r>
            <a:endParaRPr lang="th-TH" sz="2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88387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-73024" y="1412776"/>
            <a:ext cx="9217024" cy="4876800"/>
          </a:xfrm>
        </p:spPr>
        <p:txBody>
          <a:bodyPr>
            <a:normAutofit lnSpcReduction="100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Tools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(Computer-Aided Software Engineering)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หมายถึง ซอฟต์แวร์ที่เป็นเครื่องมือที่มีส่วนช่วยสนับสนุนการทำงานในกิจกรรมต่าง ๆ ของงานวิศวกรรมซอฟต์แวร์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ซอฟต์แวร์ที่เป็น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จะต้องมีฟังก์ชันต่าง ๆ ให้ทีมงานได้เลือกใช้ เช่น 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หน้าต่างออกแบบโปรแกรม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Design Editor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พจนานุกรมข้อมูล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Data Dictionary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คอมไพเลอร์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Compiler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ดีบัก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เกอร์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Debugger)</a:t>
            </a:r>
            <a:endParaRPr lang="th-TH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65027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-73024" y="1412776"/>
            <a:ext cx="9217024" cy="4876800"/>
          </a:xfrm>
        </p:spPr>
        <p:txBody>
          <a:bodyPr>
            <a:normAutofit lnSpcReduction="100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Tools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ถือว่าเป็นเทคโนโลยีชนิดหนึ่งที่เพิ่มความสามารถให้กับซอฟต์แวร์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องค์ประกอบสำคัญของ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คือ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Repository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ซึ่งมีลักษณะเหมือนฐานข้อมูลที่ใช้จัดเก็บรายละเอียดต่าง ๆ ที่นักพัฒนาได้จัดทำขึ้น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ในยุคแรกของเทคโนโลยี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มีข้อจำกัดคือ ระบบการทำงานของ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มีลำดับกิจกรรมต่อเนื่องกันอัตโนมัติ แต่งานในทางวิศวกรรมซอฟต์แวร์เป็นไปในทางความคิดสร้างสรรค์  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ในยุคแรก ๆ ยังมีความสามารถไม่เพียงพอที่จะสนับสนุนการติดต่อระหว่างทีมงาน </a:t>
            </a:r>
            <a:endParaRPr lang="th-TH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78059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215008" y="1792560"/>
            <a:ext cx="8749480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สามารถจำแนกได้หลายประเภท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จำแนกตามหน้าที่ของ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Tools (Functional Perspective)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จำแนกตามกระบวนการทำงาน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Process Perspective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จำแนกตามการประสานเข้ากับ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Tools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อื่น ๆ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Integration Perspective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82294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SDLC (Software Development Life Cycle)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2800" dirty="0" smtClean="0">
                <a:solidFill>
                  <a:srgbClr val="002060"/>
                </a:solidFill>
              </a:rPr>
              <a:t>กระบวนการพัฒนา</a:t>
            </a:r>
            <a:r>
              <a:rPr lang="th-TH" sz="2800" dirty="0" smtClean="0">
                <a:solidFill>
                  <a:srgbClr val="002060"/>
                </a:solidFill>
              </a:rPr>
              <a:t>ออกเป็นระยะ ( </a:t>
            </a:r>
            <a:r>
              <a:rPr lang="en-US" sz="2800" dirty="0" smtClean="0">
                <a:solidFill>
                  <a:srgbClr val="002060"/>
                </a:solidFill>
              </a:rPr>
              <a:t>Phase ) </a:t>
            </a:r>
            <a:r>
              <a:rPr lang="th-TH" sz="2800" dirty="0" smtClean="0">
                <a:solidFill>
                  <a:srgbClr val="002060"/>
                </a:solidFill>
              </a:rPr>
              <a:t>แบ่</a:t>
            </a:r>
            <a:r>
              <a:rPr lang="th-TH" sz="2800" dirty="0" smtClean="0">
                <a:solidFill>
                  <a:srgbClr val="002060"/>
                </a:solidFill>
              </a:rPr>
              <a:t>งออกเป็น </a:t>
            </a:r>
            <a:r>
              <a:rPr lang="en-US" sz="2800" dirty="0" smtClean="0">
                <a:solidFill>
                  <a:srgbClr val="002060"/>
                </a:solidFill>
              </a:rPr>
              <a:t>4 </a:t>
            </a:r>
            <a:r>
              <a:rPr lang="th-TH" sz="2800" dirty="0" smtClean="0">
                <a:solidFill>
                  <a:srgbClr val="002060"/>
                </a:solidFill>
              </a:rPr>
              <a:t>ระยะ</a:t>
            </a:r>
            <a:r>
              <a:rPr lang="th-TH" sz="2800" dirty="0" smtClean="0">
                <a:solidFill>
                  <a:srgbClr val="002060"/>
                </a:solidFill>
              </a:rPr>
              <a:t>ได้แก่ </a:t>
            </a:r>
          </a:p>
          <a:p>
            <a:pPr lvl="1"/>
            <a:r>
              <a:rPr lang="th-TH" sz="2500" dirty="0" smtClean="0">
                <a:solidFill>
                  <a:srgbClr val="002060"/>
                </a:solidFill>
              </a:rPr>
              <a:t>ระยะ</a:t>
            </a:r>
            <a:r>
              <a:rPr lang="th-TH" sz="2500" dirty="0" smtClean="0">
                <a:solidFill>
                  <a:srgbClr val="002060"/>
                </a:solidFill>
              </a:rPr>
              <a:t>การ</a:t>
            </a:r>
            <a:r>
              <a:rPr lang="th-TH" sz="2500" dirty="0" smtClean="0">
                <a:solidFill>
                  <a:srgbClr val="002060"/>
                </a:solidFill>
              </a:rPr>
              <a:t>วางแผน ( </a:t>
            </a:r>
            <a:r>
              <a:rPr lang="en-US" sz="2500" dirty="0" smtClean="0">
                <a:solidFill>
                  <a:srgbClr val="002060"/>
                </a:solidFill>
              </a:rPr>
              <a:t>Planning Phase) </a:t>
            </a:r>
            <a:endParaRPr lang="th-TH" sz="2500" dirty="0" smtClean="0">
              <a:solidFill>
                <a:srgbClr val="002060"/>
              </a:solidFill>
            </a:endParaRPr>
          </a:p>
          <a:p>
            <a:pPr lvl="1"/>
            <a:r>
              <a:rPr lang="th-TH" sz="2500" dirty="0" smtClean="0">
                <a:solidFill>
                  <a:srgbClr val="002060"/>
                </a:solidFill>
              </a:rPr>
              <a:t>ระยะ</a:t>
            </a:r>
            <a:r>
              <a:rPr lang="th-TH" sz="2500" dirty="0" smtClean="0">
                <a:solidFill>
                  <a:srgbClr val="002060"/>
                </a:solidFill>
              </a:rPr>
              <a:t>การวิเคราะห์ ( </a:t>
            </a:r>
            <a:r>
              <a:rPr lang="en-US" sz="2500" dirty="0" smtClean="0">
                <a:solidFill>
                  <a:srgbClr val="002060"/>
                </a:solidFill>
              </a:rPr>
              <a:t>Analysis Phase) </a:t>
            </a:r>
            <a:endParaRPr lang="th-TH" sz="2500" dirty="0" smtClean="0">
              <a:solidFill>
                <a:srgbClr val="002060"/>
              </a:solidFill>
            </a:endParaRPr>
          </a:p>
          <a:p>
            <a:pPr lvl="1"/>
            <a:r>
              <a:rPr lang="th-TH" sz="2500" dirty="0" smtClean="0">
                <a:solidFill>
                  <a:srgbClr val="002060"/>
                </a:solidFill>
              </a:rPr>
              <a:t>ระยะ</a:t>
            </a:r>
            <a:r>
              <a:rPr lang="th-TH" sz="2500" dirty="0" smtClean="0">
                <a:solidFill>
                  <a:srgbClr val="002060"/>
                </a:solidFill>
              </a:rPr>
              <a:t>การออกแบบ ( </a:t>
            </a:r>
            <a:r>
              <a:rPr lang="en-US" sz="2500" dirty="0" smtClean="0">
                <a:solidFill>
                  <a:srgbClr val="002060"/>
                </a:solidFill>
              </a:rPr>
              <a:t>Design Phase) </a:t>
            </a:r>
            <a:r>
              <a:rPr lang="th-TH" sz="2500" dirty="0" smtClean="0">
                <a:solidFill>
                  <a:srgbClr val="002060"/>
                </a:solidFill>
              </a:rPr>
              <a:t>และ</a:t>
            </a:r>
          </a:p>
          <a:p>
            <a:pPr lvl="1"/>
            <a:r>
              <a:rPr lang="th-TH" sz="2500" dirty="0" smtClean="0">
                <a:solidFill>
                  <a:srgbClr val="002060"/>
                </a:solidFill>
              </a:rPr>
              <a:t>ระยะ</a:t>
            </a:r>
            <a:r>
              <a:rPr lang="th-TH" sz="2500" dirty="0" smtClean="0">
                <a:solidFill>
                  <a:srgbClr val="002060"/>
                </a:solidFill>
              </a:rPr>
              <a:t>การสร้างและ</a:t>
            </a:r>
            <a:r>
              <a:rPr lang="th-TH" sz="2500" dirty="0" smtClean="0">
                <a:solidFill>
                  <a:srgbClr val="002060"/>
                </a:solidFill>
              </a:rPr>
              <a:t>พัฒนา ( </a:t>
            </a:r>
            <a:r>
              <a:rPr lang="en-US" sz="2500" dirty="0" smtClean="0">
                <a:solidFill>
                  <a:srgbClr val="002060"/>
                </a:solidFill>
              </a:rPr>
              <a:t>Implementation Phase </a:t>
            </a:r>
            <a:r>
              <a:rPr lang="en-US" sz="2500" dirty="0" smtClean="0">
                <a:solidFill>
                  <a:srgbClr val="002060"/>
                </a:solidFill>
              </a:rPr>
              <a:t>)</a:t>
            </a:r>
            <a:r>
              <a:rPr lang="th-TH" sz="2500" dirty="0" smtClean="0">
                <a:solidFill>
                  <a:srgbClr val="002060"/>
                </a:solidFill>
              </a:rPr>
              <a:t> </a:t>
            </a:r>
          </a:p>
          <a:p>
            <a:pPr lvl="1">
              <a:buNone/>
            </a:pPr>
            <a:r>
              <a:rPr lang="th-TH" sz="2500" dirty="0" smtClean="0">
                <a:solidFill>
                  <a:srgbClr val="002060"/>
                </a:solidFill>
              </a:rPr>
              <a:t/>
            </a:r>
            <a:br>
              <a:rPr lang="th-TH" sz="2500" dirty="0" smtClean="0">
                <a:solidFill>
                  <a:srgbClr val="002060"/>
                </a:solidFill>
              </a:rPr>
            </a:b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0" y="1556792"/>
            <a:ext cx="9144000" cy="4876800"/>
          </a:xfrm>
        </p:spPr>
        <p:txBody>
          <a:bodyPr>
            <a:normAutofit fontScale="92500" lnSpcReduction="100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จำแนกตามกระบวนการทำงาน ขั้นตอนต่าง ๆ แล้ว สามารถแบ่ง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Tools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ออกเป็น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8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กลุ่ม ดังนี้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เครื่องมือสำหรับการวิเคราะห์ความต้องการ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Requirement Tool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เครื่องมือออกแบบซอฟต์แวร์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Design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เครื่องมือสร้างซอฟต์แวร์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Construction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เครื่องมือทดสอบซอฟต์แวร์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Testing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เครื่องมือบำรุงรักษาซอฟต์แวร์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Maintenance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เครื่องมือจัดการโครงแบบ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Configuration Management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เครื่องมือบริหารงานวิศวกรรมซอฟต์แวร์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Engineering Management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8. 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เครื่องมือคุณภาพซอฟต์แวร์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Quality Tools)</a:t>
            </a:r>
            <a:endParaRPr lang="th-TH" sz="24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9710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0" y="1556792"/>
            <a:ext cx="8748464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1. 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เครื่องมือสำหรับการวิเคราะห์ความต้องการ (</a:t>
            </a: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Requirement Tool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แบ่งออกเป็น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2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กลุ่ม ได้แก่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เครื่องมือในการสร้างแบบจำลองความต้อง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Requirement Modeling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เป็นเครื่องมือที่ใช้ในการดึงความต้องการ วิเคราะห์ กำหนด และตรวจสอบความต้องการด้านซอฟต์แวร์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เครื่องมือการติดตามความต้องการ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Requirement Traceability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เป็นเครื่องมือที่ใช้ติดตามความต้องการที่เปลี่ยนแปลงอยู่ตลอดเวลา</a:t>
            </a: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65585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9144000" cy="4876800"/>
          </a:xfrm>
        </p:spPr>
        <p:txBody>
          <a:bodyPr>
            <a:normAutofit fontScale="925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2.  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เครื่องมือออกแบบซอฟต์แวร์ (</a:t>
            </a: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Design Tools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  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เป็นเครื่องมือที่ใช้สร้างและตรวจสอบงานออกแบบซอฟต์แวร์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 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ทำหน้าที่สนับสนุนการวิเคราะห์ความต้องการด้านซอฟต์แวร์ เช่น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Rational Rose, EA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เป็นต้น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endParaRPr lang="th-TH" sz="100" b="1" dirty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3. </a:t>
            </a:r>
            <a:r>
              <a:rPr lang="th-TH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เครื่องมือสร้างซอฟต์แวร์ (</a:t>
            </a:r>
            <a:r>
              <a:rPr lang="en-US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Construction Tools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เป็นกลุ่มเครื่องมือที่สนับสนุนงานในการสร้างซอฟแวร์ทั้งหมด ได้แก่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เครื่องมือแก้ไขโปรแกรม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Program Editor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คอมไพเลอร์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Compiler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err="1" smtClean="0">
                <a:latin typeface="Angsana New" pitchFamily="18" charset="-34"/>
                <a:cs typeface="Angsana New" pitchFamily="18" charset="-34"/>
              </a:rPr>
              <a:t>อินเตอร์พ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รี</a:t>
            </a:r>
            <a:r>
              <a:rPr lang="th-TH" sz="2400" b="1" dirty="0" err="1" smtClean="0">
                <a:latin typeface="Angsana New" pitchFamily="18" charset="-34"/>
                <a:cs typeface="Angsana New" pitchFamily="18" charset="-34"/>
              </a:rPr>
              <a:t>เตอร์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Interpreter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ดีบัก</a:t>
            </a:r>
            <a:r>
              <a:rPr lang="th-TH" sz="2400" b="1" dirty="0" err="1" smtClean="0">
                <a:latin typeface="Angsana New" pitchFamily="18" charset="-34"/>
                <a:cs typeface="Angsana New" pitchFamily="18" charset="-34"/>
              </a:rPr>
              <a:t>เกอร์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Debugger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ตัวอย่างเช่น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Eclipse, </a:t>
            </a:r>
            <a:r>
              <a:rPr lang="en-US" sz="2400" b="1" dirty="0" err="1" smtClean="0">
                <a:latin typeface="Angsana New" pitchFamily="18" charset="-34"/>
                <a:cs typeface="Angsana New" pitchFamily="18" charset="-34"/>
              </a:rPr>
              <a:t>EditPlus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, </a:t>
            </a:r>
            <a:r>
              <a:rPr lang="en-US" sz="2400" b="1" dirty="0" err="1" smtClean="0">
                <a:latin typeface="Angsana New" pitchFamily="18" charset="-34"/>
                <a:cs typeface="Angsana New" pitchFamily="18" charset="-34"/>
              </a:rPr>
              <a:t>Windev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, .NET Studio</a:t>
            </a:r>
            <a:endParaRPr lang="th-TH" sz="2400" b="1" dirty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endParaRPr lang="th-TH" sz="24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19127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0" y="1556792"/>
            <a:ext cx="9144000" cy="4876800"/>
          </a:xfrm>
        </p:spPr>
        <p:txBody>
          <a:bodyPr>
            <a:normAutofit lnSpcReduction="100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4.  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</a:t>
            </a:r>
            <a:r>
              <a:rPr lang="th-TH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ทดสอบซอฟต์แวร์ (</a:t>
            </a:r>
            <a:r>
              <a:rPr lang="en-US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Testing Tools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ได้แก่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เครื่องสร้างกรณีทดสอบ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Testing Generation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ใช้สร้างกรณีทดสอบซอฟต์แวร์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กรอบการปฏิบัติการทดสอบ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Test Execution Framework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ใช้ทดสอบซอฟต์แวร์ภายใต้สภาพแวดล้อมที่มีการกำหนดไว้ล่วงหน้า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เครื่องมือประเมินผลการทดสอบ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Test Evaluation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 ใช้สนับสนุนการประเมินผลการทดสอบ ว่าผลการทดสอบเป็นตามคาดหวังหรือไม่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เครื่องมือบริหารงานทดสอบ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Test Management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เป็นเครื่องมือที่สนับสนุนทุกกิจกรรมการทดสอบ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เครื่องมือวิเคราะห์ประสิทธิภาพซอฟต์แวร์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Performance Analysis Tool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เป็นเครื่องมือที่ใช้วัดผลและวิเคราะห์ประสิทธิภาพการทำงานของซอฟต์แวร์</a:t>
            </a:r>
            <a:endParaRPr lang="th-TH" sz="24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13951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0" y="1556792"/>
            <a:ext cx="9036496" cy="4876800"/>
          </a:xfrm>
        </p:spPr>
        <p:txBody>
          <a:bodyPr>
            <a:normAutofit lnSpcReduction="100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5. </a:t>
            </a:r>
            <a:r>
              <a:rPr lang="th-TH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เครื่องมือบำรุงรักษาซอฟต์แวร์ (</a:t>
            </a:r>
            <a:r>
              <a:rPr lang="en-US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Maintenance Tools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 เป็นเครื่องมือที่ใช้บำรุงรักษาซอฟต์แวร์ที่มีอยู่แล้ว ให้คงสภาพที่ใช้การได้อย่างดี แบ่งเป็น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2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กลุ่ม ได้แก่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1.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เครื่องมือสร้างความเข้าใจ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Comprehension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เป็นเครื่องมือที่ช่วยให้ทีมซ่อมบำรุงทำความเข้าใจกับโปรแกรมของซอฟต์แวร์ได้ง่ายขึ้น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2.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เครื่องมือรื้อปรับระบบใหม่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Reengineering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เป็นเครื่องมือที่ช่วยในกระบวนการรื้อโครงสร้างของซอฟต์แวร์ทีละส่วน เพื่อนำมาปรับหรือแก้ไขให้มีสภาพสมบูรณ์เหมือนเดิม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6.  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</a:t>
            </a:r>
            <a:r>
              <a:rPr lang="th-TH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จัดการโครงแบบ (</a:t>
            </a:r>
            <a:r>
              <a:rPr lang="en-US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Configuration Management Tools</a:t>
            </a:r>
            <a:r>
              <a:rPr lang="th-TH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  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เป็นเครื่องมือที่ใช้ติดตามการเปลี่ยนแปลงของทุกองค์ประกอบของซอฟต์แวร์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 จัดการรุ่นของซอฟแวร์ และการวางจำหน่ายของซอฟต์แวร์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endParaRPr lang="th-TH" sz="2400" b="1" dirty="0" smtClean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endParaRPr lang="th-TH" sz="24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07118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32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sz="quarter" idx="1"/>
          </p:nvPr>
        </p:nvSpPr>
        <p:spPr>
          <a:xfrm>
            <a:off x="-145032" y="1124744"/>
            <a:ext cx="9289032" cy="4876800"/>
          </a:xfrm>
        </p:spPr>
        <p:txBody>
          <a:bodyPr>
            <a:noAutofit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7.   </a:t>
            </a:r>
            <a:r>
              <a:rPr lang="th-TH" sz="2200" b="1" spc="-3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</a:t>
            </a:r>
            <a:r>
              <a:rPr lang="th-TH" sz="2200" b="1" spc="-30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บริหารงานวิศวกรรมซอฟต์แวร์ (</a:t>
            </a:r>
            <a:r>
              <a:rPr lang="en-US" sz="2200" b="1" spc="-30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Engineering Management Tools</a:t>
            </a:r>
            <a:r>
              <a:rPr lang="th-TH" sz="2200" b="1" spc="-3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sz="2200" b="1" spc="-30" dirty="0" smtClean="0">
                <a:latin typeface="Angsana New" pitchFamily="18" charset="-34"/>
                <a:cs typeface="Angsana New" pitchFamily="18" charset="-34"/>
              </a:rPr>
              <a:t>ได้แก่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2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เครื่องมือวางแผนและติดตามโครงการ (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Project Planning and Tracking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) ได้แก่ ซอฟต์แวร์ที่ใช้ในการประมาณการแรงงาน และต้นทุน พร้อมทั้งจัดตารางงาน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    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 -   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เครื่องมือจัดการความเสี่ยง (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Risk Management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) ได้แก่ ซอฟต์แวร์ที่ใช้ระบุปัจจัยเสี่ยง ประมาณการผ</a:t>
            </a:r>
            <a:r>
              <a:rPr lang="th-TH" sz="2200" b="1" dirty="0">
                <a:latin typeface="Angsana New" pitchFamily="18" charset="-34"/>
                <a:cs typeface="Angsana New" pitchFamily="18" charset="-34"/>
              </a:rPr>
              <a:t>ล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กระทบ และติดตามความเสี่ยง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2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เครื่องมือวัดผลโครงการ (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Measurement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) ได้แก่ ซอฟต์แวร์ที่ใช้ในการวัดผลทุกกิจกรรมของโครงการ</a:t>
            </a:r>
            <a:endParaRPr lang="th-TH" sz="2200" b="1" dirty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8.  </a:t>
            </a:r>
            <a:r>
              <a:rPr lang="th-TH" sz="2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</a:t>
            </a:r>
            <a:r>
              <a:rPr lang="th-TH" sz="22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คุณภาพซอฟต์แวร์ (</a:t>
            </a:r>
            <a:r>
              <a:rPr lang="en-US" sz="22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Quality Tools</a:t>
            </a:r>
            <a:r>
              <a:rPr lang="en-US" sz="2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	-  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เครื่องมือตรวจสอบคุณภาพ (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Inspection Tools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) ได้แก่ เครื่องมือที่ใช้ทบทวนและตรวจสอบคุณภาพของซอฟต์แวร์</a:t>
            </a:r>
          </a:p>
          <a:p>
            <a:pPr marL="13652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2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-   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เครื่องมือวิเคราะห์คุณภาพ (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Static Analysis Tools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) ได้แก่ เครื่องมือที่ใช้วิเคราะห์</a:t>
            </a:r>
            <a:r>
              <a:rPr lang="th-TH" sz="2200" b="1" spc="-100" dirty="0" smtClean="0">
                <a:latin typeface="Angsana New" pitchFamily="18" charset="-34"/>
                <a:cs typeface="Angsana New" pitchFamily="18" charset="-34"/>
              </a:rPr>
              <a:t>คุณลักษณะด้านต่าง ๆ ของ ซอฟต์แวร์ เช่น วิเคราะห์ </a:t>
            </a:r>
            <a:r>
              <a:rPr lang="en-US" sz="2200" b="1" spc="-100" dirty="0" smtClean="0">
                <a:latin typeface="Angsana New" pitchFamily="18" charset="-34"/>
                <a:cs typeface="Angsana New" pitchFamily="18" charset="-34"/>
              </a:rPr>
              <a:t>Control Flow </a:t>
            </a:r>
            <a:r>
              <a:rPr lang="th-TH" sz="2200" b="1" spc="-100" dirty="0" smtClean="0">
                <a:latin typeface="Angsana New" pitchFamily="18" charset="-34"/>
                <a:cs typeface="Angsana New" pitchFamily="18" charset="-34"/>
              </a:rPr>
              <a:t>และโครงสร้างข้อมูล เป็นต้น</a:t>
            </a:r>
            <a:endParaRPr lang="en-US" sz="2200" b="1" spc="-100" dirty="0" smtClean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200" b="1" dirty="0">
                <a:latin typeface="Angsana New" pitchFamily="18" charset="-34"/>
                <a:cs typeface="Angsana New" pitchFamily="18" charset="-34"/>
              </a:rPr>
              <a:t>	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endParaRPr lang="th-TH" sz="2200" b="1" dirty="0" smtClean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endParaRPr lang="th-TH" sz="22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>
          <a:xfrm>
            <a:off x="7118920" y="6636717"/>
            <a:ext cx="2133600" cy="320675"/>
          </a:xfrm>
        </p:spPr>
        <p:txBody>
          <a:bodyPr/>
          <a:lstStyle/>
          <a:p>
            <a:fld id="{14EE761C-7BA3-4A2F-BE25-144FFC3295DE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52580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85750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5400" b="1" smtClean="0">
                <a:solidFill>
                  <a:srgbClr val="002060"/>
                </a:solidFill>
                <a:latin typeface="Angsana New" pitchFamily="18" charset="-34"/>
              </a:rPr>
              <a:t>เทคนิค (</a:t>
            </a:r>
            <a:r>
              <a:rPr lang="en-US" sz="5400" b="1" smtClean="0">
                <a:solidFill>
                  <a:srgbClr val="002060"/>
                </a:solidFill>
                <a:latin typeface="Angsana New" pitchFamily="18" charset="-34"/>
              </a:rPr>
              <a:t>Techniques)</a:t>
            </a:r>
            <a:endParaRPr lang="th-TH" sz="5400" b="1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543800" cy="3614738"/>
          </a:xfrm>
        </p:spPr>
        <p:txBody>
          <a:bodyPr/>
          <a:lstStyle/>
          <a:p>
            <a:pPr eaLnBrk="1" hangingPunct="1"/>
            <a:r>
              <a:rPr lang="th-TH" sz="4400" smtClean="0">
                <a:solidFill>
                  <a:srgbClr val="002060"/>
                </a:solidFill>
                <a:latin typeface="Angsana New" pitchFamily="18" charset="-34"/>
              </a:rPr>
              <a:t>แนวทางหรือวิธีการที่ช่วยให้นักวิเคราะห์ระบบสามารถดำเนินกิจกรรมต่างๆของการพัฒนาระบบได้อย่างมีประสิทธิภาพ เช่น</a:t>
            </a:r>
          </a:p>
        </p:txBody>
      </p:sp>
      <p:sp>
        <p:nvSpPr>
          <p:cNvPr id="24580" name="ตัวยึดหมายเลขภาพนิ่ง 5"/>
          <p:cNvSpPr>
            <a:spLocks noGrp="1"/>
          </p:cNvSpPr>
          <p:nvPr>
            <p:ph type="sldNum" sz="quarter" idx="15"/>
          </p:nvPr>
        </p:nvSpPr>
        <p:spPr bwMode="auto">
          <a:xfrm>
            <a:off x="3124200" y="6245225"/>
            <a:ext cx="28956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77B1D53-E060-48B6-9F7B-FBC3779519D7}" type="slidenum">
              <a:rPr lang="en-US" smtClean="0"/>
              <a:pPr/>
              <a:t>46</a:t>
            </a:fld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7162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2060"/>
                </a:solidFill>
              </a:rPr>
              <a:t>Techniques</a:t>
            </a:r>
            <a:endParaRPr lang="th-TH" sz="4000" b="1" dirty="0" smtClean="0">
              <a:solidFill>
                <a:srgbClr val="002060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357313"/>
            <a:ext cx="8248680" cy="4873625"/>
          </a:xfrm>
        </p:spPr>
        <p:txBody>
          <a:bodyPr>
            <a:normAutofit/>
          </a:bodyPr>
          <a:lstStyle/>
          <a:p>
            <a:r>
              <a:rPr lang="th-TH" sz="4400" b="1" dirty="0" smtClean="0">
                <a:latin typeface="TH Sarabun New" pitchFamily="34" charset="-34"/>
                <a:cs typeface="TH Sarabun New" pitchFamily="34" charset="-34"/>
              </a:rPr>
              <a:t>เทคนิค </a:t>
            </a:r>
            <a:r>
              <a:rPr lang="en-US" sz="4400" b="1" dirty="0" smtClean="0">
                <a:latin typeface="TH Sarabun New" pitchFamily="34" charset="-34"/>
                <a:cs typeface="TH Sarabun New" pitchFamily="34" charset="-34"/>
              </a:rPr>
              <a:t>(techniques</a:t>
            </a:r>
            <a:r>
              <a:rPr lang="en-US" sz="4400" dirty="0" smtClean="0">
                <a:latin typeface="TH Sarabun New" pitchFamily="34" charset="-34"/>
                <a:cs typeface="TH Sarabun New" pitchFamily="34" charset="-34"/>
              </a:rPr>
              <a:t>) </a:t>
            </a:r>
            <a:r>
              <a:rPr lang="th-TH" sz="4400" dirty="0" smtClean="0">
                <a:latin typeface="TH Sarabun New" pitchFamily="34" charset="-34"/>
                <a:cs typeface="TH Sarabun New" pitchFamily="34" charset="-34"/>
              </a:rPr>
              <a:t>หมายถึง กระบวนการและรูปแบบวิธีปฏิบัติ </a:t>
            </a:r>
            <a:r>
              <a:rPr lang="en-US" sz="4400" dirty="0" smtClean="0">
                <a:latin typeface="TH Sarabun New" pitchFamily="34" charset="-34"/>
                <a:cs typeface="TH Sarabun New" pitchFamily="34" charset="-34"/>
              </a:rPr>
              <a:t>(processes and procedures) </a:t>
            </a:r>
            <a:r>
              <a:rPr lang="th-TH" sz="4400" dirty="0" smtClean="0">
                <a:latin typeface="TH Sarabun New" pitchFamily="34" charset="-34"/>
                <a:cs typeface="TH Sarabun New" pitchFamily="34" charset="-34"/>
              </a:rPr>
              <a:t/>
            </a:r>
            <a:br>
              <a:rPr lang="th-TH" sz="4400" dirty="0" smtClean="0">
                <a:latin typeface="TH Sarabun New" pitchFamily="34" charset="-34"/>
                <a:cs typeface="TH Sarabun New" pitchFamily="34" charset="-34"/>
              </a:rPr>
            </a:br>
            <a:r>
              <a:rPr lang="th-TH" sz="4400" dirty="0" smtClean="0">
                <a:latin typeface="TH Sarabun New" pitchFamily="34" charset="-34"/>
                <a:cs typeface="TH Sarabun New" pitchFamily="34" charset="-34"/>
              </a:rPr>
              <a:t>ที่</a:t>
            </a:r>
            <a:r>
              <a:rPr lang="th-TH" sz="4400" dirty="0" smtClean="0">
                <a:latin typeface="TH Sarabun New" pitchFamily="34" charset="-34"/>
                <a:cs typeface="TH Sarabun New" pitchFamily="34" charset="-34"/>
              </a:rPr>
              <a:t>ใช้ในการวิเคราะห์และออกแบบระบบ เพื่อให้การพัฒนาระบบมีวิธีการที่เป็นระบบ มี มาตรฐาน </a:t>
            </a:r>
            <a:r>
              <a:rPr lang="th-TH" sz="4400" dirty="0" smtClean="0">
                <a:latin typeface="TH Sarabun New" pitchFamily="34" charset="-34"/>
                <a:cs typeface="TH Sarabun New" pitchFamily="34" charset="-34"/>
              </a:rPr>
              <a:t>และ</a:t>
            </a:r>
            <a:br>
              <a:rPr lang="th-TH" sz="4400" dirty="0" smtClean="0">
                <a:latin typeface="TH Sarabun New" pitchFamily="34" charset="-34"/>
                <a:cs typeface="TH Sarabun New" pitchFamily="34" charset="-34"/>
              </a:rPr>
            </a:br>
            <a:r>
              <a:rPr lang="th-TH" sz="4400" dirty="0" smtClean="0">
                <a:latin typeface="TH Sarabun New" pitchFamily="34" charset="-34"/>
                <a:cs typeface="TH Sarabun New" pitchFamily="34" charset="-34"/>
              </a:rPr>
              <a:t>มี</a:t>
            </a:r>
            <a:r>
              <a:rPr lang="th-TH" sz="4400" dirty="0" smtClean="0">
                <a:latin typeface="TH Sarabun New" pitchFamily="34" charset="-34"/>
                <a:cs typeface="TH Sarabun New" pitchFamily="34" charset="-34"/>
              </a:rPr>
              <a:t>ประสิทธิภาพ เทคนิคที่ใช้</a:t>
            </a:r>
            <a:r>
              <a:rPr lang="th-TH" sz="4400" dirty="0" smtClean="0">
                <a:latin typeface="TH Sarabun New" pitchFamily="34" charset="-34"/>
                <a:cs typeface="TH Sarabun New" pitchFamily="34" charset="-34"/>
              </a:rPr>
              <a:t>กัน ได้แก่</a:t>
            </a:r>
            <a:endParaRPr lang="en-US" sz="4400" dirty="0" smtClean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5"/>
          </p:nvPr>
        </p:nvSpPr>
        <p:spPr bwMode="auto">
          <a:xfrm>
            <a:off x="3124200" y="6245225"/>
            <a:ext cx="28956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8448126-E666-4065-BF7B-560D65973FB9}" type="slidenum">
              <a:rPr lang="en-US" smtClean="0"/>
              <a:pPr/>
              <a:t>47</a:t>
            </a:fld>
            <a:endParaRPr lang="th-TH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7162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2060"/>
                </a:solidFill>
              </a:rPr>
              <a:t>Techniques</a:t>
            </a:r>
            <a:endParaRPr lang="th-TH" sz="4000" b="1" dirty="0" smtClean="0">
              <a:solidFill>
                <a:srgbClr val="002060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357313"/>
            <a:ext cx="8248680" cy="4873625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th-TH" sz="3600" dirty="0" smtClean="0"/>
              <a:t>เทคนิคสำหรับวิเคราะห์และออกแบบระบบสารสนเทศ ได้แก่ </a:t>
            </a:r>
            <a:endParaRPr lang="th-TH" sz="3600" dirty="0" smtClean="0"/>
          </a:p>
          <a:p>
            <a:pPr lvl="1"/>
            <a:r>
              <a:rPr lang="th-TH" u="sng" dirty="0" smtClean="0"/>
              <a:t>เทคนิคการรวบรวมข้อมูล </a:t>
            </a:r>
            <a:r>
              <a:rPr lang="en-US" dirty="0" smtClean="0"/>
              <a:t> (data gathering) </a:t>
            </a:r>
            <a:r>
              <a:rPr lang="th-TH" dirty="0" smtClean="0"/>
              <a:t>เป็นการรวบรวมข้อเท็จจริงเกี่ยวกับระบบ</a:t>
            </a:r>
            <a:r>
              <a:rPr lang="en-US" dirty="0" smtClean="0"/>
              <a:t>/</a:t>
            </a:r>
            <a:r>
              <a:rPr lang="th-TH" sz="1800" dirty="0" smtClean="0"/>
              <a:t>เป็นการใช้เทคนิคต่าง ๆ เพื่อรวบรวมข้อมูลขององค์การเพื่อการวิเคราะห์ปัญหา และสาเหตุของปัญหาระบบงาน  การศึกษาความเป็นไปได้ของระบบ </a:t>
            </a:r>
            <a:r>
              <a:rPr lang="en-US" sz="1800" dirty="0" smtClean="0"/>
              <a:t>(feasibility study) </a:t>
            </a:r>
            <a:r>
              <a:rPr lang="th-TH" sz="1800" dirty="0" smtClean="0"/>
              <a:t>และการกำหนดความต้องการของระบบใหม่</a:t>
            </a:r>
            <a:r>
              <a:rPr lang="en-US" sz="1800" dirty="0" smtClean="0"/>
              <a:t>(requirements determination)</a:t>
            </a:r>
          </a:p>
          <a:p>
            <a:pPr lvl="1"/>
            <a:r>
              <a:rPr lang="th-TH" sz="1800" dirty="0" smtClean="0"/>
              <a:t>เทคนิคการรวบรวมข้อมูล จำแนกเป็น </a:t>
            </a:r>
            <a:r>
              <a:rPr lang="en-US" sz="1800" dirty="0" smtClean="0"/>
              <a:t>2</a:t>
            </a:r>
            <a:r>
              <a:rPr lang="th-TH" sz="1800" dirty="0" smtClean="0"/>
              <a:t> เทคนิค ดังนี้  </a:t>
            </a:r>
            <a:r>
              <a:rPr lang="en-US" sz="1800" dirty="0" smtClean="0"/>
              <a:t>(</a:t>
            </a:r>
            <a:r>
              <a:rPr lang="en-US" sz="1800" dirty="0" err="1" smtClean="0"/>
              <a:t>Marakas</a:t>
            </a:r>
            <a:r>
              <a:rPr lang="en-US" sz="1800" dirty="0" smtClean="0"/>
              <a:t> 2001 : 84-115)  (</a:t>
            </a:r>
            <a:r>
              <a:rPr lang="en-US" sz="1800" dirty="0" err="1" smtClean="0"/>
              <a:t>Valacich</a:t>
            </a:r>
            <a:r>
              <a:rPr lang="en-US" sz="1800" dirty="0" smtClean="0"/>
              <a:t>, George, and </a:t>
            </a:r>
            <a:r>
              <a:rPr lang="en-US" sz="1800" dirty="0" err="1" smtClean="0"/>
              <a:t>Hoffer</a:t>
            </a:r>
            <a:r>
              <a:rPr lang="en-US" sz="1800" dirty="0" smtClean="0"/>
              <a:t> 2001 : 110-132)</a:t>
            </a:r>
          </a:p>
          <a:p>
            <a:pPr lvl="0"/>
            <a:r>
              <a:rPr lang="th-TH" b="1" dirty="0" smtClean="0"/>
              <a:t>การรวบรวมข้อมูลแบบทั่วไป </a:t>
            </a:r>
            <a:r>
              <a:rPr lang="en-US" b="1" dirty="0" smtClean="0"/>
              <a:t>(traditional methods)</a:t>
            </a:r>
            <a:endParaRPr lang="en-US" sz="2000" dirty="0" smtClean="0"/>
          </a:p>
          <a:p>
            <a:pPr lvl="1"/>
            <a:r>
              <a:rPr lang="th-TH" dirty="0" smtClean="0"/>
              <a:t>การ</a:t>
            </a:r>
            <a:r>
              <a:rPr lang="th-TH" dirty="0" smtClean="0"/>
              <a:t>รวบรวมข้อมูลที่ใช้กันทั่วไปมีหลายวิธีแต่ละวิธีก็มีทั้งข้อดีและข้อด้อยที่ใช้กันได้แก่</a:t>
            </a:r>
            <a:endParaRPr lang="en-US" sz="1700" dirty="0" smtClean="0"/>
          </a:p>
          <a:p>
            <a:r>
              <a:rPr lang="en-US" dirty="0" smtClean="0"/>
              <a:t>	</a:t>
            </a:r>
            <a:r>
              <a:rPr lang="en-US" b="1" dirty="0" smtClean="0"/>
              <a:t>1 </a:t>
            </a:r>
            <a:r>
              <a:rPr lang="th-TH" b="1" dirty="0" smtClean="0"/>
              <a:t>การ</a:t>
            </a:r>
            <a:r>
              <a:rPr lang="th-TH" b="1" dirty="0" smtClean="0"/>
              <a:t>สัมภาษณ์ </a:t>
            </a:r>
            <a:r>
              <a:rPr lang="en-US" b="1" dirty="0" smtClean="0"/>
              <a:t>(interview)</a:t>
            </a:r>
            <a:r>
              <a:rPr lang="en-US" dirty="0" smtClean="0"/>
              <a:t> </a:t>
            </a:r>
            <a:r>
              <a:rPr lang="th-TH" dirty="0" smtClean="0"/>
              <a:t>เป็นวิธีที่ถือว่าดีที่สุด เก็บข้อมูลได้ละเอียดใช้การสัมภาษณ์จากบุคคลคนเดียวหรือจากกลุ่มเล็ก ๆ คำถามที่ใช้อาจเป็นชุดแบบสัมภาษณ์ที่จัดเตรียมไว้หรือการสัมภาษณ์ตามแนวคิดหลัก ๆ การสัมภาษณ์เพื่อให้ได้ข้อมูลที่เป็นจริง จะต้องสร้างบรรยากาศของความร่วมมือ ความไม่มีอคติ</a:t>
            </a:r>
            <a:endParaRPr lang="en-US" sz="2000" dirty="0" smtClean="0"/>
          </a:p>
          <a:p>
            <a:r>
              <a:rPr lang="en-US" dirty="0" smtClean="0"/>
              <a:t>	</a:t>
            </a:r>
            <a:r>
              <a:rPr lang="en-US" b="1" dirty="0" smtClean="0"/>
              <a:t>2 </a:t>
            </a:r>
            <a:r>
              <a:rPr lang="th-TH" b="1" dirty="0" smtClean="0"/>
              <a:t>แบบสอบถาม </a:t>
            </a:r>
            <a:r>
              <a:rPr lang="en-US" b="1" dirty="0" smtClean="0"/>
              <a:t>(questionnaires)</a:t>
            </a:r>
            <a:r>
              <a:rPr lang="th-TH" dirty="0" smtClean="0"/>
              <a:t> เป็นวิธีที่สามารถเก็บข้อมูลได้จำนวนมากเหมาะสมกับองค์การขนาดใหญ่ และใช้วิธีการสุ่มตัวอย่างการออกแบบสอบถาม ควรมีการตรวจสอบคุณภาพของแบบสอบถามจากผู้เชี่ยวชาญก่อน แบบสอบถามที่ใช้ ได้แก่</a:t>
            </a:r>
            <a:endParaRPr lang="en-US" sz="2000" dirty="0" smtClean="0"/>
          </a:p>
          <a:p>
            <a:r>
              <a:rPr lang="th-TH" dirty="0" smtClean="0">
                <a:solidFill>
                  <a:srgbClr val="FF0000"/>
                </a:solidFill>
              </a:rPr>
              <a:t>คำถาม</a:t>
            </a:r>
            <a:r>
              <a:rPr lang="th-TH" dirty="0" smtClean="0">
                <a:solidFill>
                  <a:srgbClr val="FF0000"/>
                </a:solidFill>
              </a:rPr>
              <a:t>ปลายเปิด </a:t>
            </a:r>
            <a:r>
              <a:rPr lang="en-US" dirty="0" smtClean="0">
                <a:solidFill>
                  <a:srgbClr val="FF0000"/>
                </a:solidFill>
              </a:rPr>
              <a:t>(open ended) </a:t>
            </a:r>
            <a:r>
              <a:rPr lang="th-TH" dirty="0" smtClean="0"/>
              <a:t>เป็นคำถามที่ให้ผู้ตอบแบบสอบถามตอบได้อย่างอิสระ ทั้งนี้คำถามควรชัดเจนตรงประเด็นไม่กว้าง</a:t>
            </a:r>
            <a:r>
              <a:rPr lang="en-US" dirty="0" smtClean="0"/>
              <a:t>			</a:t>
            </a:r>
            <a:endParaRPr lang="th-TH" sz="2000" dirty="0" smtClean="0"/>
          </a:p>
          <a:p>
            <a:r>
              <a:rPr lang="th-TH" dirty="0" smtClean="0">
                <a:solidFill>
                  <a:srgbClr val="FF0000"/>
                </a:solidFill>
              </a:rPr>
              <a:t>คำถาม</a:t>
            </a:r>
            <a:r>
              <a:rPr lang="th-TH" dirty="0" smtClean="0">
                <a:solidFill>
                  <a:srgbClr val="FF0000"/>
                </a:solidFill>
              </a:rPr>
              <a:t>ปลายปิด </a:t>
            </a:r>
            <a:r>
              <a:rPr lang="en-US" dirty="0" smtClean="0">
                <a:solidFill>
                  <a:srgbClr val="FF0000"/>
                </a:solidFill>
              </a:rPr>
              <a:t>(close ended) </a:t>
            </a:r>
            <a:r>
              <a:rPr lang="th-TH" dirty="0" smtClean="0"/>
              <a:t>เป็นคำถามที่กำหนดตัวเลือก คำตอบต่าง ๆ ให้ผู้ตอบเลือก เช่น คำถามแบบจัดลำดับความสำคัญ แบบอัตราส่วน</a:t>
            </a:r>
            <a:endParaRPr lang="en-US" sz="2000" dirty="0" smtClean="0"/>
          </a:p>
          <a:p>
            <a:pPr lvl="1"/>
            <a:endParaRPr lang="en-US" sz="1700" dirty="0" smtClean="0"/>
          </a:p>
          <a:p>
            <a:pPr lvl="1"/>
            <a:r>
              <a:rPr lang="th-TH" u="sng" dirty="0" smtClean="0"/>
              <a:t>เทคนิค</a:t>
            </a:r>
            <a:r>
              <a:rPr lang="th-TH" u="sng" dirty="0" smtClean="0"/>
              <a:t>การจัดการโครงการ</a:t>
            </a:r>
            <a:r>
              <a:rPr lang="en-US" dirty="0" smtClean="0"/>
              <a:t> (project management) </a:t>
            </a:r>
            <a:r>
              <a:rPr lang="th-TH" dirty="0" smtClean="0"/>
              <a:t>ช่วยในการวางแผนการพัฒนาระบบ</a:t>
            </a:r>
            <a:endParaRPr lang="en-US" sz="17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7162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2060"/>
                </a:solidFill>
              </a:rPr>
              <a:t>Techniques</a:t>
            </a:r>
            <a:endParaRPr lang="th-TH" sz="4000" b="1" dirty="0" smtClean="0">
              <a:solidFill>
                <a:srgbClr val="002060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357313"/>
            <a:ext cx="8248680" cy="4873625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 smtClean="0"/>
              <a:t>1.2	</a:t>
            </a:r>
            <a:r>
              <a:rPr lang="th-TH" sz="2800" b="1" dirty="0" smtClean="0"/>
              <a:t> การรวบรวมข้อมูลแบบใหม่ </a:t>
            </a:r>
            <a:r>
              <a:rPr lang="en-US" sz="2800" b="1" dirty="0" smtClean="0"/>
              <a:t>(modern methods)    </a:t>
            </a:r>
            <a:r>
              <a:rPr lang="th-TH" sz="2800" dirty="0" smtClean="0"/>
              <a:t>ใช้  </a:t>
            </a:r>
            <a:r>
              <a:rPr lang="en-US" sz="2800" dirty="0" smtClean="0"/>
              <a:t>2</a:t>
            </a:r>
            <a:r>
              <a:rPr lang="th-TH" sz="2800" dirty="0" smtClean="0"/>
              <a:t>  วิธี คือ</a:t>
            </a:r>
            <a:endParaRPr lang="en-US" sz="2800" dirty="0" smtClean="0"/>
          </a:p>
          <a:p>
            <a:r>
              <a:rPr lang="en-US" sz="2800" dirty="0" smtClean="0"/>
              <a:t>		</a:t>
            </a:r>
            <a:r>
              <a:rPr lang="en-US" sz="2800" b="1" dirty="0" smtClean="0"/>
              <a:t>1.2.1</a:t>
            </a:r>
            <a:r>
              <a:rPr lang="th-TH" sz="2800" b="1" dirty="0" smtClean="0"/>
              <a:t>  </a:t>
            </a:r>
            <a:r>
              <a:rPr lang="en-US" sz="2800" b="1" dirty="0" smtClean="0"/>
              <a:t>    </a:t>
            </a:r>
            <a:r>
              <a:rPr lang="th-TH" sz="2800" b="1" dirty="0" smtClean="0"/>
              <a:t>การพัฒนาระบบร่วมกัน </a:t>
            </a:r>
            <a:r>
              <a:rPr lang="en-US" sz="2800" b="1" dirty="0" smtClean="0"/>
              <a:t>(joint application development – JAD)</a:t>
            </a:r>
            <a:r>
              <a:rPr lang="th-TH" sz="2800" dirty="0" smtClean="0"/>
              <a:t> ซึ่งกำลังเป็นที่นิยมกันมากในองค์การธุรกิจ จุดประสงค์หลักของวิธีนี้ คือ ให้ผู้มีส่วนได้ส่วนเสียได้ร่วมกันกำหนดความต้องการ ซึ่งวิธีนี้ต้องมีการวางแผนการดำเนินงานและการบริหารจัดการให้ดี เพราะต้องใช้คน เวลา และค่าใช้จ่ายในการจัดประชุมร่วมกัน ข้อมูลที่รวบรวมจากการประชุมเชิงปฏิบัติการร่วมกัน โดยทั่วไป ได้แก่ </a:t>
            </a:r>
            <a:endParaRPr lang="en-US" sz="2800" dirty="0" smtClean="0"/>
          </a:p>
          <a:p>
            <a:r>
              <a:rPr lang="th-TH" sz="2800" dirty="0" smtClean="0"/>
              <a:t>                 ขอบเขตความต้องการทั่วไปของผู้ใช้ ซึ่งต้องอภิปรายหาข้อสรุป ข้อยุติให้สอดคล้องกับวัตถุประสงค์หลักของระบบร่วมกัน ระยะเวลา ค่าใช้จ่ายที่ต้องใช้ </a:t>
            </a:r>
            <a:endParaRPr lang="en-US" sz="2800" dirty="0" smtClean="0"/>
          </a:p>
          <a:p>
            <a:r>
              <a:rPr lang="th-TH" sz="2800" dirty="0" smtClean="0"/>
              <a:t>               รวบรวมความตัวอย่างของข้อมูลที่ต้องใช้นำเข้าระบบ และผลลัพธ์ของระบบ นำมาจัดลำดับความต้องการ ข้อจำกัดต่าง ๆ เพื่อกำหนดคุณสมบัติของซอฟต์แวร์ที่ต้องการใช้ของระบบ และออกแบบหน้ารายงานต่าง ๆ ซึ่งการออกแบบก็สามารถใช้การจัดทำต้นแบบได้</a:t>
            </a:r>
            <a:endParaRPr lang="en-US" sz="2800" dirty="0" smtClean="0"/>
          </a:p>
          <a:p>
            <a:r>
              <a:rPr lang="en-US" sz="2800" dirty="0" smtClean="0"/>
              <a:t>		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4000" b="1" dirty="0" smtClean="0">
                <a:solidFill>
                  <a:srgbClr val="002060"/>
                </a:solidFill>
                <a:latin typeface="TH Sarabun New" pitchFamily="34" charset="-34"/>
                <a:cs typeface="TH Sarabun New" pitchFamily="34" charset="-34"/>
              </a:rPr>
              <a:t>วงจรการพัฒนาระบบ </a:t>
            </a:r>
            <a:r>
              <a:rPr lang="en-US" sz="4000" b="1" dirty="0" smtClean="0">
                <a:solidFill>
                  <a:srgbClr val="002060"/>
                </a:solidFill>
                <a:latin typeface="TH Sarabun New" pitchFamily="34" charset="-34"/>
                <a:cs typeface="TH Sarabun New" pitchFamily="34" charset="-34"/>
              </a:rPr>
              <a:t>(SDLC)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lvl="1" eaLnBrk="1" hangingPunct="1"/>
            <a:r>
              <a:rPr lang="en-US" sz="4000" b="1" dirty="0" smtClean="0">
                <a:latin typeface="TH Sarabun New" pitchFamily="34" charset="-34"/>
                <a:cs typeface="TH Sarabun New" pitchFamily="34" charset="-34"/>
              </a:rPr>
              <a:t>Waterfall SDLC </a:t>
            </a:r>
          </a:p>
          <a:p>
            <a:pPr lvl="1" eaLnBrk="1" hangingPunct="1"/>
            <a:r>
              <a:rPr lang="en-US" sz="4000" b="1" dirty="0" smtClean="0">
                <a:latin typeface="TH Sarabun New" pitchFamily="34" charset="-34"/>
                <a:cs typeface="TH Sarabun New" pitchFamily="34" charset="-34"/>
              </a:rPr>
              <a:t>Adapted Waterfall SDLC</a:t>
            </a:r>
          </a:p>
          <a:p>
            <a:pPr lvl="1" eaLnBrk="1" hangingPunct="1"/>
            <a:r>
              <a:rPr lang="en-US" sz="4000" b="1" dirty="0" smtClean="0">
                <a:latin typeface="TH Sarabun New" pitchFamily="34" charset="-34"/>
                <a:cs typeface="TH Sarabun New" pitchFamily="34" charset="-34"/>
              </a:rPr>
              <a:t>V-Shaped</a:t>
            </a:r>
          </a:p>
          <a:p>
            <a:pPr lvl="1" eaLnBrk="1" hangingPunct="1"/>
            <a:r>
              <a:rPr lang="en-US" sz="4000" b="1" dirty="0" smtClean="0">
                <a:latin typeface="TH Sarabun New" pitchFamily="34" charset="-34"/>
                <a:cs typeface="TH Sarabun New" pitchFamily="34" charset="-34"/>
              </a:rPr>
              <a:t>Evolutionary </a:t>
            </a:r>
            <a:r>
              <a:rPr lang="en-US" sz="4000" b="1" dirty="0" smtClean="0">
                <a:latin typeface="TH Sarabun New" pitchFamily="34" charset="-34"/>
                <a:cs typeface="TH Sarabun New" pitchFamily="34" charset="-34"/>
              </a:rPr>
              <a:t>SDLC</a:t>
            </a:r>
          </a:p>
          <a:p>
            <a:pPr lvl="1" eaLnBrk="1" hangingPunct="1"/>
            <a:r>
              <a:rPr lang="en-US" sz="4000" b="1" dirty="0" smtClean="0">
                <a:latin typeface="TH Sarabun New" pitchFamily="34" charset="-34"/>
                <a:cs typeface="TH Sarabun New" pitchFamily="34" charset="-34"/>
              </a:rPr>
              <a:t>Incremental SDLC</a:t>
            </a:r>
          </a:p>
          <a:p>
            <a:pPr lvl="1" eaLnBrk="1" hangingPunct="1"/>
            <a:r>
              <a:rPr lang="en-US" sz="4000" b="1" dirty="0" smtClean="0">
                <a:latin typeface="TH Sarabun New" pitchFamily="34" charset="-34"/>
                <a:cs typeface="TH Sarabun New" pitchFamily="34" charset="-34"/>
              </a:rPr>
              <a:t>Spiral </a:t>
            </a:r>
            <a:r>
              <a:rPr lang="en-US" sz="4000" b="1" dirty="0" smtClean="0">
                <a:latin typeface="TH Sarabun New" pitchFamily="34" charset="-34"/>
                <a:cs typeface="TH Sarabun New" pitchFamily="34" charset="-34"/>
              </a:rPr>
              <a:t>SDLC</a:t>
            </a:r>
          </a:p>
          <a:p>
            <a:pPr lvl="1" eaLnBrk="1" hangingPunct="1"/>
            <a:r>
              <a:rPr lang="en-US" sz="4000" b="1" dirty="0" smtClean="0">
                <a:latin typeface="TH Sarabun New" pitchFamily="34" charset="-34"/>
                <a:cs typeface="TH Sarabun New" pitchFamily="34" charset="-34"/>
              </a:rPr>
              <a:t>Agile</a:t>
            </a:r>
          </a:p>
          <a:p>
            <a:pPr lvl="1" eaLnBrk="1" hangingPunct="1"/>
            <a:endParaRPr lang="en-US" sz="4000" b="1" dirty="0" smtClean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1"/>
          </p:nvPr>
        </p:nvSpPr>
        <p:spPr bwMode="auto">
          <a:xfrm rot="5400000">
            <a:off x="6989763" y="3736975"/>
            <a:ext cx="3200400" cy="3651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l"/>
            <a:fld id="{B27E7C6C-53AF-479B-B1F8-F898FA429203}" type="slidenum">
              <a:rPr lang="en-US" altLang="en-US" sz="1200" smtClean="0">
                <a:solidFill>
                  <a:schemeClr val="tx2"/>
                </a:solidFill>
              </a:rPr>
              <a:pPr algn="l"/>
              <a:t>5</a:t>
            </a:fld>
            <a:endParaRPr lang="th-TH" altLang="en-US" sz="12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Techniques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2</a:t>
            </a:r>
            <a:r>
              <a:rPr lang="en-US" b="1" dirty="0" smtClean="0"/>
              <a:t>	</a:t>
            </a:r>
            <a:r>
              <a:rPr lang="th-TH" b="1" dirty="0" smtClean="0"/>
              <a:t>การจัดทำต้นแบบ </a:t>
            </a:r>
            <a:r>
              <a:rPr lang="en-US" b="1" dirty="0" smtClean="0"/>
              <a:t>(iterative prototyping)</a:t>
            </a:r>
            <a:r>
              <a:rPr lang="en-US" dirty="0" smtClean="0"/>
              <a:t> </a:t>
            </a:r>
            <a:r>
              <a:rPr lang="th-TH" dirty="0" smtClean="0"/>
              <a:t>เป็นการรวบรวมข้อมูลป้อนกลับที่ได้จากผู้ทดลองระบบต้นแบบ ซึ่งจะเป็นการทดลองซ้ำจนกว่าจะได้ต้นแบบที่พึงพอใจ</a:t>
            </a:r>
            <a:endParaRPr lang="en-US" dirty="0" smtClean="0"/>
          </a:p>
          <a:p>
            <a:r>
              <a:rPr lang="en-US" dirty="0" err="1" smtClean="0"/>
              <a:t>Valacich</a:t>
            </a:r>
            <a:r>
              <a:rPr lang="en-US" dirty="0" smtClean="0"/>
              <a:t>, George, </a:t>
            </a:r>
            <a:r>
              <a:rPr lang="en-US" dirty="0" err="1" smtClean="0"/>
              <a:t>Hoffer</a:t>
            </a:r>
            <a:r>
              <a:rPr lang="en-US" dirty="0" smtClean="0"/>
              <a:t> (2001 : 130-132)  </a:t>
            </a:r>
            <a:r>
              <a:rPr lang="th-TH" dirty="0" smtClean="0"/>
              <a:t>เสนอวิธีการรวบรวมข้อมูล แบบที่ </a:t>
            </a:r>
            <a:r>
              <a:rPr lang="en-US" dirty="0" smtClean="0"/>
              <a:t>3</a:t>
            </a:r>
            <a:r>
              <a:rPr lang="th-TH" dirty="0" smtClean="0"/>
              <a:t> ซึ่งเป็นวิธีแบบก้าวหน้า </a:t>
            </a:r>
            <a:r>
              <a:rPr lang="en-US" dirty="0" smtClean="0"/>
              <a:t>(radical methods) </a:t>
            </a:r>
            <a:r>
              <a:rPr lang="th-TH" dirty="0" smtClean="0"/>
              <a:t>คือ ระบุงานที่ต้องการรื้อปรับ </a:t>
            </a:r>
            <a:r>
              <a:rPr lang="en-US" dirty="0" smtClean="0"/>
              <a:t>(identifying processes to </a:t>
            </a:r>
            <a:r>
              <a:rPr lang="en-US" dirty="0" smtClean="0"/>
              <a:t>reengineer</a:t>
            </a:r>
            <a:r>
              <a:rPr lang="en-US" dirty="0" smtClean="0"/>
              <a:t>) </a:t>
            </a:r>
            <a:r>
              <a:rPr lang="th-TH" dirty="0" smtClean="0"/>
              <a:t>เป็นวิธีที่ใช้ในองค์การธุรกิจ โดยพิจารณาจากระบบงาน ธุรกิจหลัก ๆ ว่า ระบบงานหลักใดที่สมควรรื้อปรับระบบเสียใหม่ เพื่อให้สอดคล้องกับการจัดการของการเปลี่ยนแปลงด้านเทคโนโลยีสารสนเทศ  การระบุระบบงานที่ควรรื้อปรับจะใช้วิธีการรวบรวมข้อมูลแบบทั่วไปก่อน  เมื่อกำหนดได้แล้วจึงนำระบบงานนั้นมาจัดทำรายการกิจกรรมที่ควรนำเทคโนโลยีมาปรับแก้เสียใหม่</a:t>
            </a:r>
            <a:endParaRPr lang="en-US" dirty="0" smtClean="0"/>
          </a:p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Techniques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2.	</a:t>
            </a:r>
            <a:r>
              <a:rPr lang="th-TH" b="1" dirty="0" smtClean="0"/>
              <a:t>เทคนิคการจัดการโครงการ (</a:t>
            </a:r>
            <a:r>
              <a:rPr lang="en-US" b="1" dirty="0" smtClean="0"/>
              <a:t>project management)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th-TH" dirty="0" smtClean="0"/>
              <a:t>การ</a:t>
            </a:r>
            <a:r>
              <a:rPr lang="th-TH" dirty="0" smtClean="0"/>
              <a:t>จัดการโครงการเป็นอีกเทคนิคหนึ่งที่นำมาใช้ในการพัฒนาระบบ  เพราะการพัฒนาระบบเกี่ยวข้องกับทรัพยากร  กำลังคน งบประมาณ และเวลา ซึ่งจะต้องมีการวางแผนและการจัดการที่ดี  เพื่อให้โครงการแล้วเสร็จทันเวลา และได้ประโยชน์คุ้มค่า ในโครงการหนึ่ง ๆ จะประกอบไปด้วยกิจกรรมต่าง ๆ และมีขั้นตอนการดำเนินงานที่ซับซ้อน หากมีปัญหาเกิดขึ้นที่ขั้นตอนใดก็จะมีผลกระทบขั้นตอนอื่นด้วย</a:t>
            </a:r>
            <a:r>
              <a:rPr lang="en-US" dirty="0" smtClean="0"/>
              <a:t>	</a:t>
            </a:r>
            <a:r>
              <a:rPr lang="th-TH" dirty="0" smtClean="0"/>
              <a:t>ขั้นตอน</a:t>
            </a:r>
            <a:r>
              <a:rPr lang="th-TH" dirty="0" smtClean="0"/>
              <a:t>การจัดการโครงการ จำแนกได้เป็น  </a:t>
            </a:r>
            <a:r>
              <a:rPr lang="en-US" dirty="0" smtClean="0"/>
              <a:t>	</a:t>
            </a:r>
            <a:r>
              <a:rPr lang="th-TH" dirty="0" smtClean="0"/>
              <a:t>การกำหนดโครงการ  การวางแผนโครงการ  การบริหารโครงการ  การควบคุมโครงการ  การปิดโครงการ</a:t>
            </a:r>
            <a:r>
              <a:rPr lang="en-US" dirty="0" smtClean="0"/>
              <a:t>	</a:t>
            </a:r>
          </a:p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th-TH" sz="4800" b="1" dirty="0" smtClean="0">
                <a:latin typeface="TH Sarabun New" pitchFamily="34" charset="-34"/>
                <a:cs typeface="TH Sarabun New" pitchFamily="34" charset="-34"/>
              </a:rPr>
              <a:t>เครื่องมือ</a:t>
            </a:r>
            <a:endParaRPr lang="th-TH" sz="4800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785786" y="1571612"/>
            <a:ext cx="7467600" cy="487375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th-TH" sz="3600" u="sng" dirty="0" smtClean="0">
                <a:latin typeface="TH Sarabun New" pitchFamily="34" charset="-34"/>
                <a:cs typeface="TH Sarabun New" pitchFamily="34" charset="-34"/>
              </a:rPr>
              <a:t>สำหรับ</a:t>
            </a:r>
            <a:r>
              <a:rPr lang="th-TH" sz="3600" u="sng" dirty="0" smtClean="0">
                <a:latin typeface="TH Sarabun New" pitchFamily="34" charset="-34"/>
                <a:cs typeface="TH Sarabun New" pitchFamily="34" charset="-34"/>
              </a:rPr>
              <a:t>วิเคราะห์และออกแบบระบบสารสนเทศ </a:t>
            </a: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จำแนกเป็นแบบจำลอง </a:t>
            </a:r>
            <a:r>
              <a:rPr lang="en-US" sz="3600" dirty="0" smtClean="0">
                <a:latin typeface="TH Sarabun New" pitchFamily="34" charset="-34"/>
                <a:cs typeface="TH Sarabun New" pitchFamily="34" charset="-34"/>
              </a:rPr>
              <a:t>3</a:t>
            </a: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 แบบ </a:t>
            </a: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คือ</a:t>
            </a:r>
          </a:p>
          <a:p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แบบจำลอง</a:t>
            </a: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กระบวนการ ได้แก่ ดี</a:t>
            </a:r>
            <a:r>
              <a:rPr lang="th-TH" sz="3600" dirty="0" err="1" smtClean="0">
                <a:latin typeface="TH Sarabun New" pitchFamily="34" charset="-34"/>
                <a:cs typeface="TH Sarabun New" pitchFamily="34" charset="-34"/>
              </a:rPr>
              <a:t>เอฟ</a:t>
            </a: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ดี และ เครื่องมือทีใช้ร่วมกันได้แก่ พจนานุกรมข้อมูล ผังโครงสร้างระบบงาน </a:t>
            </a: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/>
            </a:r>
            <a:br>
              <a:rPr lang="th-TH" sz="3600" dirty="0" smtClean="0">
                <a:latin typeface="TH Sarabun New" pitchFamily="34" charset="-34"/>
                <a:cs typeface="TH Sarabun New" pitchFamily="34" charset="-34"/>
              </a:rPr>
            </a:b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ผัง</a:t>
            </a: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งาน ภาษาโครงสร้าง ตารางการตัดสินใจและผังต้นไม้ </a:t>
            </a:r>
            <a:endParaRPr lang="th-TH" sz="3600" dirty="0" smtClean="0">
              <a:latin typeface="TH Sarabun New" pitchFamily="34" charset="-34"/>
              <a:cs typeface="TH Sarabun New" pitchFamily="34" charset="-34"/>
            </a:endParaRPr>
          </a:p>
          <a:p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แบบจำลอง</a:t>
            </a: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ข้อมูลได้แก่ อี</a:t>
            </a:r>
            <a:r>
              <a:rPr lang="th-TH" sz="3600" dirty="0" err="1" smtClean="0">
                <a:latin typeface="TH Sarabun New" pitchFamily="34" charset="-34"/>
                <a:cs typeface="TH Sarabun New" pitchFamily="34" charset="-34"/>
              </a:rPr>
              <a:t>อาร์</a:t>
            </a: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ดี </a:t>
            </a: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และ</a:t>
            </a:r>
          </a:p>
          <a:p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แบบจำลอง</a:t>
            </a:r>
            <a:r>
              <a:rPr lang="th-TH" sz="3600" dirty="0" smtClean="0">
                <a:latin typeface="TH Sarabun New" pitchFamily="34" charset="-34"/>
                <a:cs typeface="TH Sarabun New" pitchFamily="34" charset="-34"/>
              </a:rPr>
              <a:t>เชิงวัตถุ ได้แก่ </a:t>
            </a:r>
            <a:r>
              <a:rPr lang="th-TH" sz="3600" dirty="0" err="1" smtClean="0">
                <a:latin typeface="TH Sarabun New" pitchFamily="34" charset="-34"/>
                <a:cs typeface="TH Sarabun New" pitchFamily="34" charset="-34"/>
              </a:rPr>
              <a:t>ยูเอ็มแอล</a:t>
            </a:r>
            <a:endParaRPr lang="en-US" sz="3600" dirty="0" smtClean="0">
              <a:latin typeface="TH Sarabun New" pitchFamily="34" charset="-34"/>
              <a:cs typeface="TH Sarabun New" pitchFamily="34" charset="-34"/>
            </a:endParaRPr>
          </a:p>
          <a:p>
            <a:pPr>
              <a:buNone/>
            </a:pPr>
            <a:endParaRPr lang="th-TH" sz="3600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71472" y="1214422"/>
            <a:ext cx="8115300" cy="437355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th-TH" sz="4000" dirty="0" smtClean="0">
                <a:latin typeface="Angsana New" pitchFamily="18" charset="-34"/>
              </a:rPr>
              <a:t> </a:t>
            </a:r>
            <a:r>
              <a:rPr lang="th-TH" sz="4000" b="1" dirty="0" smtClean="0">
                <a:latin typeface="Angsana New" pitchFamily="18" charset="-34"/>
              </a:rPr>
              <a:t>รูปแบบ</a:t>
            </a:r>
            <a:r>
              <a:rPr lang="th-TH" sz="4000" b="1" dirty="0" smtClean="0">
                <a:latin typeface="Angsana New" pitchFamily="18" charset="-34"/>
              </a:rPr>
              <a:t>การวิเคราะห์และ</a:t>
            </a:r>
            <a:r>
              <a:rPr lang="th-TH" sz="4000" b="1" dirty="0" smtClean="0">
                <a:latin typeface="Angsana New" pitchFamily="18" charset="-34"/>
              </a:rPr>
              <a:t>ออกแบบสมัยใหม่</a:t>
            </a:r>
            <a:endParaRPr kumimoji="0" lang="th-TH" sz="4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ngsana New" pitchFamily="18" charset="-34"/>
              <a:ea typeface="+mn-ea"/>
              <a:cs typeface="+mn-cs"/>
            </a:endParaRPr>
          </a:p>
          <a:p>
            <a:pPr marL="731520" lvl="1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kumimoji="0" lang="th-TH" sz="4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ngsana New" pitchFamily="18" charset="-34"/>
                <a:ea typeface="+mn-ea"/>
                <a:cs typeface="+mn-cs"/>
              </a:rPr>
              <a:t>การวิเคราะห์และออกแบบเชิงโครงสร้าง </a:t>
            </a:r>
            <a:r>
              <a:rPr kumimoji="0" lang="en-US" sz="4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ngsana New" pitchFamily="18" charset="-34"/>
                <a:ea typeface="+mn-ea"/>
                <a:cs typeface="+mn-cs"/>
              </a:rPr>
              <a:t>(SAD) </a:t>
            </a:r>
            <a:endParaRPr kumimoji="0" lang="th-TH" sz="4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ngsana New" pitchFamily="18" charset="-34"/>
              <a:ea typeface="+mn-ea"/>
              <a:cs typeface="+mn-cs"/>
            </a:endParaRPr>
          </a:p>
          <a:p>
            <a:pPr marL="731520" lvl="1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kumimoji="0" lang="th-TH" sz="4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ngsana New" pitchFamily="18" charset="-34"/>
                <a:ea typeface="+mn-ea"/>
                <a:cs typeface="+mn-cs"/>
              </a:rPr>
              <a:t>การพัฒนาระบบแบบรวดเร็ว (</a:t>
            </a:r>
            <a:r>
              <a:rPr kumimoji="0" lang="en-US" sz="4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ngsana New" pitchFamily="18" charset="-34"/>
                <a:ea typeface="+mn-ea"/>
                <a:cs typeface="+mn-cs"/>
              </a:rPr>
              <a:t>RAD)</a:t>
            </a:r>
          </a:p>
          <a:p>
            <a:pPr marL="731520" lvl="1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4000" dirty="0" smtClean="0">
                <a:solidFill>
                  <a:srgbClr val="FF0000"/>
                </a:solidFill>
                <a:latin typeface="Angsana New" pitchFamily="18" charset="-34"/>
              </a:rPr>
              <a:t>Objected-Oriented Analysis and Design : OOAD</a:t>
            </a:r>
            <a:endParaRPr kumimoji="0" lang="th-TH" sz="40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gsana New" pitchFamily="18" charset="-3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42976" y="0"/>
            <a:ext cx="7467600" cy="1143000"/>
          </a:xfrm>
        </p:spPr>
        <p:txBody>
          <a:bodyPr/>
          <a:lstStyle/>
          <a:p>
            <a:pPr algn="r"/>
            <a:r>
              <a:rPr lang="th-TH" dirty="0" smtClean="0"/>
              <a:t>ใบงานกลุ่ม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28596" y="1214422"/>
            <a:ext cx="7467600" cy="487375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</a:rPr>
              <a:t>1. </a:t>
            </a:r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</a:rPr>
              <a:t> Structure </a:t>
            </a:r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</a:rPr>
              <a:t>Analysis and Design : </a:t>
            </a:r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</a:rPr>
              <a:t>SAD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</a:rPr>
              <a:t>อธิบายความหมาย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</a:rPr>
              <a:t>รูปแบบการทำงาน มีกี่ขั้นตอน อธิบาย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</a:rPr>
              <a:t>วาดหรือหารูปประกอบ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</a:rPr>
              <a:t>ข้อดีข้อเสีย</a:t>
            </a:r>
          </a:p>
          <a:p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</a:rPr>
              <a:t>2.  Rapid </a:t>
            </a:r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</a:rPr>
              <a:t>Application Development : RAD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</a:rPr>
              <a:t>อธิบายความหมาย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</a:rPr>
              <a:t>รูปแบบการทำงาน มีกี่ขั้นตอน อธิบาย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</a:rPr>
              <a:t>วาดหรือหารูปประกอบ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</a:rPr>
              <a:t>ข้อดีข้อเสีย</a:t>
            </a:r>
          </a:p>
          <a:p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</a:rPr>
              <a:t>3. หากนักเรียนเป็นได้เป็นส่วนหนึ่งของที่เข้าร่วมโครงการพัฒนาระบบห้องสมุด  จะเลือกการพัฒนาระบบแบบใด  ระหว่าง </a:t>
            </a:r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</a:rPr>
              <a:t>SDLC SAD </a:t>
            </a:r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</a:rPr>
              <a:t>และ </a:t>
            </a:r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</a:rPr>
              <a:t>RAD  </a:t>
            </a:r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</a:rPr>
              <a:t>จงอธิบาย</a:t>
            </a:r>
          </a:p>
          <a:p>
            <a:pPr>
              <a:buNone/>
            </a:pPr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54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smtClean="0">
                <a:latin typeface="Browallia New" pitchFamily="34" charset="-34"/>
                <a:cs typeface="Browallia New" pitchFamily="34" charset="-34"/>
              </a:rPr>
              <a:t>Waterfall SDLC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1"/>
          </p:nvPr>
        </p:nvSpPr>
        <p:spPr bwMode="auto">
          <a:xfrm rot="5400000">
            <a:off x="6989763" y="3736975"/>
            <a:ext cx="3200400" cy="3651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l"/>
            <a:fld id="{90CF1984-03CF-4321-B94D-C2FA42E8AD73}" type="slidenum">
              <a:rPr lang="en-US" altLang="en-US" sz="1200" smtClean="0">
                <a:solidFill>
                  <a:schemeClr val="tx2"/>
                </a:solidFill>
              </a:rPr>
              <a:pPr algn="l"/>
              <a:t>6</a:t>
            </a:fld>
            <a:endParaRPr lang="th-TH" altLang="en-US" sz="1200" smtClean="0">
              <a:solidFill>
                <a:schemeClr val="tx2"/>
              </a:solidFill>
            </a:endParaRP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1063625" y="1989138"/>
            <a:ext cx="1081088" cy="576262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>
                <a:latin typeface="Garamond" pitchFamily="18" charset="0"/>
                <a:cs typeface="Arial" pitchFamily="34" charset="0"/>
              </a:rPr>
              <a:t>1</a:t>
            </a: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2216150" y="2636838"/>
            <a:ext cx="1081088" cy="576262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>
                <a:latin typeface="Garamond" pitchFamily="18" charset="0"/>
                <a:cs typeface="Arial" pitchFamily="34" charset="0"/>
              </a:rPr>
              <a:t>2</a:t>
            </a:r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3367088" y="3286125"/>
            <a:ext cx="1081087" cy="576263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>
                <a:latin typeface="Garamond" pitchFamily="18" charset="0"/>
                <a:cs typeface="Arial" pitchFamily="34" charset="0"/>
              </a:rPr>
              <a:t>3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4519613" y="3933825"/>
            <a:ext cx="1081087" cy="576263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>
                <a:latin typeface="Garamond" pitchFamily="18" charset="0"/>
                <a:cs typeface="Arial" pitchFamily="34" charset="0"/>
              </a:rPr>
              <a:t>4</a:t>
            </a:r>
          </a:p>
        </p:txBody>
      </p:sp>
      <p:sp>
        <p:nvSpPr>
          <p:cNvPr id="11272" name="Rectangle 7"/>
          <p:cNvSpPr>
            <a:spLocks noChangeArrowheads="1"/>
          </p:cNvSpPr>
          <p:nvPr/>
        </p:nvSpPr>
        <p:spPr bwMode="auto">
          <a:xfrm>
            <a:off x="5672138" y="4581525"/>
            <a:ext cx="1081087" cy="576263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>
                <a:latin typeface="Garamond" pitchFamily="18" charset="0"/>
                <a:cs typeface="Arial" pitchFamily="34" charset="0"/>
              </a:rPr>
              <a:t>5</a:t>
            </a:r>
          </a:p>
        </p:txBody>
      </p:sp>
      <p:sp>
        <p:nvSpPr>
          <p:cNvPr id="11273" name="Rectangle 8"/>
          <p:cNvSpPr>
            <a:spLocks noChangeArrowheads="1"/>
          </p:cNvSpPr>
          <p:nvPr/>
        </p:nvSpPr>
        <p:spPr bwMode="auto">
          <a:xfrm>
            <a:off x="6824663" y="5229225"/>
            <a:ext cx="1081087" cy="576263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>
                <a:latin typeface="Garamond" pitchFamily="18" charset="0"/>
                <a:cs typeface="Arial" pitchFamily="34" charset="0"/>
              </a:rPr>
              <a:t>6</a:t>
            </a:r>
          </a:p>
        </p:txBody>
      </p:sp>
      <p:sp>
        <p:nvSpPr>
          <p:cNvPr id="11274" name="Text Box 9"/>
          <p:cNvSpPr txBox="1">
            <a:spLocks noChangeArrowheads="1"/>
          </p:cNvSpPr>
          <p:nvPr/>
        </p:nvSpPr>
        <p:spPr bwMode="auto">
          <a:xfrm>
            <a:off x="2432050" y="1773238"/>
            <a:ext cx="162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Feasibility Study</a:t>
            </a:r>
          </a:p>
        </p:txBody>
      </p:sp>
      <p:sp>
        <p:nvSpPr>
          <p:cNvPr id="11275" name="Text Box 10"/>
          <p:cNvSpPr txBox="1">
            <a:spLocks noChangeArrowheads="1"/>
          </p:cNvSpPr>
          <p:nvPr/>
        </p:nvSpPr>
        <p:spPr bwMode="auto">
          <a:xfrm>
            <a:off x="3490913" y="2451100"/>
            <a:ext cx="2017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aramond" pitchFamily="18" charset="0"/>
                <a:cs typeface="Arial" pitchFamily="34" charset="0"/>
              </a:rPr>
              <a:t>System Investigation</a:t>
            </a:r>
          </a:p>
        </p:txBody>
      </p:sp>
      <p:sp>
        <p:nvSpPr>
          <p:cNvPr id="11276" name="Text Box 11"/>
          <p:cNvSpPr txBox="1">
            <a:spLocks noChangeArrowheads="1"/>
          </p:cNvSpPr>
          <p:nvPr/>
        </p:nvSpPr>
        <p:spPr bwMode="auto">
          <a:xfrm>
            <a:off x="4643438" y="3206750"/>
            <a:ext cx="1601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System Analysis</a:t>
            </a:r>
          </a:p>
        </p:txBody>
      </p:sp>
      <p:sp>
        <p:nvSpPr>
          <p:cNvPr id="11277" name="Text Box 12"/>
          <p:cNvSpPr txBox="1">
            <a:spLocks noChangeArrowheads="1"/>
          </p:cNvSpPr>
          <p:nvPr/>
        </p:nvSpPr>
        <p:spPr bwMode="auto">
          <a:xfrm>
            <a:off x="5795963" y="3856038"/>
            <a:ext cx="1493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aramond" pitchFamily="18" charset="0"/>
                <a:cs typeface="Arial" pitchFamily="34" charset="0"/>
              </a:rPr>
              <a:t>System Design</a:t>
            </a:r>
          </a:p>
        </p:txBody>
      </p:sp>
      <p:sp>
        <p:nvSpPr>
          <p:cNvPr id="11278" name="Text Box 13"/>
          <p:cNvSpPr txBox="1">
            <a:spLocks noChangeArrowheads="1"/>
          </p:cNvSpPr>
          <p:nvPr/>
        </p:nvSpPr>
        <p:spPr bwMode="auto">
          <a:xfrm>
            <a:off x="6948488" y="4538663"/>
            <a:ext cx="2098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Implementation</a:t>
            </a:r>
          </a:p>
        </p:txBody>
      </p:sp>
      <p:sp>
        <p:nvSpPr>
          <p:cNvPr id="11279" name="Text Box 14"/>
          <p:cNvSpPr txBox="1">
            <a:spLocks noChangeArrowheads="1"/>
          </p:cNvSpPr>
          <p:nvPr/>
        </p:nvSpPr>
        <p:spPr bwMode="auto">
          <a:xfrm>
            <a:off x="5167313" y="5373688"/>
            <a:ext cx="1314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aramond" pitchFamily="18" charset="0"/>
                <a:cs typeface="Arial" pitchFamily="34" charset="0"/>
              </a:rPr>
              <a:t>Review and</a:t>
            </a:r>
          </a:p>
          <a:p>
            <a:r>
              <a:rPr lang="en-US">
                <a:latin typeface="Garamond" pitchFamily="18" charset="0"/>
                <a:cs typeface="Arial" pitchFamily="34" charset="0"/>
              </a:rPr>
              <a:t>Maintenance</a:t>
            </a:r>
          </a:p>
        </p:txBody>
      </p:sp>
      <p:cxnSp>
        <p:nvCxnSpPr>
          <p:cNvPr id="11280" name="AutoShape 15"/>
          <p:cNvCxnSpPr>
            <a:cxnSpLocks noChangeShapeType="1"/>
            <a:stCxn id="11268" idx="2"/>
            <a:endCxn id="11269" idx="1"/>
          </p:cNvCxnSpPr>
          <p:nvPr/>
        </p:nvCxnSpPr>
        <p:spPr bwMode="auto">
          <a:xfrm rot="16200000" flipH="1">
            <a:off x="1730375" y="2439988"/>
            <a:ext cx="360363" cy="61118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81" name="AutoShape 16"/>
          <p:cNvCxnSpPr>
            <a:cxnSpLocks noChangeShapeType="1"/>
            <a:stCxn id="11269" idx="2"/>
            <a:endCxn id="11270" idx="1"/>
          </p:cNvCxnSpPr>
          <p:nvPr/>
        </p:nvCxnSpPr>
        <p:spPr bwMode="auto">
          <a:xfrm rot="16200000" flipH="1">
            <a:off x="2881313" y="3089275"/>
            <a:ext cx="361950" cy="609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82" name="AutoShape 17"/>
          <p:cNvCxnSpPr>
            <a:cxnSpLocks noChangeShapeType="1"/>
            <a:stCxn id="11270" idx="2"/>
            <a:endCxn id="11271" idx="1"/>
          </p:cNvCxnSpPr>
          <p:nvPr/>
        </p:nvCxnSpPr>
        <p:spPr bwMode="auto">
          <a:xfrm rot="16200000" flipH="1">
            <a:off x="4033838" y="3736975"/>
            <a:ext cx="360362" cy="6111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83" name="AutoShape 18"/>
          <p:cNvCxnSpPr>
            <a:cxnSpLocks noChangeShapeType="1"/>
            <a:stCxn id="11271" idx="2"/>
            <a:endCxn id="11272" idx="1"/>
          </p:cNvCxnSpPr>
          <p:nvPr/>
        </p:nvCxnSpPr>
        <p:spPr bwMode="auto">
          <a:xfrm rot="16200000" flipH="1">
            <a:off x="5186363" y="4384675"/>
            <a:ext cx="360362" cy="6111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84" name="AutoShape 19"/>
          <p:cNvCxnSpPr>
            <a:cxnSpLocks noChangeShapeType="1"/>
            <a:stCxn id="11272" idx="2"/>
            <a:endCxn id="11273" idx="1"/>
          </p:cNvCxnSpPr>
          <p:nvPr/>
        </p:nvCxnSpPr>
        <p:spPr bwMode="auto">
          <a:xfrm rot="16200000" flipH="1">
            <a:off x="6338888" y="5032375"/>
            <a:ext cx="360362" cy="6111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285" name="Text Box 20"/>
          <p:cNvSpPr txBox="1">
            <a:spLocks noChangeArrowheads="1"/>
          </p:cNvSpPr>
          <p:nvPr/>
        </p:nvSpPr>
        <p:spPr bwMode="auto">
          <a:xfrm>
            <a:off x="395288" y="4552950"/>
            <a:ext cx="33670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sz="2400">
                <a:latin typeface="Browallia New" pitchFamily="34" charset="-34"/>
              </a:rPr>
              <a:t>ใช้ในการพัฒนาระบบที่ตายตัวอยู่แล้ว </a:t>
            </a:r>
          </a:p>
          <a:p>
            <a:r>
              <a:rPr lang="th-TH" sz="2400">
                <a:latin typeface="Browallia New" pitchFamily="34" charset="-34"/>
              </a:rPr>
              <a:t>ทั้งนี้เพราะไม่สามารถกลับมาแก้ไข -</a:t>
            </a:r>
          </a:p>
          <a:p>
            <a:r>
              <a:rPr lang="th-TH" sz="2400">
                <a:latin typeface="Browallia New" pitchFamily="34" charset="-34"/>
              </a:rPr>
              <a:t>ข้อผิดพลาดได้</a:t>
            </a:r>
            <a:endParaRPr lang="en-US" sz="2400">
              <a:latin typeface="Browall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2704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Waterfall model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57224" y="1643050"/>
            <a:ext cx="72477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    SDLC </a:t>
            </a:r>
            <a:r>
              <a:rPr lang="th-TH" sz="2400" dirty="0" smtClean="0">
                <a:solidFill>
                  <a:srgbClr val="002060"/>
                </a:solidFill>
              </a:rPr>
              <a:t>แบบ </a:t>
            </a:r>
            <a:r>
              <a:rPr lang="en-US" sz="2400" dirty="0" smtClean="0">
                <a:solidFill>
                  <a:srgbClr val="002060"/>
                </a:solidFill>
              </a:rPr>
              <a:t>Waterfall </a:t>
            </a:r>
            <a:r>
              <a:rPr lang="th-TH" sz="2400" dirty="0" smtClean="0">
                <a:solidFill>
                  <a:srgbClr val="002060"/>
                </a:solidFill>
              </a:rPr>
              <a:t>มีหลักการเปรียบเสมือนกับน้ำตก ซึ่งไหลจากที่สูงลงที่ต่ำ และไม่สามารถไหลกลับมาในทางตรงกันข้ามได้อีก </a:t>
            </a:r>
            <a:endParaRPr lang="en-US" sz="24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   </a:t>
            </a:r>
            <a:r>
              <a:rPr lang="th-TH" sz="2400" dirty="0" smtClean="0">
                <a:solidFill>
                  <a:srgbClr val="002060"/>
                </a:solidFill>
              </a:rPr>
              <a:t>การพัฒนาระบบงานด้วยหลักการนี้ เมื่อทำขั้นตอนหนึ่งแล้วจะไม่สามารถย้อนกลับมาที่ขั้นตอนก่อนหน้าได้อีก </a:t>
            </a:r>
            <a:endParaRPr lang="en-US" sz="24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   </a:t>
            </a:r>
            <a:r>
              <a:rPr lang="th-TH" sz="2400" dirty="0" smtClean="0">
                <a:solidFill>
                  <a:srgbClr val="002060"/>
                </a:solidFill>
              </a:rPr>
              <a:t>ซึ่งจะมองเห็นจุดอ่อนของหลักการนี้ว่า หากมีข้อผิดพลาดเกิดขึ้นที่ขั้นตอนก่อนหน้านี้แล้ว จะไม่สามารถย้อนกลับมาแก้ไขได้ ดังนั้น การพัฒนาระบบด้วยหลักการนี้ จำเป็นต้องมีการวางแผนที่ดี เพื่อให้สามารถป้องกันการผิดพลาดได้มากที่สุด ซึ่งทำได้ยากมาก ยกเว้นระบบงานนั้นมีรูปแบบการพัฒนาที่ดี และตายตัวอยู่แล้ว</a:t>
            </a:r>
          </a:p>
          <a:p>
            <a:endParaRPr lang="en-US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Waterfall model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1700808"/>
            <a:ext cx="8229600" cy="438912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Waterfall Model </a:t>
            </a:r>
            <a:r>
              <a:rPr lang="th-TH" sz="2400" dirty="0">
                <a:solidFill>
                  <a:srgbClr val="002060"/>
                </a:solidFill>
              </a:rPr>
              <a:t>เป็นแบบจำลองกระบวนการพัฒนาระบบ</a:t>
            </a:r>
            <a:r>
              <a:rPr lang="th-TH" sz="2400" dirty="0" smtClean="0">
                <a:solidFill>
                  <a:srgbClr val="002060"/>
                </a:solidFill>
              </a:rPr>
              <a:t>แบบดั้งเดิม </a:t>
            </a:r>
            <a:r>
              <a:rPr lang="th-TH" sz="2400" dirty="0">
                <a:solidFill>
                  <a:srgbClr val="002060"/>
                </a:solidFill>
              </a:rPr>
              <a:t>โดยมีแนวคิดว่ากิจกรรมหนึ่งจะเริ่มต้นดำเนินการได้ก็ต่อเมื่อกิจกรรมก่อนหน้าได้ทำเสร็จสิ้นสมบูรณ์แล้ว</a:t>
            </a:r>
          </a:p>
          <a:p>
            <a:pPr>
              <a:lnSpc>
                <a:spcPct val="90000"/>
              </a:lnSpc>
            </a:pPr>
            <a:r>
              <a:rPr lang="th-TH" sz="2400" dirty="0">
                <a:solidFill>
                  <a:srgbClr val="002060"/>
                </a:solidFill>
              </a:rPr>
              <a:t>ในปัจจุบันนักพัฒนาระบบได้ตระหนักแล้วว่า </a:t>
            </a:r>
            <a:r>
              <a:rPr lang="en-US" sz="2400" dirty="0">
                <a:solidFill>
                  <a:srgbClr val="002060"/>
                </a:solidFill>
              </a:rPr>
              <a:t>Waterfall Model </a:t>
            </a:r>
            <a:r>
              <a:rPr lang="th-TH" sz="2400" u="sng" dirty="0">
                <a:solidFill>
                  <a:srgbClr val="002060"/>
                </a:solidFill>
              </a:rPr>
              <a:t>ไม่เหมาะสม</a:t>
            </a:r>
            <a:r>
              <a:rPr lang="th-TH" sz="2400" dirty="0">
                <a:solidFill>
                  <a:srgbClr val="002060"/>
                </a:solidFill>
              </a:rPr>
              <a:t>กับการนำมาใช้เป็นแบบแผนของการพัฒนา</a:t>
            </a:r>
            <a:r>
              <a:rPr lang="th-TH" sz="2400" dirty="0" smtClean="0">
                <a:solidFill>
                  <a:srgbClr val="002060"/>
                </a:solidFill>
              </a:rPr>
              <a:t>ระบบอีก</a:t>
            </a:r>
            <a:r>
              <a:rPr lang="th-TH" sz="2400" dirty="0">
                <a:solidFill>
                  <a:srgbClr val="002060"/>
                </a:solidFill>
              </a:rPr>
              <a:t>ต่อไป</a:t>
            </a:r>
          </a:p>
          <a:p>
            <a:pPr>
              <a:lnSpc>
                <a:spcPct val="90000"/>
              </a:lnSpc>
            </a:pPr>
            <a:r>
              <a:rPr lang="th-TH" sz="2400" dirty="0">
                <a:solidFill>
                  <a:srgbClr val="002060"/>
                </a:solidFill>
              </a:rPr>
              <a:t>เนื่องจากระบบในปัจจุบันมีความซับซ้อน </a:t>
            </a:r>
            <a:r>
              <a:rPr lang="th-TH" sz="2400" u="sng" dirty="0">
                <a:solidFill>
                  <a:srgbClr val="002060"/>
                </a:solidFill>
              </a:rPr>
              <a:t>นักพัฒนาระบบ</a:t>
            </a:r>
            <a:r>
              <a:rPr lang="th-TH" sz="2400" dirty="0">
                <a:solidFill>
                  <a:srgbClr val="002060"/>
                </a:solidFill>
              </a:rPr>
              <a:t>เองไม่สามารถตอบได้อย่างแน่นอนว่ากิจกรรมที่ได้ดำเนินการนั้นได้ทำเสร็จสิ้นสมบูรณ์แล้วหรือยัง</a:t>
            </a:r>
          </a:p>
          <a:p>
            <a:pPr>
              <a:lnSpc>
                <a:spcPct val="90000"/>
              </a:lnSpc>
            </a:pPr>
            <a:r>
              <a:rPr lang="th-TH" sz="2400" dirty="0">
                <a:solidFill>
                  <a:srgbClr val="002060"/>
                </a:solidFill>
              </a:rPr>
              <a:t>ถ้านำ </a:t>
            </a:r>
            <a:r>
              <a:rPr lang="en-US" sz="2400" dirty="0">
                <a:solidFill>
                  <a:srgbClr val="002060"/>
                </a:solidFill>
              </a:rPr>
              <a:t>Product </a:t>
            </a:r>
            <a:r>
              <a:rPr lang="th-TH" sz="2400" dirty="0">
                <a:solidFill>
                  <a:srgbClr val="002060"/>
                </a:solidFill>
              </a:rPr>
              <a:t>ที่ยังไม่สมบูรณ์ไปพัฒนาต่อในขั้นตอนกิจกรรมต่อไปก็จะทำให้ </a:t>
            </a:r>
            <a:r>
              <a:rPr lang="en-US" sz="2400" dirty="0">
                <a:solidFill>
                  <a:srgbClr val="002060"/>
                </a:solidFill>
              </a:rPr>
              <a:t>Product </a:t>
            </a:r>
            <a:r>
              <a:rPr lang="th-TH" sz="2400" dirty="0">
                <a:solidFill>
                  <a:srgbClr val="002060"/>
                </a:solidFill>
              </a:rPr>
              <a:t>ที่จะได้จากขั้นตอนต่อไปไม่สมบูรณ์เช่นกัน </a:t>
            </a:r>
            <a:r>
              <a:rPr lang="th-TH" sz="2400" b="1" u="sng" dirty="0">
                <a:solidFill>
                  <a:srgbClr val="002060"/>
                </a:solidFill>
              </a:rPr>
              <a:t>เปรียบเสมือนการส่งมอบความเสี่ยงให้กันเป็นทอดๆ</a:t>
            </a:r>
            <a:r>
              <a:rPr lang="th-TH" sz="2400" dirty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th-TH" sz="2400" b="1" u="sng" dirty="0">
                <a:solidFill>
                  <a:schemeClr val="accent2">
                    <a:lumMod val="75000"/>
                  </a:schemeClr>
                </a:solidFill>
              </a:rPr>
              <a:t>ตัวอย่างเช่น</a:t>
            </a:r>
            <a:r>
              <a:rPr lang="th-TH" sz="2400" dirty="0">
                <a:solidFill>
                  <a:srgbClr val="002060"/>
                </a:solidFill>
              </a:rPr>
              <a:t> การวิเคราะห์ความต้องการเราไม่อาจบอกได้ว่าความต้องการที่วิเคราะห์มานั้นเป็นความต้องการที่ถูกต้องแน่นอนและครบถ้วนสมบูรณ์ ซึ่งในความเป็นจริงความต้องการมีการเปลี่ยนแปลงได้ตลอดเวลาและสามารถเกิดความต้องการใหม่ๆได้เสมอ ถ้าเรานำความต้องการทั้งหมดมาพัฒนาในครั้งเดียวเราจะทราบอีกครั้งว่า ความต้องการใดที่ไม่ถูกต้องก็ต่อเมื่อระบบได้พัฒนาเสร็จและได้รับการประเมินจากผู้ใช้แล้ว ซึ่งใช้เวลานานกว่าจะทราบได้</a:t>
            </a:r>
          </a:p>
          <a:p>
            <a:pPr>
              <a:lnSpc>
                <a:spcPct val="90000"/>
              </a:lnSpc>
            </a:pPr>
            <a:endParaRPr lang="th-TH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endParaRPr lang="th-TH" sz="2400" dirty="0">
              <a:solidFill>
                <a:srgbClr val="002060"/>
              </a:solidFill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…………………………………………………………………………………………………………………………………………………………………</a:t>
            </a: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/>
            </a:r>
            <a:b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</a:b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…………………………………………………………………………………………………………………………………………………………………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14290"/>
            <a:ext cx="8229600" cy="738890"/>
          </a:xfrm>
        </p:spPr>
        <p:txBody>
          <a:bodyPr>
            <a:normAutofit/>
          </a:bodyPr>
          <a:lstStyle/>
          <a:p>
            <a:r>
              <a:rPr lang="th-TH" b="1" dirty="0" smtClean="0">
                <a:solidFill>
                  <a:schemeClr val="accent2">
                    <a:lumMod val="75000"/>
                  </a:schemeClr>
                </a:solidFill>
              </a:rPr>
              <a:t>ข้อดีของ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Waterfall 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23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34" y="1142984"/>
            <a:ext cx="8229600" cy="5357850"/>
          </a:xfrm>
        </p:spPr>
        <p:txBody>
          <a:bodyPr>
            <a:normAutofit fontScale="92500" lnSpcReduction="10000"/>
          </a:bodyPr>
          <a:lstStyle/>
          <a:p>
            <a:r>
              <a:rPr lang="th-TH" sz="3200" dirty="0" smtClean="0">
                <a:solidFill>
                  <a:srgbClr val="002060"/>
                </a:solidFill>
              </a:rPr>
              <a:t>ง่ายต่อการทำความเข้าใจ</a:t>
            </a:r>
            <a:r>
              <a:rPr lang="en-US" sz="3200" dirty="0" smtClean="0">
                <a:solidFill>
                  <a:srgbClr val="002060"/>
                </a:solidFill>
              </a:rPr>
              <a:t>, </a:t>
            </a:r>
            <a:r>
              <a:rPr lang="th-TH" sz="3200" dirty="0" smtClean="0">
                <a:solidFill>
                  <a:srgbClr val="002060"/>
                </a:solidFill>
              </a:rPr>
              <a:t>ง่ายต่อการใช้งาน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th-TH" sz="3200" dirty="0" smtClean="0">
                <a:solidFill>
                  <a:srgbClr val="002060"/>
                </a:solidFill>
              </a:rPr>
              <a:t>มีโครงสร้างที่ชัดเจน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th-TH" sz="3200" dirty="0" smtClean="0">
                <a:solidFill>
                  <a:srgbClr val="002060"/>
                </a:solidFill>
              </a:rPr>
              <a:t>เหมาะสำหรับผู้เริ่มต้นในการออกแบบ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th-TH" sz="3200" dirty="0" smtClean="0">
                <a:solidFill>
                  <a:srgbClr val="002060"/>
                </a:solidFill>
              </a:rPr>
              <a:t>มี </a:t>
            </a:r>
            <a:r>
              <a:rPr lang="en-US" sz="3200" dirty="0" smtClean="0">
                <a:solidFill>
                  <a:srgbClr val="002060"/>
                </a:solidFill>
              </a:rPr>
              <a:t>Milestones </a:t>
            </a:r>
            <a:r>
              <a:rPr lang="th-TH" sz="3200" dirty="0" smtClean="0">
                <a:solidFill>
                  <a:srgbClr val="002060"/>
                </a:solidFill>
              </a:rPr>
              <a:t>ที่เข้าใจได้ง่าย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en-US" sz="3200" dirty="0">
                <a:solidFill>
                  <a:srgbClr val="002060"/>
                </a:solidFill>
              </a:rPr>
              <a:t>Sets requirements </a:t>
            </a:r>
            <a:r>
              <a:rPr lang="en-US" sz="3200" dirty="0" smtClean="0">
                <a:solidFill>
                  <a:srgbClr val="002060"/>
                </a:solidFill>
              </a:rPr>
              <a:t>stability </a:t>
            </a:r>
            <a:r>
              <a:rPr lang="th-TH" sz="3200" dirty="0" smtClean="0">
                <a:solidFill>
                  <a:srgbClr val="002060"/>
                </a:solidFill>
              </a:rPr>
              <a:t>(ความต้องการของระบบหรือความต้องการของ</a:t>
            </a:r>
            <a:r>
              <a:rPr lang="en-US" sz="3200" dirty="0" smtClean="0">
                <a:solidFill>
                  <a:srgbClr val="002060"/>
                </a:solidFill>
              </a:rPr>
              <a:t> user </a:t>
            </a:r>
            <a:r>
              <a:rPr lang="th-TH" sz="3200" dirty="0" smtClean="0">
                <a:solidFill>
                  <a:srgbClr val="002060"/>
                </a:solidFill>
              </a:rPr>
              <a:t>ไม่เปลี่ยนแปลง หรือ เปลี่ยนแปลงน้อยมาก)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th-TH" sz="3200" dirty="0" smtClean="0">
                <a:solidFill>
                  <a:srgbClr val="002060"/>
                </a:solidFill>
              </a:rPr>
              <a:t>มีการจัดการและการควบคุมที่ดี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>
                <a:solidFill>
                  <a:srgbClr val="002060"/>
                </a:solidFill>
              </a:rPr>
              <a:t>(plan, staff, track)</a:t>
            </a:r>
          </a:p>
          <a:p>
            <a:r>
              <a:rPr lang="th-TH" sz="3200" dirty="0" smtClean="0">
                <a:solidFill>
                  <a:srgbClr val="002060"/>
                </a:solidFill>
              </a:rPr>
              <a:t>ทำงานได้ดี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th-TH" sz="3200" dirty="0" smtClean="0">
                <a:solidFill>
                  <a:srgbClr val="002060"/>
                </a:solidFill>
              </a:rPr>
              <a:t>เพื่อเน้นประสิทธิภาพ มากกว่าเน้นค่าใช้จ่ายและตารางเวลาที่จำกัด</a:t>
            </a:r>
            <a:endParaRPr lang="en-US" sz="3200" dirty="0">
              <a:solidFill>
                <a:srgbClr val="002060"/>
              </a:solidFill>
            </a:endParaRPr>
          </a:p>
          <a:p>
            <a:endParaRPr lang="en-US" sz="32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th-TH" sz="3200" b="1" dirty="0" smtClean="0"/>
              <a:t>    </a:t>
            </a:r>
            <a:r>
              <a:rPr lang="th-TH" sz="3200" i="1" dirty="0" err="1" smtClean="0">
                <a:solidFill>
                  <a:schemeClr val="accent4">
                    <a:lumMod val="75000"/>
                  </a:schemeClr>
                </a:solidFill>
              </a:rPr>
              <a:t>ไมล์ส</a:t>
            </a:r>
            <a:r>
              <a:rPr lang="th-TH" sz="3200" i="1" dirty="0" smtClean="0">
                <a:solidFill>
                  <a:schemeClr val="accent4">
                    <a:lumMod val="75000"/>
                  </a:schemeClr>
                </a:solidFill>
              </a:rPr>
              <a:t>โตน (</a:t>
            </a:r>
            <a:r>
              <a:rPr lang="en-US" sz="3200" i="1" dirty="0" smtClean="0">
                <a:solidFill>
                  <a:schemeClr val="accent4">
                    <a:lumMod val="75000"/>
                  </a:schemeClr>
                </a:solidFill>
              </a:rPr>
              <a:t>Milestone) </a:t>
            </a:r>
            <a:r>
              <a:rPr lang="th-TH" sz="3200" i="1" dirty="0" smtClean="0">
                <a:solidFill>
                  <a:schemeClr val="accent4">
                    <a:lumMod val="75000"/>
                  </a:schemeClr>
                </a:solidFill>
              </a:rPr>
              <a:t>หมายถึง การระบุผลผลิตของงาน (</a:t>
            </a:r>
            <a:r>
              <a:rPr lang="en-US" sz="3200" i="1" dirty="0" smtClean="0">
                <a:solidFill>
                  <a:schemeClr val="accent4">
                    <a:lumMod val="75000"/>
                  </a:schemeClr>
                </a:solidFill>
              </a:rPr>
              <a:t>output) </a:t>
            </a:r>
            <a:r>
              <a:rPr lang="th-TH" sz="3200" i="1" dirty="0" smtClean="0">
                <a:solidFill>
                  <a:schemeClr val="accent4">
                    <a:lumMod val="75000"/>
                  </a:schemeClr>
                </a:solidFill>
              </a:rPr>
              <a:t>ที่ต้องการจะให้เกิดขึ้นในแผน เพื่อใช้เป็นเครื่องมือในการตรวจสอบและติดตามผลงานที่เกิดขึ้น</a:t>
            </a:r>
            <a:endParaRPr lang="en-US" sz="3200" i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sz="3200" dirty="0">
              <a:solidFill>
                <a:srgbClr val="002060"/>
              </a:solidFill>
            </a:endParaRPr>
          </a:p>
          <a:p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ฉลียง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เฉลียง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470</TotalTime>
  <Words>2695</Words>
  <Application>Microsoft Office PowerPoint</Application>
  <PresentationFormat>นำเสนอทางหน้าจอ (4:3)</PresentationFormat>
  <Paragraphs>445</Paragraphs>
  <Slides>54</Slides>
  <Notes>3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2</vt:i4>
      </vt:variant>
      <vt:variant>
        <vt:lpstr>ชื่อเรื่องภาพนิ่ง</vt:lpstr>
      </vt:variant>
      <vt:variant>
        <vt:i4>54</vt:i4>
      </vt:variant>
    </vt:vector>
  </HeadingPairs>
  <TitlesOfParts>
    <vt:vector size="56" baseType="lpstr">
      <vt:lpstr>เฉลียง</vt:lpstr>
      <vt:lpstr>1_เฉลียง</vt:lpstr>
      <vt:lpstr>ภาพนิ่ง 1</vt:lpstr>
      <vt:lpstr>หัวข้อ</vt:lpstr>
      <vt:lpstr>SDLC (Software Development Life Cycle)</vt:lpstr>
      <vt:lpstr>SDLC (Software Development Life Cycle)</vt:lpstr>
      <vt:lpstr>วงจรการพัฒนาระบบ (SDLC)</vt:lpstr>
      <vt:lpstr>Waterfall SDLC</vt:lpstr>
      <vt:lpstr>Waterfall model</vt:lpstr>
      <vt:lpstr>Waterfall model</vt:lpstr>
      <vt:lpstr>ข้อดีของ Waterfall </vt:lpstr>
      <vt:lpstr>ข้อด้อยของ Waterfall</vt:lpstr>
      <vt:lpstr>จะใช้ Waterfall Model เมื่อไร</vt:lpstr>
      <vt:lpstr>Adapted Waterfall model</vt:lpstr>
      <vt:lpstr>V-Shaped model</vt:lpstr>
      <vt:lpstr>V-Shaped model</vt:lpstr>
      <vt:lpstr>ข้อดีของ V-Shaped model</vt:lpstr>
      <vt:lpstr>ข้อด้อยของ V-Shaped Model</vt:lpstr>
      <vt:lpstr>จะใช้ V-shaped Model เมื่อไร</vt:lpstr>
      <vt:lpstr>Spiral model</vt:lpstr>
      <vt:lpstr>Spiral model</vt:lpstr>
      <vt:lpstr>Spiral model</vt:lpstr>
      <vt:lpstr>Spiral model</vt:lpstr>
      <vt:lpstr>Spiral model</vt:lpstr>
      <vt:lpstr>Spiral model</vt:lpstr>
      <vt:lpstr>Iterative and Incremental Model</vt:lpstr>
      <vt:lpstr>Iterative and Incremental Model</vt:lpstr>
      <vt:lpstr>Agile Process</vt:lpstr>
      <vt:lpstr>Agile Process</vt:lpstr>
      <vt:lpstr>Extreme Programming (XP)</vt:lpstr>
      <vt:lpstr>Extreme Programming (XP)</vt:lpstr>
      <vt:lpstr>แนวทางการพัฒนาระบบ</vt:lpstr>
      <vt:lpstr>Methodology</vt:lpstr>
      <vt:lpstr>  แบบจำลอง (Model)</vt:lpstr>
      <vt:lpstr>Model</vt:lpstr>
      <vt:lpstr>เครื่องมือ (Tools)</vt:lpstr>
      <vt:lpstr>Tools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เทคนิค (Techniques)</vt:lpstr>
      <vt:lpstr>Techniques</vt:lpstr>
      <vt:lpstr>Techniques</vt:lpstr>
      <vt:lpstr>Techniques</vt:lpstr>
      <vt:lpstr>Techniques</vt:lpstr>
      <vt:lpstr>Techniques</vt:lpstr>
      <vt:lpstr>เครื่องมือ</vt:lpstr>
      <vt:lpstr>ภาพนิ่ง 53</vt:lpstr>
      <vt:lpstr>ใบงานกลุ่ม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กระบวนการผลิตซอฟต์แวร์ (Software Process)</dc:title>
  <dc:creator>kedkarn</dc:creator>
  <cp:lastModifiedBy>Corporate Edition</cp:lastModifiedBy>
  <cp:revision>60</cp:revision>
  <dcterms:created xsi:type="dcterms:W3CDTF">2012-06-19T21:07:13Z</dcterms:created>
  <dcterms:modified xsi:type="dcterms:W3CDTF">2013-07-25T17:55:16Z</dcterms:modified>
</cp:coreProperties>
</file>