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271" r:id="rId1"/>
  </p:sldMasterIdLst>
  <p:notesMasterIdLst>
    <p:notesMasterId r:id="rId39"/>
  </p:notesMasterIdLst>
  <p:handoutMasterIdLst>
    <p:handoutMasterId r:id="rId40"/>
  </p:handoutMasterIdLst>
  <p:sldIdLst>
    <p:sldId id="387" r:id="rId2"/>
    <p:sldId id="393" r:id="rId3"/>
    <p:sldId id="394" r:id="rId4"/>
    <p:sldId id="388" r:id="rId5"/>
    <p:sldId id="272" r:id="rId6"/>
    <p:sldId id="273" r:id="rId7"/>
    <p:sldId id="274" r:id="rId8"/>
    <p:sldId id="300" r:id="rId9"/>
    <p:sldId id="304" r:id="rId10"/>
    <p:sldId id="276" r:id="rId11"/>
    <p:sldId id="385" r:id="rId12"/>
    <p:sldId id="386" r:id="rId13"/>
    <p:sldId id="309" r:id="rId14"/>
    <p:sldId id="278" r:id="rId15"/>
    <p:sldId id="310" r:id="rId16"/>
    <p:sldId id="311" r:id="rId17"/>
    <p:sldId id="312" r:id="rId18"/>
    <p:sldId id="314" r:id="rId19"/>
    <p:sldId id="315" r:id="rId20"/>
    <p:sldId id="319" r:id="rId21"/>
    <p:sldId id="279" r:id="rId22"/>
    <p:sldId id="280" r:id="rId23"/>
    <p:sldId id="281" r:id="rId24"/>
    <p:sldId id="320" r:id="rId25"/>
    <p:sldId id="321" r:id="rId26"/>
    <p:sldId id="322" r:id="rId27"/>
    <p:sldId id="323" r:id="rId28"/>
    <p:sldId id="324" r:id="rId29"/>
    <p:sldId id="326" r:id="rId30"/>
    <p:sldId id="282" r:id="rId31"/>
    <p:sldId id="283" r:id="rId32"/>
    <p:sldId id="327" r:id="rId33"/>
    <p:sldId id="328" r:id="rId34"/>
    <p:sldId id="329" r:id="rId35"/>
    <p:sldId id="330" r:id="rId36"/>
    <p:sldId id="284" r:id="rId37"/>
    <p:sldId id="392" r:id="rId38"/>
  </p:sldIdLst>
  <p:sldSz cx="9144000" cy="6858000" type="screen4x3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66FFFF"/>
    <a:srgbClr val="6699FF"/>
    <a:srgbClr val="00CCFF"/>
    <a:srgbClr val="FF9933"/>
    <a:srgbClr val="FFCC66"/>
    <a:srgbClr val="FF66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08" autoAdjust="0"/>
    <p:restoredTop sz="94660"/>
  </p:normalViewPr>
  <p:slideViewPr>
    <p:cSldViewPr>
      <p:cViewPr>
        <p:scale>
          <a:sx n="59" d="100"/>
          <a:sy n="59" d="100"/>
        </p:scale>
        <p:origin x="-1662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06" y="-96"/>
      </p:cViewPr>
      <p:guideLst>
        <p:guide orient="horz" pos="3133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84EB1F-58FF-4E2A-A0D3-0CA2206A97A8}" type="doc">
      <dgm:prSet loTypeId="urn:microsoft.com/office/officeart/2005/8/layout/default#3" loCatId="list" qsTypeId="urn:microsoft.com/office/officeart/2005/8/quickstyle/3d1" qsCatId="3D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1F37A375-1D87-4D09-8DD9-9A9D1145EE99}">
      <dgm:prSet phldrT="[Text]"/>
      <dgm:spPr>
        <a:solidFill>
          <a:srgbClr val="FF0000"/>
        </a:solidFill>
      </dgm:spPr>
      <dgm:t>
        <a:bodyPr/>
        <a:lstStyle/>
        <a:p>
          <a:r>
            <a:rPr lang="th-TH" b="1" dirty="0" smtClean="0">
              <a:latin typeface="Tahoma" pitchFamily="34" charset="0"/>
              <a:cs typeface="Tahoma" pitchFamily="34" charset="0"/>
            </a:rPr>
            <a:t>ความต้องการของ</a:t>
          </a:r>
          <a:r>
            <a:rPr lang="en-US" b="1" dirty="0" smtClean="0">
              <a:latin typeface="Tahoma" pitchFamily="34" charset="0"/>
              <a:cs typeface="Tahoma" pitchFamily="34" charset="0"/>
            </a:rPr>
            <a:t> hardware </a:t>
          </a:r>
          <a:r>
            <a:rPr lang="th-TH" b="1" dirty="0" smtClean="0">
              <a:latin typeface="Tahoma" pitchFamily="34" charset="0"/>
              <a:cs typeface="Tahoma" pitchFamily="34" charset="0"/>
            </a:rPr>
            <a:t>และ</a:t>
          </a:r>
          <a:r>
            <a:rPr lang="en-US" b="1" dirty="0" smtClean="0">
              <a:latin typeface="Tahoma" pitchFamily="34" charset="0"/>
              <a:cs typeface="Tahoma" pitchFamily="34" charset="0"/>
            </a:rPr>
            <a:t> software</a:t>
          </a:r>
          <a:endParaRPr lang="en-US" b="1" dirty="0">
            <a:latin typeface="Tahoma" pitchFamily="34" charset="0"/>
            <a:cs typeface="Tahoma" pitchFamily="34" charset="0"/>
          </a:endParaRPr>
        </a:p>
      </dgm:t>
    </dgm:pt>
    <dgm:pt modelId="{8D84C8A9-2E5F-43CA-87EF-3BDDF5DE92D0}" type="parTrans" cxnId="{2E7C4A72-239F-4AB0-9073-25789FB81308}">
      <dgm:prSet/>
      <dgm:spPr/>
      <dgm:t>
        <a:bodyPr/>
        <a:lstStyle/>
        <a:p>
          <a:endParaRPr lang="en-US"/>
        </a:p>
      </dgm:t>
    </dgm:pt>
    <dgm:pt modelId="{47DAF9CD-9343-40DD-A51A-2A073F9B8CBD}" type="sibTrans" cxnId="{2E7C4A72-239F-4AB0-9073-25789FB81308}">
      <dgm:prSet/>
      <dgm:spPr/>
      <dgm:t>
        <a:bodyPr/>
        <a:lstStyle/>
        <a:p>
          <a:endParaRPr lang="en-US"/>
        </a:p>
      </dgm:t>
    </dgm:pt>
    <dgm:pt modelId="{71082AAC-8883-4A8B-998B-4B7C06DD1DB3}">
      <dgm:prSet phldrT="[Text]"/>
      <dgm:spPr>
        <a:solidFill>
          <a:srgbClr val="FF0000"/>
        </a:solidFill>
      </dgm:spPr>
      <dgm:t>
        <a:bodyPr/>
        <a:lstStyle/>
        <a:p>
          <a:r>
            <a:rPr lang="th-TH" b="1" dirty="0" smtClean="0">
              <a:latin typeface="Tahoma" pitchFamily="34" charset="0"/>
              <a:cs typeface="Tahoma" pitchFamily="34" charset="0"/>
            </a:rPr>
            <a:t>พัฒนารายละเอียดของระบบใหม่หรือปรับปรุงระบบสารสนเทศ</a:t>
          </a:r>
          <a:endParaRPr lang="en-US" b="1" dirty="0">
            <a:latin typeface="Tahoma" pitchFamily="34" charset="0"/>
            <a:cs typeface="Tahoma" pitchFamily="34" charset="0"/>
          </a:endParaRPr>
        </a:p>
      </dgm:t>
    </dgm:pt>
    <dgm:pt modelId="{B57E3AA2-292F-4784-A0AE-37DA43E81A2B}" type="parTrans" cxnId="{C11E5886-68CA-4EA4-ADB8-F494CCDC2D9B}">
      <dgm:prSet/>
      <dgm:spPr/>
      <dgm:t>
        <a:bodyPr/>
        <a:lstStyle/>
        <a:p>
          <a:endParaRPr lang="en-US"/>
        </a:p>
      </dgm:t>
    </dgm:pt>
    <dgm:pt modelId="{FC27DD5F-C055-49E7-B1E6-3332CBA04A83}" type="sibTrans" cxnId="{C11E5886-68CA-4EA4-ADB8-F494CCDC2D9B}">
      <dgm:prSet/>
      <dgm:spPr/>
      <dgm:t>
        <a:bodyPr/>
        <a:lstStyle/>
        <a:p>
          <a:endParaRPr lang="en-US"/>
        </a:p>
      </dgm:t>
    </dgm:pt>
    <dgm:pt modelId="{DDF4EEAC-040A-45BE-973B-E85DA1D98B10}" type="pres">
      <dgm:prSet presAssocID="{6F84EB1F-58FF-4E2A-A0D3-0CA2206A97A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49394CA-8699-42D3-BC8F-8652874B8536}" type="pres">
      <dgm:prSet presAssocID="{1F37A375-1D87-4D09-8DD9-9A9D1145EE99}" presName="node" presStyleLbl="node1" presStyleIdx="0" presStyleCnt="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336FFBB4-B6E1-49D1-8F75-FF848ABC0491}" type="pres">
      <dgm:prSet presAssocID="{47DAF9CD-9343-40DD-A51A-2A073F9B8CBD}" presName="sibTrans" presStyleCnt="0"/>
      <dgm:spPr/>
    </dgm:pt>
    <dgm:pt modelId="{E9A6A004-7B77-4E55-B6DC-3CB121D431BC}" type="pres">
      <dgm:prSet presAssocID="{71082AAC-8883-4A8B-998B-4B7C06DD1DB3}" presName="node" presStyleLbl="node1" presStyleIdx="1" presStyleCnt="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</dgm:ptLst>
  <dgm:cxnLst>
    <dgm:cxn modelId="{95BECA49-B75B-4B61-934A-240775EB9D55}" type="presOf" srcId="{6F84EB1F-58FF-4E2A-A0D3-0CA2206A97A8}" destId="{DDF4EEAC-040A-45BE-973B-E85DA1D98B10}" srcOrd="0" destOrd="0" presId="urn:microsoft.com/office/officeart/2005/8/layout/default#3"/>
    <dgm:cxn modelId="{2E7C4A72-239F-4AB0-9073-25789FB81308}" srcId="{6F84EB1F-58FF-4E2A-A0D3-0CA2206A97A8}" destId="{1F37A375-1D87-4D09-8DD9-9A9D1145EE99}" srcOrd="0" destOrd="0" parTransId="{8D84C8A9-2E5F-43CA-87EF-3BDDF5DE92D0}" sibTransId="{47DAF9CD-9343-40DD-A51A-2A073F9B8CBD}"/>
    <dgm:cxn modelId="{C11E5886-68CA-4EA4-ADB8-F494CCDC2D9B}" srcId="{6F84EB1F-58FF-4E2A-A0D3-0CA2206A97A8}" destId="{71082AAC-8883-4A8B-998B-4B7C06DD1DB3}" srcOrd="1" destOrd="0" parTransId="{B57E3AA2-292F-4784-A0AE-37DA43E81A2B}" sibTransId="{FC27DD5F-C055-49E7-B1E6-3332CBA04A83}"/>
    <dgm:cxn modelId="{F5E91B67-B8D7-4C01-B57D-758FE58F3197}" type="presOf" srcId="{1F37A375-1D87-4D09-8DD9-9A9D1145EE99}" destId="{649394CA-8699-42D3-BC8F-8652874B8536}" srcOrd="0" destOrd="0" presId="urn:microsoft.com/office/officeart/2005/8/layout/default#3"/>
    <dgm:cxn modelId="{01D4DF28-B5B3-47D8-B2A5-403371CE3D1B}" type="presOf" srcId="{71082AAC-8883-4A8B-998B-4B7C06DD1DB3}" destId="{E9A6A004-7B77-4E55-B6DC-3CB121D431BC}" srcOrd="0" destOrd="0" presId="urn:microsoft.com/office/officeart/2005/8/layout/default#3"/>
    <dgm:cxn modelId="{8C74773E-FCFD-416E-BC8A-4E7D9AC6ED25}" type="presParOf" srcId="{DDF4EEAC-040A-45BE-973B-E85DA1D98B10}" destId="{649394CA-8699-42D3-BC8F-8652874B8536}" srcOrd="0" destOrd="0" presId="urn:microsoft.com/office/officeart/2005/8/layout/default#3"/>
    <dgm:cxn modelId="{4F46DB17-7F1B-45CB-83D5-621C617D32CC}" type="presParOf" srcId="{DDF4EEAC-040A-45BE-973B-E85DA1D98B10}" destId="{336FFBB4-B6E1-49D1-8F75-FF848ABC0491}" srcOrd="1" destOrd="0" presId="urn:microsoft.com/office/officeart/2005/8/layout/default#3"/>
    <dgm:cxn modelId="{A38DC153-4D3E-48F9-AB56-0852296C590B}" type="presParOf" srcId="{DDF4EEAC-040A-45BE-973B-E85DA1D98B10}" destId="{E9A6A004-7B77-4E55-B6DC-3CB121D431BC}" srcOrd="2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7A0C2F-E5B8-4C49-983B-8A235D0D41B8}" type="doc">
      <dgm:prSet loTypeId="urn:microsoft.com/office/officeart/2005/8/layout/default#4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A7D76D52-1A11-47DE-B1A1-99FC1FA53438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>
              <a:latin typeface="Tahoma" pitchFamily="34" charset="0"/>
              <a:cs typeface="Tahoma" pitchFamily="34" charset="0"/>
            </a:rPr>
            <a:t>Database design</a:t>
          </a:r>
          <a:endParaRPr lang="en-US" dirty="0">
            <a:latin typeface="Tahoma" pitchFamily="34" charset="0"/>
            <a:cs typeface="Tahoma" pitchFamily="34" charset="0"/>
          </a:endParaRPr>
        </a:p>
      </dgm:t>
    </dgm:pt>
    <dgm:pt modelId="{BF2F9610-FCA4-40F0-8445-BFEBF5963E18}" type="parTrans" cxnId="{51485812-0340-40BE-B99C-E7F1B3220199}">
      <dgm:prSet/>
      <dgm:spPr/>
      <dgm:t>
        <a:bodyPr/>
        <a:lstStyle/>
        <a:p>
          <a:endParaRPr lang="en-US"/>
        </a:p>
      </dgm:t>
    </dgm:pt>
    <dgm:pt modelId="{7CA31105-AC00-450C-A197-A6BAE0A0CDB1}" type="sibTrans" cxnId="{51485812-0340-40BE-B99C-E7F1B3220199}">
      <dgm:prSet/>
      <dgm:spPr/>
      <dgm:t>
        <a:bodyPr/>
        <a:lstStyle/>
        <a:p>
          <a:endParaRPr lang="en-US"/>
        </a:p>
      </dgm:t>
    </dgm:pt>
    <dgm:pt modelId="{2AD5D58A-D8DC-4B54-A3C8-28F69FEE0818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>
              <a:latin typeface="Tahoma" pitchFamily="34" charset="0"/>
              <a:cs typeface="Tahoma" pitchFamily="34" charset="0"/>
            </a:rPr>
            <a:t>Input and output design</a:t>
          </a:r>
          <a:endParaRPr lang="en-US" dirty="0">
            <a:latin typeface="Tahoma" pitchFamily="34" charset="0"/>
            <a:cs typeface="Tahoma" pitchFamily="34" charset="0"/>
          </a:endParaRPr>
        </a:p>
      </dgm:t>
    </dgm:pt>
    <dgm:pt modelId="{82869FA5-2989-4C58-B48B-1DA4B52D8147}" type="parTrans" cxnId="{63368C27-A4AE-4683-94C5-DE32CE26362E}">
      <dgm:prSet/>
      <dgm:spPr/>
      <dgm:t>
        <a:bodyPr/>
        <a:lstStyle/>
        <a:p>
          <a:endParaRPr lang="en-US"/>
        </a:p>
      </dgm:t>
    </dgm:pt>
    <dgm:pt modelId="{E42D4EF3-7B80-41AE-A9FE-7B78B37DC1DF}" type="sibTrans" cxnId="{63368C27-A4AE-4683-94C5-DE32CE26362E}">
      <dgm:prSet/>
      <dgm:spPr/>
      <dgm:t>
        <a:bodyPr/>
        <a:lstStyle/>
        <a:p>
          <a:endParaRPr lang="en-US"/>
        </a:p>
      </dgm:t>
    </dgm:pt>
    <dgm:pt modelId="{549634D9-E604-42B5-AFFC-3033C9CB1C10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>
              <a:latin typeface="Tahoma" pitchFamily="34" charset="0"/>
              <a:cs typeface="Tahoma" pitchFamily="34" charset="0"/>
            </a:rPr>
            <a:t>Program design</a:t>
          </a:r>
          <a:endParaRPr lang="en-US" dirty="0">
            <a:latin typeface="Tahoma" pitchFamily="34" charset="0"/>
            <a:cs typeface="Tahoma" pitchFamily="34" charset="0"/>
          </a:endParaRPr>
        </a:p>
      </dgm:t>
    </dgm:pt>
    <dgm:pt modelId="{8E028A29-DBB2-48ED-B196-0D65004496EC}" type="parTrans" cxnId="{19596F9A-F956-4B71-8C70-C6E17FEF00FB}">
      <dgm:prSet/>
      <dgm:spPr/>
      <dgm:t>
        <a:bodyPr/>
        <a:lstStyle/>
        <a:p>
          <a:endParaRPr lang="en-US"/>
        </a:p>
      </dgm:t>
    </dgm:pt>
    <dgm:pt modelId="{C114E7F1-DA87-4BF5-ACA8-AD64F2525B7B}" type="sibTrans" cxnId="{19596F9A-F956-4B71-8C70-C6E17FEF00FB}">
      <dgm:prSet/>
      <dgm:spPr/>
      <dgm:t>
        <a:bodyPr/>
        <a:lstStyle/>
        <a:p>
          <a:endParaRPr lang="en-US"/>
        </a:p>
      </dgm:t>
    </dgm:pt>
    <dgm:pt modelId="{D32D4C8D-AA1F-4092-8710-E9642E270080}" type="pres">
      <dgm:prSet presAssocID="{D37A0C2F-E5B8-4C49-983B-8A235D0D41B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4C1FE8C-A9D7-4D62-B74C-E502F4DB5F0A}" type="pres">
      <dgm:prSet presAssocID="{A7D76D52-1A11-47DE-B1A1-99FC1FA53438}" presName="node" presStyleLbl="node1" presStyleIdx="0" presStyleCnt="3">
        <dgm:presLayoutVars>
          <dgm:bulletEnabled val="1"/>
        </dgm:presLayoutVars>
      </dgm:prSet>
      <dgm:spPr>
        <a:prstGeom prst="flowChartMagneticDrum">
          <a:avLst/>
        </a:prstGeom>
      </dgm:spPr>
      <dgm:t>
        <a:bodyPr/>
        <a:lstStyle/>
        <a:p>
          <a:endParaRPr lang="en-US"/>
        </a:p>
      </dgm:t>
    </dgm:pt>
    <dgm:pt modelId="{D75D3F9C-EE26-4B61-A7BC-2286FBB28C2A}" type="pres">
      <dgm:prSet presAssocID="{7CA31105-AC00-450C-A197-A6BAE0A0CDB1}" presName="sibTrans" presStyleCnt="0"/>
      <dgm:spPr/>
    </dgm:pt>
    <dgm:pt modelId="{E0C31214-5B55-4ACC-9A17-4C794910706F}" type="pres">
      <dgm:prSet presAssocID="{2AD5D58A-D8DC-4B54-A3C8-28F69FEE0818}" presName="node" presStyleLbl="node1" presStyleIdx="1" presStyleCnt="3">
        <dgm:presLayoutVars>
          <dgm:bulletEnabled val="1"/>
        </dgm:presLayoutVars>
      </dgm:prSet>
      <dgm:spPr>
        <a:prstGeom prst="flowChartMagneticDrum">
          <a:avLst/>
        </a:prstGeom>
      </dgm:spPr>
      <dgm:t>
        <a:bodyPr/>
        <a:lstStyle/>
        <a:p>
          <a:endParaRPr lang="en-US"/>
        </a:p>
      </dgm:t>
    </dgm:pt>
    <dgm:pt modelId="{38488544-D508-4055-AC90-69DFF89319D2}" type="pres">
      <dgm:prSet presAssocID="{E42D4EF3-7B80-41AE-A9FE-7B78B37DC1DF}" presName="sibTrans" presStyleCnt="0"/>
      <dgm:spPr/>
    </dgm:pt>
    <dgm:pt modelId="{F34BC2B7-5948-423D-B984-08D3EC78E62D}" type="pres">
      <dgm:prSet presAssocID="{549634D9-E604-42B5-AFFC-3033C9CB1C10}" presName="node" presStyleLbl="node1" presStyleIdx="2" presStyleCnt="3">
        <dgm:presLayoutVars>
          <dgm:bulletEnabled val="1"/>
        </dgm:presLayoutVars>
      </dgm:prSet>
      <dgm:spPr>
        <a:prstGeom prst="flowChartMagneticDrum">
          <a:avLst/>
        </a:prstGeom>
      </dgm:spPr>
      <dgm:t>
        <a:bodyPr/>
        <a:lstStyle/>
        <a:p>
          <a:endParaRPr lang="en-US"/>
        </a:p>
      </dgm:t>
    </dgm:pt>
  </dgm:ptLst>
  <dgm:cxnLst>
    <dgm:cxn modelId="{C89DB9B3-DC41-4A6E-9F08-1ACDB1D6DF9D}" type="presOf" srcId="{2AD5D58A-D8DC-4B54-A3C8-28F69FEE0818}" destId="{E0C31214-5B55-4ACC-9A17-4C794910706F}" srcOrd="0" destOrd="0" presId="urn:microsoft.com/office/officeart/2005/8/layout/default#4"/>
    <dgm:cxn modelId="{C29C852F-8E11-44F9-BF8F-66A2E6946522}" type="presOf" srcId="{D37A0C2F-E5B8-4C49-983B-8A235D0D41B8}" destId="{D32D4C8D-AA1F-4092-8710-E9642E270080}" srcOrd="0" destOrd="0" presId="urn:microsoft.com/office/officeart/2005/8/layout/default#4"/>
    <dgm:cxn modelId="{D55002C7-C69D-44AA-AC61-065406663F72}" type="presOf" srcId="{A7D76D52-1A11-47DE-B1A1-99FC1FA53438}" destId="{54C1FE8C-A9D7-4D62-B74C-E502F4DB5F0A}" srcOrd="0" destOrd="0" presId="urn:microsoft.com/office/officeart/2005/8/layout/default#4"/>
    <dgm:cxn modelId="{63368C27-A4AE-4683-94C5-DE32CE26362E}" srcId="{D37A0C2F-E5B8-4C49-983B-8A235D0D41B8}" destId="{2AD5D58A-D8DC-4B54-A3C8-28F69FEE0818}" srcOrd="1" destOrd="0" parTransId="{82869FA5-2989-4C58-B48B-1DA4B52D8147}" sibTransId="{E42D4EF3-7B80-41AE-A9FE-7B78B37DC1DF}"/>
    <dgm:cxn modelId="{19596F9A-F956-4B71-8C70-C6E17FEF00FB}" srcId="{D37A0C2F-E5B8-4C49-983B-8A235D0D41B8}" destId="{549634D9-E604-42B5-AFFC-3033C9CB1C10}" srcOrd="2" destOrd="0" parTransId="{8E028A29-DBB2-48ED-B196-0D65004496EC}" sibTransId="{C114E7F1-DA87-4BF5-ACA8-AD64F2525B7B}"/>
    <dgm:cxn modelId="{51485812-0340-40BE-B99C-E7F1B3220199}" srcId="{D37A0C2F-E5B8-4C49-983B-8A235D0D41B8}" destId="{A7D76D52-1A11-47DE-B1A1-99FC1FA53438}" srcOrd="0" destOrd="0" parTransId="{BF2F9610-FCA4-40F0-8445-BFEBF5963E18}" sibTransId="{7CA31105-AC00-450C-A197-A6BAE0A0CDB1}"/>
    <dgm:cxn modelId="{BDA13A1F-99F0-4CDB-9BB6-C84DB26DC97B}" type="presOf" srcId="{549634D9-E604-42B5-AFFC-3033C9CB1C10}" destId="{F34BC2B7-5948-423D-B984-08D3EC78E62D}" srcOrd="0" destOrd="0" presId="urn:microsoft.com/office/officeart/2005/8/layout/default#4"/>
    <dgm:cxn modelId="{687A9523-9652-4FA4-8034-7DDC3F2F162C}" type="presParOf" srcId="{D32D4C8D-AA1F-4092-8710-E9642E270080}" destId="{54C1FE8C-A9D7-4D62-B74C-E502F4DB5F0A}" srcOrd="0" destOrd="0" presId="urn:microsoft.com/office/officeart/2005/8/layout/default#4"/>
    <dgm:cxn modelId="{B0C08E14-923C-4D45-B381-484EDA993EDF}" type="presParOf" srcId="{D32D4C8D-AA1F-4092-8710-E9642E270080}" destId="{D75D3F9C-EE26-4B61-A7BC-2286FBB28C2A}" srcOrd="1" destOrd="0" presId="urn:microsoft.com/office/officeart/2005/8/layout/default#4"/>
    <dgm:cxn modelId="{731615B2-F26F-4D08-8B7E-33B8372AA0CE}" type="presParOf" srcId="{D32D4C8D-AA1F-4092-8710-E9642E270080}" destId="{E0C31214-5B55-4ACC-9A17-4C794910706F}" srcOrd="2" destOrd="0" presId="urn:microsoft.com/office/officeart/2005/8/layout/default#4"/>
    <dgm:cxn modelId="{73A63A40-74C6-4D65-905E-4D5D9858CC6F}" type="presParOf" srcId="{D32D4C8D-AA1F-4092-8710-E9642E270080}" destId="{38488544-D508-4055-AC90-69DFF89319D2}" srcOrd="3" destOrd="0" presId="urn:microsoft.com/office/officeart/2005/8/layout/default#4"/>
    <dgm:cxn modelId="{2E0DCC48-E08A-4E53-BBCC-E603083C8575}" type="presParOf" srcId="{D32D4C8D-AA1F-4092-8710-E9642E270080}" destId="{F34BC2B7-5948-423D-B984-08D3EC78E62D}" srcOrd="4" destOrd="0" presId="urn:microsoft.com/office/officeart/2005/8/layout/default#4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777CD1-F300-4D62-9FD5-33432F1C07D1}" type="doc">
      <dgm:prSet loTypeId="urn:microsoft.com/office/officeart/2005/8/layout/hProcess9" loCatId="process" qsTypeId="urn:microsoft.com/office/officeart/2005/8/quickstyle/simple4" qsCatId="simple" csTypeId="urn:microsoft.com/office/officeart/2005/8/colors/accent4_3" csCatId="accent4" phldr="1"/>
      <dgm:spPr/>
    </dgm:pt>
    <dgm:pt modelId="{1FDF80D0-5A27-4C81-8E20-89EB0331160D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Develop programs</a:t>
          </a:r>
          <a:endParaRPr lang="en-US" dirty="0"/>
        </a:p>
      </dgm:t>
    </dgm:pt>
    <dgm:pt modelId="{F41F6AE8-8ED4-4A15-9577-5FA2B625C910}" type="parTrans" cxnId="{E7313AFA-E6C4-4B15-87AB-CCFD8B8909C2}">
      <dgm:prSet/>
      <dgm:spPr/>
      <dgm:t>
        <a:bodyPr/>
        <a:lstStyle/>
        <a:p>
          <a:endParaRPr lang="en-US"/>
        </a:p>
      </dgm:t>
    </dgm:pt>
    <dgm:pt modelId="{A7BB7C9B-BC8D-42DD-97F8-349EA8F20E2D}" type="sibTrans" cxnId="{E7313AFA-E6C4-4B15-87AB-CCFD8B8909C2}">
      <dgm:prSet/>
      <dgm:spPr/>
      <dgm:t>
        <a:bodyPr/>
        <a:lstStyle/>
        <a:p>
          <a:endParaRPr lang="en-US"/>
        </a:p>
      </dgm:t>
    </dgm:pt>
    <dgm:pt modelId="{E6287DB4-DECE-4CD3-AEDB-097B1A366CEC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Install and test the new system</a:t>
          </a:r>
          <a:endParaRPr lang="en-US" dirty="0"/>
        </a:p>
      </dgm:t>
    </dgm:pt>
    <dgm:pt modelId="{125904FB-EC0E-435B-B561-521E80C61AB6}" type="parTrans" cxnId="{DBB0CA13-410A-4640-853B-7B0EC260BC57}">
      <dgm:prSet/>
      <dgm:spPr/>
      <dgm:t>
        <a:bodyPr/>
        <a:lstStyle/>
        <a:p>
          <a:endParaRPr lang="en-US"/>
        </a:p>
      </dgm:t>
    </dgm:pt>
    <dgm:pt modelId="{5ADD902A-759C-43FC-AE53-1BD467405641}" type="sibTrans" cxnId="{DBB0CA13-410A-4640-853B-7B0EC260BC57}">
      <dgm:prSet/>
      <dgm:spPr/>
      <dgm:t>
        <a:bodyPr/>
        <a:lstStyle/>
        <a:p>
          <a:endParaRPr lang="en-US"/>
        </a:p>
      </dgm:t>
    </dgm:pt>
    <dgm:pt modelId="{28CB7A06-9339-47CE-8667-09E1754AF5FF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Train users</a:t>
          </a:r>
          <a:endParaRPr lang="en-US" dirty="0"/>
        </a:p>
      </dgm:t>
    </dgm:pt>
    <dgm:pt modelId="{7AED8F03-05F1-4805-853D-2919CA235877}" type="parTrans" cxnId="{00B236B1-826F-4F70-8105-AB412C442A36}">
      <dgm:prSet/>
      <dgm:spPr/>
      <dgm:t>
        <a:bodyPr/>
        <a:lstStyle/>
        <a:p>
          <a:endParaRPr lang="en-US"/>
        </a:p>
      </dgm:t>
    </dgm:pt>
    <dgm:pt modelId="{B8240175-48D3-414D-B0AD-D3C07DBB86D2}" type="sibTrans" cxnId="{00B236B1-826F-4F70-8105-AB412C442A36}">
      <dgm:prSet/>
      <dgm:spPr/>
      <dgm:t>
        <a:bodyPr/>
        <a:lstStyle/>
        <a:p>
          <a:endParaRPr lang="en-US"/>
        </a:p>
      </dgm:t>
    </dgm:pt>
    <dgm:pt modelId="{3AA29F25-7C9B-469C-BE86-88261E1ADC8E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Convert to the new system</a:t>
          </a:r>
          <a:endParaRPr lang="en-US" dirty="0"/>
        </a:p>
      </dgm:t>
    </dgm:pt>
    <dgm:pt modelId="{052E99D3-E3D9-46FB-90DD-1A41249F7300}" type="parTrans" cxnId="{6B695AC8-F697-4E1F-912C-7A840593B249}">
      <dgm:prSet/>
      <dgm:spPr/>
      <dgm:t>
        <a:bodyPr/>
        <a:lstStyle/>
        <a:p>
          <a:endParaRPr lang="en-US"/>
        </a:p>
      </dgm:t>
    </dgm:pt>
    <dgm:pt modelId="{010C9776-71AE-43FA-BDD9-0A8101D2D08C}" type="sibTrans" cxnId="{6B695AC8-F697-4E1F-912C-7A840593B249}">
      <dgm:prSet/>
      <dgm:spPr/>
      <dgm:t>
        <a:bodyPr/>
        <a:lstStyle/>
        <a:p>
          <a:endParaRPr lang="en-US"/>
        </a:p>
      </dgm:t>
    </dgm:pt>
    <dgm:pt modelId="{958E79BB-E494-4358-A76D-847C0147458A}" type="pres">
      <dgm:prSet presAssocID="{39777CD1-F300-4D62-9FD5-33432F1C07D1}" presName="CompostProcess" presStyleCnt="0">
        <dgm:presLayoutVars>
          <dgm:dir/>
          <dgm:resizeHandles val="exact"/>
        </dgm:presLayoutVars>
      </dgm:prSet>
      <dgm:spPr/>
    </dgm:pt>
    <dgm:pt modelId="{A597616E-D868-4902-88BD-69E90D10DAE5}" type="pres">
      <dgm:prSet presAssocID="{39777CD1-F300-4D62-9FD5-33432F1C07D1}" presName="arrow" presStyleLbl="bgShp" presStyleIdx="0" presStyleCnt="1"/>
      <dgm:spPr>
        <a:solidFill>
          <a:schemeClr val="tx2">
            <a:lumMod val="60000"/>
            <a:lumOff val="40000"/>
          </a:schemeClr>
        </a:solidFill>
      </dgm:spPr>
    </dgm:pt>
    <dgm:pt modelId="{4E518BD9-D81D-42AE-9327-484F1522F492}" type="pres">
      <dgm:prSet presAssocID="{39777CD1-F300-4D62-9FD5-33432F1C07D1}" presName="linearProcess" presStyleCnt="0"/>
      <dgm:spPr/>
    </dgm:pt>
    <dgm:pt modelId="{0014C273-9879-4303-8A95-4FE454230160}" type="pres">
      <dgm:prSet presAssocID="{1FDF80D0-5A27-4C81-8E20-89EB0331160D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80F9BC-E61E-4C45-918F-2D6B0BEB8E7D}" type="pres">
      <dgm:prSet presAssocID="{A7BB7C9B-BC8D-42DD-97F8-349EA8F20E2D}" presName="sibTrans" presStyleCnt="0"/>
      <dgm:spPr/>
    </dgm:pt>
    <dgm:pt modelId="{7E6DA94D-0203-429B-AB77-40A23BAFB1F4}" type="pres">
      <dgm:prSet presAssocID="{E6287DB4-DECE-4CD3-AEDB-097B1A366CEC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D212F6-ACDB-4C1C-AE76-A05874BBCC72}" type="pres">
      <dgm:prSet presAssocID="{5ADD902A-759C-43FC-AE53-1BD467405641}" presName="sibTrans" presStyleCnt="0"/>
      <dgm:spPr/>
    </dgm:pt>
    <dgm:pt modelId="{F346D04A-D13A-454E-9767-4FF358D26AFC}" type="pres">
      <dgm:prSet presAssocID="{28CB7A06-9339-47CE-8667-09E1754AF5FF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172914-997E-4FDA-B08E-DD706539D2D4}" type="pres">
      <dgm:prSet presAssocID="{B8240175-48D3-414D-B0AD-D3C07DBB86D2}" presName="sibTrans" presStyleCnt="0"/>
      <dgm:spPr/>
    </dgm:pt>
    <dgm:pt modelId="{3DF23607-A0A8-4626-94D5-BC251034FBCC}" type="pres">
      <dgm:prSet presAssocID="{3AA29F25-7C9B-469C-BE86-88261E1ADC8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695AC8-F697-4E1F-912C-7A840593B249}" srcId="{39777CD1-F300-4D62-9FD5-33432F1C07D1}" destId="{3AA29F25-7C9B-469C-BE86-88261E1ADC8E}" srcOrd="3" destOrd="0" parTransId="{052E99D3-E3D9-46FB-90DD-1A41249F7300}" sibTransId="{010C9776-71AE-43FA-BDD9-0A8101D2D08C}"/>
    <dgm:cxn modelId="{DBB0CA13-410A-4640-853B-7B0EC260BC57}" srcId="{39777CD1-F300-4D62-9FD5-33432F1C07D1}" destId="{E6287DB4-DECE-4CD3-AEDB-097B1A366CEC}" srcOrd="1" destOrd="0" parTransId="{125904FB-EC0E-435B-B561-521E80C61AB6}" sibTransId="{5ADD902A-759C-43FC-AE53-1BD467405641}"/>
    <dgm:cxn modelId="{5377509B-5BBC-45D8-A5E4-D40656678DF6}" type="presOf" srcId="{1FDF80D0-5A27-4C81-8E20-89EB0331160D}" destId="{0014C273-9879-4303-8A95-4FE454230160}" srcOrd="0" destOrd="0" presId="urn:microsoft.com/office/officeart/2005/8/layout/hProcess9"/>
    <dgm:cxn modelId="{AB4A539A-8BC6-483D-BE5D-463E17564D74}" type="presOf" srcId="{E6287DB4-DECE-4CD3-AEDB-097B1A366CEC}" destId="{7E6DA94D-0203-429B-AB77-40A23BAFB1F4}" srcOrd="0" destOrd="0" presId="urn:microsoft.com/office/officeart/2005/8/layout/hProcess9"/>
    <dgm:cxn modelId="{EB857EB7-A3B9-47F5-8B69-6ADA828FB9FC}" type="presOf" srcId="{39777CD1-F300-4D62-9FD5-33432F1C07D1}" destId="{958E79BB-E494-4358-A76D-847C0147458A}" srcOrd="0" destOrd="0" presId="urn:microsoft.com/office/officeart/2005/8/layout/hProcess9"/>
    <dgm:cxn modelId="{AC283D13-5D9C-4988-A883-008DEF17C788}" type="presOf" srcId="{28CB7A06-9339-47CE-8667-09E1754AF5FF}" destId="{F346D04A-D13A-454E-9767-4FF358D26AFC}" srcOrd="0" destOrd="0" presId="urn:microsoft.com/office/officeart/2005/8/layout/hProcess9"/>
    <dgm:cxn modelId="{00B236B1-826F-4F70-8105-AB412C442A36}" srcId="{39777CD1-F300-4D62-9FD5-33432F1C07D1}" destId="{28CB7A06-9339-47CE-8667-09E1754AF5FF}" srcOrd="2" destOrd="0" parTransId="{7AED8F03-05F1-4805-853D-2919CA235877}" sibTransId="{B8240175-48D3-414D-B0AD-D3C07DBB86D2}"/>
    <dgm:cxn modelId="{E7313AFA-E6C4-4B15-87AB-CCFD8B8909C2}" srcId="{39777CD1-F300-4D62-9FD5-33432F1C07D1}" destId="{1FDF80D0-5A27-4C81-8E20-89EB0331160D}" srcOrd="0" destOrd="0" parTransId="{F41F6AE8-8ED4-4A15-9577-5FA2B625C910}" sibTransId="{A7BB7C9B-BC8D-42DD-97F8-349EA8F20E2D}"/>
    <dgm:cxn modelId="{145DFE2D-5ACE-46F0-AF4F-29668354DD68}" type="presOf" srcId="{3AA29F25-7C9B-469C-BE86-88261E1ADC8E}" destId="{3DF23607-A0A8-4626-94D5-BC251034FBCC}" srcOrd="0" destOrd="0" presId="urn:microsoft.com/office/officeart/2005/8/layout/hProcess9"/>
    <dgm:cxn modelId="{B851E082-6E49-4424-8E3E-D95B628951B1}" type="presParOf" srcId="{958E79BB-E494-4358-A76D-847C0147458A}" destId="{A597616E-D868-4902-88BD-69E90D10DAE5}" srcOrd="0" destOrd="0" presId="urn:microsoft.com/office/officeart/2005/8/layout/hProcess9"/>
    <dgm:cxn modelId="{A75431C1-74AA-49F4-A6A4-CAB15B19B283}" type="presParOf" srcId="{958E79BB-E494-4358-A76D-847C0147458A}" destId="{4E518BD9-D81D-42AE-9327-484F1522F492}" srcOrd="1" destOrd="0" presId="urn:microsoft.com/office/officeart/2005/8/layout/hProcess9"/>
    <dgm:cxn modelId="{615F6316-BCCF-4CFC-B369-328E062D6D40}" type="presParOf" srcId="{4E518BD9-D81D-42AE-9327-484F1522F492}" destId="{0014C273-9879-4303-8A95-4FE454230160}" srcOrd="0" destOrd="0" presId="urn:microsoft.com/office/officeart/2005/8/layout/hProcess9"/>
    <dgm:cxn modelId="{02746378-185F-494F-BCF2-4BEF6EDFA983}" type="presParOf" srcId="{4E518BD9-D81D-42AE-9327-484F1522F492}" destId="{8D80F9BC-E61E-4C45-918F-2D6B0BEB8E7D}" srcOrd="1" destOrd="0" presId="urn:microsoft.com/office/officeart/2005/8/layout/hProcess9"/>
    <dgm:cxn modelId="{5CC045B0-5255-443D-9BE6-F63DCBD5EBF9}" type="presParOf" srcId="{4E518BD9-D81D-42AE-9327-484F1522F492}" destId="{7E6DA94D-0203-429B-AB77-40A23BAFB1F4}" srcOrd="2" destOrd="0" presId="urn:microsoft.com/office/officeart/2005/8/layout/hProcess9"/>
    <dgm:cxn modelId="{93570687-8B31-47F6-8BFA-E8CCE786C932}" type="presParOf" srcId="{4E518BD9-D81D-42AE-9327-484F1522F492}" destId="{AED212F6-ACDB-4C1C-AE76-A05874BBCC72}" srcOrd="3" destOrd="0" presId="urn:microsoft.com/office/officeart/2005/8/layout/hProcess9"/>
    <dgm:cxn modelId="{8F600D9A-BF27-49B2-97CF-5E5BF32226F6}" type="presParOf" srcId="{4E518BD9-D81D-42AE-9327-484F1522F492}" destId="{F346D04A-D13A-454E-9767-4FF358D26AFC}" srcOrd="4" destOrd="0" presId="urn:microsoft.com/office/officeart/2005/8/layout/hProcess9"/>
    <dgm:cxn modelId="{7005B6EC-EE60-4569-A670-CD87B9280331}" type="presParOf" srcId="{4E518BD9-D81D-42AE-9327-484F1522F492}" destId="{E7172914-997E-4FDA-B08E-DD706539D2D4}" srcOrd="5" destOrd="0" presId="urn:microsoft.com/office/officeart/2005/8/layout/hProcess9"/>
    <dgm:cxn modelId="{8689A904-C4FF-4D3F-B99A-1936611A941A}" type="presParOf" srcId="{4E518BD9-D81D-42AE-9327-484F1522F492}" destId="{3DF23607-A0A8-4626-94D5-BC251034FBCC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220BAF-7DEA-4F63-8DBD-19D58667A45A}" type="doc">
      <dgm:prSet loTypeId="urn:microsoft.com/office/officeart/2005/8/layout/hList1" loCatId="list" qsTypeId="urn:microsoft.com/office/officeart/2005/8/quickstyle/simple5" qsCatId="simple" csTypeId="urn:microsoft.com/office/officeart/2005/8/colors/accent4_3" csCatId="accent4" phldr="1"/>
      <dgm:spPr/>
      <dgm:t>
        <a:bodyPr/>
        <a:lstStyle/>
        <a:p>
          <a:endParaRPr lang="en-US"/>
        </a:p>
      </dgm:t>
    </dgm:pt>
    <dgm:pt modelId="{14A773B0-F74C-435A-AD79-61D2FA68BD53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>
              <a:solidFill>
                <a:srgbClr val="FFFF00"/>
              </a:solidFill>
              <a:latin typeface="Tahoma" pitchFamily="34" charset="0"/>
              <a:cs typeface="Tahoma" pitchFamily="34" charset="0"/>
            </a:rPr>
            <a:t>Unit test</a:t>
          </a:r>
          <a:endParaRPr lang="en-US" dirty="0">
            <a:solidFill>
              <a:srgbClr val="FFFF00"/>
            </a:solidFill>
            <a:latin typeface="Tahoma" pitchFamily="34" charset="0"/>
            <a:cs typeface="Tahoma" pitchFamily="34" charset="0"/>
          </a:endParaRPr>
        </a:p>
      </dgm:t>
    </dgm:pt>
    <dgm:pt modelId="{BBF2F2FB-602B-4716-B99D-EED2AE5CD7A7}" type="parTrans" cxnId="{0961866E-2AEC-4DB4-A17B-262B3DA05E47}">
      <dgm:prSet/>
      <dgm:spPr/>
      <dgm:t>
        <a:bodyPr/>
        <a:lstStyle/>
        <a:p>
          <a:endParaRPr lang="en-US"/>
        </a:p>
      </dgm:t>
    </dgm:pt>
    <dgm:pt modelId="{010AF679-2464-4ADB-9B0E-273A1D9D7107}" type="sibTrans" cxnId="{0961866E-2AEC-4DB4-A17B-262B3DA05E47}">
      <dgm:prSet/>
      <dgm:spPr/>
      <dgm:t>
        <a:bodyPr/>
        <a:lstStyle/>
        <a:p>
          <a:endParaRPr lang="en-US"/>
        </a:p>
      </dgm:t>
    </dgm:pt>
    <dgm:pt modelId="{D8C6C86C-2B13-49CA-AE7C-1014CC31F9D7}">
      <dgm:prSet phldrT="[Text]"/>
      <dgm:spPr>
        <a:solidFill>
          <a:srgbClr val="FF0000"/>
        </a:solidFill>
      </dgm:spPr>
      <dgm:t>
        <a:bodyPr/>
        <a:lstStyle/>
        <a:p>
          <a:r>
            <a:rPr lang="th-TH" dirty="0" smtClean="0">
              <a:solidFill>
                <a:srgbClr val="FFFF00"/>
              </a:solidFill>
              <a:latin typeface="Tahoma" pitchFamily="34" charset="0"/>
              <a:cs typeface="Tahoma" pitchFamily="34" charset="0"/>
            </a:rPr>
            <a:t>ตรวจสอบความถูกต้องของโปรแกรมต่างๆแต่ละโปรแกรม</a:t>
          </a:r>
          <a:endParaRPr lang="en-US" dirty="0">
            <a:solidFill>
              <a:srgbClr val="FFFF00"/>
            </a:solidFill>
            <a:latin typeface="Tahoma" pitchFamily="34" charset="0"/>
            <a:cs typeface="Tahoma" pitchFamily="34" charset="0"/>
          </a:endParaRPr>
        </a:p>
      </dgm:t>
    </dgm:pt>
    <dgm:pt modelId="{DDD5B4A7-0245-4AC3-9A9F-AA87D3485B8E}" type="parTrans" cxnId="{D78709A5-3FEA-4412-9002-0B6A54CD3380}">
      <dgm:prSet/>
      <dgm:spPr/>
      <dgm:t>
        <a:bodyPr/>
        <a:lstStyle/>
        <a:p>
          <a:endParaRPr lang="en-US"/>
        </a:p>
      </dgm:t>
    </dgm:pt>
    <dgm:pt modelId="{38972917-85E7-4B47-AE89-28486DDDB962}" type="sibTrans" cxnId="{D78709A5-3FEA-4412-9002-0B6A54CD3380}">
      <dgm:prSet/>
      <dgm:spPr/>
      <dgm:t>
        <a:bodyPr/>
        <a:lstStyle/>
        <a:p>
          <a:endParaRPr lang="en-US"/>
        </a:p>
      </dgm:t>
    </dgm:pt>
    <dgm:pt modelId="{B606BF8B-8C2D-4438-BA41-F832E371DE73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>
              <a:solidFill>
                <a:srgbClr val="FFFF00"/>
              </a:solidFill>
              <a:latin typeface="Tahoma" pitchFamily="34" charset="0"/>
              <a:cs typeface="Tahoma" pitchFamily="34" charset="0"/>
            </a:rPr>
            <a:t>Systems test</a:t>
          </a:r>
          <a:endParaRPr lang="en-US" dirty="0">
            <a:solidFill>
              <a:srgbClr val="FFFF00"/>
            </a:solidFill>
            <a:latin typeface="Tahoma" pitchFamily="34" charset="0"/>
            <a:cs typeface="Tahoma" pitchFamily="34" charset="0"/>
          </a:endParaRPr>
        </a:p>
      </dgm:t>
    </dgm:pt>
    <dgm:pt modelId="{6A7D6D5E-2CA0-46AC-BCB4-8706113715A8}" type="parTrans" cxnId="{97DB94EA-8299-4A94-9398-315BAE6F34D6}">
      <dgm:prSet/>
      <dgm:spPr/>
      <dgm:t>
        <a:bodyPr/>
        <a:lstStyle/>
        <a:p>
          <a:endParaRPr lang="en-US"/>
        </a:p>
      </dgm:t>
    </dgm:pt>
    <dgm:pt modelId="{ADB80E77-503E-4BDA-9860-67104743F23E}" type="sibTrans" cxnId="{97DB94EA-8299-4A94-9398-315BAE6F34D6}">
      <dgm:prSet/>
      <dgm:spPr/>
      <dgm:t>
        <a:bodyPr/>
        <a:lstStyle/>
        <a:p>
          <a:endParaRPr lang="en-US"/>
        </a:p>
      </dgm:t>
    </dgm:pt>
    <dgm:pt modelId="{F73EAC31-A4DC-461D-A005-CCEE609CDADB}">
      <dgm:prSet phldrT="[Text]"/>
      <dgm:spPr>
        <a:solidFill>
          <a:srgbClr val="FF0000"/>
        </a:solidFill>
      </dgm:spPr>
      <dgm:t>
        <a:bodyPr/>
        <a:lstStyle/>
        <a:p>
          <a:r>
            <a:rPr lang="th-TH" dirty="0" smtClean="0">
              <a:solidFill>
                <a:srgbClr val="FFFF00"/>
              </a:solidFill>
              <a:latin typeface="Tahoma" pitchFamily="34" charset="0"/>
              <a:cs typeface="Tahoma" pitchFamily="34" charset="0"/>
            </a:rPr>
            <a:t>ตรวจสอบความถูกต้องของโปรแกรมตั้งแต่เริ่มต้นจนได้ผลลัพธ์</a:t>
          </a:r>
          <a:endParaRPr lang="en-US" dirty="0">
            <a:solidFill>
              <a:srgbClr val="FFFF00"/>
            </a:solidFill>
            <a:latin typeface="Tahoma" pitchFamily="34" charset="0"/>
            <a:cs typeface="Tahoma" pitchFamily="34" charset="0"/>
          </a:endParaRPr>
        </a:p>
      </dgm:t>
    </dgm:pt>
    <dgm:pt modelId="{11260330-E269-4404-AE44-383C25BD5063}" type="parTrans" cxnId="{B725F33A-3697-4709-AD7B-26308FD421FC}">
      <dgm:prSet/>
      <dgm:spPr/>
      <dgm:t>
        <a:bodyPr/>
        <a:lstStyle/>
        <a:p>
          <a:endParaRPr lang="en-US"/>
        </a:p>
      </dgm:t>
    </dgm:pt>
    <dgm:pt modelId="{53584BE0-2806-44CA-A5E2-F69EB6F70FCD}" type="sibTrans" cxnId="{B725F33A-3697-4709-AD7B-26308FD421FC}">
      <dgm:prSet/>
      <dgm:spPr/>
      <dgm:t>
        <a:bodyPr/>
        <a:lstStyle/>
        <a:p>
          <a:endParaRPr lang="en-US"/>
        </a:p>
      </dgm:t>
    </dgm:pt>
    <dgm:pt modelId="{E5C4ED4F-0A7F-4F49-A236-B6C0DC5D98E4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>
              <a:solidFill>
                <a:srgbClr val="FFFF00"/>
              </a:solidFill>
              <a:latin typeface="Tahoma" pitchFamily="34" charset="0"/>
              <a:cs typeface="Tahoma" pitchFamily="34" charset="0"/>
            </a:rPr>
            <a:t>Integration test</a:t>
          </a:r>
          <a:endParaRPr lang="en-US" dirty="0">
            <a:solidFill>
              <a:srgbClr val="FFFF00"/>
            </a:solidFill>
            <a:latin typeface="Tahoma" pitchFamily="34" charset="0"/>
            <a:cs typeface="Tahoma" pitchFamily="34" charset="0"/>
          </a:endParaRPr>
        </a:p>
      </dgm:t>
    </dgm:pt>
    <dgm:pt modelId="{F5799C21-915C-44D0-90A9-E0CA7ECAE92D}" type="parTrans" cxnId="{77B8C8ED-81FF-454D-B4F0-846FB636F41F}">
      <dgm:prSet/>
      <dgm:spPr/>
      <dgm:t>
        <a:bodyPr/>
        <a:lstStyle/>
        <a:p>
          <a:endParaRPr lang="en-US"/>
        </a:p>
      </dgm:t>
    </dgm:pt>
    <dgm:pt modelId="{74AD3A77-C394-425C-9CAB-3B98C0E53DA0}" type="sibTrans" cxnId="{77B8C8ED-81FF-454D-B4F0-846FB636F41F}">
      <dgm:prSet/>
      <dgm:spPr/>
      <dgm:t>
        <a:bodyPr/>
        <a:lstStyle/>
        <a:p>
          <a:endParaRPr lang="en-US"/>
        </a:p>
      </dgm:t>
    </dgm:pt>
    <dgm:pt modelId="{04C9CB47-0000-4159-8E9E-788E8BBD1E10}">
      <dgm:prSet phldrT="[Text]"/>
      <dgm:spPr>
        <a:solidFill>
          <a:srgbClr val="FF0000"/>
        </a:solidFill>
      </dgm:spPr>
      <dgm:t>
        <a:bodyPr/>
        <a:lstStyle/>
        <a:p>
          <a:r>
            <a:rPr lang="th-TH" dirty="0" smtClean="0">
              <a:solidFill>
                <a:srgbClr val="FFFF00"/>
              </a:solidFill>
              <a:latin typeface="Tahoma" pitchFamily="34" charset="0"/>
              <a:cs typeface="Tahoma" pitchFamily="34" charset="0"/>
            </a:rPr>
            <a:t>ตรวจสอบความถูกต้องของการเชื่อมโยงของโปรแกรมประยุกต์</a:t>
          </a:r>
          <a:endParaRPr lang="en-US" dirty="0">
            <a:solidFill>
              <a:schemeClr val="bg1"/>
            </a:solidFill>
            <a:latin typeface="Tahoma" pitchFamily="34" charset="0"/>
            <a:cs typeface="Tahoma" pitchFamily="34" charset="0"/>
          </a:endParaRPr>
        </a:p>
      </dgm:t>
    </dgm:pt>
    <dgm:pt modelId="{2C67D324-3E15-48FB-9A78-4F61A3969311}" type="parTrans" cxnId="{F38A1738-EA77-44A4-AC27-4BF85356896F}">
      <dgm:prSet/>
      <dgm:spPr/>
      <dgm:t>
        <a:bodyPr/>
        <a:lstStyle/>
        <a:p>
          <a:endParaRPr lang="en-US"/>
        </a:p>
      </dgm:t>
    </dgm:pt>
    <dgm:pt modelId="{28D3EE22-E12B-4C8D-8544-822BE68CC349}" type="sibTrans" cxnId="{F38A1738-EA77-44A4-AC27-4BF85356896F}">
      <dgm:prSet/>
      <dgm:spPr/>
      <dgm:t>
        <a:bodyPr/>
        <a:lstStyle/>
        <a:p>
          <a:endParaRPr lang="en-US"/>
        </a:p>
      </dgm:t>
    </dgm:pt>
    <dgm:pt modelId="{820D5BE2-1340-4471-A3F1-237D092F9792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>
              <a:solidFill>
                <a:srgbClr val="FFFF00"/>
              </a:solidFill>
              <a:latin typeface="Tahoma" pitchFamily="34" charset="0"/>
              <a:cs typeface="Tahoma" pitchFamily="34" charset="0"/>
            </a:rPr>
            <a:t>Acceptance test</a:t>
          </a:r>
          <a:endParaRPr lang="en-US" dirty="0">
            <a:solidFill>
              <a:srgbClr val="FFFF00"/>
            </a:solidFill>
            <a:latin typeface="Tahoma" pitchFamily="34" charset="0"/>
            <a:cs typeface="Tahoma" pitchFamily="34" charset="0"/>
          </a:endParaRPr>
        </a:p>
      </dgm:t>
    </dgm:pt>
    <dgm:pt modelId="{6DEB935B-558E-49F1-897E-7AE8FE20E7C5}" type="parTrans" cxnId="{4235FA10-92B2-40DF-B970-6AD3AF557690}">
      <dgm:prSet/>
      <dgm:spPr/>
      <dgm:t>
        <a:bodyPr/>
        <a:lstStyle/>
        <a:p>
          <a:endParaRPr lang="en-US"/>
        </a:p>
      </dgm:t>
    </dgm:pt>
    <dgm:pt modelId="{19588F7A-CE0B-4169-84F8-68A9F5C41DDD}" type="sibTrans" cxnId="{4235FA10-92B2-40DF-B970-6AD3AF557690}">
      <dgm:prSet/>
      <dgm:spPr/>
      <dgm:t>
        <a:bodyPr/>
        <a:lstStyle/>
        <a:p>
          <a:endParaRPr lang="en-US"/>
        </a:p>
      </dgm:t>
    </dgm:pt>
    <dgm:pt modelId="{126E1475-2654-4DDD-8F2E-6D471B2321DC}">
      <dgm:prSet phldrT="[Text]"/>
      <dgm:spPr>
        <a:solidFill>
          <a:srgbClr val="FF0000"/>
        </a:solidFill>
      </dgm:spPr>
      <dgm:t>
        <a:bodyPr/>
        <a:lstStyle/>
        <a:p>
          <a:r>
            <a:rPr lang="th-TH" dirty="0" smtClean="0">
              <a:solidFill>
                <a:srgbClr val="FFFF00"/>
              </a:solidFill>
              <a:latin typeface="Tahoma" pitchFamily="34" charset="0"/>
              <a:cs typeface="Tahoma" pitchFamily="34" charset="0"/>
            </a:rPr>
            <a:t>ตรวจสอบความถูกต้องการใช้งานของผู้ใช้ว่ายอมรับหรือไม่</a:t>
          </a:r>
          <a:endParaRPr lang="en-US" dirty="0">
            <a:solidFill>
              <a:srgbClr val="FFFF00"/>
            </a:solidFill>
            <a:latin typeface="Tahoma" pitchFamily="34" charset="0"/>
            <a:cs typeface="Tahoma" pitchFamily="34" charset="0"/>
          </a:endParaRPr>
        </a:p>
      </dgm:t>
    </dgm:pt>
    <dgm:pt modelId="{71EEC16F-3AED-409F-B1BC-2BAAD0BBFEA5}" type="parTrans" cxnId="{62C2F49E-60D9-4B39-B55D-AED4752C3B0A}">
      <dgm:prSet/>
      <dgm:spPr/>
      <dgm:t>
        <a:bodyPr/>
        <a:lstStyle/>
        <a:p>
          <a:endParaRPr lang="en-US"/>
        </a:p>
      </dgm:t>
    </dgm:pt>
    <dgm:pt modelId="{F31BF87D-090A-449A-A4F9-E9C7AAC49DE5}" type="sibTrans" cxnId="{62C2F49E-60D9-4B39-B55D-AED4752C3B0A}">
      <dgm:prSet/>
      <dgm:spPr/>
      <dgm:t>
        <a:bodyPr/>
        <a:lstStyle/>
        <a:p>
          <a:endParaRPr lang="en-US"/>
        </a:p>
      </dgm:t>
    </dgm:pt>
    <dgm:pt modelId="{A58D287F-2FD2-499E-ABCC-D416EE905E9E}" type="pres">
      <dgm:prSet presAssocID="{79220BAF-7DEA-4F63-8DBD-19D58667A45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686A68-B3DD-4F32-8D0E-8E3E961861A5}" type="pres">
      <dgm:prSet presAssocID="{14A773B0-F74C-435A-AD79-61D2FA68BD53}" presName="composite" presStyleCnt="0"/>
      <dgm:spPr/>
    </dgm:pt>
    <dgm:pt modelId="{C90996BF-D18A-4A71-9B74-827C9ECA076C}" type="pres">
      <dgm:prSet presAssocID="{14A773B0-F74C-435A-AD79-61D2FA68BD53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C85C69-8430-42E1-A64A-548E008848F3}" type="pres">
      <dgm:prSet presAssocID="{14A773B0-F74C-435A-AD79-61D2FA68BD53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E69EE9-E224-4637-92C1-76A0694D368A}" type="pres">
      <dgm:prSet presAssocID="{010AF679-2464-4ADB-9B0E-273A1D9D7107}" presName="space" presStyleCnt="0"/>
      <dgm:spPr/>
    </dgm:pt>
    <dgm:pt modelId="{C065182D-EF61-44D1-A414-C2DBAD1B9234}" type="pres">
      <dgm:prSet presAssocID="{B606BF8B-8C2D-4438-BA41-F832E371DE73}" presName="composite" presStyleCnt="0"/>
      <dgm:spPr/>
    </dgm:pt>
    <dgm:pt modelId="{DD9C9FC5-1A29-4816-AD90-B38466E8FC2E}" type="pres">
      <dgm:prSet presAssocID="{B606BF8B-8C2D-4438-BA41-F832E371DE73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E04A70-FB3F-4FAE-881A-EAEE5E8D3D48}" type="pres">
      <dgm:prSet presAssocID="{B606BF8B-8C2D-4438-BA41-F832E371DE73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5F4837-E9C0-4741-A98E-DD7C9E671B4B}" type="pres">
      <dgm:prSet presAssocID="{ADB80E77-503E-4BDA-9860-67104743F23E}" presName="space" presStyleCnt="0"/>
      <dgm:spPr/>
    </dgm:pt>
    <dgm:pt modelId="{21DFFA1E-CAB5-4E11-9030-42A6D0FCE700}" type="pres">
      <dgm:prSet presAssocID="{E5C4ED4F-0A7F-4F49-A236-B6C0DC5D98E4}" presName="composite" presStyleCnt="0"/>
      <dgm:spPr/>
    </dgm:pt>
    <dgm:pt modelId="{AA562AE9-E054-4DC7-A396-3B88A055F833}" type="pres">
      <dgm:prSet presAssocID="{E5C4ED4F-0A7F-4F49-A236-B6C0DC5D98E4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EEF8AC-0ACE-4A6A-9537-9E95E645DED8}" type="pres">
      <dgm:prSet presAssocID="{E5C4ED4F-0A7F-4F49-A236-B6C0DC5D98E4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C3B8EE-8914-46BD-B32E-02AB05181884}" type="pres">
      <dgm:prSet presAssocID="{74AD3A77-C394-425C-9CAB-3B98C0E53DA0}" presName="space" presStyleCnt="0"/>
      <dgm:spPr/>
    </dgm:pt>
    <dgm:pt modelId="{E38C8ABA-6A5D-4F2A-A644-8F68A73A2A3D}" type="pres">
      <dgm:prSet presAssocID="{820D5BE2-1340-4471-A3F1-237D092F9792}" presName="composite" presStyleCnt="0"/>
      <dgm:spPr/>
    </dgm:pt>
    <dgm:pt modelId="{4CD38DC2-A98A-4BEE-BD4A-500236C87728}" type="pres">
      <dgm:prSet presAssocID="{820D5BE2-1340-4471-A3F1-237D092F9792}" presName="parTx" presStyleLbl="alignNode1" presStyleIdx="3" presStyleCnt="4" custLinFactNeighborX="166" custLinFactNeighborY="397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EE3836-87A5-42C9-9441-7A24E04EFE97}" type="pres">
      <dgm:prSet presAssocID="{820D5BE2-1340-4471-A3F1-237D092F9792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725F33A-3697-4709-AD7B-26308FD421FC}" srcId="{B606BF8B-8C2D-4438-BA41-F832E371DE73}" destId="{F73EAC31-A4DC-461D-A005-CCEE609CDADB}" srcOrd="0" destOrd="0" parTransId="{11260330-E269-4404-AE44-383C25BD5063}" sibTransId="{53584BE0-2806-44CA-A5E2-F69EB6F70FCD}"/>
    <dgm:cxn modelId="{4235FA10-92B2-40DF-B970-6AD3AF557690}" srcId="{79220BAF-7DEA-4F63-8DBD-19D58667A45A}" destId="{820D5BE2-1340-4471-A3F1-237D092F9792}" srcOrd="3" destOrd="0" parTransId="{6DEB935B-558E-49F1-897E-7AE8FE20E7C5}" sibTransId="{19588F7A-CE0B-4169-84F8-68A9F5C41DDD}"/>
    <dgm:cxn modelId="{F38A1738-EA77-44A4-AC27-4BF85356896F}" srcId="{E5C4ED4F-0A7F-4F49-A236-B6C0DC5D98E4}" destId="{04C9CB47-0000-4159-8E9E-788E8BBD1E10}" srcOrd="0" destOrd="0" parTransId="{2C67D324-3E15-48FB-9A78-4F61A3969311}" sibTransId="{28D3EE22-E12B-4C8D-8544-822BE68CC349}"/>
    <dgm:cxn modelId="{D78709A5-3FEA-4412-9002-0B6A54CD3380}" srcId="{14A773B0-F74C-435A-AD79-61D2FA68BD53}" destId="{D8C6C86C-2B13-49CA-AE7C-1014CC31F9D7}" srcOrd="0" destOrd="0" parTransId="{DDD5B4A7-0245-4AC3-9A9F-AA87D3485B8E}" sibTransId="{38972917-85E7-4B47-AE89-28486DDDB962}"/>
    <dgm:cxn modelId="{45BAD739-78A0-48D5-939E-A81D1FE693D1}" type="presOf" srcId="{F73EAC31-A4DC-461D-A005-CCEE609CDADB}" destId="{07E04A70-FB3F-4FAE-881A-EAEE5E8D3D48}" srcOrd="0" destOrd="0" presId="urn:microsoft.com/office/officeart/2005/8/layout/hList1"/>
    <dgm:cxn modelId="{0961866E-2AEC-4DB4-A17B-262B3DA05E47}" srcId="{79220BAF-7DEA-4F63-8DBD-19D58667A45A}" destId="{14A773B0-F74C-435A-AD79-61D2FA68BD53}" srcOrd="0" destOrd="0" parTransId="{BBF2F2FB-602B-4716-B99D-EED2AE5CD7A7}" sibTransId="{010AF679-2464-4ADB-9B0E-273A1D9D7107}"/>
    <dgm:cxn modelId="{90530402-E82D-4BE1-AF37-DDAF7FCE6A55}" type="presOf" srcId="{D8C6C86C-2B13-49CA-AE7C-1014CC31F9D7}" destId="{35C85C69-8430-42E1-A64A-548E008848F3}" srcOrd="0" destOrd="0" presId="urn:microsoft.com/office/officeart/2005/8/layout/hList1"/>
    <dgm:cxn modelId="{77B8C8ED-81FF-454D-B4F0-846FB636F41F}" srcId="{79220BAF-7DEA-4F63-8DBD-19D58667A45A}" destId="{E5C4ED4F-0A7F-4F49-A236-B6C0DC5D98E4}" srcOrd="2" destOrd="0" parTransId="{F5799C21-915C-44D0-90A9-E0CA7ECAE92D}" sibTransId="{74AD3A77-C394-425C-9CAB-3B98C0E53DA0}"/>
    <dgm:cxn modelId="{62C2F49E-60D9-4B39-B55D-AED4752C3B0A}" srcId="{820D5BE2-1340-4471-A3F1-237D092F9792}" destId="{126E1475-2654-4DDD-8F2E-6D471B2321DC}" srcOrd="0" destOrd="0" parTransId="{71EEC16F-3AED-409F-B1BC-2BAAD0BBFEA5}" sibTransId="{F31BF87D-090A-449A-A4F9-E9C7AAC49DE5}"/>
    <dgm:cxn modelId="{E547CD5D-0190-41A0-87A0-5504C231437A}" type="presOf" srcId="{820D5BE2-1340-4471-A3F1-237D092F9792}" destId="{4CD38DC2-A98A-4BEE-BD4A-500236C87728}" srcOrd="0" destOrd="0" presId="urn:microsoft.com/office/officeart/2005/8/layout/hList1"/>
    <dgm:cxn modelId="{A2FB0182-04C1-4A63-BC6B-E19EE31C0469}" type="presOf" srcId="{79220BAF-7DEA-4F63-8DBD-19D58667A45A}" destId="{A58D287F-2FD2-499E-ABCC-D416EE905E9E}" srcOrd="0" destOrd="0" presId="urn:microsoft.com/office/officeart/2005/8/layout/hList1"/>
    <dgm:cxn modelId="{AEE81313-FE36-4F0A-A138-E7C4CBEA90E2}" type="presOf" srcId="{126E1475-2654-4DDD-8F2E-6D471B2321DC}" destId="{DBEE3836-87A5-42C9-9441-7A24E04EFE97}" srcOrd="0" destOrd="0" presId="urn:microsoft.com/office/officeart/2005/8/layout/hList1"/>
    <dgm:cxn modelId="{97DB94EA-8299-4A94-9398-315BAE6F34D6}" srcId="{79220BAF-7DEA-4F63-8DBD-19D58667A45A}" destId="{B606BF8B-8C2D-4438-BA41-F832E371DE73}" srcOrd="1" destOrd="0" parTransId="{6A7D6D5E-2CA0-46AC-BCB4-8706113715A8}" sibTransId="{ADB80E77-503E-4BDA-9860-67104743F23E}"/>
    <dgm:cxn modelId="{F656A5A2-AFBB-4B0D-AEB9-3757991D31FA}" type="presOf" srcId="{04C9CB47-0000-4159-8E9E-788E8BBD1E10}" destId="{2FEEF8AC-0ACE-4A6A-9537-9E95E645DED8}" srcOrd="0" destOrd="0" presId="urn:microsoft.com/office/officeart/2005/8/layout/hList1"/>
    <dgm:cxn modelId="{B8115F67-E7B1-4665-A5B5-E01CFEF0C6C8}" type="presOf" srcId="{B606BF8B-8C2D-4438-BA41-F832E371DE73}" destId="{DD9C9FC5-1A29-4816-AD90-B38466E8FC2E}" srcOrd="0" destOrd="0" presId="urn:microsoft.com/office/officeart/2005/8/layout/hList1"/>
    <dgm:cxn modelId="{F5097575-8301-4613-9FC4-C13002D20AC1}" type="presOf" srcId="{14A773B0-F74C-435A-AD79-61D2FA68BD53}" destId="{C90996BF-D18A-4A71-9B74-827C9ECA076C}" srcOrd="0" destOrd="0" presId="urn:microsoft.com/office/officeart/2005/8/layout/hList1"/>
    <dgm:cxn modelId="{FF352F47-DE4A-4B7E-B8D5-B3EEC570C86A}" type="presOf" srcId="{E5C4ED4F-0A7F-4F49-A236-B6C0DC5D98E4}" destId="{AA562AE9-E054-4DC7-A396-3B88A055F833}" srcOrd="0" destOrd="0" presId="urn:microsoft.com/office/officeart/2005/8/layout/hList1"/>
    <dgm:cxn modelId="{68450A0E-96F3-49E4-9E23-F581425A5258}" type="presParOf" srcId="{A58D287F-2FD2-499E-ABCC-D416EE905E9E}" destId="{35686A68-B3DD-4F32-8D0E-8E3E961861A5}" srcOrd="0" destOrd="0" presId="urn:microsoft.com/office/officeart/2005/8/layout/hList1"/>
    <dgm:cxn modelId="{1E9E27FB-98A1-492B-A13E-07E657B2502A}" type="presParOf" srcId="{35686A68-B3DD-4F32-8D0E-8E3E961861A5}" destId="{C90996BF-D18A-4A71-9B74-827C9ECA076C}" srcOrd="0" destOrd="0" presId="urn:microsoft.com/office/officeart/2005/8/layout/hList1"/>
    <dgm:cxn modelId="{C6E4DCDC-A585-4D5E-BDEC-4069335080BF}" type="presParOf" srcId="{35686A68-B3DD-4F32-8D0E-8E3E961861A5}" destId="{35C85C69-8430-42E1-A64A-548E008848F3}" srcOrd="1" destOrd="0" presId="urn:microsoft.com/office/officeart/2005/8/layout/hList1"/>
    <dgm:cxn modelId="{DD31226C-F310-4DA5-AB2B-922722B6BDF3}" type="presParOf" srcId="{A58D287F-2FD2-499E-ABCC-D416EE905E9E}" destId="{DBE69EE9-E224-4637-92C1-76A0694D368A}" srcOrd="1" destOrd="0" presId="urn:microsoft.com/office/officeart/2005/8/layout/hList1"/>
    <dgm:cxn modelId="{12B005A8-306B-41B1-9A9D-5C689D24ED3D}" type="presParOf" srcId="{A58D287F-2FD2-499E-ABCC-D416EE905E9E}" destId="{C065182D-EF61-44D1-A414-C2DBAD1B9234}" srcOrd="2" destOrd="0" presId="urn:microsoft.com/office/officeart/2005/8/layout/hList1"/>
    <dgm:cxn modelId="{9392E04C-DF5C-4713-BF54-05514C6CE71A}" type="presParOf" srcId="{C065182D-EF61-44D1-A414-C2DBAD1B9234}" destId="{DD9C9FC5-1A29-4816-AD90-B38466E8FC2E}" srcOrd="0" destOrd="0" presId="urn:microsoft.com/office/officeart/2005/8/layout/hList1"/>
    <dgm:cxn modelId="{3072445C-EDB2-4D7F-80ED-06D76ED05A43}" type="presParOf" srcId="{C065182D-EF61-44D1-A414-C2DBAD1B9234}" destId="{07E04A70-FB3F-4FAE-881A-EAEE5E8D3D48}" srcOrd="1" destOrd="0" presId="urn:microsoft.com/office/officeart/2005/8/layout/hList1"/>
    <dgm:cxn modelId="{71959C39-4C96-444C-B9DB-5295CDE399D9}" type="presParOf" srcId="{A58D287F-2FD2-499E-ABCC-D416EE905E9E}" destId="{085F4837-E9C0-4741-A98E-DD7C9E671B4B}" srcOrd="3" destOrd="0" presId="urn:microsoft.com/office/officeart/2005/8/layout/hList1"/>
    <dgm:cxn modelId="{876B1B49-C265-4220-97E0-25AEEDE964CF}" type="presParOf" srcId="{A58D287F-2FD2-499E-ABCC-D416EE905E9E}" destId="{21DFFA1E-CAB5-4E11-9030-42A6D0FCE700}" srcOrd="4" destOrd="0" presId="urn:microsoft.com/office/officeart/2005/8/layout/hList1"/>
    <dgm:cxn modelId="{7310966E-19D1-41F1-9F2E-C03824CE939E}" type="presParOf" srcId="{21DFFA1E-CAB5-4E11-9030-42A6D0FCE700}" destId="{AA562AE9-E054-4DC7-A396-3B88A055F833}" srcOrd="0" destOrd="0" presId="urn:microsoft.com/office/officeart/2005/8/layout/hList1"/>
    <dgm:cxn modelId="{D96D6275-8F1F-4252-9BFA-50516CEDE6AD}" type="presParOf" srcId="{21DFFA1E-CAB5-4E11-9030-42A6D0FCE700}" destId="{2FEEF8AC-0ACE-4A6A-9537-9E95E645DED8}" srcOrd="1" destOrd="0" presId="urn:microsoft.com/office/officeart/2005/8/layout/hList1"/>
    <dgm:cxn modelId="{FF230A43-CE77-4F9D-A3E1-4010940B03D8}" type="presParOf" srcId="{A58D287F-2FD2-499E-ABCC-D416EE905E9E}" destId="{79C3B8EE-8914-46BD-B32E-02AB05181884}" srcOrd="5" destOrd="0" presId="urn:microsoft.com/office/officeart/2005/8/layout/hList1"/>
    <dgm:cxn modelId="{89256BBE-71BF-48BC-AF7A-4CF4A772BE8C}" type="presParOf" srcId="{A58D287F-2FD2-499E-ABCC-D416EE905E9E}" destId="{E38C8ABA-6A5D-4F2A-A644-8F68A73A2A3D}" srcOrd="6" destOrd="0" presId="urn:microsoft.com/office/officeart/2005/8/layout/hList1"/>
    <dgm:cxn modelId="{E7740EDD-A884-4A43-8DD7-197F03E19BC8}" type="presParOf" srcId="{E38C8ABA-6A5D-4F2A-A644-8F68A73A2A3D}" destId="{4CD38DC2-A98A-4BEE-BD4A-500236C87728}" srcOrd="0" destOrd="0" presId="urn:microsoft.com/office/officeart/2005/8/layout/hList1"/>
    <dgm:cxn modelId="{1EB269E7-7DF8-4806-906A-3E7A82D36164}" type="presParOf" srcId="{E38C8ABA-6A5D-4F2A-A644-8F68A73A2A3D}" destId="{DBEE3836-87A5-42C9-9441-7A24E04EFE9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h-TH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010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h-TH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6102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h-TH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010" y="9446102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4C9953-F2D1-405F-A6F1-B64A2EFE724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th-TH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010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223B532D-8647-4786-9607-D1C85EB0EF30}" type="datetimeFigureOut">
              <a:rPr lang="th-TH"/>
              <a:pPr/>
              <a:t>05/07/56</a:t>
            </a:fld>
            <a:endParaRPr lang="th-TH"/>
          </a:p>
        </p:txBody>
      </p:sp>
      <p:sp>
        <p:nvSpPr>
          <p:cNvPr id="921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202"/>
            <a:ext cx="5486400" cy="447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 smtClean="0"/>
              <a:t>Click to edit Master text styles</a:t>
            </a:r>
          </a:p>
          <a:p>
            <a:pPr lvl="1"/>
            <a:r>
              <a:rPr lang="th-TH" noProof="0" smtClean="0"/>
              <a:t>Second level</a:t>
            </a:r>
          </a:p>
          <a:p>
            <a:pPr lvl="2"/>
            <a:r>
              <a:rPr lang="th-TH" noProof="0" smtClean="0"/>
              <a:t>Third level</a:t>
            </a:r>
          </a:p>
          <a:p>
            <a:pPr lvl="3"/>
            <a:r>
              <a:rPr lang="th-TH" noProof="0" smtClean="0"/>
              <a:t>Fourth level</a:t>
            </a:r>
          </a:p>
          <a:p>
            <a:pPr lvl="4"/>
            <a:r>
              <a:rPr lang="th-TH" noProof="0" smtClean="0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6102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th-TH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010" y="9446102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52D126C-4112-4EEF-B965-AC99491058C1}" type="slidenum">
              <a:rPr lang="en-US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44563" y="746125"/>
            <a:ext cx="4972050" cy="3729038"/>
          </a:xfrm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h-TH" smtClean="0"/>
          </a:p>
        </p:txBody>
      </p:sp>
      <p:sp>
        <p:nvSpPr>
          <p:cNvPr id="114692" name="Slide Number Placeholder 3"/>
          <p:cNvSpPr txBox="1">
            <a:spLocks noGrp="1"/>
          </p:cNvSpPr>
          <p:nvPr/>
        </p:nvSpPr>
        <p:spPr bwMode="auto">
          <a:xfrm>
            <a:off x="3883819" y="9446102"/>
            <a:ext cx="2972991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0C032C2-4D0C-4764-B9D2-F9313C22AE40}" type="slidenum">
              <a:rPr lang="en-US" sz="1200">
                <a:cs typeface="Angsana New" pitchFamily="18" charset="-34"/>
              </a:rPr>
              <a:pPr algn="r"/>
              <a:t>17</a:t>
            </a:fld>
            <a:endParaRPr lang="en-US" sz="1200">
              <a:cs typeface="Angsana New" pitchFamily="18" charset="-34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44563" y="746125"/>
            <a:ext cx="4972050" cy="3729038"/>
          </a:xfrm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h-TH" smtClean="0"/>
          </a:p>
        </p:txBody>
      </p:sp>
      <p:sp>
        <p:nvSpPr>
          <p:cNvPr id="116740" name="Slide Number Placeholder 3"/>
          <p:cNvSpPr txBox="1">
            <a:spLocks noGrp="1"/>
          </p:cNvSpPr>
          <p:nvPr/>
        </p:nvSpPr>
        <p:spPr bwMode="auto">
          <a:xfrm>
            <a:off x="3883819" y="9446102"/>
            <a:ext cx="2972991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E6F6ABF-518B-4F86-AD2F-682433F0B2FD}" type="slidenum">
              <a:rPr lang="en-US" sz="1200">
                <a:cs typeface="Angsana New" pitchFamily="18" charset="-34"/>
              </a:rPr>
              <a:pPr algn="r"/>
              <a:t>18</a:t>
            </a:fld>
            <a:endParaRPr lang="en-US" sz="1200">
              <a:cs typeface="Angsana New" pitchFamily="18" charset="-34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44563" y="746125"/>
            <a:ext cx="4972050" cy="3729038"/>
          </a:xfrm>
          <a:ln/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h-TH" smtClean="0"/>
          </a:p>
        </p:txBody>
      </p:sp>
      <p:sp>
        <p:nvSpPr>
          <p:cNvPr id="117764" name="Slide Number Placeholder 3"/>
          <p:cNvSpPr txBox="1">
            <a:spLocks noGrp="1"/>
          </p:cNvSpPr>
          <p:nvPr/>
        </p:nvSpPr>
        <p:spPr bwMode="auto">
          <a:xfrm>
            <a:off x="3883819" y="9446102"/>
            <a:ext cx="2972991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98E305-F86D-4CF1-9729-2D07CFF62820}" type="slidenum">
              <a:rPr lang="en-US" sz="1200">
                <a:cs typeface="Angsana New" pitchFamily="18" charset="-34"/>
              </a:rPr>
              <a:pPr algn="r"/>
              <a:t>19</a:t>
            </a:fld>
            <a:endParaRPr lang="en-US" sz="1200">
              <a:cs typeface="Angsana New" pitchFamily="18" charset="-34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44563" y="746125"/>
            <a:ext cx="4972050" cy="3729038"/>
          </a:xfrm>
          <a:ln/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h-TH" smtClean="0"/>
          </a:p>
        </p:txBody>
      </p:sp>
      <p:sp>
        <p:nvSpPr>
          <p:cNvPr id="119812" name="Slide Number Placeholder 3"/>
          <p:cNvSpPr txBox="1">
            <a:spLocks noGrp="1"/>
          </p:cNvSpPr>
          <p:nvPr/>
        </p:nvSpPr>
        <p:spPr bwMode="auto">
          <a:xfrm>
            <a:off x="3883819" y="9446102"/>
            <a:ext cx="2972991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88B9D48-D320-4F77-92CC-FD221560AD82}" type="slidenum">
              <a:rPr lang="en-US" sz="1200">
                <a:cs typeface="Angsana New" pitchFamily="18" charset="-34"/>
              </a:rPr>
              <a:pPr algn="r"/>
              <a:t>20</a:t>
            </a:fld>
            <a:endParaRPr lang="en-US" sz="1200">
              <a:cs typeface="Angsana New" pitchFamily="18" charset="-34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44563" y="746125"/>
            <a:ext cx="4972050" cy="3729038"/>
          </a:xfrm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h-TH" smtClean="0"/>
          </a:p>
        </p:txBody>
      </p:sp>
      <p:sp>
        <p:nvSpPr>
          <p:cNvPr id="120836" name="Slide Number Placeholder 3"/>
          <p:cNvSpPr txBox="1">
            <a:spLocks noGrp="1"/>
          </p:cNvSpPr>
          <p:nvPr/>
        </p:nvSpPr>
        <p:spPr bwMode="auto">
          <a:xfrm>
            <a:off x="3883819" y="9446102"/>
            <a:ext cx="2972991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51AE8AB-4528-4667-85F9-85C3CE156D9D}" type="slidenum">
              <a:rPr lang="en-US" sz="1200">
                <a:cs typeface="Angsana New" pitchFamily="18" charset="-34"/>
              </a:rPr>
              <a:pPr algn="r"/>
              <a:t>33</a:t>
            </a:fld>
            <a:endParaRPr lang="en-US" sz="1200">
              <a:cs typeface="Angsana New" pitchFamily="18" charset="-34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44563" y="746125"/>
            <a:ext cx="4972050" cy="3729038"/>
          </a:xfrm>
          <a:ln/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h-TH" smtClean="0"/>
          </a:p>
        </p:txBody>
      </p:sp>
      <p:sp>
        <p:nvSpPr>
          <p:cNvPr id="121860" name="Slide Number Placeholder 3"/>
          <p:cNvSpPr txBox="1">
            <a:spLocks noGrp="1"/>
          </p:cNvSpPr>
          <p:nvPr/>
        </p:nvSpPr>
        <p:spPr bwMode="auto">
          <a:xfrm>
            <a:off x="3883819" y="9446102"/>
            <a:ext cx="2972991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E12B019-6A16-44DD-8068-27B297D31124}" type="slidenum">
              <a:rPr lang="en-US" sz="1200">
                <a:cs typeface="Angsana New" pitchFamily="18" charset="-34"/>
              </a:rPr>
              <a:pPr algn="r"/>
              <a:t>34</a:t>
            </a:fld>
            <a:endParaRPr lang="en-US" sz="1200">
              <a:cs typeface="Angsana New" pitchFamily="18" charset="-34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44563" y="746125"/>
            <a:ext cx="4972050" cy="3729038"/>
          </a:xfrm>
          <a:ln/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h-TH" smtClean="0"/>
          </a:p>
        </p:txBody>
      </p:sp>
      <p:sp>
        <p:nvSpPr>
          <p:cNvPr id="122884" name="Slide Number Placeholder 3"/>
          <p:cNvSpPr txBox="1">
            <a:spLocks noGrp="1"/>
          </p:cNvSpPr>
          <p:nvPr/>
        </p:nvSpPr>
        <p:spPr bwMode="auto">
          <a:xfrm>
            <a:off x="3883819" y="9446102"/>
            <a:ext cx="2972991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5591379-0910-426B-BD6F-71A2C4D1E917}" type="slidenum">
              <a:rPr lang="en-US" sz="1200">
                <a:cs typeface="Angsana New" pitchFamily="18" charset="-34"/>
              </a:rPr>
              <a:pPr algn="r"/>
              <a:t>35</a:t>
            </a:fld>
            <a:endParaRPr lang="en-US" sz="1200">
              <a:cs typeface="Angsana New" pitchFamily="18" charset="-34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8E5F07-83AA-4530-BC65-262CA5898971}" type="slidenum">
              <a:rPr lang="en-US"/>
              <a:pPr/>
              <a:t>37</a:t>
            </a:fld>
            <a:endParaRPr lang="th-TH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h-TH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สี่เหลี่ยมผืนผ้า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สี่เหลี่ยมมุมมน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BBE2015-CD78-4082-95C9-4C7BC6BCD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E2015-CD78-4082-95C9-4C7BC6BCD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E2015-CD78-4082-95C9-4C7BC6BCD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E2015-CD78-4082-95C9-4C7BC6BCD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สี่เหลี่ยมผืนผ้า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สี่เหลี่ยมมุมมน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BBE2015-CD78-4082-95C9-4C7BC6BCD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E2015-CD78-4082-95C9-4C7BC6BCD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E2015-CD78-4082-95C9-4C7BC6BCD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E2015-CD78-4082-95C9-4C7BC6BCD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E2015-CD78-4082-95C9-4C7BC6BCD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สี่เหลี่ยมมุมมน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E2015-CD78-4082-95C9-4C7BC6BCD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BBE2015-CD78-4082-95C9-4C7BC6BCD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สี่เหลี่ยมผืนผ้า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สี่เหลี่ยมมุมมน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BBE2015-CD78-4082-95C9-4C7BC6BCD73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11" descr="Cardinal"/>
          <p:cNvPicPr>
            <a:picLocks noChangeAspect="1" noChangeArrowheads="1" noCrop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543800" y="5029200"/>
            <a:ext cx="10477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72" r:id="rId1"/>
    <p:sldLayoutId id="2147485273" r:id="rId2"/>
    <p:sldLayoutId id="2147485274" r:id="rId3"/>
    <p:sldLayoutId id="2147485275" r:id="rId4"/>
    <p:sldLayoutId id="2147485276" r:id="rId5"/>
    <p:sldLayoutId id="2147485277" r:id="rId6"/>
    <p:sldLayoutId id="2147485278" r:id="rId7"/>
    <p:sldLayoutId id="2147485279" r:id="rId8"/>
    <p:sldLayoutId id="2147485280" r:id="rId9"/>
    <p:sldLayoutId id="2147485281" r:id="rId10"/>
    <p:sldLayoutId id="2147485282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Oval 5"/>
          <p:cNvSpPr>
            <a:spLocks noChangeArrowheads="1"/>
          </p:cNvSpPr>
          <p:nvPr/>
        </p:nvSpPr>
        <p:spPr bwMode="auto">
          <a:xfrm>
            <a:off x="8172450" y="258763"/>
            <a:ext cx="142875" cy="144462"/>
          </a:xfrm>
          <a:prstGeom prst="ellipse">
            <a:avLst/>
          </a:prstGeom>
          <a:solidFill>
            <a:schemeClr val="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84" name="Oval 6"/>
          <p:cNvSpPr>
            <a:spLocks noChangeArrowheads="1"/>
          </p:cNvSpPr>
          <p:nvPr/>
        </p:nvSpPr>
        <p:spPr bwMode="auto">
          <a:xfrm>
            <a:off x="8388350" y="258763"/>
            <a:ext cx="144463" cy="144462"/>
          </a:xfrm>
          <a:prstGeom prst="ellipse">
            <a:avLst/>
          </a:prstGeom>
          <a:solidFill>
            <a:schemeClr val="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85" name="Oval 7"/>
          <p:cNvSpPr>
            <a:spLocks noChangeArrowheads="1"/>
          </p:cNvSpPr>
          <p:nvPr/>
        </p:nvSpPr>
        <p:spPr bwMode="auto">
          <a:xfrm>
            <a:off x="8604250" y="258763"/>
            <a:ext cx="144463" cy="144462"/>
          </a:xfrm>
          <a:prstGeom prst="ellipse">
            <a:avLst/>
          </a:prstGeom>
          <a:solidFill>
            <a:srgbClr val="82C7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86" name="Oval 8"/>
          <p:cNvSpPr>
            <a:spLocks noChangeArrowheads="1"/>
          </p:cNvSpPr>
          <p:nvPr/>
        </p:nvSpPr>
        <p:spPr bwMode="auto">
          <a:xfrm>
            <a:off x="8172450" y="474663"/>
            <a:ext cx="142875" cy="144462"/>
          </a:xfrm>
          <a:prstGeom prst="ellipse">
            <a:avLst/>
          </a:prstGeom>
          <a:solidFill>
            <a:schemeClr val="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87" name="Oval 9"/>
          <p:cNvSpPr>
            <a:spLocks noChangeArrowheads="1"/>
          </p:cNvSpPr>
          <p:nvPr/>
        </p:nvSpPr>
        <p:spPr bwMode="auto">
          <a:xfrm>
            <a:off x="8388350" y="474663"/>
            <a:ext cx="144463" cy="144462"/>
          </a:xfrm>
          <a:prstGeom prst="ellipse">
            <a:avLst/>
          </a:prstGeom>
          <a:solidFill>
            <a:srgbClr val="82C7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88" name="Oval 10"/>
          <p:cNvSpPr>
            <a:spLocks noChangeArrowheads="1"/>
          </p:cNvSpPr>
          <p:nvPr/>
        </p:nvSpPr>
        <p:spPr bwMode="auto">
          <a:xfrm>
            <a:off x="8604250" y="474663"/>
            <a:ext cx="144463" cy="144462"/>
          </a:xfrm>
          <a:prstGeom prst="ellipse">
            <a:avLst/>
          </a:prstGeom>
          <a:solidFill>
            <a:srgbClr val="82C7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89" name="Oval 11"/>
          <p:cNvSpPr>
            <a:spLocks noChangeArrowheads="1"/>
          </p:cNvSpPr>
          <p:nvPr/>
        </p:nvSpPr>
        <p:spPr bwMode="auto">
          <a:xfrm>
            <a:off x="8172450" y="690563"/>
            <a:ext cx="142875" cy="147637"/>
          </a:xfrm>
          <a:prstGeom prst="ellipse">
            <a:avLst/>
          </a:prstGeom>
          <a:solidFill>
            <a:srgbClr val="82C7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90" name="Oval 12"/>
          <p:cNvSpPr>
            <a:spLocks noChangeArrowheads="1"/>
          </p:cNvSpPr>
          <p:nvPr/>
        </p:nvSpPr>
        <p:spPr bwMode="auto">
          <a:xfrm>
            <a:off x="8388350" y="690563"/>
            <a:ext cx="144463" cy="147637"/>
          </a:xfrm>
          <a:prstGeom prst="ellipse">
            <a:avLst/>
          </a:prstGeom>
          <a:solidFill>
            <a:srgbClr val="82C7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91" name="Oval 13"/>
          <p:cNvSpPr>
            <a:spLocks noChangeArrowheads="1"/>
          </p:cNvSpPr>
          <p:nvPr/>
        </p:nvSpPr>
        <p:spPr bwMode="auto">
          <a:xfrm>
            <a:off x="8604250" y="690563"/>
            <a:ext cx="144463" cy="147637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92" name="Oval 14"/>
          <p:cNvSpPr>
            <a:spLocks noChangeArrowheads="1"/>
          </p:cNvSpPr>
          <p:nvPr/>
        </p:nvSpPr>
        <p:spPr bwMode="auto">
          <a:xfrm>
            <a:off x="8172450" y="909638"/>
            <a:ext cx="142875" cy="142875"/>
          </a:xfrm>
          <a:prstGeom prst="ellipse">
            <a:avLst/>
          </a:prstGeom>
          <a:solidFill>
            <a:srgbClr val="82C7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93" name="Oval 15"/>
          <p:cNvSpPr>
            <a:spLocks noChangeArrowheads="1"/>
          </p:cNvSpPr>
          <p:nvPr/>
        </p:nvSpPr>
        <p:spPr bwMode="auto">
          <a:xfrm>
            <a:off x="8388350" y="909638"/>
            <a:ext cx="144463" cy="142875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94" name="Oval 16"/>
          <p:cNvSpPr>
            <a:spLocks noChangeArrowheads="1"/>
          </p:cNvSpPr>
          <p:nvPr/>
        </p:nvSpPr>
        <p:spPr bwMode="auto">
          <a:xfrm>
            <a:off x="8604250" y="909638"/>
            <a:ext cx="144463" cy="142875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95" name="Oval 17"/>
          <p:cNvSpPr>
            <a:spLocks noChangeArrowheads="1"/>
          </p:cNvSpPr>
          <p:nvPr/>
        </p:nvSpPr>
        <p:spPr bwMode="auto">
          <a:xfrm>
            <a:off x="8172450" y="1123950"/>
            <a:ext cx="142875" cy="142875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96" name="Oval 18"/>
          <p:cNvSpPr>
            <a:spLocks noChangeArrowheads="1"/>
          </p:cNvSpPr>
          <p:nvPr/>
        </p:nvSpPr>
        <p:spPr bwMode="auto">
          <a:xfrm>
            <a:off x="8388350" y="1123950"/>
            <a:ext cx="144463" cy="142875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97" name="Oval 19"/>
          <p:cNvSpPr>
            <a:spLocks noChangeArrowheads="1"/>
          </p:cNvSpPr>
          <p:nvPr/>
        </p:nvSpPr>
        <p:spPr bwMode="auto">
          <a:xfrm>
            <a:off x="8820150" y="690563"/>
            <a:ext cx="142875" cy="142875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98" name="Oval 20"/>
          <p:cNvSpPr>
            <a:spLocks noChangeArrowheads="1"/>
          </p:cNvSpPr>
          <p:nvPr/>
        </p:nvSpPr>
        <p:spPr bwMode="auto">
          <a:xfrm>
            <a:off x="8172450" y="1338263"/>
            <a:ext cx="142875" cy="144462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99" name="Oval 21"/>
          <p:cNvSpPr>
            <a:spLocks noChangeArrowheads="1"/>
          </p:cNvSpPr>
          <p:nvPr/>
        </p:nvSpPr>
        <p:spPr bwMode="auto">
          <a:xfrm>
            <a:off x="8388350" y="1338263"/>
            <a:ext cx="144463" cy="144462"/>
          </a:xfrm>
          <a:prstGeom prst="ellipse">
            <a:avLst/>
          </a:prstGeom>
          <a:solidFill>
            <a:srgbClr val="DEF1F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500" name="Oval 22"/>
          <p:cNvSpPr>
            <a:spLocks noChangeArrowheads="1"/>
          </p:cNvSpPr>
          <p:nvPr/>
        </p:nvSpPr>
        <p:spPr bwMode="auto">
          <a:xfrm>
            <a:off x="8820150" y="473075"/>
            <a:ext cx="142875" cy="144463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501" name="Oval 23"/>
          <p:cNvSpPr>
            <a:spLocks noChangeArrowheads="1"/>
          </p:cNvSpPr>
          <p:nvPr/>
        </p:nvSpPr>
        <p:spPr bwMode="auto">
          <a:xfrm>
            <a:off x="8604250" y="1123950"/>
            <a:ext cx="144463" cy="142875"/>
          </a:xfrm>
          <a:prstGeom prst="ellipse">
            <a:avLst/>
          </a:prstGeom>
          <a:solidFill>
            <a:srgbClr val="DEF1F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502" name="Oval 24"/>
          <p:cNvSpPr>
            <a:spLocks noChangeArrowheads="1"/>
          </p:cNvSpPr>
          <p:nvPr/>
        </p:nvSpPr>
        <p:spPr bwMode="auto">
          <a:xfrm>
            <a:off x="8820150" y="1119188"/>
            <a:ext cx="142875" cy="147637"/>
          </a:xfrm>
          <a:prstGeom prst="ellipse">
            <a:avLst/>
          </a:prstGeom>
          <a:solidFill>
            <a:srgbClr val="DEF1F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503" name="Oval 25"/>
          <p:cNvSpPr>
            <a:spLocks noChangeArrowheads="1"/>
          </p:cNvSpPr>
          <p:nvPr/>
        </p:nvSpPr>
        <p:spPr bwMode="auto">
          <a:xfrm>
            <a:off x="8604250" y="1338263"/>
            <a:ext cx="144463" cy="144462"/>
          </a:xfrm>
          <a:prstGeom prst="ellipse">
            <a:avLst/>
          </a:prstGeom>
          <a:solidFill>
            <a:srgbClr val="DEF1F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504" name="Oval 26"/>
          <p:cNvSpPr>
            <a:spLocks noChangeArrowheads="1"/>
          </p:cNvSpPr>
          <p:nvPr/>
        </p:nvSpPr>
        <p:spPr bwMode="auto">
          <a:xfrm>
            <a:off x="8820150" y="904875"/>
            <a:ext cx="142875" cy="147638"/>
          </a:xfrm>
          <a:prstGeom prst="ellipse">
            <a:avLst/>
          </a:prstGeom>
          <a:solidFill>
            <a:srgbClr val="DEF1F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505" name="Oval 27"/>
          <p:cNvSpPr>
            <a:spLocks noChangeArrowheads="1"/>
          </p:cNvSpPr>
          <p:nvPr/>
        </p:nvSpPr>
        <p:spPr bwMode="auto">
          <a:xfrm>
            <a:off x="8604250" y="1555750"/>
            <a:ext cx="144463" cy="144463"/>
          </a:xfrm>
          <a:prstGeom prst="ellipse">
            <a:avLst/>
          </a:prstGeom>
          <a:solidFill>
            <a:srgbClr val="DEF1F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506" name="Oval 28"/>
          <p:cNvSpPr>
            <a:spLocks noChangeArrowheads="1"/>
          </p:cNvSpPr>
          <p:nvPr/>
        </p:nvSpPr>
        <p:spPr bwMode="auto">
          <a:xfrm>
            <a:off x="8172450" y="1555750"/>
            <a:ext cx="142875" cy="144463"/>
          </a:xfrm>
          <a:prstGeom prst="ellipse">
            <a:avLst/>
          </a:prstGeom>
          <a:solidFill>
            <a:srgbClr val="DEF1F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507" name="Line 29"/>
          <p:cNvSpPr>
            <a:spLocks noChangeShapeType="1"/>
          </p:cNvSpPr>
          <p:nvPr/>
        </p:nvSpPr>
        <p:spPr bwMode="auto">
          <a:xfrm>
            <a:off x="7956550" y="260350"/>
            <a:ext cx="0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29" name="ชื่อเรื่อง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0" name="ตัวยึดเนื้อหา 29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31" name="Picture 5" descr="http://2.bp.blogspot.com/_S0sCgKSyq5U/TMqTZLclKlI/AAAAAAAADBE/cKI26ngsrHM/s1600/NRR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2638" y="3819525"/>
            <a:ext cx="1233487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สี่เหลี่ยมผืนผ้า 4"/>
          <p:cNvSpPr>
            <a:spLocks noChangeArrowheads="1"/>
          </p:cNvSpPr>
          <p:nvPr/>
        </p:nvSpPr>
        <p:spPr bwMode="auto">
          <a:xfrm>
            <a:off x="1943100" y="3495675"/>
            <a:ext cx="6215063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th-TH" sz="3200" b="1" dirty="0">
                <a:latin typeface="Layiji MaHaNiYom BAO" pitchFamily="2" charset="0"/>
                <a:cs typeface="Layiji MaHaNiYom BAO" pitchFamily="2" charset="0"/>
              </a:rPr>
              <a:t/>
            </a:r>
            <a:br>
              <a:rPr lang="th-TH" sz="3200" b="1" dirty="0">
                <a:latin typeface="Layiji MaHaNiYom BAO" pitchFamily="2" charset="0"/>
                <a:cs typeface="Layiji MaHaNiYom BAO" pitchFamily="2" charset="0"/>
              </a:rPr>
            </a:br>
            <a:r>
              <a:rPr lang="th-TH" sz="3200" b="1" dirty="0">
                <a:latin typeface="Layiji MaHaNiYom BAO" pitchFamily="2" charset="0"/>
                <a:cs typeface="Layiji MaHaNiYom BAO" pitchFamily="2" charset="0"/>
              </a:rPr>
              <a:t> </a:t>
            </a:r>
            <a:r>
              <a:rPr lang="th-TH" sz="3200" b="1" dirty="0" smtClean="0">
                <a:latin typeface="Layiji MaHaNiYom BAO" pitchFamily="2" charset="0"/>
                <a:cs typeface="Layiji MaHaNiYom BAO" pitchFamily="2" charset="0"/>
              </a:rPr>
              <a:t>การพัฒนาระบบสารสนเทศ </a:t>
            </a:r>
            <a:endParaRPr lang="th-TH" sz="3200" b="1" dirty="0" smtClean="0">
              <a:latin typeface="Layiji MaHaNiYom BAO" pitchFamily="2" charset="0"/>
              <a:cs typeface="Layiji MaHaNiYom BAO" pitchFamily="2" charset="0"/>
            </a:endParaRPr>
          </a:p>
          <a:p>
            <a:pPr algn="r"/>
            <a:r>
              <a:rPr lang="th-TH" sz="3200" b="1" dirty="0" smtClean="0">
                <a:latin typeface="Layiji MaHaNiYom BAO" pitchFamily="2" charset="0"/>
                <a:cs typeface="Layiji MaHaNiYom BAO" pitchFamily="2" charset="0"/>
              </a:rPr>
              <a:t>(</a:t>
            </a:r>
            <a:r>
              <a:rPr lang="en-US" sz="3200" b="1" dirty="0" smtClean="0">
                <a:latin typeface="Layiji MaHaNiYom BAO" pitchFamily="2" charset="0"/>
                <a:cs typeface="Layiji MaHaNiYom BAO" pitchFamily="2" charset="0"/>
              </a:rPr>
              <a:t>System Development) </a:t>
            </a:r>
            <a:endParaRPr lang="th-TH" sz="3200" b="1" dirty="0" smtClean="0">
              <a:latin typeface="Layiji MaHaNiYom BAO" pitchFamily="2" charset="0"/>
              <a:cs typeface="Layiji MaHaNiYom BAO" pitchFamily="2" charset="0"/>
            </a:endParaRPr>
          </a:p>
          <a:p>
            <a:pPr algn="r"/>
            <a:r>
              <a:rPr lang="th-TH" sz="3200" b="1" dirty="0" smtClean="0">
                <a:latin typeface="Layiji MaHaNiYom BAO" pitchFamily="2" charset="0"/>
                <a:cs typeface="Layiji MaHaNiYom BAO" pitchFamily="2" charset="0"/>
              </a:rPr>
              <a:t>อ.</a:t>
            </a:r>
            <a:r>
              <a:rPr lang="th-TH" sz="3200" b="1" dirty="0">
                <a:latin typeface="Layiji MaHaNiYom BAO" pitchFamily="2" charset="0"/>
                <a:cs typeface="Layiji MaHaNiYom BAO" pitchFamily="2" charset="0"/>
              </a:rPr>
              <a:t>ศศิกานต์ ไพลกลาง</a:t>
            </a:r>
            <a:r>
              <a:rPr lang="en-US" sz="3200" b="1" dirty="0">
                <a:latin typeface="Layiji MaHaNiYom BAO" pitchFamily="2" charset="0"/>
                <a:cs typeface="Layiji MaHaNiYom BAO" pitchFamily="2" charset="0"/>
              </a:rPr>
              <a:t> </a:t>
            </a:r>
            <a:endParaRPr lang="th-TH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4"/>
          <p:cNvSpPr txBox="1">
            <a:spLocks noChangeArrowheads="1"/>
          </p:cNvSpPr>
          <p:nvPr/>
        </p:nvSpPr>
        <p:spPr bwMode="auto">
          <a:xfrm>
            <a:off x="107950" y="115888"/>
            <a:ext cx="8964613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0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วงจรการพัฒนาระบบ </a:t>
            </a:r>
            <a:br>
              <a:rPr lang="th-TH" sz="40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</a:br>
            <a:r>
              <a:rPr lang="th-TH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en-US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System Development Life Cycle (SDLC)</a:t>
            </a:r>
            <a:r>
              <a:rPr lang="th-TH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57347" name="Rectangle 5"/>
          <p:cNvSpPr>
            <a:spLocks noChangeArrowheads="1"/>
          </p:cNvSpPr>
          <p:nvPr/>
        </p:nvSpPr>
        <p:spPr bwMode="auto">
          <a:xfrm>
            <a:off x="533400" y="1447800"/>
            <a:ext cx="8610600" cy="533400"/>
          </a:xfrm>
          <a:prstGeom prst="rect">
            <a:avLst/>
          </a:prstGeom>
          <a:solidFill>
            <a:srgbClr val="FF5050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th-TH" sz="2900">
                <a:latin typeface="Tahoma" pitchFamily="34" charset="0"/>
                <a:cs typeface="Tahoma" pitchFamily="34" charset="0"/>
              </a:rPr>
              <a:t>การวิเคราะห์ระบบ </a:t>
            </a:r>
            <a:r>
              <a:rPr lang="en-US" sz="2900">
                <a:latin typeface="Tahoma" pitchFamily="34" charset="0"/>
                <a:cs typeface="Tahoma" pitchFamily="34" charset="0"/>
              </a:rPr>
              <a:t>(</a:t>
            </a:r>
            <a:r>
              <a:rPr lang="th-TH" sz="2900">
                <a:latin typeface="Tahoma" pitchFamily="34" charset="0"/>
                <a:cs typeface="Tahoma" pitchFamily="34" charset="0"/>
              </a:rPr>
              <a:t> </a:t>
            </a:r>
            <a:r>
              <a:rPr lang="en-US" sz="2900">
                <a:latin typeface="Tahoma" pitchFamily="34" charset="0"/>
                <a:cs typeface="Tahoma" pitchFamily="34" charset="0"/>
              </a:rPr>
              <a:t>System Analysis) </a:t>
            </a:r>
          </a:p>
        </p:txBody>
      </p:sp>
      <p:sp>
        <p:nvSpPr>
          <p:cNvPr id="57348" name="Rectangle 6"/>
          <p:cNvSpPr>
            <a:spLocks noChangeArrowheads="1"/>
          </p:cNvSpPr>
          <p:nvPr/>
        </p:nvSpPr>
        <p:spPr bwMode="auto">
          <a:xfrm>
            <a:off x="533400" y="2293938"/>
            <a:ext cx="80772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thaiDist"/>
            <a:r>
              <a:rPr lang="th-TH" sz="2400">
                <a:latin typeface="Tahoma" pitchFamily="34" charset="0"/>
                <a:cs typeface="Tahoma" pitchFamily="34" charset="0"/>
              </a:rPr>
              <a:t>	การวิเคราะห์ระบบเริ่มตั้งแต่การศึกษาระบบการทำงานของธุรกิจนั้น</a:t>
            </a:r>
            <a:r>
              <a:rPr lang="en-US" sz="2400">
                <a:latin typeface="Tahoma" pitchFamily="34" charset="0"/>
                <a:cs typeface="Tahoma" pitchFamily="34" charset="0"/>
              </a:rPr>
              <a:t> </a:t>
            </a:r>
            <a:r>
              <a:rPr lang="th-TH" sz="2400">
                <a:latin typeface="Tahoma" pitchFamily="34" charset="0"/>
                <a:cs typeface="Tahoma" pitchFamily="34" charset="0"/>
              </a:rPr>
              <a:t>หลังจากนั้นกำหนดความต้องการของระบบใหม่ ซึ่งนักวิเคราะห์ระบบจะต้องใช้เทคนิคในการเก็บข้อมูล (</a:t>
            </a:r>
            <a:r>
              <a:rPr lang="en-US" sz="2400">
                <a:latin typeface="Tahoma" pitchFamily="34" charset="0"/>
                <a:cs typeface="Tahoma" pitchFamily="34" charset="0"/>
              </a:rPr>
              <a:t>Fact-Gathering Techniques) </a:t>
            </a:r>
            <a:r>
              <a:rPr lang="th-TH" sz="2400">
                <a:latin typeface="Tahoma" pitchFamily="34" charset="0"/>
                <a:cs typeface="Tahoma" pitchFamily="34" charset="0"/>
              </a:rPr>
              <a:t>เมื่อจบขั้นตอนการวิเคราะห์แล้ว นักวิเคราะห์ระบบจะต้องเขียนรายงานสรุปออกมาเป็น ข้อมูลเฉพาะของปัญหา (</a:t>
            </a:r>
            <a:r>
              <a:rPr lang="en-US" sz="2400">
                <a:latin typeface="Tahoma" pitchFamily="34" charset="0"/>
                <a:cs typeface="Tahoma" pitchFamily="34" charset="0"/>
              </a:rPr>
              <a:t>Problem Specification)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Box 1"/>
          <p:cNvSpPr txBox="1">
            <a:spLocks noChangeArrowheads="1"/>
          </p:cNvSpPr>
          <p:nvPr/>
        </p:nvSpPr>
        <p:spPr bwMode="auto">
          <a:xfrm>
            <a:off x="685800" y="533400"/>
            <a:ext cx="81534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Palatino Linotype" pitchFamily="18" charset="0"/>
              <a:buAutoNum type="arabicPeriod"/>
            </a:pPr>
            <a:r>
              <a:rPr lang="th-TH" sz="2800">
                <a:latin typeface="Tahoma" pitchFamily="34" charset="0"/>
                <a:cs typeface="Tahoma" pitchFamily="34" charset="0"/>
              </a:rPr>
              <a:t>ทบทวนวัตถุประสงค์และเป้าหมายของการวิเคราะห์ระบบ</a:t>
            </a:r>
          </a:p>
          <a:p>
            <a:pPr marL="342900" indent="-342900">
              <a:buFont typeface="Palatino Linotype" pitchFamily="18" charset="0"/>
              <a:buAutoNum type="arabicPeriod"/>
            </a:pPr>
            <a:r>
              <a:rPr lang="th-TH" sz="2800">
                <a:latin typeface="Tahoma" pitchFamily="34" charset="0"/>
                <a:cs typeface="Tahoma" pitchFamily="34" charset="0"/>
              </a:rPr>
              <a:t>ศึกษาแนวทางที่ได้เสนอไว้ในการศึกษาเบื้องต้น</a:t>
            </a:r>
          </a:p>
          <a:p>
            <a:pPr marL="342900" indent="-342900">
              <a:buFont typeface="Palatino Linotype" pitchFamily="18" charset="0"/>
              <a:buAutoNum type="arabicPeriod"/>
            </a:pPr>
            <a:r>
              <a:rPr lang="th-TH" sz="2800">
                <a:latin typeface="Tahoma" pitchFamily="34" charset="0"/>
                <a:cs typeface="Tahoma" pitchFamily="34" charset="0"/>
              </a:rPr>
              <a:t>ศึกษารวบรวมเอกสารต่างๆที่เกี่ยวข้องกับระบบ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th-TH" sz="2800">
                <a:latin typeface="Tahoma" pitchFamily="34" charset="0"/>
                <a:cs typeface="Tahoma" pitchFamily="34" charset="0"/>
              </a:rPr>
              <a:t>ผังการจัดองค์กร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th-TH" sz="2800">
                <a:latin typeface="Tahoma" pitchFamily="34" charset="0"/>
                <a:cs typeface="Tahoma" pitchFamily="34" charset="0"/>
              </a:rPr>
              <a:t>แผนงานของหน่วยงาน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th-TH" sz="2800">
                <a:latin typeface="Tahoma" pitchFamily="34" charset="0"/>
                <a:cs typeface="Tahoma" pitchFamily="34" charset="0"/>
              </a:rPr>
              <a:t>เอกสารต่างๆและรายงาน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th-TH" sz="2800">
                <a:latin typeface="Tahoma" pitchFamily="34" charset="0"/>
                <a:cs typeface="Tahoma" pitchFamily="34" charset="0"/>
              </a:rPr>
              <a:t>กฎระเบียบต่างๆ</a:t>
            </a:r>
          </a:p>
          <a:p>
            <a:pPr marL="342900" indent="-342900">
              <a:buFont typeface="Palatino Linotype" pitchFamily="18" charset="0"/>
              <a:buAutoNum type="arabicPeriod"/>
            </a:pPr>
            <a:r>
              <a:rPr lang="th-TH" sz="2800">
                <a:latin typeface="Tahoma" pitchFamily="34" charset="0"/>
                <a:cs typeface="Tahoma" pitchFamily="34" charset="0"/>
              </a:rPr>
              <a:t>ศึกษาความต้องการของผู้บริหาร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th-TH" sz="2800">
                <a:latin typeface="Tahoma" pitchFamily="34" charset="0"/>
                <a:cs typeface="Tahoma" pitchFamily="34" charset="0"/>
              </a:rPr>
              <a:t>สัมภาษณ์ผู้บริหารและผู้ปฏิบัติงาน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th-TH" sz="2800">
                <a:latin typeface="Tahoma" pitchFamily="34" charset="0"/>
                <a:cs typeface="Tahoma" pitchFamily="34" charset="0"/>
              </a:rPr>
              <a:t>สำรวจความต้องการโดยใช้แบบสอบถาม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Box 1"/>
          <p:cNvSpPr txBox="1">
            <a:spLocks noChangeArrowheads="1"/>
          </p:cNvSpPr>
          <p:nvPr/>
        </p:nvSpPr>
        <p:spPr bwMode="auto">
          <a:xfrm>
            <a:off x="533400" y="838200"/>
            <a:ext cx="80010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800">
                <a:latin typeface="Tahoma" pitchFamily="34" charset="0"/>
                <a:cs typeface="Tahoma" pitchFamily="34" charset="0"/>
              </a:rPr>
              <a:t>5. </a:t>
            </a:r>
            <a:r>
              <a:rPr lang="th-TH" sz="2800">
                <a:latin typeface="Tahoma" pitchFamily="34" charset="0"/>
                <a:cs typeface="Tahoma" pitchFamily="34" charset="0"/>
              </a:rPr>
              <a:t>ศึกษาสภาพการปฏิบัติงานจริง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th-TH" sz="2800">
                <a:latin typeface="Tahoma" pitchFamily="34" charset="0"/>
                <a:cs typeface="Tahoma" pitchFamily="34" charset="0"/>
              </a:rPr>
              <a:t>ทำความเข้าใจเนื้อหาของข้อมูลที่ใช้ในปัจจุบัน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th-TH" sz="2800">
                <a:latin typeface="Tahoma" pitchFamily="34" charset="0"/>
                <a:cs typeface="Tahoma" pitchFamily="34" charset="0"/>
              </a:rPr>
              <a:t>ทำความเข้าใจทางเดินของข้อมูล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th-TH" sz="2800">
                <a:latin typeface="Tahoma" pitchFamily="34" charset="0"/>
                <a:cs typeface="Tahoma" pitchFamily="34" charset="0"/>
              </a:rPr>
              <a:t>ทำความเข้าใจกระบวนการทำงาน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th-TH" sz="2800">
                <a:latin typeface="Tahoma" pitchFamily="34" charset="0"/>
                <a:cs typeface="Tahoma" pitchFamily="34" charset="0"/>
              </a:rPr>
              <a:t>ทำความเข้าใจการดูแลรักษาข้อมูล</a:t>
            </a:r>
          </a:p>
          <a:p>
            <a:pPr marL="457200" indent="-457200">
              <a:buFontTx/>
              <a:buAutoNum type="arabicPeriod" startAt="6"/>
            </a:pPr>
            <a:r>
              <a:rPr lang="th-TH" sz="2800">
                <a:latin typeface="Tahoma" pitchFamily="34" charset="0"/>
                <a:cs typeface="Tahoma" pitchFamily="34" charset="0"/>
              </a:rPr>
              <a:t>จำแนกปัญหาในระบบปัจจุบัน</a:t>
            </a:r>
          </a:p>
          <a:p>
            <a:pPr marL="457200" indent="-457200">
              <a:buFontTx/>
              <a:buAutoNum type="arabicPeriod" startAt="6"/>
            </a:pPr>
            <a:r>
              <a:rPr lang="th-TH" sz="2800">
                <a:latin typeface="Tahoma" pitchFamily="34" charset="0"/>
                <a:cs typeface="Tahoma" pitchFamily="34" charset="0"/>
              </a:rPr>
              <a:t>กำหนดแนวทางการแก้ไขปัญหา</a:t>
            </a:r>
          </a:p>
          <a:p>
            <a:pPr marL="457200" indent="-457200">
              <a:buFontTx/>
              <a:buAutoNum type="arabicPeriod" startAt="6"/>
            </a:pPr>
            <a:r>
              <a:rPr lang="th-TH" sz="2800">
                <a:latin typeface="Tahoma" pitchFamily="34" charset="0"/>
                <a:cs typeface="Tahoma" pitchFamily="34" charset="0"/>
              </a:rPr>
              <a:t>กำหนดโครงร่างของระบบใหม่</a:t>
            </a:r>
          </a:p>
          <a:p>
            <a:pPr marL="457200" indent="-457200">
              <a:buFontTx/>
              <a:buAutoNum type="arabicPeriod" startAt="6"/>
            </a:pPr>
            <a:r>
              <a:rPr lang="th-TH" sz="2800">
                <a:latin typeface="Tahoma" pitchFamily="34" charset="0"/>
                <a:cs typeface="Tahoma" pitchFamily="34" charset="0"/>
              </a:rPr>
              <a:t>การจัดสรรทรัพยากรต่างสำหรับการพัฒนา</a:t>
            </a:r>
          </a:p>
          <a:p>
            <a:pPr marL="457200" indent="-457200">
              <a:buFontTx/>
              <a:buAutoNum type="arabicPeriod" startAt="6"/>
            </a:pPr>
            <a:r>
              <a:rPr lang="th-TH" sz="2800">
                <a:latin typeface="Tahoma" pitchFamily="34" charset="0"/>
                <a:cs typeface="Tahoma" pitchFamily="34" charset="0"/>
              </a:rPr>
              <a:t>จัดทำรายงายงานการวิเคราะห์ระบบ</a:t>
            </a:r>
            <a:endParaRPr lang="en-US" sz="28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81000" y="76200"/>
            <a:ext cx="8763000" cy="6340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8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การวิเคราะห์ข้อมูลที่รวบรวมมา</a:t>
            </a:r>
            <a:r>
              <a:rPr lang="th-TH" sz="2800">
                <a:latin typeface="Tahoma" pitchFamily="34" charset="0"/>
                <a:cs typeface="Tahoma" pitchFamily="34" charset="0"/>
              </a:rPr>
              <a:t> ประกอบด้วยการวิเคราะห์โครงสร้างและสิ่งแวดล้อมขององค์กร การบริหาร การปฏิบัติการ ตลอดจนความสัมพันธ์ในส่วนต่างๆขององค์กร</a:t>
            </a:r>
          </a:p>
          <a:p>
            <a:pPr eaLnBrk="0" hangingPunct="0">
              <a:spcBef>
                <a:spcPct val="50000"/>
              </a:spcBef>
            </a:pPr>
            <a:r>
              <a:rPr lang="th-TH" sz="28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การวิเคราะห์กระบวนการ</a:t>
            </a:r>
            <a:r>
              <a:rPr lang="th-TH" sz="2800">
                <a:latin typeface="Tahoma" pitchFamily="34" charset="0"/>
                <a:cs typeface="Tahoma" pitchFamily="34" charset="0"/>
              </a:rPr>
              <a:t> เป็นการวิเคราะห์กระบวนการทำงานของระบบงานเดิม และจำลองการทำงานของระบบงานใหม่ที่ต้องการ เพื่อให้ทราบว่าข้อมูลใดเกิดกระบวนการทางธุรกิจ </a:t>
            </a:r>
          </a:p>
          <a:p>
            <a:pPr eaLnBrk="0" hangingPunct="0">
              <a:spcBef>
                <a:spcPct val="50000"/>
              </a:spcBef>
            </a:pPr>
            <a:r>
              <a:rPr lang="th-TH" sz="28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การวิเคราะห์ลักษณะของผลลัพธ์</a:t>
            </a:r>
            <a:r>
              <a:rPr lang="th-TH" sz="280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sz="2800">
                <a:latin typeface="Tahoma" pitchFamily="34" charset="0"/>
                <a:cs typeface="Tahoma" pitchFamily="34" charset="0"/>
              </a:rPr>
              <a:t>โดยพิจารณาว่าผู้ใดเป็นผู้ใช้ผลลัพธ์ ไปใช้ที่ไหน เพื่อวัตถุประสงค์อะไร เมื่อไร ผลลัพธ์ตรงกับความต้องการหรือไม่ มีความแน่นอนถูกต้องต่อการใช้งานหรือไม่ </a:t>
            </a:r>
            <a:endParaRPr lang="th-TH" sz="280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th-TH" sz="28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การวิเคราะห์ข้อมูลเข้า</a:t>
            </a:r>
            <a:r>
              <a:rPr lang="th-TH" sz="2800">
                <a:latin typeface="Tahoma" pitchFamily="34" charset="0"/>
                <a:cs typeface="Tahoma" pitchFamily="34" charset="0"/>
              </a:rPr>
              <a:t> วิเคราะห์การใช้ข้อมูลในแต่ละหน่วยงานโดยคำนึงถึงความสัมพันธ์ระหว่างข้อมูล และวิธีการจัดแฟ้มข้อมูล การประมวลผล และผลลัพธ์</a:t>
            </a:r>
            <a:endParaRPr lang="th-TH" sz="280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4"/>
          <p:cNvSpPr txBox="1">
            <a:spLocks noChangeArrowheads="1"/>
          </p:cNvSpPr>
          <p:nvPr/>
        </p:nvSpPr>
        <p:spPr bwMode="auto">
          <a:xfrm>
            <a:off x="107950" y="115888"/>
            <a:ext cx="8964613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0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วงจรการพัฒนาระบบ </a:t>
            </a:r>
            <a:br>
              <a:rPr lang="th-TH" sz="40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</a:br>
            <a:r>
              <a:rPr lang="th-TH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en-US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System Development Life Cycle (SDLC)</a:t>
            </a:r>
            <a:r>
              <a:rPr lang="th-TH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61443" name="Rectangle 5"/>
          <p:cNvSpPr>
            <a:spLocks noChangeArrowheads="1"/>
          </p:cNvSpPr>
          <p:nvPr/>
        </p:nvSpPr>
        <p:spPr bwMode="auto">
          <a:xfrm>
            <a:off x="0" y="1524000"/>
            <a:ext cx="9144000" cy="538609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th-TH" sz="2900" b="1" dirty="0" smtClean="0">
                <a:latin typeface="Tahoma" pitchFamily="34" charset="0"/>
                <a:cs typeface="Tahoma" pitchFamily="34" charset="0"/>
              </a:rPr>
              <a:t>  ขั้นตอนที่</a:t>
            </a:r>
            <a:r>
              <a:rPr lang="en-US" sz="2900" b="1" dirty="0" smtClean="0">
                <a:latin typeface="Tahoma" pitchFamily="34" charset="0"/>
                <a:cs typeface="Tahoma" pitchFamily="34" charset="0"/>
              </a:rPr>
              <a:t> 4 : </a:t>
            </a:r>
            <a:r>
              <a:rPr lang="th-TH" sz="2900" b="1" dirty="0">
                <a:latin typeface="Tahoma" pitchFamily="34" charset="0"/>
                <a:cs typeface="Tahoma" pitchFamily="34" charset="0"/>
              </a:rPr>
              <a:t>การออกแบบระบบ ( </a:t>
            </a:r>
            <a:r>
              <a:rPr lang="en-US" sz="2900" b="1" dirty="0">
                <a:latin typeface="Tahoma" pitchFamily="34" charset="0"/>
                <a:cs typeface="Tahoma" pitchFamily="34" charset="0"/>
              </a:rPr>
              <a:t>System Design) </a:t>
            </a:r>
          </a:p>
        </p:txBody>
      </p:sp>
      <p:sp>
        <p:nvSpPr>
          <p:cNvPr id="61444" name="Rectangle 6"/>
          <p:cNvSpPr>
            <a:spLocks noChangeArrowheads="1"/>
          </p:cNvSpPr>
          <p:nvPr/>
        </p:nvSpPr>
        <p:spPr bwMode="auto">
          <a:xfrm>
            <a:off x="457200" y="2590800"/>
            <a:ext cx="80772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th-TH" sz="2400">
                <a:latin typeface="Tahoma" pitchFamily="34" charset="0"/>
                <a:cs typeface="Tahoma" pitchFamily="34" charset="0"/>
              </a:rPr>
              <a:t>ในการออกแบบโปรแกรมต้องคำนึงถึงความปลอดภัย (</a:t>
            </a:r>
            <a:r>
              <a:rPr lang="en-US" sz="2400">
                <a:latin typeface="Tahoma" pitchFamily="34" charset="0"/>
                <a:cs typeface="Tahoma" pitchFamily="34" charset="0"/>
              </a:rPr>
              <a:t>Security) </a:t>
            </a:r>
            <a:r>
              <a:rPr lang="th-TH" sz="2400">
                <a:latin typeface="Tahoma" pitchFamily="34" charset="0"/>
                <a:cs typeface="Tahoma" pitchFamily="34" charset="0"/>
              </a:rPr>
              <a:t>ของระบบด้วย เพื่อป้องกันการผิดพลาดที่อาจจะเกิดขึ้น เช่น "รหัส" สำหรับผู้ใช้ที่มีสิทธิ์สำรองไฟล์ข้อมูลทั้งหมด เป็นต้น</a:t>
            </a:r>
          </a:p>
          <a:p>
            <a:r>
              <a:rPr lang="th-TH" sz="2400">
                <a:latin typeface="Tahoma" pitchFamily="34" charset="0"/>
                <a:cs typeface="Tahoma" pitchFamily="34" charset="0"/>
              </a:rPr>
              <a:t>	นักวิเคราะห์ระบบจะต้องออกแบบฟอร์มสำหรับข้อมูลขาเข้า (</a:t>
            </a:r>
            <a:r>
              <a:rPr lang="en-US" sz="2400">
                <a:latin typeface="Tahoma" pitchFamily="34" charset="0"/>
                <a:cs typeface="Tahoma" pitchFamily="34" charset="0"/>
              </a:rPr>
              <a:t>Input Format) </a:t>
            </a:r>
            <a:r>
              <a:rPr lang="th-TH" sz="2400">
                <a:latin typeface="Tahoma" pitchFamily="34" charset="0"/>
                <a:cs typeface="Tahoma" pitchFamily="34" charset="0"/>
              </a:rPr>
              <a:t>ออกแบบรายงาน (</a:t>
            </a:r>
            <a:r>
              <a:rPr lang="en-US" sz="2400">
                <a:latin typeface="Tahoma" pitchFamily="34" charset="0"/>
                <a:cs typeface="Tahoma" pitchFamily="34" charset="0"/>
              </a:rPr>
              <a:t>Report Format) </a:t>
            </a:r>
            <a:r>
              <a:rPr lang="th-TH" sz="2400">
                <a:latin typeface="Tahoma" pitchFamily="34" charset="0"/>
                <a:cs typeface="Tahoma" pitchFamily="34" charset="0"/>
              </a:rPr>
              <a:t>และการแสดงผลบนจอภาพ (</a:t>
            </a:r>
            <a:r>
              <a:rPr lang="en-US" sz="2400">
                <a:latin typeface="Tahoma" pitchFamily="34" charset="0"/>
                <a:cs typeface="Tahoma" pitchFamily="34" charset="0"/>
              </a:rPr>
              <a:t>Screen Format) </a:t>
            </a:r>
            <a:r>
              <a:rPr lang="th-TH" sz="2400">
                <a:latin typeface="Tahoma" pitchFamily="34" charset="0"/>
                <a:cs typeface="Tahoma" pitchFamily="34" charset="0"/>
              </a:rPr>
              <a:t>หลักการการออกแบบฟอร์มข้อมูลขาเข้าคือ ง่ายต่อการ ใช้งาน และป้องกันข้อผิดพลาดที่อาจจะเกิดขึ้น ถัดมาระบบจะต้องออกแบบวิธีการใช้งาน </a:t>
            </a:r>
            <a:endParaRPr lang="en-US" sz="24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381000" y="152400"/>
            <a:ext cx="8305800" cy="711200"/>
          </a:xfrm>
          <a:prstGeom prst="rect">
            <a:avLst/>
          </a:prstGeom>
          <a:solidFill>
            <a:srgbClr val="FFFFCC"/>
          </a:solidFill>
          <a:ln w="9525">
            <a:solidFill>
              <a:srgbClr val="A5002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A50021"/>
                </a:solidFill>
                <a:latin typeface="Times New Roman" pitchFamily="18" charset="0"/>
                <a:cs typeface="Angsana New" pitchFamily="18" charset="-34"/>
              </a:rPr>
              <a:t>Design the System</a:t>
            </a:r>
            <a:endParaRPr lang="th-TH" sz="4000" b="1">
              <a:solidFill>
                <a:srgbClr val="A50021"/>
              </a:solidFill>
              <a:latin typeface="Times New Roman" pitchFamily="18" charset="0"/>
              <a:cs typeface="Angsana New" pitchFamily="18" charset="-34"/>
            </a:endParaRPr>
          </a:p>
        </p:txBody>
      </p:sp>
      <p:pic>
        <p:nvPicPr>
          <p:cNvPr id="62467" name="Picture 3" descr="sdlcphas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43100" y="838200"/>
            <a:ext cx="49022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196975"/>
            <a:ext cx="8964612" cy="42973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ebdings" pitchFamily="18" charset="2"/>
              <a:buChar char="4"/>
            </a:pPr>
            <a:r>
              <a:rPr lang="th-TH" sz="28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การออกแบบเชิงทางตรรกะ</a:t>
            </a:r>
            <a:r>
              <a:rPr lang="th-TH" sz="280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endParaRPr lang="en-US" sz="280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lvl="1" eaLnBrk="1" hangingPunct="1">
              <a:lnSpc>
                <a:spcPct val="80000"/>
              </a:lnSpc>
              <a:buFont typeface="Webdings" pitchFamily="18" charset="2"/>
              <a:buChar char="4"/>
            </a:pPr>
            <a:r>
              <a:rPr lang="th-TH" sz="280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ทบทวนรายงานการวิเคราะห์ระบบ</a:t>
            </a:r>
          </a:p>
          <a:p>
            <a:pPr lvl="1" eaLnBrk="1" hangingPunct="1">
              <a:lnSpc>
                <a:spcPct val="80000"/>
              </a:lnSpc>
              <a:buFont typeface="Webdings" pitchFamily="18" charset="2"/>
              <a:buChar char="4"/>
            </a:pPr>
            <a:r>
              <a:rPr lang="th-TH" sz="280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ออกแบบตามลำดับต่างๆของงาน</a:t>
            </a:r>
          </a:p>
          <a:p>
            <a:pPr lvl="1" eaLnBrk="1" hangingPunct="1">
              <a:lnSpc>
                <a:spcPct val="80000"/>
              </a:lnSpc>
              <a:buFont typeface="Webdings" pitchFamily="18" charset="2"/>
              <a:buChar char="4"/>
            </a:pPr>
            <a:r>
              <a:rPr lang="th-TH" sz="280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กำหนดส่วนที่คนและคอมพิวเตอร์ทำงานประสานกัน</a:t>
            </a:r>
            <a:endParaRPr lang="en-US" sz="280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80000"/>
              </a:lnSpc>
              <a:buFont typeface="Webdings" pitchFamily="18" charset="2"/>
              <a:buChar char="4"/>
            </a:pPr>
            <a:r>
              <a:rPr lang="th-TH" sz="28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การออกแบบในรายละเอียด</a:t>
            </a:r>
          </a:p>
          <a:p>
            <a:pPr lvl="1" eaLnBrk="1" hangingPunct="1">
              <a:lnSpc>
                <a:spcPct val="80000"/>
              </a:lnSpc>
              <a:buFont typeface="Webdings" pitchFamily="18" charset="2"/>
              <a:buChar char="4"/>
            </a:pPr>
            <a:r>
              <a:rPr lang="th-TH" sz="28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ออกแบบรายละเอียดต่างๆของระบบ</a:t>
            </a:r>
          </a:p>
          <a:p>
            <a:pPr lvl="1" eaLnBrk="1" hangingPunct="1">
              <a:lnSpc>
                <a:spcPct val="80000"/>
              </a:lnSpc>
              <a:buFont typeface="Webdings" pitchFamily="18" charset="2"/>
              <a:buChar char="4"/>
            </a:pPr>
            <a:r>
              <a:rPr lang="th-TH" sz="28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ออกแบบข้อมูลต่างๆ สำหรับการตรวจสอบความถูกต้อง</a:t>
            </a:r>
          </a:p>
          <a:p>
            <a:pPr lvl="1" eaLnBrk="1" hangingPunct="1">
              <a:lnSpc>
                <a:spcPct val="80000"/>
              </a:lnSpc>
              <a:buFont typeface="Webdings" pitchFamily="18" charset="2"/>
              <a:buChar char="4"/>
            </a:pPr>
            <a:r>
              <a:rPr lang="th-TH" sz="28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ออกแบบเนื้อหาสำหรับการฝึกอบรม</a:t>
            </a:r>
          </a:p>
          <a:p>
            <a:pPr lvl="1" eaLnBrk="1" hangingPunct="1">
              <a:lnSpc>
                <a:spcPct val="80000"/>
              </a:lnSpc>
              <a:buFont typeface="Webdings" pitchFamily="18" charset="2"/>
              <a:buChar char="4"/>
            </a:pPr>
            <a:r>
              <a:rPr lang="th-TH" sz="28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จัดทำรายงานการออกแบบ</a:t>
            </a:r>
          </a:p>
        </p:txBody>
      </p:sp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323850" y="260350"/>
            <a:ext cx="85693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th-TH" sz="35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ขั้นตอนการออกแบบระบบสารสนเทศ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3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139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8" dur="500"/>
                                        <p:tgtEl>
                                          <p:spTgt spid="139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39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139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139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139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500"/>
                                        <p:tgtEl>
                                          <p:spTgt spid="139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139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6" grpId="0" build="p" autoUpdateAnimBg="0" advAuto="0"/>
      <p:bldP spid="13926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Design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447800"/>
            <a:ext cx="8839200" cy="46482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Design phase </a:t>
            </a:r>
            <a:r>
              <a:rPr lang="th-TH" sz="2800" b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ประกอบกิจกรรมหลัก</a:t>
            </a:r>
            <a:r>
              <a:rPr lang="en-US" sz="2800" b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2 </a:t>
            </a:r>
            <a:r>
              <a:rPr lang="th-TH" sz="2800" b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กิจกรรม</a:t>
            </a:r>
            <a:endParaRPr lang="en-US" sz="2800" smtClean="0">
              <a:solidFill>
                <a:schemeClr val="accent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4517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0" y="6400800"/>
            <a:ext cx="1676400" cy="457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400" smtClean="0"/>
              <a:t>Page 638</a:t>
            </a:r>
          </a:p>
        </p:txBody>
      </p:sp>
      <p:sp>
        <p:nvSpPr>
          <p:cNvPr id="41989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/>
            <a:fld id="{FDD7F64A-CD25-48C8-BA9B-1C6585BB7E17}" type="slidenum">
              <a:rPr lang="en-US" sz="120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17</a:t>
            </a:fld>
            <a:endParaRPr lang="en-US" sz="12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533400" y="2209800"/>
          <a:ext cx="80772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Design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1295400"/>
            <a:ext cx="8839200" cy="4648200"/>
          </a:xfrm>
        </p:spPr>
        <p:txBody>
          <a:bodyPr/>
          <a:lstStyle/>
          <a:p>
            <a:pPr eaLnBrk="1" hangingPunct="1"/>
            <a:r>
              <a:rPr lang="th-TH" sz="2800" smtClean="0">
                <a:latin typeface="Tahoma" pitchFamily="34" charset="0"/>
                <a:cs typeface="Tahoma" pitchFamily="34" charset="0"/>
              </a:rPr>
              <a:t>ขั้นตอนต่อไปในการกำหนดคุณสมบัติของรายละเอียด</a:t>
            </a:r>
            <a:endParaRPr lang="en-US" sz="2800" smtClean="0">
              <a:latin typeface="Tahoma" pitchFamily="34" charset="0"/>
              <a:cs typeface="Tahoma" pitchFamily="34" charset="0"/>
            </a:endParaRPr>
          </a:p>
          <a:p>
            <a:pPr lvl="1" eaLnBrk="1" hangingPunct="1"/>
            <a:r>
              <a:rPr lang="th-TH" sz="2800" smtClean="0">
                <a:latin typeface="Tahoma" pitchFamily="34" charset="0"/>
                <a:cs typeface="Tahoma" pitchFamily="34" charset="0"/>
              </a:rPr>
              <a:t>บางครั้งเราเรียกว่า </a:t>
            </a:r>
            <a:r>
              <a:rPr lang="en-US" sz="2800" smtClean="0">
                <a:latin typeface="Tahoma" pitchFamily="34" charset="0"/>
                <a:cs typeface="Tahoma" pitchFamily="34" charset="0"/>
              </a:rPr>
              <a:t>physical design</a:t>
            </a:r>
          </a:p>
        </p:txBody>
      </p:sp>
      <p:sp>
        <p:nvSpPr>
          <p:cNvPr id="66565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0" y="6400800"/>
            <a:ext cx="1676400" cy="457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400" smtClean="0"/>
              <a:t>Page 640</a:t>
            </a:r>
          </a:p>
        </p:txBody>
      </p:sp>
      <p:sp>
        <p:nvSpPr>
          <p:cNvPr id="44037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/>
            <a:fld id="{6234DA7D-35F5-466F-ADE6-881DF09D0DD6}" type="slidenum">
              <a:rPr lang="en-US" sz="120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18</a:t>
            </a:fld>
            <a:endParaRPr lang="en-US" sz="12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323850" y="2673350"/>
          <a:ext cx="84582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Design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914400"/>
            <a:ext cx="8839200" cy="4648200"/>
          </a:xfrm>
        </p:spPr>
        <p:txBody>
          <a:bodyPr/>
          <a:lstStyle/>
          <a:p>
            <a:pPr eaLnBrk="1" hangingPunct="1"/>
            <a:r>
              <a:rPr lang="th-TH" sz="2800" smtClean="0">
                <a:latin typeface="Tahoma" pitchFamily="34" charset="0"/>
                <a:cs typeface="Tahoma" pitchFamily="34" charset="0"/>
              </a:rPr>
              <a:t>การวิเคราะห์ระบบมี </a:t>
            </a:r>
            <a:r>
              <a:rPr lang="en-US" sz="2800" smtClean="0">
                <a:latin typeface="Tahoma" pitchFamily="34" charset="0"/>
                <a:cs typeface="Tahoma" pitchFamily="34" charset="0"/>
              </a:rPr>
              <a:t>2 </a:t>
            </a:r>
            <a:r>
              <a:rPr lang="th-TH" sz="2800" smtClean="0">
                <a:latin typeface="Tahoma" pitchFamily="34" charset="0"/>
                <a:cs typeface="Tahoma" pitchFamily="34" charset="0"/>
              </a:rPr>
              <a:t>แบบคือการออกแบบ</a:t>
            </a:r>
            <a:r>
              <a:rPr lang="en-US" sz="2800" smtClean="0">
                <a:latin typeface="Tahoma" pitchFamily="34" charset="0"/>
                <a:cs typeface="Tahoma" pitchFamily="34" charset="0"/>
              </a:rPr>
              <a:t> input </a:t>
            </a:r>
            <a:r>
              <a:rPr lang="th-TH" sz="2800" smtClean="0">
                <a:latin typeface="Tahoma" pitchFamily="34" charset="0"/>
                <a:cs typeface="Tahoma" pitchFamily="34" charset="0"/>
              </a:rPr>
              <a:t>และ</a:t>
            </a:r>
            <a:r>
              <a:rPr lang="en-US" sz="2800" smtClean="0">
                <a:latin typeface="Tahoma" pitchFamily="34" charset="0"/>
                <a:cs typeface="Tahoma" pitchFamily="34" charset="0"/>
              </a:rPr>
              <a:t> output</a:t>
            </a:r>
          </a:p>
        </p:txBody>
      </p:sp>
      <p:sp>
        <p:nvSpPr>
          <p:cNvPr id="45061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/>
            <a:fld id="{3FC1AE93-F0EF-4CC9-B745-77ECEF0A1A2A}" type="slidenum">
              <a:rPr lang="en-US" sz="120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19</a:t>
            </a:fld>
            <a:endParaRPr lang="en-US" sz="12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09600" y="1752600"/>
            <a:ext cx="3319463" cy="5105400"/>
            <a:chOff x="1234191" y="2292235"/>
            <a:chExt cx="2667000" cy="3994265"/>
          </a:xfrm>
        </p:grpSpPr>
        <p:pic>
          <p:nvPicPr>
            <p:cNvPr id="67593" name="Picture 6" descr="Fig12-18.gif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95400" y="3339811"/>
              <a:ext cx="2509597" cy="29466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594" name="TextBox 8"/>
            <p:cNvSpPr txBox="1">
              <a:spLocks noChangeArrowheads="1"/>
            </p:cNvSpPr>
            <p:nvPr/>
          </p:nvSpPr>
          <p:spPr bwMode="auto">
            <a:xfrm>
              <a:off x="1234191" y="2292235"/>
              <a:ext cx="2667000" cy="10408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  <a:latin typeface="Calibri" pitchFamily="34" charset="0"/>
                  <a:cs typeface="Tahoma" pitchFamily="34" charset="0"/>
                </a:rPr>
                <a:t>Mockup</a:t>
              </a:r>
              <a:r>
                <a:rPr lang="th-TH" sz="2800" b="1">
                  <a:solidFill>
                    <a:srgbClr val="FF0000"/>
                  </a:solidFill>
                  <a:latin typeface="Calibri" pitchFamily="34" charset="0"/>
                  <a:cs typeface="Tahoma" pitchFamily="34" charset="0"/>
                </a:rPr>
                <a:t> </a:t>
              </a:r>
              <a:r>
                <a:rPr lang="th-TH" b="1">
                  <a:solidFill>
                    <a:srgbClr val="FF0000"/>
                  </a:solidFill>
                  <a:latin typeface="Calibri" pitchFamily="34" charset="0"/>
                  <a:cs typeface="Tahoma" pitchFamily="34" charset="0"/>
                </a:rPr>
                <a:t>คือตัวอย่างการออกแบบอินพุตเอ้าพุตที่ </a:t>
              </a:r>
              <a:r>
                <a:rPr lang="en-US" b="1">
                  <a:solidFill>
                    <a:srgbClr val="FF0000"/>
                  </a:solidFill>
                  <a:latin typeface="Calibri" pitchFamily="34" charset="0"/>
                  <a:cs typeface="Tahoma" pitchFamily="34" charset="0"/>
                </a:rPr>
                <a:t>SA </a:t>
              </a:r>
              <a:r>
                <a:rPr lang="th-TH" b="1">
                  <a:solidFill>
                    <a:srgbClr val="FF0000"/>
                  </a:solidFill>
                  <a:latin typeface="Calibri" pitchFamily="34" charset="0"/>
                  <a:cs typeface="Tahoma" pitchFamily="34" charset="0"/>
                </a:rPr>
                <a:t>สมมุติการทำงานของระบบ</a:t>
              </a:r>
              <a:endParaRPr lang="en-US" sz="2800" b="1">
                <a:solidFill>
                  <a:srgbClr val="FF0000"/>
                </a:solidFill>
                <a:latin typeface="Calibri" pitchFamily="34" charset="0"/>
                <a:cs typeface="Tahoma" pitchFamily="34" charset="0"/>
              </a:endParaRP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953000" y="1600200"/>
            <a:ext cx="3581400" cy="5029200"/>
            <a:chOff x="5390745" y="2388870"/>
            <a:chExt cx="2667000" cy="3897630"/>
          </a:xfrm>
        </p:grpSpPr>
        <p:pic>
          <p:nvPicPr>
            <p:cNvPr id="67591" name="Picture 7" descr="Fig12-19.gif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410200" y="3322376"/>
              <a:ext cx="2307077" cy="2964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592" name="TextBox 9"/>
            <p:cNvSpPr txBox="1">
              <a:spLocks noChangeArrowheads="1"/>
            </p:cNvSpPr>
            <p:nvPr/>
          </p:nvSpPr>
          <p:spPr bwMode="auto">
            <a:xfrm>
              <a:off x="5390745" y="2388870"/>
              <a:ext cx="2667000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  <a:latin typeface="Calibri" pitchFamily="34" charset="0"/>
                  <a:cs typeface="Tahoma" pitchFamily="34" charset="0"/>
                </a:rPr>
                <a:t>Layout chart</a:t>
              </a:r>
              <a:r>
                <a:rPr lang="th-TH" sz="2800" b="1">
                  <a:solidFill>
                    <a:srgbClr val="FF0000"/>
                  </a:solidFill>
                  <a:latin typeface="Calibri" pitchFamily="34" charset="0"/>
                  <a:cs typeface="Tahoma" pitchFamily="34" charset="0"/>
                </a:rPr>
                <a:t> </a:t>
              </a:r>
              <a:r>
                <a:rPr lang="th-TH" b="1">
                  <a:solidFill>
                    <a:srgbClr val="FF0000"/>
                  </a:solidFill>
                  <a:latin typeface="Calibri" pitchFamily="34" charset="0"/>
                  <a:cs typeface="Tahoma" pitchFamily="34" charset="0"/>
                </a:rPr>
                <a:t>การกำหนดเทคนิคและข้อมูลที่อ้างอิงของผู้เขียนโปรแกรม</a:t>
              </a:r>
              <a:endParaRPr lang="en-US" sz="2800" b="1">
                <a:solidFill>
                  <a:srgbClr val="FF0000"/>
                </a:solidFill>
                <a:latin typeface="Calibri" pitchFamily="34" charset="0"/>
                <a:cs typeface="Tahoma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755650" y="260350"/>
            <a:ext cx="6983413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zh-CN" sz="43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การพัฒนาระบบสารสนเทศ</a:t>
            </a:r>
            <a:endParaRPr kumimoji="0" lang="th-TH" sz="43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5" name="Rectangle 30"/>
          <p:cNvSpPr txBox="1">
            <a:spLocks noChangeArrowheads="1"/>
          </p:cNvSpPr>
          <p:nvPr/>
        </p:nvSpPr>
        <p:spPr bwMode="auto">
          <a:xfrm>
            <a:off x="228600" y="1600200"/>
            <a:ext cx="8686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th-TH" sz="28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การพัฒนาระบบสารสนเทศ</a:t>
            </a:r>
            <a:r>
              <a:rPr kumimoji="0" lang="th-TH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(System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</a:t>
            </a:r>
            <a:r>
              <a:rPr lang="en-US" sz="2800" b="1" kern="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Development) </a:t>
            </a:r>
            <a:r>
              <a:rPr kumimoji="0" lang="th-TH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เป็นกิจกรรมทั้งหมดที่จำเป็นในการนำระบบสารสนเทศมาใช้เพื่อแก้ปัญหาขององค์การหรือสร้างโอกาสให้กับองค์การ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Design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839200" cy="4648200"/>
          </a:xfrm>
        </p:spPr>
        <p:txBody>
          <a:bodyPr/>
          <a:lstStyle/>
          <a:p>
            <a:pPr eaLnBrk="1" hangingPunct="1"/>
            <a:r>
              <a:rPr lang="th-TH" sz="320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บุคลากรส่วนมากจะทบทวนการออกแบบรายละเอียดตามข้อกำหนด</a:t>
            </a:r>
            <a:endParaRPr lang="en-US" sz="3200" smtClean="0">
              <a:solidFill>
                <a:schemeClr val="accent2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th-TH" sz="320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การแนะนำ คือจะต้องมีแบบของการทบทวนทุกระบบการส่งมอบ </a:t>
            </a:r>
            <a:endParaRPr lang="en-US" sz="3200" smtClean="0">
              <a:solidFill>
                <a:schemeClr val="accent2"/>
              </a:solidFill>
              <a:latin typeface="Tahoma" pitchFamily="34" charset="0"/>
              <a:cs typeface="Tahoma" pitchFamily="34" charset="0"/>
            </a:endParaRPr>
          </a:p>
          <a:p>
            <a:pPr lvl="1" eaLnBrk="1" hangingPunct="1"/>
            <a:r>
              <a:rPr lang="th-TH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ทีมตรวจสอบจะต้องรายงานข้อผิดพลาด</a:t>
            </a:r>
          </a:p>
        </p:txBody>
      </p:sp>
      <p:sp>
        <p:nvSpPr>
          <p:cNvPr id="69637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0" y="6400800"/>
            <a:ext cx="1676400" cy="457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400" smtClean="0"/>
              <a:t>Page 642</a:t>
            </a:r>
          </a:p>
        </p:txBody>
      </p:sp>
      <p:sp>
        <p:nvSpPr>
          <p:cNvPr id="49157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/>
            <a:fld id="{315F9234-5BEE-44C2-9FBD-4C22C9E2BDDA}" type="slidenum">
              <a:rPr lang="en-US" sz="120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20</a:t>
            </a:fld>
            <a:endParaRPr lang="en-US" sz="12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07950" y="115888"/>
            <a:ext cx="8964613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วงจรการพัฒนาระบบ </a:t>
            </a:r>
            <a:br>
              <a:rPr lang="th-TH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h-TH" sz="32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(</a:t>
            </a:r>
            <a:r>
              <a:rPr lang="en-US" sz="32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System Development Life Cycle (SDLC)</a:t>
            </a:r>
            <a:r>
              <a:rPr lang="th-TH" sz="32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70659" name="Rectangle 5"/>
          <p:cNvSpPr>
            <a:spLocks noChangeArrowheads="1"/>
          </p:cNvSpPr>
          <p:nvPr/>
        </p:nvSpPr>
        <p:spPr bwMode="auto">
          <a:xfrm>
            <a:off x="533400" y="1295400"/>
            <a:ext cx="8137525" cy="485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/>
            <a:r>
              <a:rPr lang="th-TH" sz="26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สรุปขั้นตอนที่ </a:t>
            </a:r>
            <a:r>
              <a:rPr lang="en-US" sz="2600" b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4 </a:t>
            </a:r>
            <a:r>
              <a:rPr lang="en-US" sz="26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th-TH" sz="26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การออกแบบระบบ (</a:t>
            </a:r>
            <a:r>
              <a:rPr lang="en-US" sz="26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Design) </a:t>
            </a:r>
            <a:endParaRPr lang="th-TH" sz="2600" b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  <a:p>
            <a:pPr indent="457200"/>
            <a:r>
              <a:rPr lang="th-TH" sz="2600" b="1" dirty="0">
                <a:latin typeface="Tahoma" pitchFamily="34" charset="0"/>
                <a:cs typeface="Tahoma" pitchFamily="34" charset="0"/>
              </a:rPr>
              <a:t>หน้าที่ :</a:t>
            </a:r>
            <a:r>
              <a:rPr lang="th-TH" sz="2600" dirty="0">
                <a:latin typeface="Tahoma" pitchFamily="34" charset="0"/>
                <a:cs typeface="Tahoma" pitchFamily="34" charset="0"/>
              </a:rPr>
              <a:t> ออกแบบระบบใหม่เพื่อให้สอดคล้องกับความต้องการของผู้ใช้และฝ่ายบริหาร</a:t>
            </a:r>
            <a:r>
              <a:rPr lang="en-US" sz="2600" dirty="0">
                <a:latin typeface="Tahoma" pitchFamily="34" charset="0"/>
                <a:cs typeface="Tahoma" pitchFamily="34" charset="0"/>
              </a:rPr>
              <a:t> </a:t>
            </a:r>
            <a:endParaRPr lang="th-TH" sz="2600" dirty="0">
              <a:latin typeface="Tahoma" pitchFamily="34" charset="0"/>
              <a:cs typeface="Tahoma" pitchFamily="34" charset="0"/>
            </a:endParaRPr>
          </a:p>
          <a:p>
            <a:pPr indent="457200"/>
            <a:r>
              <a:rPr lang="th-TH" sz="2600" b="1" dirty="0">
                <a:latin typeface="Tahoma" pitchFamily="34" charset="0"/>
                <a:cs typeface="Tahoma" pitchFamily="34" charset="0"/>
              </a:rPr>
              <a:t>ผลลัพธ์ :</a:t>
            </a:r>
            <a:r>
              <a:rPr lang="th-TH" sz="2600" dirty="0">
                <a:latin typeface="Tahoma" pitchFamily="34" charset="0"/>
                <a:cs typeface="Tahoma" pitchFamily="34" charset="0"/>
              </a:rPr>
              <a:t> ข้อมูลเฉพาะของการออกแบบ(</a:t>
            </a:r>
            <a:r>
              <a:rPr lang="en-US" sz="2600" dirty="0">
                <a:latin typeface="Tahoma" pitchFamily="34" charset="0"/>
                <a:cs typeface="Tahoma" pitchFamily="34" charset="0"/>
              </a:rPr>
              <a:t>System Design Specification) </a:t>
            </a:r>
            <a:endParaRPr lang="th-TH" sz="2600" dirty="0">
              <a:latin typeface="Tahoma" pitchFamily="34" charset="0"/>
              <a:cs typeface="Tahoma" pitchFamily="34" charset="0"/>
            </a:endParaRPr>
          </a:p>
          <a:p>
            <a:pPr indent="457200"/>
            <a:r>
              <a:rPr lang="th-TH" sz="2600" b="1" dirty="0">
                <a:latin typeface="Tahoma" pitchFamily="34" charset="0"/>
                <a:cs typeface="Tahoma" pitchFamily="34" charset="0"/>
              </a:rPr>
              <a:t>เครื่องมือ :</a:t>
            </a:r>
            <a:r>
              <a:rPr lang="th-TH" sz="2600" dirty="0">
                <a:latin typeface="Tahoma" pitchFamily="34" charset="0"/>
                <a:cs typeface="Tahoma" pitchFamily="34" charset="0"/>
              </a:rPr>
              <a:t> พจนานุกรมข้อมูล </a:t>
            </a:r>
            <a:r>
              <a:rPr lang="en-US" sz="2600" dirty="0">
                <a:latin typeface="Tahoma" pitchFamily="34" charset="0"/>
                <a:cs typeface="Tahoma" pitchFamily="34" charset="0"/>
              </a:rPr>
              <a:t>Data Dictionary, </a:t>
            </a:r>
            <a:r>
              <a:rPr lang="th-TH" sz="2600" dirty="0">
                <a:latin typeface="Tahoma" pitchFamily="34" charset="0"/>
                <a:cs typeface="Tahoma" pitchFamily="34" charset="0"/>
              </a:rPr>
              <a:t>แผนภาพการไหลของข้อมูล</a:t>
            </a:r>
            <a:r>
              <a:rPr lang="en-US" sz="2600" dirty="0">
                <a:latin typeface="Tahoma" pitchFamily="34" charset="0"/>
                <a:cs typeface="Tahoma" pitchFamily="34" charset="0"/>
              </a:rPr>
              <a:t> (Data Flow Diagram), </a:t>
            </a:r>
            <a:r>
              <a:rPr lang="th-TH" sz="2600" dirty="0">
                <a:latin typeface="Tahoma" pitchFamily="34" charset="0"/>
                <a:cs typeface="Tahoma" pitchFamily="34" charset="0"/>
              </a:rPr>
              <a:t>ข้อมูลเฉพาะการประมวลผล (</a:t>
            </a:r>
            <a:r>
              <a:rPr lang="en-US" sz="2600" dirty="0">
                <a:latin typeface="Tahoma" pitchFamily="34" charset="0"/>
                <a:cs typeface="Tahoma" pitchFamily="34" charset="0"/>
              </a:rPr>
              <a:t>Process Specification ), </a:t>
            </a:r>
            <a:r>
              <a:rPr lang="th-TH" sz="2600" dirty="0">
                <a:latin typeface="Tahoma" pitchFamily="34" charset="0"/>
                <a:cs typeface="Tahoma" pitchFamily="34" charset="0"/>
              </a:rPr>
              <a:t>รูปแบบข้อมูล (</a:t>
            </a:r>
            <a:r>
              <a:rPr lang="en-US" sz="2600" dirty="0">
                <a:latin typeface="Tahoma" pitchFamily="34" charset="0"/>
                <a:cs typeface="Tahoma" pitchFamily="34" charset="0"/>
              </a:rPr>
              <a:t>Data Model), </a:t>
            </a:r>
            <a:r>
              <a:rPr lang="th-TH" sz="2600" dirty="0">
                <a:latin typeface="Tahoma" pitchFamily="34" charset="0"/>
                <a:cs typeface="Tahoma" pitchFamily="34" charset="0"/>
              </a:rPr>
              <a:t>รูปแบบระบบ (</a:t>
            </a:r>
            <a:r>
              <a:rPr lang="en-US" sz="2600" dirty="0">
                <a:latin typeface="Tahoma" pitchFamily="34" charset="0"/>
                <a:cs typeface="Tahoma" pitchFamily="34" charset="0"/>
              </a:rPr>
              <a:t>System Model), </a:t>
            </a:r>
            <a:r>
              <a:rPr lang="th-TH" sz="2600" dirty="0" smtClean="0">
                <a:latin typeface="Tahoma" pitchFamily="34" charset="0"/>
                <a:cs typeface="Tahoma" pitchFamily="34" charset="0"/>
              </a:rPr>
              <a:t>ผัง</a:t>
            </a:r>
            <a:r>
              <a:rPr lang="th-TH" sz="2600" dirty="0">
                <a:latin typeface="Tahoma" pitchFamily="34" charset="0"/>
                <a:cs typeface="Tahoma" pitchFamily="34" charset="0"/>
              </a:rPr>
              <a:t>งานระบบ (</a:t>
            </a:r>
            <a:r>
              <a:rPr lang="en-US" sz="2600" dirty="0">
                <a:latin typeface="Tahoma" pitchFamily="34" charset="0"/>
                <a:cs typeface="Tahoma" pitchFamily="34" charset="0"/>
              </a:rPr>
              <a:t>System Flow Charts), </a:t>
            </a:r>
            <a:r>
              <a:rPr lang="th-TH" sz="2600" dirty="0">
                <a:latin typeface="Tahoma" pitchFamily="34" charset="0"/>
                <a:cs typeface="Tahoma" pitchFamily="34" charset="0"/>
              </a:rPr>
              <a:t>ผังงานโครงสร้าง (</a:t>
            </a:r>
            <a:r>
              <a:rPr lang="en-US" sz="2600" dirty="0">
                <a:latin typeface="Tahoma" pitchFamily="34" charset="0"/>
                <a:cs typeface="Tahoma" pitchFamily="34" charset="0"/>
              </a:rPr>
              <a:t>Structure Charts), </a:t>
            </a:r>
            <a:r>
              <a:rPr lang="th-TH" sz="2600" dirty="0">
                <a:latin typeface="Tahoma" pitchFamily="34" charset="0"/>
                <a:cs typeface="Tahoma" pitchFamily="34" charset="0"/>
              </a:rPr>
              <a:t>ผังงาน </a:t>
            </a:r>
            <a:r>
              <a:rPr lang="en-US" sz="2600" dirty="0">
                <a:latin typeface="Tahoma" pitchFamily="34" charset="0"/>
                <a:cs typeface="Tahoma" pitchFamily="34" charset="0"/>
              </a:rPr>
              <a:t>HIPO (HIPO Chart), </a:t>
            </a:r>
            <a:r>
              <a:rPr lang="th-TH" sz="2600" dirty="0">
                <a:latin typeface="Tahoma" pitchFamily="34" charset="0"/>
                <a:cs typeface="Tahoma" pitchFamily="34" charset="0"/>
              </a:rPr>
              <a:t>แบบฟอร์มข้อมูลขาเข้าและรายงาน</a:t>
            </a:r>
            <a:r>
              <a:rPr lang="en-US" sz="2600" dirty="0">
                <a:latin typeface="Tahoma" pitchFamily="34" charset="0"/>
                <a:cs typeface="Tahoma" pitchFamily="34" charset="0"/>
              </a:rPr>
              <a:t> </a:t>
            </a:r>
            <a:endParaRPr lang="th-TH" sz="26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4"/>
          <p:cNvSpPr>
            <a:spLocks noChangeArrowheads="1"/>
          </p:cNvSpPr>
          <p:nvPr/>
        </p:nvSpPr>
        <p:spPr bwMode="auto">
          <a:xfrm>
            <a:off x="381000" y="914400"/>
            <a:ext cx="82296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2400" b="1">
                <a:latin typeface="Tahoma" pitchFamily="34" charset="0"/>
                <a:cs typeface="Tahoma" pitchFamily="34" charset="0"/>
              </a:rPr>
              <a:t>บุคลากรและหน้าที่ :</a:t>
            </a:r>
            <a:r>
              <a:rPr lang="th-TH" sz="2400">
                <a:latin typeface="Tahoma" pitchFamily="34" charset="0"/>
                <a:cs typeface="Tahoma" pitchFamily="34" charset="0"/>
              </a:rPr>
              <a:t> </a:t>
            </a:r>
            <a:endParaRPr lang="en-US" sz="2400">
              <a:latin typeface="Tahoma" pitchFamily="34" charset="0"/>
              <a:cs typeface="Tahoma" pitchFamily="34" charset="0"/>
            </a:endParaRPr>
          </a:p>
          <a:p>
            <a:r>
              <a:rPr lang="en-US" sz="2400">
                <a:latin typeface="Tahoma" pitchFamily="34" charset="0"/>
                <a:cs typeface="Tahoma" pitchFamily="34" charset="0"/>
              </a:rPr>
              <a:t>	1. </a:t>
            </a:r>
            <a:r>
              <a:rPr lang="th-TH" sz="2400">
                <a:latin typeface="Tahoma" pitchFamily="34" charset="0"/>
                <a:cs typeface="Tahoma" pitchFamily="34" charset="0"/>
              </a:rPr>
              <a:t>นักวิเคราะห์ระบบ ตัดสินใจเลือกคอมพิวเตอร์ฮาร์ดแวร์และซอฟต์แวร์ (ถ้าใช้)</a:t>
            </a:r>
            <a:r>
              <a:rPr lang="en-US" sz="2400">
                <a:latin typeface="Tahoma" pitchFamily="34" charset="0"/>
                <a:cs typeface="Tahoma" pitchFamily="34" charset="0"/>
              </a:rPr>
              <a:t> </a:t>
            </a:r>
          </a:p>
          <a:p>
            <a:r>
              <a:rPr lang="en-US" sz="2400">
                <a:latin typeface="Tahoma" pitchFamily="34" charset="0"/>
                <a:cs typeface="Tahoma" pitchFamily="34" charset="0"/>
              </a:rPr>
              <a:t>	2. </a:t>
            </a:r>
            <a:r>
              <a:rPr lang="th-TH" sz="2400">
                <a:latin typeface="Tahoma" pitchFamily="34" charset="0"/>
                <a:cs typeface="Tahoma" pitchFamily="34" charset="0"/>
              </a:rPr>
              <a:t>นักวิเคราะห์ระบบ เปลี่ยนแผนภาพทั้งหลายที่ได้จากขั้นตอนการวิเคราะห์มาเป็นแผนภาพลำดับขั้น</a:t>
            </a:r>
            <a:r>
              <a:rPr lang="en-US" sz="2400">
                <a:latin typeface="Tahoma" pitchFamily="34" charset="0"/>
                <a:cs typeface="Tahoma" pitchFamily="34" charset="0"/>
              </a:rPr>
              <a:t> </a:t>
            </a:r>
          </a:p>
          <a:p>
            <a:r>
              <a:rPr lang="en-US" sz="2400">
                <a:latin typeface="Tahoma" pitchFamily="34" charset="0"/>
                <a:cs typeface="Tahoma" pitchFamily="34" charset="0"/>
              </a:rPr>
              <a:t>	3. </a:t>
            </a:r>
            <a:r>
              <a:rPr lang="th-TH" sz="2400">
                <a:latin typeface="Tahoma" pitchFamily="34" charset="0"/>
                <a:cs typeface="Tahoma" pitchFamily="34" charset="0"/>
              </a:rPr>
              <a:t>นักวิเคราะห์ระบบ ออกแบบความปลอดภัยของระบบ</a:t>
            </a:r>
            <a:r>
              <a:rPr lang="en-US" sz="2400">
                <a:latin typeface="Tahoma" pitchFamily="34" charset="0"/>
                <a:cs typeface="Tahoma" pitchFamily="34" charset="0"/>
              </a:rPr>
              <a:t> </a:t>
            </a:r>
          </a:p>
          <a:p>
            <a:r>
              <a:rPr lang="en-US" sz="2400">
                <a:latin typeface="Tahoma" pitchFamily="34" charset="0"/>
                <a:cs typeface="Tahoma" pitchFamily="34" charset="0"/>
              </a:rPr>
              <a:t>	4. </a:t>
            </a:r>
            <a:r>
              <a:rPr lang="th-TH" sz="2400">
                <a:latin typeface="Tahoma" pitchFamily="34" charset="0"/>
                <a:cs typeface="Tahoma" pitchFamily="34" charset="0"/>
              </a:rPr>
              <a:t>นักวิเคราะห์ระบบ ออกแบบฟอร์มข้อมูลขาเข้า รายงาน และการแสดงภาพบนจอ</a:t>
            </a:r>
            <a:r>
              <a:rPr lang="en-US" sz="2400">
                <a:latin typeface="Tahoma" pitchFamily="34" charset="0"/>
                <a:cs typeface="Tahoma" pitchFamily="34" charset="0"/>
              </a:rPr>
              <a:t> </a:t>
            </a:r>
          </a:p>
          <a:p>
            <a:r>
              <a:rPr lang="en-US" sz="2400">
                <a:latin typeface="Tahoma" pitchFamily="34" charset="0"/>
                <a:cs typeface="Tahoma" pitchFamily="34" charset="0"/>
              </a:rPr>
              <a:t>	5. </a:t>
            </a:r>
            <a:r>
              <a:rPr lang="th-TH" sz="2400">
                <a:latin typeface="Tahoma" pitchFamily="34" charset="0"/>
                <a:cs typeface="Tahoma" pitchFamily="34" charset="0"/>
              </a:rPr>
              <a:t>นักวิเคราะห์ระบบ กำหนดจำนวนบุคลากรในหน้าที่ต่างๆและการทำงานของระบบ</a:t>
            </a:r>
            <a:r>
              <a:rPr lang="en-US" sz="2400">
                <a:latin typeface="Tahoma" pitchFamily="34" charset="0"/>
                <a:cs typeface="Tahoma" pitchFamily="34" charset="0"/>
              </a:rPr>
              <a:t> </a:t>
            </a:r>
          </a:p>
          <a:p>
            <a:r>
              <a:rPr lang="en-US" sz="2400">
                <a:latin typeface="Tahoma" pitchFamily="34" charset="0"/>
                <a:cs typeface="Tahoma" pitchFamily="34" charset="0"/>
              </a:rPr>
              <a:t>	6. </a:t>
            </a:r>
            <a:r>
              <a:rPr lang="th-TH" sz="2400">
                <a:latin typeface="Tahoma" pitchFamily="34" charset="0"/>
                <a:cs typeface="Tahoma" pitchFamily="34" charset="0"/>
              </a:rPr>
              <a:t>ผู้ใช้ฝ่ายบริหาร และนักวิเคราะห์ระบบ ทบทวน เอกสารข้อมูลเฉพาะของการออกแบบเพื่อความถูกต้องและสมบูรณ์แบบของระบบ</a:t>
            </a:r>
            <a:r>
              <a:rPr lang="en-US" sz="2400">
                <a:latin typeface="Tahoma" pitchFamily="34" charset="0"/>
                <a:cs typeface="Tahoma" pitchFamily="34" charset="0"/>
              </a:rPr>
              <a:t> </a:t>
            </a:r>
            <a:endParaRPr lang="th-TH" sz="24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5"/>
          <p:cNvSpPr>
            <a:spLocks noChangeArrowheads="1"/>
          </p:cNvSpPr>
          <p:nvPr/>
        </p:nvSpPr>
        <p:spPr bwMode="auto">
          <a:xfrm>
            <a:off x="0" y="327025"/>
            <a:ext cx="9144000" cy="9461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    ขั้นตอนที่ 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5 : </a:t>
            </a:r>
            <a:r>
              <a:rPr lang="th-TH" sz="2800" b="1" i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การพัฒนา</a:t>
            </a:r>
            <a:r>
              <a:rPr lang="en-US" sz="2800" b="1" i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th-TH" sz="2800" b="1" i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จัดหาระบบ  </a:t>
            </a:r>
          </a:p>
          <a:p>
            <a:pPr algn="ctr"/>
            <a:r>
              <a:rPr lang="th-TH" sz="2800" b="1" i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th-TH" sz="2800" b="1" i="1" dirty="0" err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System</a:t>
            </a:r>
            <a:r>
              <a:rPr lang="th-TH" sz="2800" b="1" i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sz="2800" b="1" i="1" dirty="0" err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development</a:t>
            </a:r>
            <a:r>
              <a:rPr lang="th-TH" sz="2800" b="1" i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/</a:t>
            </a:r>
            <a:r>
              <a:rPr lang="en-US" sz="2800" b="1" i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acquisition</a:t>
            </a:r>
            <a:r>
              <a:rPr lang="th-TH" sz="2800" b="1" i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):</a:t>
            </a:r>
          </a:p>
        </p:txBody>
      </p:sp>
      <p:sp>
        <p:nvSpPr>
          <p:cNvPr id="72707" name="Rectangle 6"/>
          <p:cNvSpPr>
            <a:spLocks noChangeArrowheads="1"/>
          </p:cNvSpPr>
          <p:nvPr/>
        </p:nvSpPr>
        <p:spPr bwMode="auto">
          <a:xfrm>
            <a:off x="457200" y="1722438"/>
            <a:ext cx="80772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thaiDist"/>
            <a:r>
              <a:rPr lang="th-TH" sz="2400" dirty="0" smtClean="0">
                <a:latin typeface="Tahoma" pitchFamily="34" charset="0"/>
                <a:cs typeface="Tahoma" pitchFamily="34" charset="0"/>
              </a:rPr>
              <a:t>     โปรแกรมเมอร์</a:t>
            </a:r>
            <a:r>
              <a:rPr lang="th-TH" sz="2400" dirty="0">
                <a:latin typeface="Tahoma" pitchFamily="34" charset="0"/>
                <a:cs typeface="Tahoma" pitchFamily="34" charset="0"/>
              </a:rPr>
              <a:t>จะเริ่มเขียนและทดสอบโปรแกรมว่า ทำงานถูกต้องหรือไม่ โดยนักวิเคราะห์ระบบต้องเตรียมสถานที่สำหรับเครื่องคอมพิวเตอร์แล้วจะต้องตรวจสอบว่าคอมพิวเตอร์ทำงานเรียบร้อยดี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sz="2400" dirty="0">
                <a:latin typeface="Tahoma" pitchFamily="34" charset="0"/>
                <a:cs typeface="Tahoma" pitchFamily="34" charset="0"/>
              </a:rPr>
              <a:t> 	</a:t>
            </a:r>
            <a:endParaRPr lang="th-TH" sz="2400" dirty="0" smtClean="0">
              <a:latin typeface="Tahoma" pitchFamily="34" charset="0"/>
              <a:cs typeface="Tahoma" pitchFamily="34" charset="0"/>
            </a:endParaRPr>
          </a:p>
          <a:p>
            <a:pPr algn="thaiDist"/>
            <a:r>
              <a:rPr lang="th-TH" sz="24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sz="2400" dirty="0" smtClean="0">
                <a:latin typeface="Tahoma" pitchFamily="34" charset="0"/>
                <a:cs typeface="Tahoma" pitchFamily="34" charset="0"/>
              </a:rPr>
              <a:t>    หลังจาก</a:t>
            </a:r>
            <a:r>
              <a:rPr lang="th-TH" sz="2400" dirty="0">
                <a:latin typeface="Tahoma" pitchFamily="34" charset="0"/>
                <a:cs typeface="Tahoma" pitchFamily="34" charset="0"/>
              </a:rPr>
              <a:t>นั้นต้องควบคุมดูแลการเขียนคู่มือซึ่งประกอบด้วยข้อมูลการใช้งานสารบัญการอ้างอิง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 "Help" </a:t>
            </a:r>
            <a:r>
              <a:rPr lang="th-TH" sz="2400" dirty="0">
                <a:latin typeface="Tahoma" pitchFamily="34" charset="0"/>
                <a:cs typeface="Tahoma" pitchFamily="34" charset="0"/>
              </a:rPr>
              <a:t>บนจอภาพ เป็นต้น นอกจากข้อมูลการใช้งานแล้ว ต้องมีการฝึกอบรมพนักงานที่จะเป็นผู้ใช้งานจริงของระบบเพื่อให้เข้าใจและทำงานได้โดยไม่มีปัญหาอาจจะอบรมตัวต่อตัวหรือเป็นกลุ่มก็ได้</a:t>
            </a:r>
            <a:endParaRPr lang="en-US" sz="24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684213" y="1125538"/>
            <a:ext cx="8208962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th-TH" sz="35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ขั้นตอนการพัฒนาระบบสารสนเทศ</a:t>
            </a:r>
          </a:p>
        </p:txBody>
      </p:sp>
      <p:sp>
        <p:nvSpPr>
          <p:cNvPr id="154629" name="Rectangle 5"/>
          <p:cNvSpPr>
            <a:spLocks noChangeArrowheads="1"/>
          </p:cNvSpPr>
          <p:nvPr/>
        </p:nvSpPr>
        <p:spPr bwMode="auto">
          <a:xfrm>
            <a:off x="914400" y="2133600"/>
            <a:ext cx="8229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r>
              <a:rPr lang="en-US" sz="3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Webdings" pitchFamily="18" charset="2"/>
              </a:rPr>
              <a:t></a:t>
            </a:r>
            <a:r>
              <a:rPr lang="en-US" sz="3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3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การออกแบบโปรแกรมคอมพิวเตอร์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r>
              <a:rPr lang="en-US" sz="3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Webdings" pitchFamily="18" charset="2"/>
              </a:rPr>
              <a:t></a:t>
            </a:r>
            <a:r>
              <a:rPr lang="en-US" sz="3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3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การเขียนโปรแกรมคอมพิวเตอร์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r>
              <a:rPr lang="en-US" sz="3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Webdings" pitchFamily="18" charset="2"/>
              </a:rPr>
              <a:t></a:t>
            </a:r>
            <a:r>
              <a:rPr lang="en-US" sz="3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3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การทดสอบโปรแกรมคอมพิวเตอร์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r>
              <a:rPr lang="en-US" sz="3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Webdings" pitchFamily="18" charset="2"/>
              </a:rPr>
              <a:t></a:t>
            </a:r>
            <a:r>
              <a:rPr lang="en-US" sz="3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3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การจัดทำเอกสารประกอบระบบ</a:t>
            </a:r>
          </a:p>
        </p:txBody>
      </p:sp>
      <p:sp>
        <p:nvSpPr>
          <p:cNvPr id="73732" name="Rectangle 6"/>
          <p:cNvSpPr>
            <a:spLocks noChangeArrowheads="1"/>
          </p:cNvSpPr>
          <p:nvPr/>
        </p:nvSpPr>
        <p:spPr bwMode="auto">
          <a:xfrm>
            <a:off x="0" y="404813"/>
            <a:ext cx="80295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40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การพัฒนาระบบสารสนเทศ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4" dur="500"/>
                                        <p:tgtEl>
                                          <p:spTgt spid="154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8" dur="500"/>
                                        <p:tgtEl>
                                          <p:spTgt spid="154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154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500"/>
                                        <p:tgtEl>
                                          <p:spTgt spid="154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8" grpId="0" autoUpdateAnimBg="0"/>
      <p:bldP spid="154629" grpId="0" build="p" autoUpdateAnimBg="0" advAuto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79413"/>
            <a:ext cx="8135938" cy="762000"/>
          </a:xfrm>
        </p:spPr>
        <p:txBody>
          <a:bodyPr/>
          <a:lstStyle/>
          <a:p>
            <a:pPr eaLnBrk="1" hangingPunct="1"/>
            <a:r>
              <a:rPr lang="th-TH" sz="39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การออกแบบโปรแกรมคอมพิวเตอร์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341438"/>
            <a:ext cx="8675687" cy="3505200"/>
          </a:xfrm>
        </p:spPr>
        <p:txBody>
          <a:bodyPr>
            <a:normAutofit fontScale="92500" lnSpcReduction="20000"/>
          </a:bodyPr>
          <a:lstStyle/>
          <a:p>
            <a:pPr marL="609600" indent="-609600" eaLnBrk="1" hangingPunct="1">
              <a:buFontTx/>
              <a:buNone/>
            </a:pPr>
            <a:r>
              <a:rPr lang="th-TH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1.</a:t>
            </a:r>
            <a: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ขั้นตอนการออกแบบโปรแกรมคอมพิวเตอร์</a:t>
            </a:r>
          </a:p>
          <a:p>
            <a:pPr marL="609600" indent="-609600" eaLnBrk="1" hangingPunct="1">
              <a:buFontTx/>
              <a:buNone/>
            </a:pPr>
            <a:r>
              <a:rPr lang="th-TH" sz="32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   </a:t>
            </a:r>
            <a:r>
              <a:rPr lang="en-US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1.1</a:t>
            </a: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 </a:t>
            </a:r>
            <a: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การกำหนดรายละเอียดในการแก้ปัญหาโดยพิจารณาส่วนประกอบ </a:t>
            </a: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</a:t>
            </a:r>
            <a: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ส่วนคือ 		</a:t>
            </a:r>
            <a:endParaRPr lang="en-US" sz="320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		- </a:t>
            </a:r>
            <a: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ส่วนข้อมูลนำเข้า</a:t>
            </a:r>
            <a:b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  </a:t>
            </a: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- </a:t>
            </a:r>
            <a: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ส่วนประมวลผล</a:t>
            </a:r>
          </a:p>
          <a:p>
            <a:pPr marL="609600" indent="-609600" eaLnBrk="1" hangingPunct="1">
              <a:buFontTx/>
              <a:buNone/>
            </a:pPr>
            <a: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		</a:t>
            </a: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- </a:t>
            </a:r>
            <a: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ส่วนแสดงผล</a:t>
            </a:r>
          </a:p>
          <a:p>
            <a:pPr marL="609600" indent="-609600" eaLnBrk="1" hangingPunct="1">
              <a:buFontTx/>
              <a:buNone/>
            </a:pPr>
            <a: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    </a:t>
            </a:r>
            <a:r>
              <a:rPr lang="en-US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1.2</a:t>
            </a:r>
            <a: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การออกแบบโปรแกรมคอมพิวเตอร์</a:t>
            </a: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นำรายละเอียดมาพัฒนาเป็นโปรแกรมคอมพิวเตอร์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4" dur="500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8" dur="500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500"/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0" grpId="0" autoUpdateAnimBg="0"/>
      <p:bldP spid="155651" grpId="0" build="p" autoUpdateAnimBg="0" advAuto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63600" y="476250"/>
            <a:ext cx="8280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h-TH" sz="39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การออกแบบโปรแกรมคอมพิวเตอร์ (ต่อ)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412875"/>
            <a:ext cx="8229600" cy="2590800"/>
          </a:xfrm>
        </p:spPr>
        <p:txBody>
          <a:bodyPr>
            <a:normAutofit fontScale="92500" lnSpcReduction="20000"/>
          </a:bodyPr>
          <a:lstStyle/>
          <a:p>
            <a:pPr marL="609600" indent="-609600" eaLnBrk="1" hangingPunct="1">
              <a:buFontTx/>
              <a:buNone/>
            </a:pPr>
            <a:r>
              <a:rPr lang="en-US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</a:t>
            </a:r>
            <a: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หลักการในการออกแบบโปรแกรมคอมพิวเตอร์แบบโครงสร้าง</a:t>
            </a:r>
          </a:p>
          <a:p>
            <a:pPr marL="609600" indent="-609600" eaLnBrk="1" hangingPunct="1">
              <a:buFontTx/>
              <a:buNone/>
            </a:pPr>
            <a: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   </a:t>
            </a:r>
            <a:r>
              <a:rPr lang="en-US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2.1</a:t>
            </a:r>
            <a: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 การออกแบบโปรแกรมจากบนลงล่างกรณีปัญหาซับซ้อน</a:t>
            </a: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ควรแบ่งเป็นส่วน ๆ แล้วนำปัญหาหลักมาพิจารณาออกแบบเป็นโปรแกรมก่อน จากนั้นจึงวิเคราะห์ต่อถึง การแก้ปัญหาย่อยลงไป</a:t>
            </a:r>
          </a:p>
          <a:p>
            <a:pPr marL="609600" indent="-609600" eaLnBrk="1" hangingPunct="1">
              <a:buFontTx/>
              <a:buNone/>
            </a:pPr>
            <a:endParaRPr lang="th-TH" sz="320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4" dur="500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8" dur="500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4" grpId="0" autoUpdateAnimBg="0"/>
      <p:bldP spid="156675" grpId="0" build="p" autoUpdateAnimBg="0" advAuto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628775"/>
            <a:ext cx="8893175" cy="3733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3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2.2</a:t>
            </a:r>
            <a:r>
              <a:rPr lang="th-TH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โครงสร้างการควบคุมโปรแกรมคอมพิวเตอร์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th-TH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         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การออกแบบโปรแกรมโดยใช้โครงสร้างพ้นฐาน แสดงขั้นตอน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th-TH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	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Webdings" pitchFamily="18" charset="2"/>
              </a:rPr>
              <a:t>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การทำงานในโปรแกรม ได้แก่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th-TH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	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Webdings" pitchFamily="18" charset="2"/>
              </a:rPr>
              <a:t>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การทำงานตามลำดับ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th-TH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	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Webdings" pitchFamily="18" charset="2"/>
              </a:rPr>
              <a:t>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การทำงานแบบทำซ้ำ 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(Do until / Do while)</a:t>
            </a:r>
            <a:endParaRPr lang="th-TH" sz="300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th-TH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	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Webdings" pitchFamily="18" charset="2"/>
              </a:rPr>
              <a:t>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การทำงานแบบเลือกทำ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(IF  then  else)</a:t>
            </a:r>
            <a:endParaRPr lang="th-TH" sz="300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lnSpc>
                <a:spcPct val="80000"/>
              </a:lnSpc>
            </a:pPr>
            <a:endParaRPr lang="th-TH" sz="300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15770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935038" y="549275"/>
            <a:ext cx="8208962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h-TH" sz="39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การออกแบบโปรแกรมคอมพิวเตอร์ (ต่อ)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4" dur="500"/>
                                        <p:tgtEl>
                                          <p:spTgt spid="157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8" dur="500"/>
                                        <p:tgtEl>
                                          <p:spTgt spid="157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157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500"/>
                                        <p:tgtEl>
                                          <p:spTgt spid="157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57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500"/>
                                        <p:tgtEl>
                                          <p:spTgt spid="157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8" grpId="0" build="p" autoUpdateAnimBg="0" advAuto="0"/>
      <p:bldP spid="157700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838200"/>
            <a:ext cx="8229600" cy="34290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เครื่องมือช่วยออกแบบโปรแกรมคอมพิวเตอร์</a:t>
            </a:r>
          </a:p>
          <a:p>
            <a:pPr eaLnBrk="1" hangingPunct="1">
              <a:buFontTx/>
              <a:buNone/>
            </a:pPr>
            <a:r>
              <a:rPr lang="th-TH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	</a:t>
            </a: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3.1</a:t>
            </a:r>
            <a:r>
              <a:rPr lang="th-TH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ผังงานโปรแกรม 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(program flowchart)</a:t>
            </a:r>
          </a:p>
          <a:p>
            <a:pPr eaLnBrk="1" hangingPunct="1">
              <a:buFontTx/>
              <a:buNone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	</a:t>
            </a: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3.2</a:t>
            </a:r>
            <a:r>
              <a:rPr lang="th-TH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ชุดคำสั่งจำลอง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(psuedocode)</a:t>
            </a:r>
            <a:endParaRPr lang="th-TH" sz="280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	</a:t>
            </a: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3.3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 </a:t>
            </a:r>
            <a:r>
              <a:rPr lang="th-TH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ตารางการตัดสินใจ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(decision table)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	3.4</a:t>
            </a:r>
            <a:r>
              <a:rPr lang="th-TH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ต้นไม้การตัดสินใจ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(decision tree)</a:t>
            </a:r>
          </a:p>
          <a:p>
            <a:pPr eaLnBrk="1" hangingPunct="1">
              <a:buFontTx/>
              <a:buNone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	</a:t>
            </a: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3.5</a:t>
            </a:r>
            <a:r>
              <a:rPr lang="th-TH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th-TH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ผังแสดงลำดับขั้นตอนการปฏิบัติงาน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(HIPO   </a:t>
            </a:r>
          </a:p>
          <a:p>
            <a:pPr eaLnBrk="1" hangingPunct="1">
              <a:buFontTx/>
              <a:buNone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         chart)</a:t>
            </a:r>
            <a:endParaRPr lang="th-TH" sz="280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58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58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158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158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158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158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158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2" grpId="0" build="p" autoUpdateAnimBg="0" advAuto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774825"/>
            <a:ext cx="7772400" cy="2760663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FontTx/>
              <a:buNone/>
            </a:pPr>
            <a:r>
              <a:rPr lang="th-TH" sz="3200" b="1" smtClean="0">
                <a:latin typeface="Tahoma" pitchFamily="34" charset="0"/>
                <a:cs typeface="Tahoma" pitchFamily="34" charset="0"/>
              </a:rPr>
              <a:t>1.</a:t>
            </a:r>
            <a:r>
              <a:rPr lang="th-TH" sz="3200" smtClean="0">
                <a:latin typeface="Tahoma" pitchFamily="34" charset="0"/>
                <a:cs typeface="Tahoma" pitchFamily="34" charset="0"/>
              </a:rPr>
              <a:t> ทดสอบการทำงานของโปรแกรมแต่ละโปรแกรม(</a:t>
            </a:r>
            <a:r>
              <a:rPr lang="en-US" sz="3200" smtClean="0">
                <a:latin typeface="Tahoma" pitchFamily="34" charset="0"/>
                <a:cs typeface="Tahoma" pitchFamily="34" charset="0"/>
              </a:rPr>
              <a:t>unit test)</a:t>
            </a:r>
            <a:endParaRPr lang="th-TH" sz="320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th-TH" sz="3200" b="1" smtClean="0">
                <a:latin typeface="Tahoma" pitchFamily="34" charset="0"/>
                <a:cs typeface="Tahoma" pitchFamily="34" charset="0"/>
              </a:rPr>
              <a:t>2.</a:t>
            </a:r>
            <a:r>
              <a:rPr lang="th-TH" sz="3200" smtClean="0">
                <a:latin typeface="Tahoma" pitchFamily="34" charset="0"/>
                <a:cs typeface="Tahoma" pitchFamily="34" charset="0"/>
              </a:rPr>
              <a:t> ทดสอบการทำงานร่วมกันของโปรแกรมทุกโปรแกรมในระบบ</a:t>
            </a:r>
            <a:r>
              <a:rPr lang="en-US" sz="3200" smtClean="0">
                <a:latin typeface="Tahoma" pitchFamily="34" charset="0"/>
                <a:cs typeface="Tahoma" pitchFamily="34" charset="0"/>
              </a:rPr>
              <a:t>(integration test)</a:t>
            </a:r>
            <a:endParaRPr lang="th-TH" sz="320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th-TH" sz="3200" b="1" smtClean="0">
                <a:latin typeface="Tahoma" pitchFamily="34" charset="0"/>
                <a:cs typeface="Tahoma" pitchFamily="34" charset="0"/>
              </a:rPr>
              <a:t>3.</a:t>
            </a:r>
            <a:r>
              <a:rPr lang="th-TH" sz="3200" smtClean="0">
                <a:latin typeface="Tahoma" pitchFamily="34" charset="0"/>
                <a:cs typeface="Tahoma" pitchFamily="34" charset="0"/>
              </a:rPr>
              <a:t> ทดสอบกับข้อมูลจริงเพื่อยอมรับระบบโดยผู้ใช้ระบบ </a:t>
            </a:r>
            <a:r>
              <a:rPr lang="en-US" sz="3200" smtClean="0">
                <a:latin typeface="Tahoma" pitchFamily="34" charset="0"/>
                <a:cs typeface="Tahoma" pitchFamily="34" charset="0"/>
              </a:rPr>
              <a:t>(acceptance test)</a:t>
            </a:r>
            <a:endParaRPr lang="th-TH" sz="320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539750" y="404813"/>
            <a:ext cx="82089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th-TH" sz="35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การทดสอบการทำงานของโปรแกรมคอมพิวเตอร์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4" dur="500"/>
                                        <p:tgtEl>
                                          <p:spTgt spid="160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8" dur="500"/>
                                        <p:tgtEl>
                                          <p:spTgt spid="160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160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 build="p" autoUpdateAnimBg="0" advAuto="0"/>
      <p:bldP spid="16077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755650" y="260350"/>
            <a:ext cx="6983413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zh-CN" sz="4300" b="1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การพัฒนาระบบสารสนเทศ</a:t>
            </a:r>
            <a:endParaRPr kumimoji="0" lang="th-TH" sz="43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5" name="Rectangle 30"/>
          <p:cNvSpPr txBox="1">
            <a:spLocks noChangeArrowheads="1"/>
          </p:cNvSpPr>
          <p:nvPr/>
        </p:nvSpPr>
        <p:spPr bwMode="auto">
          <a:xfrm>
            <a:off x="457200" y="1600200"/>
            <a:ext cx="7504113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th-TH" sz="28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การพัฒนาระบบสารสนเทศมีหลายวิธี</a:t>
            </a:r>
            <a:r>
              <a:rPr kumimoji="0" lang="th-TH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</a:t>
            </a:r>
            <a:r>
              <a:rPr kumimoji="0" lang="th-TH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เช่น </a:t>
            </a: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th-TH" sz="2800" kern="0" dirty="0">
                <a:latin typeface="Tahoma" pitchFamily="34" charset="0"/>
                <a:cs typeface="Tahoma" pitchFamily="34" charset="0"/>
              </a:rPr>
              <a:t>	</a:t>
            </a:r>
            <a:r>
              <a:rPr kumimoji="0" lang="th-TH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แบบวงจรชีวิต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(System Development Life Cycle)</a:t>
            </a:r>
            <a:r>
              <a:rPr kumimoji="0" lang="th-TH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, การสร้างต้นแบบ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(Prototyping)</a:t>
            </a:r>
            <a:r>
              <a:rPr kumimoji="0" lang="th-TH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, </a:t>
            </a: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th-TH" sz="2800" kern="0" dirty="0">
                <a:latin typeface="Tahoma" pitchFamily="34" charset="0"/>
                <a:cs typeface="Tahoma" pitchFamily="34" charset="0"/>
              </a:rPr>
              <a:t>	</a:t>
            </a:r>
            <a:r>
              <a:rPr kumimoji="0" lang="th-TH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การเน้นผู้ใช้เป็นหลัก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(End-User Development)</a:t>
            </a:r>
            <a:r>
              <a:rPr kumimoji="0" lang="th-TH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, การจ้างบุคคลภายนอก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(Outsourcing)</a:t>
            </a:r>
            <a:r>
              <a:rPr kumimoji="0" lang="th-TH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, และการใช้โปรแกรมสำเร็จรูป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(Application software package)</a:t>
            </a:r>
            <a:endParaRPr kumimoji="0" lang="th-TH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4"/>
          <p:cNvSpPr>
            <a:spLocks noChangeArrowheads="1"/>
          </p:cNvSpPr>
          <p:nvPr/>
        </p:nvSpPr>
        <p:spPr bwMode="auto">
          <a:xfrm>
            <a:off x="228600" y="1295400"/>
            <a:ext cx="89154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28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สรุปขั้นตอนที่</a:t>
            </a:r>
            <a:r>
              <a:rPr lang="en-US" sz="28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5: </a:t>
            </a:r>
            <a:r>
              <a:rPr lang="th-TH" sz="28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การพัฒนาระบบ </a:t>
            </a:r>
          </a:p>
          <a:p>
            <a:r>
              <a:rPr lang="th-TH" sz="2000" b="1" dirty="0">
                <a:latin typeface="Tahoma" pitchFamily="34" charset="0"/>
                <a:cs typeface="Tahoma" pitchFamily="34" charset="0"/>
              </a:rPr>
              <a:t>หน้าที่ :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 เขียนและทดสอบโปรแกรม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</a:t>
            </a:r>
            <a:endParaRPr lang="th-TH" sz="2000" b="1" dirty="0">
              <a:latin typeface="Tahoma" pitchFamily="34" charset="0"/>
              <a:cs typeface="Tahoma" pitchFamily="34" charset="0"/>
            </a:endParaRPr>
          </a:p>
          <a:p>
            <a:r>
              <a:rPr lang="th-TH" sz="2000" b="1" dirty="0">
                <a:latin typeface="Tahoma" pitchFamily="34" charset="0"/>
                <a:cs typeface="Tahoma" pitchFamily="34" charset="0"/>
              </a:rPr>
              <a:t>ผลลัพธ์ :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โปรแกรมที่ทดสอบเรียบร้อยแล้ว เอกสารคู่มือการใช้ และการฝึกอบรม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</a:t>
            </a:r>
            <a:endParaRPr lang="th-TH" sz="2000" b="1" dirty="0">
              <a:latin typeface="Tahoma" pitchFamily="34" charset="0"/>
              <a:cs typeface="Tahoma" pitchFamily="34" charset="0"/>
            </a:endParaRPr>
          </a:p>
          <a:p>
            <a:r>
              <a:rPr lang="th-TH" sz="2000" b="1" dirty="0">
                <a:latin typeface="Tahoma" pitchFamily="34" charset="0"/>
                <a:cs typeface="Tahoma" pitchFamily="34" charset="0"/>
              </a:rPr>
              <a:t>เครื่องมือ :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เครื่องมือของโปรแกรมเมอร์ทั้งหลาย 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Editor, compiler, Structure Walkthrough,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วิธีการทดสอบโปรแกรม การเขียนเอกสารประกอบการใช้งาน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</a:t>
            </a:r>
            <a:endParaRPr lang="th-TH" sz="2000" b="1" dirty="0">
              <a:latin typeface="Tahoma" pitchFamily="34" charset="0"/>
              <a:cs typeface="Tahoma" pitchFamily="34" charset="0"/>
            </a:endParaRPr>
          </a:p>
          <a:p>
            <a:r>
              <a:rPr lang="th-TH" sz="2000" b="1" dirty="0">
                <a:latin typeface="Tahoma" pitchFamily="34" charset="0"/>
                <a:cs typeface="Tahoma" pitchFamily="34" charset="0"/>
              </a:rPr>
              <a:t>บุคลากรและหน้าที่ : </a:t>
            </a:r>
            <a:endParaRPr lang="en-US" sz="2000" dirty="0">
              <a:latin typeface="Tahoma" pitchFamily="34" charset="0"/>
              <a:cs typeface="Tahoma" pitchFamily="34" charset="0"/>
            </a:endParaRPr>
          </a:p>
          <a:p>
            <a:r>
              <a:rPr lang="en-US" sz="2000" dirty="0">
                <a:latin typeface="Tahoma" pitchFamily="34" charset="0"/>
                <a:cs typeface="Tahoma" pitchFamily="34" charset="0"/>
              </a:rPr>
              <a:t>	1.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นักวิเคราะห์ระบบ ดูแลการเตรียมสถานที่และติดตั้งเครื่องคอมพิวเตอร์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(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ถ้าซื้อใหม่)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</a:t>
            </a:r>
          </a:p>
          <a:p>
            <a:r>
              <a:rPr lang="en-US" sz="2000" dirty="0">
                <a:latin typeface="Tahoma" pitchFamily="34" charset="0"/>
                <a:cs typeface="Tahoma" pitchFamily="34" charset="0"/>
              </a:rPr>
              <a:t>	2.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นักวิเคราะห์ระบบ วางแผนและดูแลการเขียนโปรแกรม ทดสอบโปรแกรม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</a:t>
            </a:r>
          </a:p>
          <a:p>
            <a:r>
              <a:rPr lang="en-US" sz="2000" dirty="0">
                <a:latin typeface="Tahoma" pitchFamily="34" charset="0"/>
                <a:cs typeface="Tahoma" pitchFamily="34" charset="0"/>
              </a:rPr>
              <a:t>	3.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โปรแกรมเมอร์เขียนและทดสอบโปรแกรม หรือแก้ไขโปรแกรม ถ้าซื้อโปรแกรมสำเร็จรูป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</a:t>
            </a:r>
          </a:p>
          <a:p>
            <a:r>
              <a:rPr lang="th-TH" sz="2000" dirty="0">
                <a:latin typeface="Tahoma" pitchFamily="34" charset="0"/>
                <a:cs typeface="Tahoma" pitchFamily="34" charset="0"/>
              </a:rPr>
              <a:t>	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4.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นักวิเคราะห์ระบบ วางแผนทดสอบโปรแกรม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</a:t>
            </a:r>
          </a:p>
          <a:p>
            <a:r>
              <a:rPr lang="en-US" sz="2000" dirty="0">
                <a:latin typeface="Tahoma" pitchFamily="34" charset="0"/>
                <a:cs typeface="Tahoma" pitchFamily="34" charset="0"/>
              </a:rPr>
              <a:t>	5.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ทีมที่ทำงานร่วมกันทดสอบโปรแกรม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</a:t>
            </a:r>
          </a:p>
          <a:p>
            <a:r>
              <a:rPr lang="en-US" sz="2000" dirty="0">
                <a:latin typeface="Tahoma" pitchFamily="34" charset="0"/>
                <a:cs typeface="Tahoma" pitchFamily="34" charset="0"/>
              </a:rPr>
              <a:t>	6.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ผู้ใช้ตรวจสอบให้แน่ใจว่า โปรแกรมทำงานตามต้องการ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</a:t>
            </a:r>
          </a:p>
          <a:p>
            <a:r>
              <a:rPr lang="en-US" sz="2000" dirty="0">
                <a:latin typeface="Tahoma" pitchFamily="34" charset="0"/>
                <a:cs typeface="Tahoma" pitchFamily="34" charset="0"/>
              </a:rPr>
              <a:t>	7.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นักวิเคราะห์ระบบ ดูแลการเขียนคู่มือการใช้งานและการฝึกอบรม </a:t>
            </a:r>
          </a:p>
        </p:txBody>
      </p:sp>
      <p:sp>
        <p:nvSpPr>
          <p:cNvPr id="79875" name="Text Box 5"/>
          <p:cNvSpPr txBox="1">
            <a:spLocks noChangeArrowheads="1"/>
          </p:cNvSpPr>
          <p:nvPr/>
        </p:nvSpPr>
        <p:spPr bwMode="auto">
          <a:xfrm>
            <a:off x="107950" y="76200"/>
            <a:ext cx="896461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0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วงจรการพัฒนาระบบ </a:t>
            </a:r>
            <a:br>
              <a:rPr lang="th-TH" sz="40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</a:br>
            <a:r>
              <a:rPr lang="th-TH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en-US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System Development Life Cycle (SDLC)</a:t>
            </a:r>
            <a:r>
              <a:rPr lang="th-TH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5"/>
          <p:cNvSpPr>
            <a:spLocks noChangeArrowheads="1"/>
          </p:cNvSpPr>
          <p:nvPr/>
        </p:nvSpPr>
        <p:spPr bwMode="auto">
          <a:xfrm>
            <a:off x="0" y="381000"/>
            <a:ext cx="9144000" cy="5334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th-TH" sz="29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    ขั้นตอนที่ </a:t>
            </a:r>
            <a:r>
              <a:rPr lang="en-US" sz="29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6 : </a:t>
            </a:r>
            <a:r>
              <a:rPr lang="th-TH" sz="29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การติดตั้งระบบและการทดสอบ</a:t>
            </a:r>
            <a:endParaRPr lang="en-US" sz="29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0899" name="Rectangle 6"/>
          <p:cNvSpPr>
            <a:spLocks noChangeArrowheads="1"/>
          </p:cNvSpPr>
          <p:nvPr/>
        </p:nvSpPr>
        <p:spPr bwMode="auto">
          <a:xfrm>
            <a:off x="533400" y="1295400"/>
            <a:ext cx="8077200" cy="4108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thaiDist"/>
            <a:r>
              <a:rPr lang="th-TH" sz="2900" dirty="0">
                <a:latin typeface="Tahoma" pitchFamily="34" charset="0"/>
                <a:cs typeface="Tahoma" pitchFamily="34" charset="0"/>
              </a:rPr>
              <a:t>	ขั้นตอน</a:t>
            </a:r>
            <a:r>
              <a:rPr lang="th-TH" sz="2900" dirty="0" smtClean="0">
                <a:latin typeface="Tahoma" pitchFamily="34" charset="0"/>
                <a:cs typeface="Tahoma" pitchFamily="34" charset="0"/>
              </a:rPr>
              <a:t>นี้องค์กรจะนำ</a:t>
            </a:r>
            <a:r>
              <a:rPr lang="th-TH" sz="2900" dirty="0">
                <a:latin typeface="Tahoma" pitchFamily="34" charset="0"/>
                <a:cs typeface="Tahoma" pitchFamily="34" charset="0"/>
              </a:rPr>
              <a:t>ระบบใหม่มาใช้แทนของเก่าภายใต้การดูแลของนักวิเคราะห์ระบบ การป้อนข้อมูลต้องทำให้เรียบร้อย และในที่สุดบริษัทเริ่มต้นใช้งานระบบใหม่นี้ได้</a:t>
            </a:r>
          </a:p>
          <a:p>
            <a:r>
              <a:rPr lang="th-TH" sz="2900" dirty="0">
                <a:latin typeface="Tahoma" pitchFamily="34" charset="0"/>
                <a:cs typeface="Tahoma" pitchFamily="34" charset="0"/>
              </a:rPr>
              <a:t>	การนำระบบเข้ามาควรจะทำอย่างค่อยเป็นค่อยไปทีละน้อย ที่ดีที่สุดคือ ใช้ระบบใหม่ควบคู่ไปกับระบบเก่าไปสักระยะหนึ่ง โดยใช้ข้อมูลชุดเดียวกันแล้วเปรียบเทียบผลลัพธ์ว่าตรงกันหรือไม่ ถ้าเรียบร้อยก็เอาระบบเก่าออกได้แล้วใช้ระบบใหม่ต่อไป </a:t>
            </a:r>
            <a:endParaRPr lang="en-US" sz="29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323850" y="260350"/>
            <a:ext cx="85344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เป็นขั้นตอนของการติดตั้งระบบ เพื่อให้การทำงานของระบบประสบผลสำเร็จด้วยความเรียบร้อยมีการทำงานดังต่อไปนี้</a:t>
            </a: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82296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1. การเปลี่ยนแปลงระบบใหม่ การเปลี่ยนจากระบบสารสนเทศเก่าเป็นระบบสารสนเทศใหม่จะรวมถึง ฮาร์ดแวร์ ซอฟต์แวร์ และแฟ้มข้อมูล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th-TH" sz="3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การเปลี่ยนฮาร์ดแวร์ 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th-TH" sz="3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การเปลี่ยนแปลงซอฟต์แวร์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th-TH" sz="3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การเปลี่ยนแปลงแฟ้มข้อมูลหรือข้อมูล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Implementation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839200" cy="4648200"/>
          </a:xfrm>
        </p:spPr>
        <p:txBody>
          <a:bodyPr/>
          <a:lstStyle/>
          <a:p>
            <a:pPr eaLnBrk="1" hangingPunct="1"/>
            <a:r>
              <a:rPr lang="th-TH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จุดประสงค์ของ </a:t>
            </a:r>
            <a:r>
              <a:rPr lang="en-US" b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implementation phase</a:t>
            </a:r>
            <a:r>
              <a:rPr lang="en-US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คือนำโครงสร้างใหม่หรือปรับปรุงระบบและส่งมอบ </a:t>
            </a:r>
            <a:endParaRPr lang="en-US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2949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0" y="6400800"/>
            <a:ext cx="1676400" cy="457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400" smtClean="0"/>
              <a:t>Page 643</a:t>
            </a:r>
          </a:p>
        </p:txBody>
      </p:sp>
      <p:sp>
        <p:nvSpPr>
          <p:cNvPr id="50181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/>
            <a:fld id="{38F1BA4D-4BD7-402C-BDBC-F81EE23AB059}" type="slidenum">
              <a:rPr lang="en-US" sz="120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33</a:t>
            </a:fld>
            <a:endParaRPr lang="en-US" sz="12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0" y="2895600"/>
          <a:ext cx="8991600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8839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Implementation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219200"/>
            <a:ext cx="8839200" cy="4648200"/>
          </a:xfrm>
        </p:spPr>
        <p:txBody>
          <a:bodyPr/>
          <a:lstStyle/>
          <a:p>
            <a:pPr eaLnBrk="1" hangingPunct="1"/>
            <a:r>
              <a:rPr lang="th-TH" smtClean="0">
                <a:latin typeface="Tahoma" pitchFamily="34" charset="0"/>
                <a:cs typeface="Tahoma" pitchFamily="34" charset="0"/>
              </a:rPr>
              <a:t>การทดสอบระบบใหม่มีดังนี้ </a:t>
            </a:r>
            <a:endParaRPr lang="en-US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3973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0" y="6400800"/>
            <a:ext cx="1676400" cy="457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400" smtClean="0"/>
              <a:t>Page 644</a:t>
            </a:r>
          </a:p>
        </p:txBody>
      </p:sp>
      <p:sp>
        <p:nvSpPr>
          <p:cNvPr id="52229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/>
            <a:fld id="{23522022-A96F-4775-A2ED-10031550012A}" type="slidenum">
              <a:rPr lang="en-US" sz="120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34</a:t>
            </a:fld>
            <a:endParaRPr lang="en-US" sz="12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228600" y="2209800"/>
          <a:ext cx="85344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Implementation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295400"/>
            <a:ext cx="8839200" cy="4648200"/>
          </a:xfrm>
        </p:spPr>
        <p:txBody>
          <a:bodyPr/>
          <a:lstStyle/>
          <a:p>
            <a:pPr eaLnBrk="1" hangingPunct="1"/>
            <a:r>
              <a:rPr lang="th-TH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การฝึกอบรม (</a:t>
            </a:r>
            <a:r>
              <a:rPr lang="en-US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Training</a:t>
            </a:r>
            <a:r>
              <a:rPr lang="th-TH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)</a:t>
            </a:r>
            <a:r>
              <a:rPr lang="en-US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dirty="0" smtClean="0">
                <a:latin typeface="Tahoma" pitchFamily="34" charset="0"/>
                <a:cs typeface="Tahoma" pitchFamily="34" charset="0"/>
              </a:rPr>
              <a:t>เป็นการ</a:t>
            </a:r>
            <a:r>
              <a:rPr lang="th-TH" dirty="0" err="1" smtClean="0">
                <a:latin typeface="Tahoma" pitchFamily="34" charset="0"/>
                <a:cs typeface="Tahoma" pitchFamily="34" charset="0"/>
              </a:rPr>
              <a:t>แสดงให</a:t>
            </a:r>
            <a:r>
              <a:rPr lang="th-TH" dirty="0" smtClean="0">
                <a:latin typeface="Tahoma" pitchFamily="34" charset="0"/>
                <a:cs typeface="Tahoma" pitchFamily="34" charset="0"/>
              </a:rPr>
              <a:t>ผู้ใช้เรียนรู้การทำงานของฮาร์ดแวร์และซอฟต์แวร์ใหม่</a:t>
            </a:r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pPr lvl="1" eaLnBrk="1" hangingPunct="1"/>
            <a:r>
              <a:rPr lang="en-US" sz="2400" dirty="0" smtClean="0">
                <a:latin typeface="Tahoma" pitchFamily="34" charset="0"/>
                <a:cs typeface="Tahoma" pitchFamily="34" charset="0"/>
              </a:rPr>
              <a:t>One-on-one sessions</a:t>
            </a:r>
          </a:p>
          <a:p>
            <a:pPr lvl="1" eaLnBrk="1" hangingPunct="1"/>
            <a:r>
              <a:rPr lang="en-US" sz="2400" dirty="0" smtClean="0">
                <a:latin typeface="Tahoma" pitchFamily="34" charset="0"/>
                <a:cs typeface="Tahoma" pitchFamily="34" charset="0"/>
              </a:rPr>
              <a:t>Classroom-style lectures</a:t>
            </a:r>
          </a:p>
          <a:p>
            <a:pPr lvl="1" eaLnBrk="1" hangingPunct="1"/>
            <a:r>
              <a:rPr lang="en-US" sz="2400" dirty="0" smtClean="0">
                <a:latin typeface="Tahoma" pitchFamily="34" charset="0"/>
                <a:cs typeface="Tahoma" pitchFamily="34" charset="0"/>
              </a:rPr>
              <a:t>Web-based training</a:t>
            </a:r>
          </a:p>
        </p:txBody>
      </p:sp>
      <p:sp>
        <p:nvSpPr>
          <p:cNvPr id="53253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/>
            <a:fld id="{4463B40A-AEBA-4941-9AF4-D17805E045F7}" type="slidenum">
              <a:rPr lang="en-US" sz="120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35</a:t>
            </a:fld>
            <a:endParaRPr lang="en-US" sz="12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" name="Picture 6" descr="Fig12-2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819400"/>
            <a:ext cx="439102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4"/>
          <p:cNvSpPr txBox="1">
            <a:spLocks noChangeArrowheads="1"/>
          </p:cNvSpPr>
          <p:nvPr/>
        </p:nvSpPr>
        <p:spPr bwMode="auto">
          <a:xfrm>
            <a:off x="107950" y="115888"/>
            <a:ext cx="8964613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0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วงจรการพัฒนาระบบ </a:t>
            </a:r>
            <a:br>
              <a:rPr lang="th-TH" sz="40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</a:br>
            <a:r>
              <a:rPr lang="th-TH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en-US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System Development Life Cycle (SDLC)</a:t>
            </a:r>
            <a:r>
              <a:rPr lang="th-TH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87043" name="Rectangle 5"/>
          <p:cNvSpPr>
            <a:spLocks noChangeArrowheads="1"/>
          </p:cNvSpPr>
          <p:nvPr/>
        </p:nvSpPr>
        <p:spPr bwMode="auto">
          <a:xfrm>
            <a:off x="0" y="1524000"/>
            <a:ext cx="9144000" cy="4730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th-TH" sz="25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    </a:t>
            </a:r>
            <a:r>
              <a:rPr lang="th-TH" sz="25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ขั้นตอนที่ </a:t>
            </a:r>
            <a:r>
              <a:rPr lang="en-US" sz="25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7: </a:t>
            </a:r>
            <a:r>
              <a:rPr lang="th-TH" sz="25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บำรุงรักษาระบบ</a:t>
            </a:r>
            <a:r>
              <a:rPr lang="en-US" sz="25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(Maintenance)</a:t>
            </a:r>
            <a:r>
              <a:rPr lang="en-US" sz="25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87044" name="Rectangle 6"/>
          <p:cNvSpPr>
            <a:spLocks noChangeArrowheads="1"/>
          </p:cNvSpPr>
          <p:nvPr/>
        </p:nvSpPr>
        <p:spPr bwMode="auto">
          <a:xfrm>
            <a:off x="533400" y="2332038"/>
            <a:ext cx="807720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thaiDist"/>
            <a:r>
              <a:rPr lang="th-TH" sz="2800">
                <a:latin typeface="Tahoma" pitchFamily="34" charset="0"/>
                <a:cs typeface="Tahoma" pitchFamily="34" charset="0"/>
              </a:rPr>
              <a:t>	การบำรุงรักษาได้แก่ การแก้ไขโปรแกรมหลังจากการใช้งานแล้ว การบำรุงรักษาระบบ ควรจะอยู่ภายใต้การดูแลของนักวิเคราะห์ระบบ เมื่อผู้บริหารต้องการแก้ไขส่วนใดนักวิเคราะห์ระบบต้องเตรียมแผนภาพต่าง ๆ และศึกษาผลกระทบต่อระบบ และให้ผู้บริหารตัดสินใจต่อไปว่าควรจะแก้ไขหรือไม่</a:t>
            </a:r>
            <a:endParaRPr lang="en-US" sz="28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106363" y="260350"/>
            <a:ext cx="7634287" cy="792163"/>
          </a:xfrm>
        </p:spPr>
        <p:txBody>
          <a:bodyPr/>
          <a:lstStyle/>
          <a:p>
            <a:pPr eaLnBrk="1" hangingPunct="1"/>
            <a:r>
              <a:rPr lang="th-TH" sz="3600" b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ข้อสังเกตเกี่ยวกับการใช้ </a:t>
            </a:r>
            <a:r>
              <a:rPr lang="en-US" sz="3600" b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SDLC</a:t>
            </a:r>
            <a:endParaRPr lang="th-TH" sz="3600" b="1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8A447D-A6CB-4A1E-BADC-6EC0494B6766}" type="slidenum">
              <a:rPr lang="en-US">
                <a:latin typeface="Tahoma" pitchFamily="34" charset="0"/>
                <a:cs typeface="Tahoma" pitchFamily="34" charset="0"/>
              </a:rPr>
              <a:pPr/>
              <a:t>37</a:t>
            </a:fld>
            <a:endParaRPr lang="th-TH">
              <a:latin typeface="Tahoma" pitchFamily="34" charset="0"/>
              <a:cs typeface="Tahoma" pitchFamily="34" charset="0"/>
            </a:endParaRPr>
          </a:p>
        </p:txBody>
      </p:sp>
      <p:sp>
        <p:nvSpPr>
          <p:cNvPr id="2867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484313"/>
            <a:ext cx="8134350" cy="4611687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th-TH" sz="2800" smtClean="0">
                <a:latin typeface="Tahoma" pitchFamily="34" charset="0"/>
                <a:cs typeface="Tahoma" pitchFamily="34" charset="0"/>
              </a:rPr>
              <a:t>การพัฒนาระบบต้องใช้เวลานานมาก</a:t>
            </a:r>
          </a:p>
          <a:p>
            <a:pPr eaLnBrk="1" hangingPunct="1">
              <a:lnSpc>
                <a:spcPct val="120000"/>
              </a:lnSpc>
            </a:pPr>
            <a:r>
              <a:rPr lang="th-TH" sz="2800" smtClean="0">
                <a:latin typeface="Tahoma" pitchFamily="34" charset="0"/>
                <a:cs typeface="Tahoma" pitchFamily="34" charset="0"/>
              </a:rPr>
              <a:t>กว่าจะได้ผลให้ผู้บริหารเห็น ผู้บริหารก็อาจเปลี่ยนเป็นคนใหม่ ซึ่งมีความต้องการต่างกันไป</a:t>
            </a:r>
          </a:p>
          <a:p>
            <a:pPr eaLnBrk="1" hangingPunct="1">
              <a:lnSpc>
                <a:spcPct val="120000"/>
              </a:lnSpc>
            </a:pPr>
            <a:r>
              <a:rPr lang="th-TH" sz="2800" smtClean="0">
                <a:latin typeface="Tahoma" pitchFamily="34" charset="0"/>
                <a:cs typeface="Tahoma" pitchFamily="34" charset="0"/>
              </a:rPr>
              <a:t>หากใช้เวลานานมาก แม้แต่ เทคโนโลยี ก็เปลี่ยนไป</a:t>
            </a:r>
          </a:p>
          <a:p>
            <a:pPr eaLnBrk="1" hangingPunct="1">
              <a:lnSpc>
                <a:spcPct val="120000"/>
              </a:lnSpc>
            </a:pPr>
            <a:r>
              <a:rPr lang="th-TH" sz="2800" smtClean="0">
                <a:latin typeface="Tahoma" pitchFamily="34" charset="0"/>
                <a:cs typeface="Tahoma" pitchFamily="34" charset="0"/>
              </a:rPr>
              <a:t>ต้องใช้งบประมาณค่อนข้างมาก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3"/>
          <p:cNvSpPr txBox="1">
            <a:spLocks noChangeArrowheads="1"/>
          </p:cNvSpPr>
          <p:nvPr/>
        </p:nvSpPr>
        <p:spPr bwMode="auto">
          <a:xfrm>
            <a:off x="500063" y="428625"/>
            <a:ext cx="8143875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32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วิธีการ </a:t>
            </a:r>
            <a:r>
              <a:rPr lang="en-US" sz="32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(methodologies)  </a:t>
            </a:r>
            <a:r>
              <a:rPr lang="th-TH" sz="2800" dirty="0">
                <a:latin typeface="Tahoma" pitchFamily="34" charset="0"/>
                <a:cs typeface="Tahoma" pitchFamily="34" charset="0"/>
              </a:rPr>
              <a:t>หมายถึง รูปแบบการดำเนินงานที่ใช้สำหรับการวิเคราะห์ การออกแบบ และการพัฒนาระบบสารสนเทศ มี 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2</a:t>
            </a:r>
            <a:r>
              <a:rPr lang="th-TH" sz="2800" dirty="0">
                <a:latin typeface="Tahoma" pitchFamily="34" charset="0"/>
                <a:cs typeface="Tahoma" pitchFamily="34" charset="0"/>
              </a:rPr>
              <a:t> วิธี คือ</a:t>
            </a:r>
          </a:p>
          <a:p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>
              <a:buFont typeface="Palatino Linotype" pitchFamily="18" charset="0"/>
              <a:buAutoNum type="arabicPeriod"/>
            </a:pPr>
            <a:r>
              <a:rPr lang="th-TH" sz="28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วิธีวงจรพัฒนาระบบ </a:t>
            </a:r>
            <a:r>
              <a:rPr lang="en-US" sz="28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(systems development life cycle-SDLC</a:t>
            </a:r>
            <a:r>
              <a:rPr lang="en-US" sz="2800" i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)</a:t>
            </a:r>
            <a:r>
              <a:rPr lang="en-US" sz="28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sz="2800" dirty="0">
                <a:latin typeface="Tahoma" pitchFamily="34" charset="0"/>
                <a:cs typeface="Tahoma" pitchFamily="34" charset="0"/>
              </a:rPr>
              <a:t>ปัจจุบันเรียกว่าเป็นวิธีการพัฒนาระบบแบบเดิม ต้องใช้ระยะเวลานานและทรัพยากรมาก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>
              <a:buFont typeface="Palatino Linotype" pitchFamily="18" charset="0"/>
              <a:buAutoNum type="arabicPeriod"/>
            </a:pPr>
            <a:r>
              <a:rPr lang="th-TH" sz="28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วิธีพัฒนาระบบงานแบบรวดเร็ว </a:t>
            </a:r>
            <a:r>
              <a:rPr lang="en-US" sz="28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(rapid application development- RAD) </a:t>
            </a:r>
            <a:r>
              <a:rPr lang="th-TH" sz="2800" dirty="0">
                <a:latin typeface="Tahoma" pitchFamily="34" charset="0"/>
                <a:cs typeface="Tahoma" pitchFamily="34" charset="0"/>
              </a:rPr>
              <a:t>ปัจจุบันมีเทคโนโลยีสมัยใหม่และเครื่องมือต่าง ๆ ที่ได้สร้างขึ้นมาเพื่อช่วยในการพัฒนาระบบสารสนเทศ 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>
              <a:buFont typeface="Palatino Linotype" pitchFamily="18" charset="0"/>
              <a:buAutoNum type="arabicPeriod"/>
            </a:pP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4"/>
          <p:cNvSpPr>
            <a:spLocks noChangeArrowheads="1"/>
          </p:cNvSpPr>
          <p:nvPr/>
        </p:nvSpPr>
        <p:spPr bwMode="auto">
          <a:xfrm>
            <a:off x="1447800" y="2133600"/>
            <a:ext cx="70866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AutoNum type="arabicPeriod"/>
            </a:pPr>
            <a:r>
              <a:rPr lang="th-TH" sz="2400" b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เข้าใจปัญหา ( </a:t>
            </a:r>
            <a:r>
              <a:rPr lang="en-US" sz="2400" b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Problem Recognition) </a:t>
            </a:r>
            <a:endParaRPr lang="th-TH" sz="2400" b="1" dirty="0" smtClean="0">
              <a:latin typeface="Tahoma" pitchFamily="34" charset="0"/>
              <a:cs typeface="Tahoma" pitchFamily="34" charset="0"/>
              <a:sym typeface="Wingdings" pitchFamily="2" charset="2"/>
            </a:endParaRPr>
          </a:p>
          <a:p>
            <a:pPr marL="457200" indent="-457200">
              <a:buAutoNum type="arabicPeriod"/>
            </a:pPr>
            <a:r>
              <a:rPr lang="th-TH" sz="2400" b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การศึกษา</a:t>
            </a:r>
            <a:r>
              <a:rPr lang="th-TH" sz="2400" b="1" dirty="0">
                <a:latin typeface="Tahoma" pitchFamily="34" charset="0"/>
                <a:cs typeface="Tahoma" pitchFamily="34" charset="0"/>
                <a:sym typeface="Wingdings" pitchFamily="2" charset="2"/>
              </a:rPr>
              <a:t>เบื้องต้น (</a:t>
            </a:r>
            <a:r>
              <a:rPr lang="en-US" sz="2400" b="1" dirty="0">
                <a:latin typeface="Tahoma" pitchFamily="34" charset="0"/>
                <a:cs typeface="Tahoma" pitchFamily="34" charset="0"/>
                <a:sym typeface="Wingdings" pitchFamily="2" charset="2"/>
              </a:rPr>
              <a:t>Preliminary study</a:t>
            </a:r>
            <a:r>
              <a:rPr lang="th-TH" sz="2400" b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)</a:t>
            </a:r>
          </a:p>
          <a:p>
            <a:pPr marL="457200" indent="-457200">
              <a:buAutoNum type="arabicPeriod"/>
            </a:pPr>
            <a:r>
              <a:rPr lang="th-TH" sz="2400" b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การ</a:t>
            </a:r>
            <a:r>
              <a:rPr lang="th-TH" sz="2400" b="1" dirty="0">
                <a:latin typeface="Tahoma" pitchFamily="34" charset="0"/>
                <a:cs typeface="Tahoma" pitchFamily="34" charset="0"/>
                <a:sym typeface="Wingdings" pitchFamily="2" charset="2"/>
              </a:rPr>
              <a:t>วิเคราะห์ระบบ ( </a:t>
            </a:r>
            <a:r>
              <a:rPr lang="en-US" sz="2400" b="1" dirty="0">
                <a:latin typeface="Tahoma" pitchFamily="34" charset="0"/>
                <a:cs typeface="Tahoma" pitchFamily="34" charset="0"/>
                <a:sym typeface="Wingdings" pitchFamily="2" charset="2"/>
              </a:rPr>
              <a:t>System Analysis</a:t>
            </a:r>
            <a:r>
              <a:rPr lang="th-TH" sz="2400" b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)</a:t>
            </a:r>
          </a:p>
          <a:p>
            <a:pPr marL="457200" indent="-457200">
              <a:buAutoNum type="arabicPeriod"/>
            </a:pPr>
            <a:r>
              <a:rPr lang="th-TH" sz="2400" b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การ</a:t>
            </a:r>
            <a:r>
              <a:rPr lang="th-TH" sz="2400" b="1" dirty="0">
                <a:latin typeface="Tahoma" pitchFamily="34" charset="0"/>
                <a:cs typeface="Tahoma" pitchFamily="34" charset="0"/>
                <a:sym typeface="Wingdings" pitchFamily="2" charset="2"/>
              </a:rPr>
              <a:t>ออกแบบระบบ ( </a:t>
            </a:r>
            <a:r>
              <a:rPr lang="en-US" sz="2400" b="1" dirty="0">
                <a:latin typeface="Tahoma" pitchFamily="34" charset="0"/>
                <a:cs typeface="Tahoma" pitchFamily="34" charset="0"/>
                <a:sym typeface="Wingdings" pitchFamily="2" charset="2"/>
              </a:rPr>
              <a:t>System Design</a:t>
            </a:r>
            <a:r>
              <a:rPr lang="th-TH" sz="2400" b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)</a:t>
            </a:r>
          </a:p>
          <a:p>
            <a:pPr marL="457200" indent="-457200">
              <a:buAutoNum type="arabicPeriod"/>
            </a:pPr>
            <a:r>
              <a:rPr lang="th-TH" sz="2400" b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การ</a:t>
            </a:r>
            <a:r>
              <a:rPr lang="th-TH" sz="2400" b="1" dirty="0">
                <a:latin typeface="Tahoma" pitchFamily="34" charset="0"/>
                <a:cs typeface="Tahoma" pitchFamily="34" charset="0"/>
                <a:sym typeface="Wingdings" pitchFamily="2" charset="2"/>
              </a:rPr>
              <a:t>พัฒนาระบบ (</a:t>
            </a:r>
            <a:r>
              <a:rPr lang="en-US" sz="2400" b="1" dirty="0">
                <a:latin typeface="Tahoma" pitchFamily="34" charset="0"/>
                <a:cs typeface="Tahoma" pitchFamily="34" charset="0"/>
                <a:sym typeface="Wingdings" pitchFamily="2" charset="2"/>
              </a:rPr>
              <a:t>Construction</a:t>
            </a:r>
            <a:r>
              <a:rPr lang="th-TH" sz="2400" b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)</a:t>
            </a:r>
          </a:p>
          <a:p>
            <a:pPr marL="457200" indent="-457200">
              <a:buAutoNum type="arabicPeriod"/>
            </a:pPr>
            <a:r>
              <a:rPr lang="th-TH" sz="2400" b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การ</a:t>
            </a:r>
            <a:r>
              <a:rPr lang="th-TH" sz="2400" b="1" dirty="0">
                <a:latin typeface="Tahoma" pitchFamily="34" charset="0"/>
                <a:cs typeface="Tahoma" pitchFamily="34" charset="0"/>
                <a:sym typeface="Wingdings" pitchFamily="2" charset="2"/>
              </a:rPr>
              <a:t>ทดสอบระบบและการเปลี่ยน</a:t>
            </a:r>
            <a:r>
              <a:rPr lang="th-TH" sz="2400" b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ระบบ              </a:t>
            </a:r>
            <a:r>
              <a:rPr lang="en-US" sz="2400" b="1" dirty="0">
                <a:latin typeface="Tahoma" pitchFamily="34" charset="0"/>
                <a:cs typeface="Tahoma" pitchFamily="34" charset="0"/>
                <a:sym typeface="Wingdings" pitchFamily="2" charset="2"/>
              </a:rPr>
              <a:t>(System Testing and </a:t>
            </a:r>
            <a:r>
              <a:rPr lang="en-US" sz="2400" b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Conversion)</a:t>
            </a:r>
          </a:p>
          <a:p>
            <a:pPr marL="457200" indent="-457200">
              <a:buAutoNum type="arabicPeriod"/>
            </a:pPr>
            <a:r>
              <a:rPr lang="th-TH" sz="2400" b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บำรุงรักษา</a:t>
            </a:r>
            <a:r>
              <a:rPr lang="th-TH" sz="2400" b="1" dirty="0">
                <a:latin typeface="Tahoma" pitchFamily="34" charset="0"/>
                <a:cs typeface="Tahoma" pitchFamily="34" charset="0"/>
                <a:sym typeface="Wingdings" pitchFamily="2" charset="2"/>
              </a:rPr>
              <a:t>ระบบ (</a:t>
            </a:r>
            <a:r>
              <a:rPr lang="en-US" sz="2400" b="1" dirty="0">
                <a:latin typeface="Tahoma" pitchFamily="34" charset="0"/>
                <a:cs typeface="Tahoma" pitchFamily="34" charset="0"/>
                <a:sym typeface="Wingdings" pitchFamily="2" charset="2"/>
              </a:rPr>
              <a:t>Maintenance</a:t>
            </a:r>
            <a:r>
              <a:rPr lang="th-TH" sz="2400" b="1" dirty="0">
                <a:latin typeface="Tahoma" pitchFamily="34" charset="0"/>
                <a:cs typeface="Tahoma" pitchFamily="34" charset="0"/>
                <a:sym typeface="Wingdings" pitchFamily="2" charset="2"/>
              </a:rPr>
              <a:t>)</a:t>
            </a:r>
          </a:p>
        </p:txBody>
      </p:sp>
      <p:sp>
        <p:nvSpPr>
          <p:cNvPr id="52227" name="Text Box 5"/>
          <p:cNvSpPr txBox="1">
            <a:spLocks noChangeArrowheads="1"/>
          </p:cNvSpPr>
          <p:nvPr/>
        </p:nvSpPr>
        <p:spPr bwMode="auto">
          <a:xfrm>
            <a:off x="762000" y="228600"/>
            <a:ext cx="7620000" cy="1616075"/>
          </a:xfrm>
          <a:prstGeom prst="rect">
            <a:avLst/>
          </a:prstGeom>
          <a:gradFill rotWithShape="0">
            <a:gsLst>
              <a:gs pos="0">
                <a:srgbClr val="FFCC66"/>
              </a:gs>
              <a:gs pos="100000">
                <a:srgbClr val="FF99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000" b="1">
                <a:latin typeface="Tahoma" pitchFamily="34" charset="0"/>
                <a:cs typeface="Tahoma" pitchFamily="34" charset="0"/>
              </a:rPr>
              <a:t>วงจรการพัฒนาระบบ </a:t>
            </a:r>
            <a:br>
              <a:rPr lang="th-TH" sz="4000" b="1">
                <a:latin typeface="Tahoma" pitchFamily="34" charset="0"/>
                <a:cs typeface="Tahoma" pitchFamily="34" charset="0"/>
              </a:rPr>
            </a:br>
            <a:r>
              <a:rPr lang="th-TH" sz="3000" b="1">
                <a:latin typeface="Tahoma" pitchFamily="34" charset="0"/>
                <a:cs typeface="Tahoma" pitchFamily="34" charset="0"/>
              </a:rPr>
              <a:t>(</a:t>
            </a:r>
            <a:r>
              <a:rPr lang="en-US" sz="3000" b="1">
                <a:latin typeface="Tahoma" pitchFamily="34" charset="0"/>
                <a:cs typeface="Tahoma" pitchFamily="34" charset="0"/>
              </a:rPr>
              <a:t>System Development Life Cycle (SDLC)</a:t>
            </a:r>
            <a:r>
              <a:rPr lang="th-TH" sz="3000" b="1">
                <a:latin typeface="Tahoma" pitchFamily="34" charset="0"/>
                <a:cs typeface="Tahoma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4"/>
          <p:cNvSpPr txBox="1">
            <a:spLocks noChangeArrowheads="1"/>
          </p:cNvSpPr>
          <p:nvPr/>
        </p:nvSpPr>
        <p:spPr bwMode="auto">
          <a:xfrm>
            <a:off x="107950" y="115888"/>
            <a:ext cx="8964613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000" b="1">
                <a:latin typeface="Tahoma" pitchFamily="34" charset="0"/>
                <a:cs typeface="Tahoma" pitchFamily="34" charset="0"/>
              </a:rPr>
              <a:t>วงจรการพัฒนาระบบ </a:t>
            </a:r>
            <a:br>
              <a:rPr lang="th-TH" sz="4000" b="1">
                <a:latin typeface="Tahoma" pitchFamily="34" charset="0"/>
                <a:cs typeface="Tahoma" pitchFamily="34" charset="0"/>
              </a:rPr>
            </a:br>
            <a:r>
              <a:rPr lang="th-TH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en-US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System Development Life Cycle (SDLC)</a:t>
            </a:r>
            <a:r>
              <a:rPr lang="th-TH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53251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th-TH" sz="28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    ขั้นที่ </a:t>
            </a:r>
            <a:r>
              <a:rPr lang="en-US" sz="28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1 : </a:t>
            </a:r>
            <a:r>
              <a:rPr lang="th-TH" sz="2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เข้าใจปัญหา ( 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Problem Recognition) </a:t>
            </a:r>
          </a:p>
        </p:txBody>
      </p:sp>
      <p:sp>
        <p:nvSpPr>
          <p:cNvPr id="53252" name="Rectangle 6"/>
          <p:cNvSpPr>
            <a:spLocks noChangeArrowheads="1"/>
          </p:cNvSpPr>
          <p:nvPr/>
        </p:nvSpPr>
        <p:spPr bwMode="auto">
          <a:xfrm>
            <a:off x="381000" y="2057400"/>
            <a:ext cx="85344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thaiDist"/>
            <a:r>
              <a:rPr lang="th-TH" sz="2400" dirty="0">
                <a:latin typeface="Tahoma" pitchFamily="34" charset="0"/>
                <a:cs typeface="Tahoma" pitchFamily="34" charset="0"/>
              </a:rPr>
              <a:t>การที่จะ</a:t>
            </a:r>
            <a:r>
              <a:rPr lang="th-TH" sz="2400" b="1" dirty="0">
                <a:latin typeface="Tahoma" pitchFamily="34" charset="0"/>
                <a:cs typeface="Tahoma" pitchFamily="34" charset="0"/>
              </a:rPr>
              <a:t>แก้ไขระบบเดิมที่มีอยู่แล้วไม่ใช่เรื่องที่ง่ายนัก หรือแม้แ</a:t>
            </a:r>
            <a:r>
              <a:rPr lang="th-TH" sz="2400" dirty="0">
                <a:latin typeface="Tahoma" pitchFamily="34" charset="0"/>
                <a:cs typeface="Tahoma" pitchFamily="34" charset="0"/>
              </a:rPr>
              <a:t>ต่การสร้างระบบใหม่ ดังนั้นควรจะมีการศึกษาเสียก่อนว่าความต้องการของเราเพียงพอที่เป็นไปได้หรือไม่ ได้แก่ "การศึกษาความเป็นไปได้" (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Feasibility Study) </a:t>
            </a:r>
          </a:p>
          <a:p>
            <a:r>
              <a:rPr lang="th-TH" sz="2400" dirty="0">
                <a:latin typeface="Tahoma" pitchFamily="34" charset="0"/>
                <a:cs typeface="Tahoma" pitchFamily="34" charset="0"/>
              </a:rPr>
              <a:t/>
            </a:r>
            <a:br>
              <a:rPr lang="th-TH" sz="2400" dirty="0">
                <a:latin typeface="Tahoma" pitchFamily="34" charset="0"/>
                <a:cs typeface="Tahoma" pitchFamily="34" charset="0"/>
              </a:rPr>
            </a:br>
            <a:r>
              <a:rPr lang="th-TH" sz="24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สรุป ขั้นตอนที่ </a:t>
            </a:r>
            <a:r>
              <a:rPr lang="en-US" sz="24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1: </a:t>
            </a:r>
            <a:r>
              <a:rPr lang="th-TH" sz="24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การศึกษาเบื้องต้น  </a:t>
            </a:r>
          </a:p>
          <a:p>
            <a:r>
              <a:rPr lang="th-TH" sz="2400" dirty="0">
                <a:latin typeface="Tahoma" pitchFamily="34" charset="0"/>
                <a:cs typeface="Tahoma" pitchFamily="34" charset="0"/>
              </a:rPr>
              <a:t>หน้าที่ : ตระหนักว่ามีปัญหาในระบบ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 </a:t>
            </a:r>
            <a:endParaRPr lang="th-TH" sz="2400" dirty="0">
              <a:latin typeface="Tahoma" pitchFamily="34" charset="0"/>
              <a:cs typeface="Tahoma" pitchFamily="34" charset="0"/>
            </a:endParaRPr>
          </a:p>
          <a:p>
            <a:r>
              <a:rPr lang="th-TH" sz="2400" dirty="0">
                <a:latin typeface="Tahoma" pitchFamily="34" charset="0"/>
                <a:cs typeface="Tahoma" pitchFamily="34" charset="0"/>
              </a:rPr>
              <a:t>ผลลัพธ์ : อนุมัติการศึกษาความเป็นไปได้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 </a:t>
            </a:r>
            <a:endParaRPr lang="th-TH" sz="2400" dirty="0">
              <a:latin typeface="Tahoma" pitchFamily="34" charset="0"/>
              <a:cs typeface="Tahoma" pitchFamily="34" charset="0"/>
            </a:endParaRPr>
          </a:p>
          <a:p>
            <a:r>
              <a:rPr lang="th-TH" sz="2400" dirty="0">
                <a:latin typeface="Tahoma" pitchFamily="34" charset="0"/>
                <a:cs typeface="Tahoma" pitchFamily="34" charset="0"/>
              </a:rPr>
              <a:t>เครื่องมือ : ไม่มี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 </a:t>
            </a:r>
            <a:endParaRPr lang="th-TH" sz="2400" dirty="0">
              <a:latin typeface="Tahoma" pitchFamily="34" charset="0"/>
              <a:cs typeface="Tahoma" pitchFamily="34" charset="0"/>
            </a:endParaRPr>
          </a:p>
          <a:p>
            <a:r>
              <a:rPr lang="th-TH" sz="2400" dirty="0">
                <a:latin typeface="Tahoma" pitchFamily="34" charset="0"/>
                <a:cs typeface="Tahoma" pitchFamily="34" charset="0"/>
              </a:rPr>
              <a:t>บุคลากรและหน้าที่ความรับผิดชอบ : </a:t>
            </a:r>
            <a:r>
              <a:rPr lang="th-TH" sz="24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ผู้ใช้หรือผู้บริหารชี้แจงปัญหาต่อนักวิเคราะห์ระบบ</a:t>
            </a:r>
            <a:r>
              <a:rPr lang="en-US" sz="24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4"/>
          <p:cNvSpPr txBox="1">
            <a:spLocks noChangeArrowheads="1"/>
          </p:cNvSpPr>
          <p:nvPr/>
        </p:nvSpPr>
        <p:spPr bwMode="auto">
          <a:xfrm>
            <a:off x="107950" y="115888"/>
            <a:ext cx="8964613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0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วงจรการพัฒนาระบบ </a:t>
            </a:r>
            <a:br>
              <a:rPr lang="th-TH" sz="40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</a:br>
            <a:r>
              <a:rPr lang="th-TH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en-US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System Development Life Cycle (SDLC)</a:t>
            </a:r>
            <a:r>
              <a:rPr lang="th-TH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54276" name="Rectangle 7"/>
          <p:cNvSpPr>
            <a:spLocks noChangeArrowheads="1"/>
          </p:cNvSpPr>
          <p:nvPr/>
        </p:nvSpPr>
        <p:spPr bwMode="auto">
          <a:xfrm>
            <a:off x="304800" y="2370138"/>
            <a:ext cx="80772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thaiDist"/>
            <a:r>
              <a:rPr lang="th-TH" sz="2400" dirty="0">
                <a:latin typeface="Tahoma" pitchFamily="34" charset="0"/>
                <a:cs typeface="Tahoma" pitchFamily="34" charset="0"/>
              </a:rPr>
              <a:t>	การกำหนดว่าปัญหาคืออะไรและตัดสินใจว่าการพัฒนาสร้างระบบสารสนเทศ หรือการแก้ไขระบบสารสนเทศเดิมมีความเป็นไปได้หรือไม่โดยเสียค่าใช้จ่ายและเวลาน้อยที่สุด และได้ผลเป็นที่น่าพอใจ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 </a:t>
            </a:r>
          </a:p>
          <a:p>
            <a:pPr algn="thaiDist"/>
            <a:r>
              <a:rPr lang="en-US" sz="2400" dirty="0">
                <a:latin typeface="Tahoma" pitchFamily="34" charset="0"/>
                <a:cs typeface="Tahoma" pitchFamily="34" charset="0"/>
              </a:rPr>
              <a:t>	</a:t>
            </a:r>
            <a:r>
              <a:rPr lang="th-TH" sz="2400" dirty="0">
                <a:latin typeface="Tahoma" pitchFamily="34" charset="0"/>
                <a:cs typeface="Tahoma" pitchFamily="34" charset="0"/>
              </a:rPr>
              <a:t>นักวิเคราะห์ระบบจะต้องกำหนดให้ได้ว่าการแก้ไขปัญหาดังกล่าวมีความเป็นไปได้ทางเทคนิคและบุคลากร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sz="2400" dirty="0">
                <a:latin typeface="Tahoma" pitchFamily="34" charset="0"/>
                <a:cs typeface="Tahoma" pitchFamily="34" charset="0"/>
              </a:rPr>
              <a:t>ความเป็นไปได้ทางด้านบุคลากร คือ บริษัทมีบุคคลที่เหมาะสมที่จะพัฒนาและติดตั้งระบบเพียงพอหรือไม่ ถ้าไม่มีจะหาได้หรือไม่ จากที่ใด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th-TH" sz="2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ขั้น</a:t>
            </a:r>
            <a:r>
              <a:rPr lang="th-TH" sz="28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ที่ 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2 </a:t>
            </a:r>
            <a:r>
              <a:rPr lang="en-US" sz="28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th-TH" sz="2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การศึกษาความเป็นไปได้ (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Feasibility Study)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468313" y="549275"/>
            <a:ext cx="8351837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th-TH" sz="35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การศึกษาความเป็นไปได้ 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(Feasibility Study)</a:t>
            </a:r>
            <a:r>
              <a:rPr lang="th-TH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8351838" cy="393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r>
              <a:rPr lang="th-TH" sz="2400">
                <a:latin typeface="Tahoma" pitchFamily="34" charset="0"/>
                <a:cs typeface="Tahoma" pitchFamily="34" charset="0"/>
              </a:rPr>
              <a:t> </a:t>
            </a:r>
            <a:r>
              <a:rPr lang="th-TH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มีด้วยกัน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5</a:t>
            </a:r>
            <a:r>
              <a:rPr lang="th-TH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ด้านหลักๆ คือ</a:t>
            </a:r>
            <a:endParaRPr lang="th-TH" sz="2400"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Webdings" pitchFamily="18" charset="2"/>
              </a:rPr>
              <a:t></a:t>
            </a:r>
            <a:r>
              <a:rPr lang="en-US" sz="2400">
                <a:latin typeface="Tahoma" pitchFamily="34" charset="0"/>
                <a:cs typeface="Tahoma" pitchFamily="34" charset="0"/>
              </a:rPr>
              <a:t> </a:t>
            </a:r>
            <a:r>
              <a:rPr lang="th-TH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ความเป็นไปได้ด้านเทคนิค (technical feasibility) </a:t>
            </a:r>
            <a:r>
              <a:rPr lang="th-TH" sz="24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ศึกษาด้านฮาร์ดแวร์ ซอฟต์แวร์ ว่าเหมาะสมหรือไม่ </a:t>
            </a:r>
            <a:endParaRPr lang="th-TH" sz="24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Webdings" pitchFamily="18" charset="2"/>
              </a:rPr>
              <a:t></a:t>
            </a:r>
            <a:r>
              <a:rPr lang="en-US" sz="2400">
                <a:latin typeface="Tahoma" pitchFamily="34" charset="0"/>
                <a:cs typeface="Tahoma" pitchFamily="34" charset="0"/>
              </a:rPr>
              <a:t> </a:t>
            </a:r>
            <a:r>
              <a:rPr lang="th-TH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ความเป็นไปได้ด้านเศรษฐกิจ (economic feasibility) </a:t>
            </a:r>
            <a:r>
              <a:rPr lang="th-TH" sz="24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เปรียบเทียบคงวามตุ้มค่า ผลตอบแทน ค่าใช้จ่าย</a:t>
            </a:r>
            <a:endParaRPr lang="th-TH" sz="24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ebdings" pitchFamily="18" charset="2"/>
              <a:buChar char="4"/>
            </a:pPr>
            <a:r>
              <a:rPr lang="th-TH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ความเป็นไปได้ด้านการปฏิบัติงาน (operational feasibility) </a:t>
            </a:r>
            <a:r>
              <a:rPr lang="th-TH" sz="24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การทำงานซ้ำซ้อนหรือไม่ ตรงกับความต้องการหรือไม่</a:t>
            </a:r>
            <a:endParaRPr lang="th-TH" sz="24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ebdings" pitchFamily="18" charset="2"/>
              <a:buChar char="4"/>
            </a:pPr>
            <a:r>
              <a:rPr lang="th-TH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ความเป็นไปได้ด้านเวลา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( Schedule </a:t>
            </a:r>
            <a:r>
              <a:rPr lang="th-TH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feasibility)  </a:t>
            </a:r>
            <a:r>
              <a:rPr lang="th-TH" sz="24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พิจารณาเวลาในการพัฒนาระบบ การใช้เวลา</a:t>
            </a: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ebdings" pitchFamily="18" charset="2"/>
              <a:buChar char="4"/>
            </a:pPr>
            <a:r>
              <a:rPr lang="th-TH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ความเป็นไปได้ด้านบุคลากร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( Human </a:t>
            </a:r>
            <a:r>
              <a:rPr lang="th-TH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feasibility)  </a:t>
            </a:r>
            <a:r>
              <a:rPr lang="th-TH" sz="24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ดูความพร้อมของบุคลากร การพัฒนาบุคลากร</a:t>
            </a:r>
            <a:endParaRPr lang="th-TH" sz="24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2" grpId="0" autoUpdateAnimBg="0"/>
      <p:bldP spid="4" grpId="0" build="p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/>
          <p:cNvSpPr txBox="1">
            <a:spLocks noChangeArrowheads="1"/>
          </p:cNvSpPr>
          <p:nvPr/>
        </p:nvSpPr>
        <p:spPr bwMode="auto">
          <a:xfrm>
            <a:off x="107950" y="115888"/>
            <a:ext cx="8964613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h-TH" sz="4000" b="1">
                <a:latin typeface="Tahoma" pitchFamily="34" charset="0"/>
                <a:cs typeface="Tahoma" pitchFamily="34" charset="0"/>
              </a:rPr>
              <a:t>วงจรการพัฒนาระบบ </a:t>
            </a:r>
            <a:br>
              <a:rPr lang="th-TH" sz="4000" b="1">
                <a:latin typeface="Tahoma" pitchFamily="34" charset="0"/>
                <a:cs typeface="Tahoma" pitchFamily="34" charset="0"/>
              </a:rPr>
            </a:br>
            <a:r>
              <a:rPr lang="th-TH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en-US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System Development Life Cycle (SDLC)</a:t>
            </a:r>
            <a:r>
              <a:rPr lang="th-TH" sz="32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56323" name="Rectangle 5"/>
          <p:cNvSpPr>
            <a:spLocks noChangeArrowheads="1"/>
          </p:cNvSpPr>
          <p:nvPr/>
        </p:nvSpPr>
        <p:spPr bwMode="auto">
          <a:xfrm>
            <a:off x="381000" y="2362200"/>
            <a:ext cx="84582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/>
            <a:r>
              <a:rPr lang="th-TH" sz="2000" b="1" dirty="0" smtClean="0">
                <a:latin typeface="Tahoma" pitchFamily="34" charset="0"/>
                <a:cs typeface="Tahoma" pitchFamily="34" charset="0"/>
              </a:rPr>
              <a:t>หน้าที่ </a:t>
            </a:r>
            <a:r>
              <a:rPr lang="th-TH" sz="2000" b="1" dirty="0">
                <a:latin typeface="Tahoma" pitchFamily="34" charset="0"/>
                <a:cs typeface="Tahoma" pitchFamily="34" charset="0"/>
              </a:rPr>
              <a:t>: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กำหนดปัญหา และศึกษาว่าเป็นไปได้หรือไม่ที่จะเปลี่ยนแปลงระบบ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</a:t>
            </a:r>
          </a:p>
          <a:p>
            <a:pPr indent="457200"/>
            <a:r>
              <a:rPr lang="th-TH" sz="2000" b="1" dirty="0">
                <a:latin typeface="Tahoma" pitchFamily="34" charset="0"/>
                <a:cs typeface="Tahoma" pitchFamily="34" charset="0"/>
              </a:rPr>
              <a:t>ผลลัพธ์ :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รายงานความเป็นไปได้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</a:t>
            </a:r>
          </a:p>
          <a:p>
            <a:pPr indent="457200"/>
            <a:r>
              <a:rPr lang="th-TH" sz="2000" b="1" dirty="0">
                <a:latin typeface="Tahoma" pitchFamily="34" charset="0"/>
                <a:cs typeface="Tahoma" pitchFamily="34" charset="0"/>
              </a:rPr>
              <a:t>เครื่องมือ :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เก็บรวบรวมข้อมูลของระบบและคาดคะเนความต้องการของระบบ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</a:t>
            </a:r>
          </a:p>
          <a:p>
            <a:pPr indent="457200"/>
            <a:r>
              <a:rPr lang="th-TH" sz="2000" b="1" dirty="0">
                <a:latin typeface="Tahoma" pitchFamily="34" charset="0"/>
                <a:cs typeface="Tahoma" pitchFamily="34" charset="0"/>
              </a:rPr>
              <a:t>บุคลากรและหน้าที่ความรับผิดชอบ :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ผู้ใช้จะมีบทบาทสำคัญในการศึกษา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</a:t>
            </a:r>
          </a:p>
          <a:p>
            <a:pPr indent="457200"/>
            <a:r>
              <a:rPr lang="en-US" sz="2000" dirty="0">
                <a:latin typeface="Tahoma" pitchFamily="34" charset="0"/>
                <a:cs typeface="Tahoma" pitchFamily="34" charset="0"/>
              </a:rPr>
              <a:t>	1.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นักวิเคราะห์ระบบจะเก็บรวบรวมข้อมูลทั้งหมดที่จำเป็นทั้งหมดเกี่ยวกับปัญหา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</a:t>
            </a:r>
          </a:p>
          <a:p>
            <a:pPr indent="457200"/>
            <a:r>
              <a:rPr lang="en-US" sz="2000" dirty="0">
                <a:latin typeface="Tahoma" pitchFamily="34" charset="0"/>
                <a:cs typeface="Tahoma" pitchFamily="34" charset="0"/>
              </a:rPr>
              <a:t>	2.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นักวิเคราะห์ระบบคาดคะเนความต้องการของระบบและแนวทางการแก้ปัญหา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</a:t>
            </a:r>
          </a:p>
          <a:p>
            <a:pPr indent="457200"/>
            <a:r>
              <a:rPr lang="en-US" sz="2000" dirty="0">
                <a:latin typeface="Tahoma" pitchFamily="34" charset="0"/>
                <a:cs typeface="Tahoma" pitchFamily="34" charset="0"/>
              </a:rPr>
              <a:t>	3.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นักวิเคราะห์ระบบ กำหนดความต้องการที่แน่ชัดซึ่งจะใช้สำหรับขั้นตอนการวิเคราะห์ต่อไป</a:t>
            </a:r>
            <a:r>
              <a:rPr lang="en-US" sz="2000" dirty="0">
                <a:latin typeface="Tahoma" pitchFamily="34" charset="0"/>
                <a:cs typeface="Tahoma" pitchFamily="34" charset="0"/>
              </a:rPr>
              <a:t> </a:t>
            </a:r>
          </a:p>
          <a:p>
            <a:pPr indent="457200"/>
            <a:r>
              <a:rPr lang="en-US" sz="2000" dirty="0">
                <a:latin typeface="Tahoma" pitchFamily="34" charset="0"/>
                <a:cs typeface="Tahoma" pitchFamily="34" charset="0"/>
              </a:rPr>
              <a:t>	4. </a:t>
            </a:r>
            <a:r>
              <a:rPr lang="th-TH" sz="2000" dirty="0">
                <a:latin typeface="Tahoma" pitchFamily="34" charset="0"/>
                <a:cs typeface="Tahoma" pitchFamily="34" charset="0"/>
              </a:rPr>
              <a:t>ผู้บริหารตัดสินใจว่าจะดำเนินโครงการต่อไปหรือไม่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th-TH" sz="2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ขั้น</a:t>
            </a:r>
            <a:r>
              <a:rPr lang="th-TH" sz="28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ที่ 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3 : </a:t>
            </a:r>
            <a:r>
              <a:rPr lang="th-TH" sz="2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การวิเคราะห์ระบบ  ( 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System Analysis ) </a:t>
            </a:r>
            <a:endParaRPr lang="en-US" sz="28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  <a:sym typeface="Wingdings" pitchFamily="2" charset="2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เสมอภาค">
  <a:themeElements>
    <a:clrScheme name="เสมอภาค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เสมอภาค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เสมอภาค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1615</TotalTime>
  <Words>1508</Words>
  <Application>Microsoft Office PowerPoint</Application>
  <PresentationFormat>นำเสนอทางหน้าจอ (4:3)</PresentationFormat>
  <Paragraphs>230</Paragraphs>
  <Slides>37</Slides>
  <Notes>8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37</vt:i4>
      </vt:variant>
    </vt:vector>
  </HeadingPairs>
  <TitlesOfParts>
    <vt:vector size="38" baseType="lpstr">
      <vt:lpstr>เสมอภาค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  <vt:lpstr>ภาพนิ่ง 10</vt:lpstr>
      <vt:lpstr>ภาพนิ่ง 11</vt:lpstr>
      <vt:lpstr>ภาพนิ่ง 12</vt:lpstr>
      <vt:lpstr>ภาพนิ่ง 13</vt:lpstr>
      <vt:lpstr>ภาพนิ่ง 14</vt:lpstr>
      <vt:lpstr>ภาพนิ่ง 15</vt:lpstr>
      <vt:lpstr>ภาพนิ่ง 16</vt:lpstr>
      <vt:lpstr>Design Phase</vt:lpstr>
      <vt:lpstr>Design Phase</vt:lpstr>
      <vt:lpstr>Design Phase</vt:lpstr>
      <vt:lpstr>Design Phase</vt:lpstr>
      <vt:lpstr>ภาพนิ่ง 21</vt:lpstr>
      <vt:lpstr>ภาพนิ่ง 22</vt:lpstr>
      <vt:lpstr>ภาพนิ่ง 23</vt:lpstr>
      <vt:lpstr>ภาพนิ่ง 24</vt:lpstr>
      <vt:lpstr>การออกแบบโปรแกรมคอมพิวเตอร์</vt:lpstr>
      <vt:lpstr>การออกแบบโปรแกรมคอมพิวเตอร์ (ต่อ)</vt:lpstr>
      <vt:lpstr>การออกแบบโปรแกรมคอมพิวเตอร์ (ต่อ)</vt:lpstr>
      <vt:lpstr>ภาพนิ่ง 28</vt:lpstr>
      <vt:lpstr>ภาพนิ่ง 29</vt:lpstr>
      <vt:lpstr>ภาพนิ่ง 30</vt:lpstr>
      <vt:lpstr>ภาพนิ่ง 31</vt:lpstr>
      <vt:lpstr>ภาพนิ่ง 32</vt:lpstr>
      <vt:lpstr>Implementation Phase</vt:lpstr>
      <vt:lpstr>Implementation Phase</vt:lpstr>
      <vt:lpstr>Implementation Phase</vt:lpstr>
      <vt:lpstr>ภาพนิ่ง 36</vt:lpstr>
      <vt:lpstr>ข้อสังเกตเกี่ยวกับการใช้ SDLC</vt:lpstr>
    </vt:vector>
  </TitlesOfParts>
  <Company>Brainy Betty,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Nan Shastry</dc:creator>
  <cp:lastModifiedBy>Corporate Edition</cp:lastModifiedBy>
  <cp:revision>100</cp:revision>
  <dcterms:created xsi:type="dcterms:W3CDTF">2006-07-05T18:19:54Z</dcterms:created>
  <dcterms:modified xsi:type="dcterms:W3CDTF">2013-07-04T18:15:36Z</dcterms:modified>
</cp:coreProperties>
</file>