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38"/>
  </p:notesMasterIdLst>
  <p:handoutMasterIdLst>
    <p:handoutMasterId r:id="rId39"/>
  </p:handoutMasterIdLst>
  <p:sldIdLst>
    <p:sldId id="391" r:id="rId3"/>
    <p:sldId id="475" r:id="rId4"/>
    <p:sldId id="476" r:id="rId5"/>
    <p:sldId id="497" r:id="rId6"/>
    <p:sldId id="477" r:id="rId7"/>
    <p:sldId id="478" r:id="rId8"/>
    <p:sldId id="479" r:id="rId9"/>
    <p:sldId id="480" r:id="rId10"/>
    <p:sldId id="481" r:id="rId11"/>
    <p:sldId id="483" r:id="rId12"/>
    <p:sldId id="485" r:id="rId13"/>
    <p:sldId id="486" r:id="rId14"/>
    <p:sldId id="487" r:id="rId15"/>
    <p:sldId id="488" r:id="rId16"/>
    <p:sldId id="490" r:id="rId17"/>
    <p:sldId id="493" r:id="rId18"/>
    <p:sldId id="494" r:id="rId19"/>
    <p:sldId id="495" r:id="rId20"/>
    <p:sldId id="502" r:id="rId21"/>
    <p:sldId id="503" r:id="rId22"/>
    <p:sldId id="504" r:id="rId23"/>
    <p:sldId id="505" r:id="rId24"/>
    <p:sldId id="506" r:id="rId25"/>
    <p:sldId id="507" r:id="rId26"/>
    <p:sldId id="508" r:id="rId27"/>
    <p:sldId id="509" r:id="rId28"/>
    <p:sldId id="513" r:id="rId29"/>
    <p:sldId id="514" r:id="rId30"/>
    <p:sldId id="515" r:id="rId31"/>
    <p:sldId id="512" r:id="rId32"/>
    <p:sldId id="516" r:id="rId33"/>
    <p:sldId id="517" r:id="rId34"/>
    <p:sldId id="499" r:id="rId35"/>
    <p:sldId id="500" r:id="rId36"/>
    <p:sldId id="464" r:id="rId37"/>
  </p:sldIdLst>
  <p:sldSz cx="9144000" cy="6858000" type="screen4x3"/>
  <p:notesSz cx="6807200" cy="99393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1pPr>
    <a:lvl2pPr marL="457200" algn="ctr" rtl="0" fontAlgn="base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2pPr>
    <a:lvl3pPr marL="914400" algn="ctr" rtl="0" fontAlgn="base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3pPr>
    <a:lvl4pPr marL="1371600" algn="ctr" rtl="0" fontAlgn="base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4pPr>
    <a:lvl5pPr marL="1828800" algn="ctr" rtl="0" fontAlgn="base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5pPr>
    <a:lvl6pPr marL="2286000" algn="l" defTabSz="914400" rtl="0" eaLnBrk="1" latinLnBrk="0" hangingPunct="1"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6pPr>
    <a:lvl7pPr marL="2743200" algn="l" defTabSz="914400" rtl="0" eaLnBrk="1" latinLnBrk="0" hangingPunct="1"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7pPr>
    <a:lvl8pPr marL="3200400" algn="l" defTabSz="914400" rtl="0" eaLnBrk="1" latinLnBrk="0" hangingPunct="1"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8pPr>
    <a:lvl9pPr marL="3657600" algn="l" defTabSz="914400" rtl="0" eaLnBrk="1" latinLnBrk="0" hangingPunct="1">
      <a:defRPr sz="4800" b="1" kern="1200">
        <a:solidFill>
          <a:schemeClr val="bg1"/>
        </a:solidFill>
        <a:latin typeface="Arial" pitchFamily="34" charset="0"/>
        <a:ea typeface="+mn-ea"/>
        <a:cs typeface="FreesiaUPC" pitchFamily="34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3399"/>
    <a:srgbClr val="FF0000"/>
    <a:srgbClr val="800000"/>
    <a:srgbClr val="FF0066"/>
    <a:srgbClr val="0066FF"/>
    <a:srgbClr val="663300"/>
    <a:srgbClr val="006600"/>
    <a:srgbClr val="00FF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7" autoAdjust="0"/>
    <p:restoredTop sz="94101" autoAdjust="0"/>
  </p:normalViewPr>
  <p:slideViewPr>
    <p:cSldViewPr>
      <p:cViewPr varScale="1">
        <p:scale>
          <a:sx n="87" d="100"/>
          <a:sy n="87" d="100"/>
        </p:scale>
        <p:origin x="-99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42"/>
    </p:cViewPr>
  </p:sorterViewPr>
  <p:notesViewPr>
    <p:cSldViewPr>
      <p:cViewPr varScale="1">
        <p:scale>
          <a:sx n="68" d="100"/>
          <a:sy n="68" d="100"/>
        </p:scale>
        <p:origin x="-2760" y="-102"/>
      </p:cViewPr>
      <p:guideLst>
        <p:guide orient="horz" pos="313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F7C3EA-3FE9-44C7-A9BB-E96A53B78FE1}" type="datetimeFigureOut">
              <a:rPr lang="en-US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21AA5A-EFE2-4D10-AFCE-299FBE683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7802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23E4EB85-C906-43DA-90B5-00B96CFF9424}" type="datetimeFigureOut">
              <a:rPr lang="en-US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75" tIns="47188" rIns="94375" bIns="4718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9638"/>
            <a:ext cx="5448300" cy="4475162"/>
          </a:xfrm>
          <a:prstGeom prst="rect">
            <a:avLst/>
          </a:prstGeom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98AC4262-D5C6-4035-8FE1-08682EE1E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805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6ED93C4-1F75-4F5D-8243-C3C33EEE43D5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156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 anchor="b"/>
          <a:lstStyle>
            <a:lvl1pPr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1pPr>
            <a:lvl2pPr marL="742950" indent="-28575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2pPr>
            <a:lvl3pPr marL="11430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3pPr>
            <a:lvl4pPr marL="16002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4pPr>
            <a:lvl5pPr marL="20574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9pPr>
          </a:lstStyle>
          <a:p>
            <a:pPr algn="r" eaLnBrk="1" hangingPunct="1"/>
            <a:fld id="{6BA218BD-32D0-4F47-991D-A077BE95C598}" type="slidenum">
              <a:rPr lang="en-US" sz="1200" b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pPr algn="r" eaLnBrk="1" hangingPunct="1"/>
              <a:t>27</a:t>
            </a:fld>
            <a:endParaRPr lang="th-TH" sz="1200" b="0">
              <a:solidFill>
                <a:schemeClr val="tx1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7288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22813"/>
            <a:ext cx="5448300" cy="447198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 anchor="b"/>
          <a:lstStyle>
            <a:lvl1pPr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1pPr>
            <a:lvl2pPr marL="742950" indent="-28575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2pPr>
            <a:lvl3pPr marL="11430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3pPr>
            <a:lvl4pPr marL="16002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4pPr>
            <a:lvl5pPr marL="20574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9pPr>
          </a:lstStyle>
          <a:p>
            <a:pPr algn="r" eaLnBrk="1" hangingPunct="1"/>
            <a:fld id="{6BA218BD-32D0-4F47-991D-A077BE95C598}" type="slidenum">
              <a:rPr lang="en-US" sz="1200" b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pPr algn="r" eaLnBrk="1" hangingPunct="1"/>
              <a:t>28</a:t>
            </a:fld>
            <a:endParaRPr lang="th-TH" sz="1200" b="0">
              <a:solidFill>
                <a:schemeClr val="tx1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7288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22813"/>
            <a:ext cx="5448300" cy="447198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 anchor="b"/>
          <a:lstStyle>
            <a:lvl1pPr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1pPr>
            <a:lvl2pPr marL="742950" indent="-28575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2pPr>
            <a:lvl3pPr marL="11430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3pPr>
            <a:lvl4pPr marL="16002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4pPr>
            <a:lvl5pPr marL="20574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9pPr>
          </a:lstStyle>
          <a:p>
            <a:pPr algn="r" eaLnBrk="1" hangingPunct="1"/>
            <a:fld id="{6BA218BD-32D0-4F47-991D-A077BE95C598}" type="slidenum">
              <a:rPr lang="en-US" sz="1200" b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pPr algn="r" eaLnBrk="1" hangingPunct="1"/>
              <a:t>29</a:t>
            </a:fld>
            <a:endParaRPr lang="th-TH" sz="1200" b="0">
              <a:solidFill>
                <a:schemeClr val="tx1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7288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22813"/>
            <a:ext cx="5448300" cy="447198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 anchor="b"/>
          <a:lstStyle>
            <a:lvl1pPr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1pPr>
            <a:lvl2pPr marL="742950" indent="-28575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2pPr>
            <a:lvl3pPr marL="11430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3pPr>
            <a:lvl4pPr marL="16002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4pPr>
            <a:lvl5pPr marL="20574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9pPr>
          </a:lstStyle>
          <a:p>
            <a:pPr algn="r" eaLnBrk="1" hangingPunct="1"/>
            <a:fld id="{6BA218BD-32D0-4F47-991D-A077BE95C598}" type="slidenum">
              <a:rPr lang="en-US" sz="1200" b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pPr algn="r" eaLnBrk="1" hangingPunct="1"/>
              <a:t>30</a:t>
            </a:fld>
            <a:endParaRPr lang="th-TH" sz="1200" b="0">
              <a:solidFill>
                <a:schemeClr val="tx1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7288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22813"/>
            <a:ext cx="5448300" cy="447198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72D3EE6-F799-479D-A68F-B2051C9026FC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3492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 anchor="b"/>
          <a:lstStyle>
            <a:lvl1pPr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1pPr>
            <a:lvl2pPr marL="742950" indent="-28575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2pPr>
            <a:lvl3pPr marL="11430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3pPr>
            <a:lvl4pPr marL="16002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4pPr>
            <a:lvl5pPr marL="2057400" indent="-228600" defTabSz="942975" eaLnBrk="0" hangingPunct="0"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FreesiaUPC" pitchFamily="34" charset="-34"/>
              </a:defRPr>
            </a:lvl9pPr>
          </a:lstStyle>
          <a:p>
            <a:pPr algn="r" eaLnBrk="1" hangingPunct="1"/>
            <a:fld id="{6BA218BD-32D0-4F47-991D-A077BE95C598}" type="slidenum">
              <a:rPr lang="en-US" sz="1200" b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pPr algn="r" eaLnBrk="1" hangingPunct="1"/>
              <a:t>32</a:t>
            </a:fld>
            <a:endParaRPr lang="th-TH" sz="1200" b="0">
              <a:solidFill>
                <a:schemeClr val="tx1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7288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22813"/>
            <a:ext cx="5448300" cy="447198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0C06DF-6838-42E4-81ED-82B340857E01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4276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0C06DF-6838-42E4-81ED-82B340857E01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4276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0C06DF-6838-42E4-81ED-82B340857E01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4276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65EEB84-9395-4E14-A87A-2A8751208255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5300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0C06DF-6838-42E4-81ED-82B340857E01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4276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0C06DF-6838-42E4-81ED-82B340857E01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4276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65EEB84-9395-4E14-A87A-2A8751208255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5300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lIns="94375" tIns="47188" rIns="94375" bIns="4718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0C06DF-6838-42E4-81ED-82B340857E01}" type="slidenum">
              <a:rPr lang="en-US" sz="1200" b="0">
                <a:solidFill>
                  <a:schemeClr val="tx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US" sz="12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4276" name="Notes Placeholder 4"/>
          <p:cNvSpPr>
            <a:spLocks noGrp="1"/>
          </p:cNvSpPr>
          <p:nvPr/>
        </p:nvSpPr>
        <p:spPr bwMode="auto">
          <a:xfrm>
            <a:off x="679450" y="4719638"/>
            <a:ext cx="5448300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75" tIns="47188" rIns="94375" bIns="47188"/>
          <a:lstStyle/>
          <a:p>
            <a:pPr algn="l" eaLnBrk="0" hangingPunct="0">
              <a:spcBef>
                <a:spcPct val="30000"/>
              </a:spcBef>
            </a:pPr>
            <a:endParaRPr lang="th-TH" sz="1200" b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DA0EFBD-DFAD-4ED3-9981-4800A86A71B7}" type="datetime1">
              <a:rPr lang="en-US" smtClean="0"/>
              <a:pPr>
                <a:defRPr/>
              </a:pPr>
              <a:t>02/03/2014</a:t>
            </a:fld>
            <a:endParaRPr lang="en-US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5334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th-TH" sz="7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wallia New" pitchFamily="34" charset="-34"/>
            </a:endParaRPr>
          </a:p>
          <a:p>
            <a:pPr algn="r">
              <a:defRPr/>
            </a:pPr>
            <a:endParaRPr lang="th-TH" sz="7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wallia New" pitchFamily="34" charset="-34"/>
            </a:endParaRPr>
          </a:p>
          <a:p>
            <a:pPr algn="r">
              <a:defRPr/>
            </a:pPr>
            <a:r>
              <a:rPr lang="th-TH" sz="7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</a:rPr>
              <a:t>การ</a:t>
            </a:r>
            <a:r>
              <a:rPr lang="th-TH" sz="7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</a:rPr>
              <a:t>จัดทำ</a:t>
            </a:r>
            <a:br>
              <a:rPr lang="th-TH" sz="7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</a:rPr>
            </a:br>
            <a:r>
              <a:rPr lang="th-TH" sz="7000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2005_iannnnnHBO" pitchFamily="2" charset="0"/>
                <a:cs typeface="2005_iannnnnHBO" pitchFamily="2" charset="0"/>
              </a:rPr>
              <a:t> </a:t>
            </a:r>
            <a:r>
              <a:rPr lang="th-TH" sz="8800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2005_iannnnnHBO" pitchFamily="2" charset="0"/>
                <a:cs typeface="2005_iannnnnHBO" pitchFamily="2" charset="0"/>
              </a:rPr>
              <a:t>แผนปฏิบัติการประจำปี </a:t>
            </a:r>
            <a:r>
              <a:rPr lang="th-TH" sz="7000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2005_iannnnnHBO" pitchFamily="2" charset="0"/>
                <a:cs typeface="2005_iannnnnHBO" pitchFamily="2" charset="0"/>
              </a:rPr>
              <a:t/>
            </a:r>
            <a:br>
              <a:rPr lang="th-TH" sz="7000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2005_iannnnnHBO" pitchFamily="2" charset="0"/>
                <a:cs typeface="2005_iannnnnHBO" pitchFamily="2" charset="0"/>
              </a:rPr>
            </a:br>
            <a:r>
              <a:rPr lang="th-TH" sz="7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</a:rPr>
              <a:t>ประจำปี 2557</a:t>
            </a:r>
            <a:r>
              <a:rPr lang="th-TH" sz="7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</a:rPr>
              <a:t/>
            </a:r>
            <a:br>
              <a:rPr lang="th-TH" sz="7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</a:rPr>
            </a:br>
            <a:endParaRPr lang="th-TH" sz="7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wallia New" pitchFamily="34" charset="-34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44958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th-TH" sz="32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สำนักงาน </a:t>
            </a:r>
            <a:r>
              <a:rPr lang="th-TH" sz="3200" dirty="0" err="1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กศน</a:t>
            </a:r>
            <a:r>
              <a:rPr lang="th-TH" sz="320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.จังหวัดสมุทรสาคร</a:t>
            </a:r>
            <a:endParaRPr lang="th-TH" sz="320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  <a:cs typeface="Tahoma" pitchFamily="34" charset="0"/>
            </a:endParaRPr>
          </a:p>
          <a:p>
            <a:pPr algn="r">
              <a:defRPr/>
            </a:pPr>
            <a:r>
              <a:rPr lang="th-TH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92675-784E-46D4-B82E-8B9E3DDE56C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153400" y="1905000"/>
            <a:ext cx="381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600" b="1" kern="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ส่วนที่ 2 ทิศทางการดำเนินงาน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2014478"/>
            <a:ext cx="899160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5400" b="1" kern="0" dirty="0" err="1">
                <a:solidFill>
                  <a:srgbClr val="00206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พันธ</a:t>
            </a:r>
            <a:r>
              <a:rPr lang="th-TH" sz="5400" b="1" kern="0" dirty="0">
                <a:solidFill>
                  <a:srgbClr val="00206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กิจ </a:t>
            </a:r>
            <a:r>
              <a:rPr lang="th-TH" sz="44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...กรอบ ขอบเขต การดำเนินงานของหน่วยงาน</a:t>
            </a:r>
          </a:p>
          <a:p>
            <a:pPr>
              <a:defRPr/>
            </a:pPr>
            <a:r>
              <a:rPr lang="th-TH" sz="44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           เป็นการกำหนดบทบาทหน้าที่ หรือกิจกรรม</a:t>
            </a:r>
            <a:br>
              <a:rPr lang="th-TH" sz="44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</a:br>
            <a:r>
              <a:rPr lang="th-TH" sz="44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           ที่จะทำให้หน่วยงานดำเนินไปสู่วิสัยทัศน์ที่</a:t>
            </a:r>
            <a:br>
              <a:rPr lang="th-TH" sz="44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</a:br>
            <a:r>
              <a:rPr lang="th-TH" sz="44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           กำหนดไว้</a:t>
            </a:r>
            <a:endParaRPr lang="th-TH" sz="3200" b="1" kern="0" dirty="0">
              <a:solidFill>
                <a:srgbClr val="FFFF00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</p:txBody>
      </p:sp>
      <p:sp>
        <p:nvSpPr>
          <p:cNvPr id="14340" name="AutoShape 2" descr="data:image/jpeg;base64,/9j/4AAQSkZJRgABAQAAAQABAAD/2wCEAAkGBhQSDxUUEBQVFBQQFBQUFBQXFBQVFxUXFRUVFBcWEhUYHCYeGBkjGhQUHy8gIycpLCwsFx4xNTAqNSYtLCkBCQoKDgwOGg8PGiokHyUpLC8pLC0sKSwvMCosKSksLi0pLCwwKSwsKS8sKSksKSwpLCwvLCwsLC0sLCwsLCosKf/AABEIAOIA3wMBIgACEQEDEQH/xAAcAAEAAQUBAQAAAAAAAAAAAAAAAQIDBQYHBAj/xABJEAABAwICBwQFCAcGBgMAAAABAAIDBBEFIQYSEzFBUWEHcYGRIjJSofAUI0JykrHB0TNTYoKiwuFDRGOTstIVZHODo7MXNFT/xAAbAQEAAgMBAQAAAAAAAAAAAAAAAQQCAwUGB//EADMRAAICAQIDBAkEAgMAAAAAAAABAgMRBDESIUEFE1FxImGBkaGxwdHwFCMy4UJSFSQz/9oADAMBAAIRAxEAPwDuKIiAIiIAiIgCIiAIiIAiIgCIiAIiIAiIgCIiAIiIAiIgCIiAIiIAoc6ylUPZdABKOaGUKnY57/j7kMHVAVGUKTIOattg6qdh19yAuB4O4qVbZFY3uriAIiIAqXvsqlQ6O5ugJ2g5hQZgqBAhp+qAr2oup2g5q22DLMqdh19yAuBwO5SqI47eKrQBWamrZGLyOawc3EDyuvDpHj7KOndNJwya3i5x3NHxuBXDcZ0unqJS97yL7gOA5DkO5ba6+Lm9jn6vWdz6MFmXwXmd7pcXhkNo5GOPIOF/LevS6QBfOdLj8rSCTrW55EdzhmCui4V2iXpXa3pSgWjJHrXyO06t9+XetkqP9CpR2pur0l61t5efzM3pnpYYhsac/OO9Z4z1Byb+0fcFToJis0geJXlzGBuqXZm5v9LeRlxXP5q4kkuzLvWJJJPG5N+a6lorhRjpWl2T5PnHD61rA9zQB0zWdkVXXjHMraO+zV6vvOJ8KW3THT7mb2oup2o5qgQ9U2HVUz0hcDr7lKpjZYKpAEREAREQBERAEREAREQBERAEREAREQBEWG0uxr5LRSzD1mtsz67vRb5E38CpSyYykoptnKO0/SM1FYY2H5qmJYORf9N3mNX93qtOUF1znnfj+aXV5LCweWsm7JOT6kr00dbs7neN9uq8yyWGYaHN2kv6Pc1u4yHp+yPfbkM4lLh23MqqFb/L+K38j3aNYxE+siFV6MReLneOgf8Ask2BPK6+gV8y4hhjoWh+8ONhzF77+uSy7dOZubj3yyE/etXBKb9Nl5amjTRzpo8Se+H4eZ9BouH4b2kzMIu9473bRvi134LqGiWlbaxh3B7ACbeq4Hc5viLEcFhOlxWU8lnTdoxulwSi4v17PyaNgREWk6QREQBERAEREAREQBERAEREAREQBERAFzHtqxOzYIAfWLpXD6voN/1P8l05cO7W6rWxNzf1UUbR4gyfzrZUsyKWulw0v1mmoouvZhuHmV2/VY3N7uQ5Dr92/vtN4WTh11uyXCi7heHbS75MomesfaPst/Hy7sq6Uvde1gMmt4NH5qiWUGzWDVYzJo/E9fjeqZJgyw4n7llXD/KRo1upTXcU7dfWy3pLOBA1nFzh5NBJ95C1trlexSu2sl+Dcm/ifH8l5mlJyyzLT093Wk99y+HLq/Yph7tWeY31SWxs5E+s/wDkWkaG6ETV8nogshafTlIyHNrPad04cevfMKwuOnhZDC3VZGLAe8kniSbknmVXsnywdbR6duXePZbHrREVc7AVuV1vFXEQFgSnyUOlKv2UoDz7UmykzHorwClAWo5CSrqIgCIiAK1K7grqICwJj0+PFUumPx8bl6LKUB59qfj8UMx+PjuV8BSgLcUhN1w3tXgLcVkJ/tGROHdqBn3sK7suTdstOx9RTiMgzlrmuZx1L3Y53IXL/fyWyuSi+ZU1dUra8RXPJzvD6F0rw1vieDRzP5LOzOa1oii9Vu8+0eJJ4/HS06ohZso95/SP4k8R8bt3NY+sxJkQtvd7PL6x4KzCOfTlt0OHqLe7X6ennJ/yf0X1PRPUtibc7zuHP+ixJnEgOs7N9xe4ABuLNHHcN/IqmjwmrrH/ADEMkpOWs1p1R01j6LR3lb1o92ISOs6ulEbf1cdnP7i8+i3wDkstROl0MlzxlmiQYRrvDIw973eqxuqXPvwaBfdvuui6MdkQFn1xJzuIgczuylc05Do3PrwXRsC0Yp6NmrTRNZcAF297re085nu3LKkKs7H0O1XpIrnLmeOlibGwNja1jGCzWtFmtHCwGXNXNsfgL0ItZcKIn3GarREAREQBERAEVLpQN5A8VIcDuzQEoiIAiIgCIqXyAC5IAHEmw80BUixztI6UGxqIL8ttHfy1l7Yahrxdjg4c2kEeYUZRk4SW6LiIsdj2OR0kDppjk3JrR6z3H1WMHEn8zuCkxPDplpaygp9c+lK+7YY+L3czbPVFxc9w3kLm+FYXNJKZJLy1lUSTfLVGV7n6LWi1+QsBc2BrgbNWVQnmbrzyG0MYOUbRuAvua0EnW5kk5kBdO0fwBtMwk+lK+20fbfbc1vJgubDvJzKx3N6xWvWalV9kQeG6lU+PL5y0bTrHjsySCwd+ss7o/wBndHSN9CISP3mWUCR5PS4s390BbMi2OUnuylDT1QeYxSIDQBYbgpRFibgiIgCIiAIiIAiLWdP9KTRUhdHnNKdnCLXsTveRyaM++w4qG0llmyquVs1CO7Mfpz2mRUN4ogJai3q39GO+4ykceOqM+7JcfxnTqsqSdrO8NP0GExsHTVba/jcrDzh7nOc/Wc4kuc43JJJzcTxz4qltM4m2qfKy5llsps9tpNBRpo9G+rf08Chzyd+ffmq4qlzTdrnNI4gkfcqaCkmqHllNBLM5u/UYSBY2zNsvFZCs0XrIW609JPG0ZlxZrNHDNzbgeNlj3U8Zwb/12mc+741n89hksG7RK6mcC2d72j6EpMjSOXpZjwIXatCNOYsRiJA1Jo7bSIm9r/SYeLT7tx4X+c3RkbwRwzB38lldE8edR1kUzSbNcA8e1G7J48s+8BbKrnF89irruzqr4NwSUumOvqZ9OqHOAFybAZknh3qGOBFxmDmCuR9r+nBLjRQOsBb5Q4H1icxFfkBYnncDgb37JqCyzyWk0stTYq4+31I9OmXbIGuMWHgOIyM7hdt/8Jv0vrHLod65NjWlckrtapnfK7kXF1u5u5vcLLPaJdnVRiIL9b5PStJ1pyLmS3rCFuVwNxcSB32ssliFLhdECykoxWSM9aoqXuew9WxiwcOoAHIlVGnJcVj5eB34ThTLudHBSkt5P7/nkc5OOMO5ruu7zGa9mGaTGN+tDK+F3MOLD5tKy1fV7UXNLSsab2EdLHHYCxuHNAdbPfdYCowG5JYC077WNs93ULH9p7ZRYz2hFZlwSXh+YOtaI9ssrCGVw2rDltWgCRvVwGTx3WPeqsTxSXEatr9Rxbcspafieb38AbZuduAy4Z84wilFMwOmuSTkwAnrYcuZ8O9bn2faaGCvDpmjZVLWs1tXOJt7tLTwaCRrDx+iFvjLhWJM5NtK1EnOmHDhZaz8v6+Z17RnRsUrLuIfNIBtH8OjIwdzB5neemVrK1kTC+V7WMbvc4hoHeSqxKOa5h24YxaKCnB9dxld3NGq3wJc77K22S4ItnP0lD1V8a87/Izz+17Dw4jaPNja4ifY9RleyuM7WcNP9uR3wzfgxfPd0VL9TP1Hpn2Hp/GXvX2PrKKUOaHNNw4AgjcQcwQqlp/ZVjXyjDIwTd1PeF3cyxZ/AWjwKo7WpHDC5Nm5wIfFfVJBILw0jLeDrDJXuP0OI8x+ma1HcN454z7TYZ9JKVjyySpga8b2uljBHeCclVFpBTONm1EDicgBLGb+RXy6Ineyczbcd43r0UcbmvY+2TXNPk4Z9yq/qX4HefYdeP8A0+B9VIqBKFO0HNXTy5UigG+5SgC4X2u48X4kYxm2mjay1zbXdaRxyPVg/dXdF8x6ZTl+I1TjxqJR4NeWj3AKrqZYjg7nYlSnc5PovmeQ4md9hrXBvna9jna9uKqonyTzRU8QbrTyNYL6xtrOFyc93E9Asetu7JKUPxmIn+yZK/x1HNH+tVK8uSR6HXKNdEpLwO46P6NxUdO2CABrGDM8Xni554uKyBp777Z7xbI96t4pOWU8rxkWRvcDy1Wk/gvnpvaTiI/vT/ERn72q/Zaq9zyWk0Fmr4nFrl4m34j2KVEkzwypgipw8mL5uR8jWHc1zS4NyvbI52By3L10XYDAP/sVdRJ/0xHCPucfetJHahiQ/vTvsQ/7FUO1XEv/ANP/AIof9i0K6pf4nWl2dr5LDtXvl9jutbO2ioXOFy2kgy1jcu2bLNDjxJsBfquCaIaPOxPENWUktcXTVD+JbrXdY8C5zg3prE8F0nSrFJJdGRLKbyTxU5e4AC+tIwk2GQuB71jeweEatU7jeFvhaQ/j7llP07IrpuaNLnT6O6xfyzw/L7k9relAgiZh9LZgLBtQzINjAsyIW3AgXI5AcCsLov2Zz10YmkeKeKRhDXW15Hi2rrNbcBo5EnwtmtNxnEDVVssjj+mnfYng0vLWjwaGjwXTu1vTF9E2ChpDs9pGXPc3JzYmfNsYw8LlrrkZ2blvWKalKUpbI32QlTRVRVylPd+ePv8AA1zSDQXDoHGMYmRMDdwfG6Uawy9IxeocrW4X3LSpJX0xeHPjfqOOzLHucyx3va4m5uDu4cgVZL9UE73cB38SojodrFNf0nMjMoPLUIJt01S7xspVvFuRPs9UtuDbwvSeyKparasJIBJabW1gOGW/d6KsYdjDiXBwB1rG2Ytq23WN87DyVnDH+j3FWIhac25m4/LoteW+KLLnBCLqtisZ5M+mOzfGDV4dG5xu+ImF/UstY+LCy/iuR9puL7fFJrG7YLQN/wC3k7+MvWz9kuN/J8PxCR3q04bKBzcWPAHiWNC5btS4lzjcuJJPMk3J81Ns81xMNDplXrbWtlt7eZKtwyhwuOZHkSF6aSifM8RxDWe++qOZAJ/BYvCneiW8s1XUcxbOtO7hujX4p/19TqvYnjWzrJIHHKpZdv147n3sL/ILf+1MauEzuGdjEbH/AKrAfvXB8FxN1PUxTN3wva+3MA5jxFx4rvPaPI2XBKhzDdr4o3tPMa8bwfJW6ZZrcTgdpU8Gsrt6Sa96a+mDgX/ESb5DMAOuXZ263yzVZxMki4G+5352IPP9lY6Iq6qbbPQwhFxPqumZrMab72gjLmAVc2HX3Ly4BJrUkDvahiPmxpXvXXR87ksNopjZYKpEUmIXzDpdCW4hVNPCom98jiPcV9PLgvbFgphxEygehVNDweGs0Bjx35NP7yq6lZjk7vYdije4vqvkaIty7IJw3GIwf7SKVg79XW/lK01enDcQfBPHNEbPheHt5XB3Hodx6FUoS4ZJnp9VS7qZQXVH07j9O6SknZGLvkhlawXAu5zHBouchmQvn53ZviI/uknnGfucuy6O9pVHVRgulZDJb0o5XBhB46rnWDx1HiAruNdo1DTNJdO2R3BkREjj09E2HiQr8412c2zyWlt1ekbrhDm31TPnnEsMkp5TFOwxyNtdptcXAcL2PIheYLMaW4/8trZKjU1BJq2be9g1jWC5tvs2/isOufLGeR7GpzcIue+FnzO5YzQl+irGje2kppPsbN7vcCte7C8RDZqiE75GMkb/ANslrv8A2DyXS9H6Rr8MgjeLtfSRMcObXQtaR5FcGG1wjFN13U0ncJI3ZeTmHwJ6K7Z6EozPL6LGopu0/VvK/PYjFY9hxp62ogdkYZ5AOrHOL43eLHNK6DpZgT8aoaauotV9XTM2U0JIBdxIF8r3u4A2uH8xY5XT3Q9uKQx4hh1ny7MAsyG2YL+ib5CVhuBfqDuC5jgWkVTQTudCXRvB1ZY3tIvb6Msbs7+RF8isX+3JvozfD/u0xgniyHj+fjL2H6B4hM6wo52HjtG7MeDnkArN6QaMjCcLlNQ5pq68CCONpuI49Zr5DfifRa0kZDWG+5Waf27S7KwpYxL7RkcWd+pa/hreK51jGKzVlQZql5kkdkMrBo4NjaMgM934lYN1R5x5liMNdf6F2Irq/H4v6GMpItVmfeV5KTOUu6krYcbw75JABOLVFQPQhPrRRnfJKPoudua0521ibejfFYZRHJrQS+QgADMkk2AA5klY80m3uyx6NlkIQ/jDm2bMa0w4LKBka6qZHbmynYJHEdNeSMea11osFm9OI9lUw0YN/kELWyWzBml+elIPHN7W9zAsQRfMeIWNnLETZompudq2b5fnlg2Ls9xaCmr2TVRIZE15bZpddzm6gyHRzj4LW6+mY2rlMGcJkfszuOoXEtuDmDayIsVNqPCWJaWMre9beeXwC6/gmL/KNF6lhN30sUkZ+q0a7D3apA/dXIFtWhOLakdbA4+jVUVRYf4kUT3t/h1x4hZUyxLzNHaNPeVZW8Wn7t/gahCcyrwXnpzmvQtcty3S8wPpvQ2TWw2kP/LQ+6No/BZlci0Y7X6emo4YZIpnOhYGEt2djbld191llP8A5zpf1E//AI/9y6MboYXM8Zd2dqXZJqDxl/M6Si1fQ/T+HEXSNiZIwxBrjr6uYcSMtUnktoW5SUllHPtqnVLgmsMha9pxom3EKQx5NkYdeJ5+i8Dcf2SMj4Hgs7tFblnsjSawyK7JVyU4vmj5cxHDpIJXRTMLHsNnNP4cweBGRXmX0jpBo9TVrQ2pjDi3Jsg9F7fquGfWxuOi0Sr7GY9a8VSbezIwX+00i58PNUJaaSfI9bR21TOP7nov3o5TdF0ZnY7JxniN/r88rejvXopexof2tUP3GX48C5wWHcT8C0+1dKv8vgzmK3TQ3svnrCJJbwU5z1yPSeP8Jp/1HLv3Lo2j+gdDSuDgzavGYfKQ+x/ZbYNHfa62w4g3mt8NN1kcrV9t5XDQva/ovv7j0UlM2ONkbfVja1jb5mzQGi/gFq3aFoI2viDo7NqIgdm47nDfs39L5g8CeRK2A4k3mqTireatSipLDPP1XTqmrIPmjhOjOl1VhNQ+N7Dq63z1O+4z9pp+i63HMEW35LpB0vwbEGg1OyD7WtOzVe3oJd1u5yyOkuC0lc21Q30gLNkadWRvc7iOhBC5xW9ljmPvDMyRvAO+bcN+/eDw3EKtw2V8lzR23dpNX6c24T8V1/PYzYa/A9Hm+kaiJo9mOqc/+EFzvJa5iGnlBSAtwWkDpdwqpWuOp1jEhLie/VHQrFP0AqAbah79eEjK2Xr8V7KHs2kd+keyMH2ntc5uXAMuD5rHMukMG/hoS/c1DkvDP9s0iXXkldLO4ySyHWc5xuSSuv8AZtoH8maa+uGqY2OfHG4ZsaGkmV44Otew4b99rZDRbQ6joyHkiaYWIe+1mnmxm5vebnqtorcQjljfHLquZK0se29g5rgQQSDfPoVnXS88U9yrq+0ocHc6dYj1fVnzVNXOqJ5qh/rTyPeemu4ut4XA8FIK7VH2f4WL2iIHITS2/wBRPvV0aA4X+pP+dL/uWuennJ55FzT9r6eqtQxLl6l9z2aBaGUpw2B09NC+SRm0LnxscSHuLm5kbtUtWI7YNDYG4W6WlhjhfBIx7jGxrCWE7NwOqMxd7T+6t3psTjjY1jMmsaGtHINAAHkAoqcRikY5kga9jxZzXAFrgeBB3hWlWuHBwZaubtc8vGc4yfL9I+7M94XpilLTdpsc8+8WPuK7s/RLCib/ACaIX5F7R5BwCpGieF8KeL7bz/Oqr00s5TO/X23SoKMov4fc+fqb1rd69dl3l2j2F2F6anFt2VnHvcDc+JVIwTCwf0FP9/EDn1Uy00m9zGrtqqEcOL+BwiyWXfBhOF3/AEFL9lqvx4RhvCnpP8uP8Vj+ll4mz/nqv9H8DROw2W1bO32oL/ZkYP5l2tYPCcPpIna8EMEbiC3WjYxpLTY2JA3ZDLosuJhzVuqDhHDOBrtTHU3OyKxsY98xVh8ruC9uyUbFbCkYuQycD7v6rzPZMfpfw/1Wc2Cn5MhKTZrZpZv1n8I/NU/Ipv1h8gtm+TBPkoUZJ4Waz8gk9t3u/JVDD38XO935LYjTKnYKSGsGvnDne07zVp+DE/Sf9orZdgggQg1OTRkHeX/bK879Cozv2n+Y5bsKZVbIBRkzUPE0QaAw+y/7b/zV1mhMQ+i7xc/81u2qEDQoyzLhj4mpR6MRjc33u/NehuAs9n71spgCo2KnJg44NfGAM9n71cbgjRuC2BsYVWzCZMuAwTcKHJVDCxy9yzBjzUtYpMMczD/8Hb7I8gpbg7fZHkFmw1TqqMmfAYluFgcFUMMb7I8lldVNVMjhRjW4a32fcqxh45LIWU2TJHCjxCjA4KsQr0kKLKTFrAspDVVZTZAkU2SyqsoKgzyRZLIiYI4iLKC1XLKCEMi1qqoNUgKShjEoKjUVYapKDfct7NDGqrqQUHItgKotVRCBCV4FDQqrKbZqVBKKdVNVVIgIARShQMBFIUoCkpdHIpMGxdQpRSYlYCONlICpfHdQZIB45ql0g5qNjn8fchg6+7+qEMnXCkuHNUMgU7Dr7v6oCsOCFUsisb3VwoZZKQFBVQCEKTHoQqHOtvVyyodHmoJY1hzCpc8c0ECGDr7kJJ1wmuL71DYMs02HX3fHNBkqJ5KbKlsVvFVgIM8yLIAqrKLICLKh7wFdsrTosz1QNlQcOYTaC9rqhsJ+M0dT9fjL8kGSovCa45qNj8WTYdfcpMWVhLIxlgqrIQVWU2UohJFlFlUiApsllKlCCmyWVShAQAllNlKElNlFlUiAgJZTZEBFkspRAUkIAqrIhBFkspU2QnJTZRZVJZAyAEspRBkiyiyqSyEEWSymyWQEoiISEREAREQBERAEREICIiAIiIAiIhIREQgIiIAiIgCIiAIiIAiIgP/Z"/>
          <p:cNvSpPr>
            <a:spLocks noChangeAspect="1" noChangeArrowheads="1"/>
          </p:cNvSpPr>
          <p:nvPr/>
        </p:nvSpPr>
        <p:spPr bwMode="auto">
          <a:xfrm>
            <a:off x="0" y="-10287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5755"/>
              </a:clrFrom>
              <a:clrTo>
                <a:srgbClr val="00575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924175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6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ส่วนที่ 2 ทิศทางการดำเนินงาน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1989138"/>
            <a:ext cx="8280400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เป้าประสงค์</a:t>
            </a:r>
            <a:r>
              <a:rPr lang="th-TH" sz="48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... </a:t>
            </a:r>
            <a:r>
              <a:rPr lang="en-US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Goal </a:t>
            </a: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เป็นการกำหนดบทบาทหน้าที่ ประเด็นหลักที่หน่วยงานจะดำเนินให้บรรลุวิสัยทัศน์ โดยเป้าประสงค์ที่กำหนดขึ้นต้องวัดได้</a:t>
            </a:r>
            <a:endParaRPr lang="th-TH" sz="3600" b="1" kern="0" dirty="0">
              <a:solidFill>
                <a:srgbClr val="FFFF00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</p:txBody>
      </p:sp>
      <p:sp>
        <p:nvSpPr>
          <p:cNvPr id="16388" name="AutoShape 2" descr="data:image/jpeg;base64,/9j/4AAQSkZJRgABAQAAAQABAAD/2wCEAAkGBhQSDxUUEBQVFBQQFBQUFBQXFBQVFxUXFRUVFBcWEhUYHCYeGBkjGhQUHy8gIycpLCwsFx4xNTAqNSYtLCkBCQoKDgwOGg8PGiokHyUpLC8pLC0sKSwvMCosKSksLi0pLCwwKSwsKS8sKSksKSwpLCwvLCwsLC0sLCwsLCosKf/AABEIAOIA3wMBIgACEQEDEQH/xAAcAAEAAQUBAQAAAAAAAAAAAAAAAQIDBQYHBAj/xABJEAABAwICBwQFCAcGBgMAAAABAAIDBBEFIQYSEzFBUWEHcYGRIjJSofAUI0JykrHB0TNTYoKiwuFDRGOTstIVZHODo7MXNFT/xAAbAQEAAgMBAQAAAAAAAAAAAAAAAQQCAwUGB//EADMRAAICAQIDBAkEAgMAAAAAAAABAgMRBDESIUEFE1FxImGBkaGxwdHwFCMy4UJSFSQz/9oADAMBAAIRAxEAPwDuKIiAIiIAiIgCIiAIiIAiIgCIiAIiIAiIgCIiAIiIAiIgCIiAIiIAoc6ylUPZdABKOaGUKnY57/j7kMHVAVGUKTIOattg6qdh19yAuB4O4qVbZFY3uriAIiIAqXvsqlQ6O5ugJ2g5hQZgqBAhp+qAr2oup2g5q22DLMqdh19yAuBwO5SqI47eKrQBWamrZGLyOawc3EDyuvDpHj7KOndNJwya3i5x3NHxuBXDcZ0unqJS97yL7gOA5DkO5ba6+Lm9jn6vWdz6MFmXwXmd7pcXhkNo5GOPIOF/LevS6QBfOdLj8rSCTrW55EdzhmCui4V2iXpXa3pSgWjJHrXyO06t9+XetkqP9CpR2pur0l61t5efzM3pnpYYhsac/OO9Z4z1Byb+0fcFToJis0geJXlzGBuqXZm5v9LeRlxXP5q4kkuzLvWJJJPG5N+a6lorhRjpWl2T5PnHD61rA9zQB0zWdkVXXjHMraO+zV6vvOJ8KW3THT7mb2oup2o5qgQ9U2HVUz0hcDr7lKpjZYKpAEREAREQBERAEREAREQBERAEREAREQBEWG0uxr5LRSzD1mtsz67vRb5E38CpSyYykoptnKO0/SM1FYY2H5qmJYORf9N3mNX93qtOUF1znnfj+aXV5LCweWsm7JOT6kr00dbs7neN9uq8yyWGYaHN2kv6Pc1u4yHp+yPfbkM4lLh23MqqFb/L+K38j3aNYxE+siFV6MReLneOgf8Ask2BPK6+gV8y4hhjoWh+8ONhzF77+uSy7dOZubj3yyE/etXBKb9Nl5amjTRzpo8Se+H4eZ9BouH4b2kzMIu9473bRvi134LqGiWlbaxh3B7ACbeq4Hc5viLEcFhOlxWU8lnTdoxulwSi4v17PyaNgREWk6QREQBERAEREAREQBERAEREAREQBERAFzHtqxOzYIAfWLpXD6voN/1P8l05cO7W6rWxNzf1UUbR4gyfzrZUsyKWulw0v1mmoouvZhuHmV2/VY3N7uQ5Dr92/vtN4WTh11uyXCi7heHbS75MomesfaPst/Hy7sq6Uvde1gMmt4NH5qiWUGzWDVYzJo/E9fjeqZJgyw4n7llXD/KRo1upTXcU7dfWy3pLOBA1nFzh5NBJ95C1trlexSu2sl+Dcm/ifH8l5mlJyyzLT093Wk99y+HLq/Yph7tWeY31SWxs5E+s/wDkWkaG6ETV8nogshafTlIyHNrPad04cevfMKwuOnhZDC3VZGLAe8kniSbknmVXsnywdbR6duXePZbHrREVc7AVuV1vFXEQFgSnyUOlKv2UoDz7UmykzHorwClAWo5CSrqIgCIiAK1K7grqICwJj0+PFUumPx8bl6LKUB59qfj8UMx+PjuV8BSgLcUhN1w3tXgLcVkJ/tGROHdqBn3sK7suTdstOx9RTiMgzlrmuZx1L3Y53IXL/fyWyuSi+ZU1dUra8RXPJzvD6F0rw1vieDRzP5LOzOa1oii9Vu8+0eJJ4/HS06ohZso95/SP4k8R8bt3NY+sxJkQtvd7PL6x4KzCOfTlt0OHqLe7X6ennJ/yf0X1PRPUtibc7zuHP+ixJnEgOs7N9xe4ABuLNHHcN/IqmjwmrrH/ADEMkpOWs1p1R01j6LR3lb1o92ISOs6ulEbf1cdnP7i8+i3wDkstROl0MlzxlmiQYRrvDIw973eqxuqXPvwaBfdvuui6MdkQFn1xJzuIgczuylc05Do3PrwXRsC0Yp6NmrTRNZcAF297re085nu3LKkKs7H0O1XpIrnLmeOlibGwNja1jGCzWtFmtHCwGXNXNsfgL0ItZcKIn3GarREAREQBERAEVLpQN5A8VIcDuzQEoiIAiIgCIqXyAC5IAHEmw80BUixztI6UGxqIL8ttHfy1l7Yahrxdjg4c2kEeYUZRk4SW6LiIsdj2OR0kDppjk3JrR6z3H1WMHEn8zuCkxPDplpaygp9c+lK+7YY+L3czbPVFxc9w3kLm+FYXNJKZJLy1lUSTfLVGV7n6LWi1+QsBc2BrgbNWVQnmbrzyG0MYOUbRuAvua0EnW5kk5kBdO0fwBtMwk+lK+20fbfbc1vJgubDvJzKx3N6xWvWalV9kQeG6lU+PL5y0bTrHjsySCwd+ss7o/wBndHSN9CISP3mWUCR5PS4s390BbMi2OUnuylDT1QeYxSIDQBYbgpRFibgiIgCIiAIiIAiLWdP9KTRUhdHnNKdnCLXsTveRyaM++w4qG0llmyquVs1CO7Mfpz2mRUN4ogJai3q39GO+4ykceOqM+7JcfxnTqsqSdrO8NP0GExsHTVba/jcrDzh7nOc/Wc4kuc43JJJzcTxz4qltM4m2qfKy5llsps9tpNBRpo9G+rf08Chzyd+ffmq4qlzTdrnNI4gkfcqaCkmqHllNBLM5u/UYSBY2zNsvFZCs0XrIW609JPG0ZlxZrNHDNzbgeNlj3U8Zwb/12mc+741n89hksG7RK6mcC2d72j6EpMjSOXpZjwIXatCNOYsRiJA1Jo7bSIm9r/SYeLT7tx4X+c3RkbwRwzB38lldE8edR1kUzSbNcA8e1G7J48s+8BbKrnF89irruzqr4NwSUumOvqZ9OqHOAFybAZknh3qGOBFxmDmCuR9r+nBLjRQOsBb5Q4H1icxFfkBYnncDgb37JqCyzyWk0stTYq4+31I9OmXbIGuMWHgOIyM7hdt/8Jv0vrHLod65NjWlckrtapnfK7kXF1u5u5vcLLPaJdnVRiIL9b5PStJ1pyLmS3rCFuVwNxcSB32ssliFLhdECykoxWSM9aoqXuew9WxiwcOoAHIlVGnJcVj5eB34ThTLudHBSkt5P7/nkc5OOMO5ruu7zGa9mGaTGN+tDK+F3MOLD5tKy1fV7UXNLSsab2EdLHHYCxuHNAdbPfdYCowG5JYC077WNs93ULH9p7ZRYz2hFZlwSXh+YOtaI9ssrCGVw2rDltWgCRvVwGTx3WPeqsTxSXEatr9Rxbcspafieb38AbZuduAy4Z84wilFMwOmuSTkwAnrYcuZ8O9bn2faaGCvDpmjZVLWs1tXOJt7tLTwaCRrDx+iFvjLhWJM5NtK1EnOmHDhZaz8v6+Z17RnRsUrLuIfNIBtH8OjIwdzB5neemVrK1kTC+V7WMbvc4hoHeSqxKOa5h24YxaKCnB9dxld3NGq3wJc77K22S4ItnP0lD1V8a87/Izz+17Dw4jaPNja4ifY9RleyuM7WcNP9uR3wzfgxfPd0VL9TP1Hpn2Hp/GXvX2PrKKUOaHNNw4AgjcQcwQqlp/ZVjXyjDIwTd1PeF3cyxZ/AWjwKo7WpHDC5Nm5wIfFfVJBILw0jLeDrDJXuP0OI8x+ma1HcN454z7TYZ9JKVjyySpga8b2uljBHeCclVFpBTONm1EDicgBLGb+RXy6Ineyczbcd43r0UcbmvY+2TXNPk4Z9yq/qX4HefYdeP8A0+B9VIqBKFO0HNXTy5UigG+5SgC4X2u48X4kYxm2mjay1zbXdaRxyPVg/dXdF8x6ZTl+I1TjxqJR4NeWj3AKrqZYjg7nYlSnc5PovmeQ4md9hrXBvna9jna9uKqonyTzRU8QbrTyNYL6xtrOFyc93E9Asetu7JKUPxmIn+yZK/x1HNH+tVK8uSR6HXKNdEpLwO46P6NxUdO2CABrGDM8Xni554uKyBp777Z7xbI96t4pOWU8rxkWRvcDy1Wk/gvnpvaTiI/vT/ERn72q/Zaq9zyWk0Fmr4nFrl4m34j2KVEkzwypgipw8mL5uR8jWHc1zS4NyvbI52By3L10XYDAP/sVdRJ/0xHCPucfetJHahiQ/vTvsQ/7FUO1XEv/ANP/AIof9i0K6pf4nWl2dr5LDtXvl9jutbO2ioXOFy2kgy1jcu2bLNDjxJsBfquCaIaPOxPENWUktcXTVD+JbrXdY8C5zg3prE8F0nSrFJJdGRLKbyTxU5e4AC+tIwk2GQuB71jeweEatU7jeFvhaQ/j7llP07IrpuaNLnT6O6xfyzw/L7k9relAgiZh9LZgLBtQzINjAsyIW3AgXI5AcCsLov2Zz10YmkeKeKRhDXW15Hi2rrNbcBo5EnwtmtNxnEDVVssjj+mnfYng0vLWjwaGjwXTu1vTF9E2ChpDs9pGXPc3JzYmfNsYw8LlrrkZ2blvWKalKUpbI32QlTRVRVylPd+ePv8AA1zSDQXDoHGMYmRMDdwfG6Uawy9IxeocrW4X3LSpJX0xeHPjfqOOzLHucyx3va4m5uDu4cgVZL9UE73cB38SojodrFNf0nMjMoPLUIJt01S7xspVvFuRPs9UtuDbwvSeyKparasJIBJabW1gOGW/d6KsYdjDiXBwB1rG2Ytq23WN87DyVnDH+j3FWIhac25m4/LoteW+KLLnBCLqtisZ5M+mOzfGDV4dG5xu+ImF/UstY+LCy/iuR9puL7fFJrG7YLQN/wC3k7+MvWz9kuN/J8PxCR3q04bKBzcWPAHiWNC5btS4lzjcuJJPMk3J81Ns81xMNDplXrbWtlt7eZKtwyhwuOZHkSF6aSifM8RxDWe++qOZAJ/BYvCneiW8s1XUcxbOtO7hujX4p/19TqvYnjWzrJIHHKpZdv147n3sL/ILf+1MauEzuGdjEbH/AKrAfvXB8FxN1PUxTN3wva+3MA5jxFx4rvPaPI2XBKhzDdr4o3tPMa8bwfJW6ZZrcTgdpU8Gsrt6Sa96a+mDgX/ESb5DMAOuXZ263yzVZxMki4G+5352IPP9lY6Iq6qbbPQwhFxPqumZrMab72gjLmAVc2HX3Ly4BJrUkDvahiPmxpXvXXR87ksNopjZYKpEUmIXzDpdCW4hVNPCom98jiPcV9PLgvbFgphxEygehVNDweGs0Bjx35NP7yq6lZjk7vYdije4vqvkaIty7IJw3GIwf7SKVg79XW/lK01enDcQfBPHNEbPheHt5XB3Hodx6FUoS4ZJnp9VS7qZQXVH07j9O6SknZGLvkhlawXAu5zHBouchmQvn53ZviI/uknnGfucuy6O9pVHVRgulZDJb0o5XBhB46rnWDx1HiAruNdo1DTNJdO2R3BkREjj09E2HiQr8412c2zyWlt1ekbrhDm31TPnnEsMkp5TFOwxyNtdptcXAcL2PIheYLMaW4/8trZKjU1BJq2be9g1jWC5tvs2/isOufLGeR7GpzcIue+FnzO5YzQl+irGje2kppPsbN7vcCte7C8RDZqiE75GMkb/ANslrv8A2DyXS9H6Rr8MgjeLtfSRMcObXQtaR5FcGG1wjFN13U0ncJI3ZeTmHwJ6K7Z6EozPL6LGopu0/VvK/PYjFY9hxp62ogdkYZ5AOrHOL43eLHNK6DpZgT8aoaauotV9XTM2U0JIBdxIF8r3u4A2uH8xY5XT3Q9uKQx4hh1ny7MAsyG2YL+ib5CVhuBfqDuC5jgWkVTQTudCXRvB1ZY3tIvb6Msbs7+RF8isX+3JvozfD/u0xgniyHj+fjL2H6B4hM6wo52HjtG7MeDnkArN6QaMjCcLlNQ5pq68CCONpuI49Zr5DfifRa0kZDWG+5Waf27S7KwpYxL7RkcWd+pa/hreK51jGKzVlQZql5kkdkMrBo4NjaMgM934lYN1R5x5liMNdf6F2Irq/H4v6GMpItVmfeV5KTOUu6krYcbw75JABOLVFQPQhPrRRnfJKPoudua0521ibejfFYZRHJrQS+QgADMkk2AA5klY80m3uyx6NlkIQ/jDm2bMa0w4LKBka6qZHbmynYJHEdNeSMea11osFm9OI9lUw0YN/kELWyWzBml+elIPHN7W9zAsQRfMeIWNnLETZompudq2b5fnlg2Ls9xaCmr2TVRIZE15bZpddzm6gyHRzj4LW6+mY2rlMGcJkfszuOoXEtuDmDayIsVNqPCWJaWMre9beeXwC6/gmL/KNF6lhN30sUkZ+q0a7D3apA/dXIFtWhOLakdbA4+jVUVRYf4kUT3t/h1x4hZUyxLzNHaNPeVZW8Wn7t/gahCcyrwXnpzmvQtcty3S8wPpvQ2TWw2kP/LQ+6No/BZlci0Y7X6emo4YZIpnOhYGEt2djbld191llP8A5zpf1E//AI/9y6MboYXM8Zd2dqXZJqDxl/M6Si1fQ/T+HEXSNiZIwxBrjr6uYcSMtUnktoW5SUllHPtqnVLgmsMha9pxom3EKQx5NkYdeJ5+i8Dcf2SMj4Hgs7tFblnsjSawyK7JVyU4vmj5cxHDpIJXRTMLHsNnNP4cweBGRXmX0jpBo9TVrQ2pjDi3Jsg9F7fquGfWxuOi0Sr7GY9a8VSbezIwX+00i58PNUJaaSfI9bR21TOP7nov3o5TdF0ZnY7JxniN/r88rejvXopexof2tUP3GX48C5wWHcT8C0+1dKv8vgzmK3TQ3svnrCJJbwU5z1yPSeP8Jp/1HLv3Lo2j+gdDSuDgzavGYfKQ+x/ZbYNHfa62w4g3mt8NN1kcrV9t5XDQva/ovv7j0UlM2ONkbfVja1jb5mzQGi/gFq3aFoI2viDo7NqIgdm47nDfs39L5g8CeRK2A4k3mqTireatSipLDPP1XTqmrIPmjhOjOl1VhNQ+N7Dq63z1O+4z9pp+i63HMEW35LpB0vwbEGg1OyD7WtOzVe3oJd1u5yyOkuC0lc21Q30gLNkadWRvc7iOhBC5xW9ljmPvDMyRvAO+bcN+/eDw3EKtw2V8lzR23dpNX6c24T8V1/PYzYa/A9Hm+kaiJo9mOqc/+EFzvJa5iGnlBSAtwWkDpdwqpWuOp1jEhLie/VHQrFP0AqAbah79eEjK2Xr8V7KHs2kd+keyMH2ntc5uXAMuD5rHMukMG/hoS/c1DkvDP9s0iXXkldLO4ySyHWc5xuSSuv8AZtoH8maa+uGqY2OfHG4ZsaGkmV44Otew4b99rZDRbQ6joyHkiaYWIe+1mnmxm5vebnqtorcQjljfHLquZK0se29g5rgQQSDfPoVnXS88U9yrq+0ocHc6dYj1fVnzVNXOqJ5qh/rTyPeemu4ut4XA8FIK7VH2f4WL2iIHITS2/wBRPvV0aA4X+pP+dL/uWuennJ55FzT9r6eqtQxLl6l9z2aBaGUpw2B09NC+SRm0LnxscSHuLm5kbtUtWI7YNDYG4W6WlhjhfBIx7jGxrCWE7NwOqMxd7T+6t3psTjjY1jMmsaGtHINAAHkAoqcRikY5kga9jxZzXAFrgeBB3hWlWuHBwZaubtc8vGc4yfL9I+7M94XpilLTdpsc8+8WPuK7s/RLCib/ACaIX5F7R5BwCpGieF8KeL7bz/Oqr00s5TO/X23SoKMov4fc+fqb1rd69dl3l2j2F2F6anFt2VnHvcDc+JVIwTCwf0FP9/EDn1Uy00m9zGrtqqEcOL+BwiyWXfBhOF3/AEFL9lqvx4RhvCnpP8uP8Vj+ll4mz/nqv9H8DROw2W1bO32oL/ZkYP5l2tYPCcPpIna8EMEbiC3WjYxpLTY2JA3ZDLosuJhzVuqDhHDOBrtTHU3OyKxsY98xVh8ruC9uyUbFbCkYuQycD7v6rzPZMfpfw/1Wc2Cn5MhKTZrZpZv1n8I/NU/Ipv1h8gtm+TBPkoUZJ4Waz8gk9t3u/JVDD38XO935LYjTKnYKSGsGvnDne07zVp+DE/Sf9orZdgggQg1OTRkHeX/bK879Cozv2n+Y5bsKZVbIBRkzUPE0QaAw+y/7b/zV1mhMQ+i7xc/81u2qEDQoyzLhj4mpR6MRjc33u/NehuAs9n71spgCo2KnJg44NfGAM9n71cbgjRuC2BsYVWzCZMuAwTcKHJVDCxy9yzBjzUtYpMMczD/8Hb7I8gpbg7fZHkFmw1TqqMmfAYluFgcFUMMb7I8lldVNVMjhRjW4a32fcqxh45LIWU2TJHCjxCjA4KsQr0kKLKTFrAspDVVZTZAkU2SyqsoKgzyRZLIiYI4iLKC1XLKCEMi1qqoNUgKShjEoKjUVYapKDfct7NDGqrqQUHItgKotVRCBCV4FDQqrKbZqVBKKdVNVVIgIARShQMBFIUoCkpdHIpMGxdQpRSYlYCONlICpfHdQZIB45ql0g5qNjn8fchg6+7+qEMnXCkuHNUMgU7Dr7v6oCsOCFUsisb3VwoZZKQFBVQCEKTHoQqHOtvVyyodHmoJY1hzCpc8c0ECGDr7kJJ1wmuL71DYMs02HX3fHNBkqJ5KbKlsVvFVgIM8yLIAqrKLICLKh7wFdsrTosz1QNlQcOYTaC9rqhsJ+M0dT9fjL8kGSovCa45qNj8WTYdfcpMWVhLIxlgqrIQVWU2UohJFlFlUiApsllKlCCmyWVShAQAllNlKElNlFlUiAgJZTZEBFkspRAUkIAqrIhBFkspU2QnJTZRZVJZAyAEspRBkiyiyqSyEEWSymyWQEoiISEREAREQBERAEREICIiAIiIAiIhIREQgIiIAiIgCIiAIiIAiIgP/Z"/>
          <p:cNvSpPr>
            <a:spLocks noChangeAspect="1" noChangeArrowheads="1"/>
          </p:cNvSpPr>
          <p:nvPr/>
        </p:nvSpPr>
        <p:spPr bwMode="auto">
          <a:xfrm>
            <a:off x="0" y="-10287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6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ส่วนที่ 2 ทิศทางการดำเนินงาน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989138"/>
            <a:ext cx="874871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กลยุทธ์ </a:t>
            </a: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... สิ่งที่หน่วยงานจะต้องทำเพื่อให้บรรลุ</a:t>
            </a:r>
            <a:b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</a:b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           เป้าประสงค์ เป็น กล วิธีการดำเนินงาน</a:t>
            </a:r>
            <a:b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</a:b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           สำคัญที่ถือว่าเป็นกุญแจสำคัญต่อการบรรลุ</a:t>
            </a:r>
            <a:b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</a:b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           วัตถุประสงค์</a:t>
            </a:r>
            <a:endParaRPr lang="th-TH" sz="3600" b="1" kern="0" dirty="0">
              <a:solidFill>
                <a:srgbClr val="FFFF00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</p:txBody>
      </p:sp>
      <p:sp>
        <p:nvSpPr>
          <p:cNvPr id="17412" name="AutoShape 2" descr="data:image/jpeg;base64,/9j/4AAQSkZJRgABAQAAAQABAAD/2wCEAAkGBhQSDxUUEBQVFBQQFBQUFBQXFBQVFxUXFRUVFBcWEhUYHCYeGBkjGhQUHy8gIycpLCwsFx4xNTAqNSYtLCkBCQoKDgwOGg8PGiokHyUpLC8pLC0sKSwvMCosKSksLi0pLCwwKSwsKS8sKSksKSwpLCwvLCwsLC0sLCwsLCosKf/AABEIAOIA3wMBIgACEQEDEQH/xAAcAAEAAQUBAQAAAAAAAAAAAAAAAQIDBQYHBAj/xABJEAABAwICBwQFCAcGBgMAAAABAAIDBBEFIQYSEzFBUWEHcYGRIjJSofAUI0JykrHB0TNTYoKiwuFDRGOTstIVZHODo7MXNFT/xAAbAQEAAgMBAQAAAAAAAAAAAAAAAQQCAwUGB//EADMRAAICAQIDBAkEAgMAAAAAAAABAgMRBDESIUEFE1FxImGBkaGxwdHwFCMy4UJSFSQz/9oADAMBAAIRAxEAPwDuKIiAIiIAiIgCIiAIiIAiIgCIiAIiIAiIgCIiAIiIAiIgCIiAIiIAoc6ylUPZdABKOaGUKnY57/j7kMHVAVGUKTIOattg6qdh19yAuB4O4qVbZFY3uriAIiIAqXvsqlQ6O5ugJ2g5hQZgqBAhp+qAr2oup2g5q22DLMqdh19yAuBwO5SqI47eKrQBWamrZGLyOawc3EDyuvDpHj7KOndNJwya3i5x3NHxuBXDcZ0unqJS97yL7gOA5DkO5ba6+Lm9jn6vWdz6MFmXwXmd7pcXhkNo5GOPIOF/LevS6QBfOdLj8rSCTrW55EdzhmCui4V2iXpXa3pSgWjJHrXyO06t9+XetkqP9CpR2pur0l61t5efzM3pnpYYhsac/OO9Z4z1Byb+0fcFToJis0geJXlzGBuqXZm5v9LeRlxXP5q4kkuzLvWJJJPG5N+a6lorhRjpWl2T5PnHD61rA9zQB0zWdkVXXjHMraO+zV6vvOJ8KW3THT7mb2oup2o5qgQ9U2HVUz0hcDr7lKpjZYKpAEREAREQBERAEREAREQBERAEREAREQBEWG0uxr5LRSzD1mtsz67vRb5E38CpSyYykoptnKO0/SM1FYY2H5qmJYORf9N3mNX93qtOUF1znnfj+aXV5LCweWsm7JOT6kr00dbs7neN9uq8yyWGYaHN2kv6Pc1u4yHp+yPfbkM4lLh23MqqFb/L+K38j3aNYxE+siFV6MReLneOgf8Ask2BPK6+gV8y4hhjoWh+8ONhzF77+uSy7dOZubj3yyE/etXBKb9Nl5amjTRzpo8Se+H4eZ9BouH4b2kzMIu9473bRvi134LqGiWlbaxh3B7ACbeq4Hc5viLEcFhOlxWU8lnTdoxulwSi4v17PyaNgREWk6QREQBERAEREAREQBERAEREAREQBERAFzHtqxOzYIAfWLpXD6voN/1P8l05cO7W6rWxNzf1UUbR4gyfzrZUsyKWulw0v1mmoouvZhuHmV2/VY3N7uQ5Dr92/vtN4WTh11uyXCi7heHbS75MomesfaPst/Hy7sq6Uvde1gMmt4NH5qiWUGzWDVYzJo/E9fjeqZJgyw4n7llXD/KRo1upTXcU7dfWy3pLOBA1nFzh5NBJ95C1trlexSu2sl+Dcm/ifH8l5mlJyyzLT093Wk99y+HLq/Yph7tWeY31SWxs5E+s/wDkWkaG6ETV8nogshafTlIyHNrPad04cevfMKwuOnhZDC3VZGLAe8kniSbknmVXsnywdbR6duXePZbHrREVc7AVuV1vFXEQFgSnyUOlKv2UoDz7UmykzHorwClAWo5CSrqIgCIiAK1K7grqICwJj0+PFUumPx8bl6LKUB59qfj8UMx+PjuV8BSgLcUhN1w3tXgLcVkJ/tGROHdqBn3sK7suTdstOx9RTiMgzlrmuZx1L3Y53IXL/fyWyuSi+ZU1dUra8RXPJzvD6F0rw1vieDRzP5LOzOa1oii9Vu8+0eJJ4/HS06ohZso95/SP4k8R8bt3NY+sxJkQtvd7PL6x4KzCOfTlt0OHqLe7X6ennJ/yf0X1PRPUtibc7zuHP+ixJnEgOs7N9xe4ABuLNHHcN/IqmjwmrrH/ADEMkpOWs1p1R01j6LR3lb1o92ISOs6ulEbf1cdnP7i8+i3wDkstROl0MlzxlmiQYRrvDIw973eqxuqXPvwaBfdvuui6MdkQFn1xJzuIgczuylc05Do3PrwXRsC0Yp6NmrTRNZcAF297re085nu3LKkKs7H0O1XpIrnLmeOlibGwNja1jGCzWtFmtHCwGXNXNsfgL0ItZcKIn3GarREAREQBERAEVLpQN5A8VIcDuzQEoiIAiIgCIqXyAC5IAHEmw80BUixztI6UGxqIL8ttHfy1l7Yahrxdjg4c2kEeYUZRk4SW6LiIsdj2OR0kDppjk3JrR6z3H1WMHEn8zuCkxPDplpaygp9c+lK+7YY+L3czbPVFxc9w3kLm+FYXNJKZJLy1lUSTfLVGV7n6LWi1+QsBc2BrgbNWVQnmbrzyG0MYOUbRuAvua0EnW5kk5kBdO0fwBtMwk+lK+20fbfbc1vJgubDvJzKx3N6xWvWalV9kQeG6lU+PL5y0bTrHjsySCwd+ss7o/wBndHSN9CISP3mWUCR5PS4s390BbMi2OUnuylDT1QeYxSIDQBYbgpRFibgiIgCIiAIiIAiLWdP9KTRUhdHnNKdnCLXsTveRyaM++w4qG0llmyquVs1CO7Mfpz2mRUN4ogJai3q39GO+4ykceOqM+7JcfxnTqsqSdrO8NP0GExsHTVba/jcrDzh7nOc/Wc4kuc43JJJzcTxz4qltM4m2qfKy5llsps9tpNBRpo9G+rf08Chzyd+ffmq4qlzTdrnNI4gkfcqaCkmqHllNBLM5u/UYSBY2zNsvFZCs0XrIW609JPG0ZlxZrNHDNzbgeNlj3U8Zwb/12mc+741n89hksG7RK6mcC2d72j6EpMjSOXpZjwIXatCNOYsRiJA1Jo7bSIm9r/SYeLT7tx4X+c3RkbwRwzB38lldE8edR1kUzSbNcA8e1G7J48s+8BbKrnF89irruzqr4NwSUumOvqZ9OqHOAFybAZknh3qGOBFxmDmCuR9r+nBLjRQOsBb5Q4H1icxFfkBYnncDgb37JqCyzyWk0stTYq4+31I9OmXbIGuMWHgOIyM7hdt/8Jv0vrHLod65NjWlckrtapnfK7kXF1u5u5vcLLPaJdnVRiIL9b5PStJ1pyLmS3rCFuVwNxcSB32ssliFLhdECykoxWSM9aoqXuew9WxiwcOoAHIlVGnJcVj5eB34ThTLudHBSkt5P7/nkc5OOMO5ruu7zGa9mGaTGN+tDK+F3MOLD5tKy1fV7UXNLSsab2EdLHHYCxuHNAdbPfdYCowG5JYC077WNs93ULH9p7ZRYz2hFZlwSXh+YOtaI9ssrCGVw2rDltWgCRvVwGTx3WPeqsTxSXEatr9Rxbcspafieb38AbZuduAy4Z84wilFMwOmuSTkwAnrYcuZ8O9bn2faaGCvDpmjZVLWs1tXOJt7tLTwaCRrDx+iFvjLhWJM5NtK1EnOmHDhZaz8v6+Z17RnRsUrLuIfNIBtH8OjIwdzB5neemVrK1kTC+V7WMbvc4hoHeSqxKOa5h24YxaKCnB9dxld3NGq3wJc77K22S4ItnP0lD1V8a87/Izz+17Dw4jaPNja4ifY9RleyuM7WcNP9uR3wzfgxfPd0VL9TP1Hpn2Hp/GXvX2PrKKUOaHNNw4AgjcQcwQqlp/ZVjXyjDIwTd1PeF3cyxZ/AWjwKo7WpHDC5Nm5wIfFfVJBILw0jLeDrDJXuP0OI8x+ma1HcN454z7TYZ9JKVjyySpga8b2uljBHeCclVFpBTONm1EDicgBLGb+RXy6Ineyczbcd43r0UcbmvY+2TXNPk4Z9yq/qX4HefYdeP8A0+B9VIqBKFO0HNXTy5UigG+5SgC4X2u48X4kYxm2mjay1zbXdaRxyPVg/dXdF8x6ZTl+I1TjxqJR4NeWj3AKrqZYjg7nYlSnc5PovmeQ4md9hrXBvna9jna9uKqonyTzRU8QbrTyNYL6xtrOFyc93E9Asetu7JKUPxmIn+yZK/x1HNH+tVK8uSR6HXKNdEpLwO46P6NxUdO2CABrGDM8Xni554uKyBp777Z7xbI96t4pOWU8rxkWRvcDy1Wk/gvnpvaTiI/vT/ERn72q/Zaq9zyWk0Fmr4nFrl4m34j2KVEkzwypgipw8mL5uR8jWHc1zS4NyvbI52By3L10XYDAP/sVdRJ/0xHCPucfetJHahiQ/vTvsQ/7FUO1XEv/ANP/AIof9i0K6pf4nWl2dr5LDtXvl9jutbO2ioXOFy2kgy1jcu2bLNDjxJsBfquCaIaPOxPENWUktcXTVD+JbrXdY8C5zg3prE8F0nSrFJJdGRLKbyTxU5e4AC+tIwk2GQuB71jeweEatU7jeFvhaQ/j7llP07IrpuaNLnT6O6xfyzw/L7k9relAgiZh9LZgLBtQzINjAsyIW3AgXI5AcCsLov2Zz10YmkeKeKRhDXW15Hi2rrNbcBo5EnwtmtNxnEDVVssjj+mnfYng0vLWjwaGjwXTu1vTF9E2ChpDs9pGXPc3JzYmfNsYw8LlrrkZ2blvWKalKUpbI32QlTRVRVylPd+ePv8AA1zSDQXDoHGMYmRMDdwfG6Uawy9IxeocrW4X3LSpJX0xeHPjfqOOzLHucyx3va4m5uDu4cgVZL9UE73cB38SojodrFNf0nMjMoPLUIJt01S7xspVvFuRPs9UtuDbwvSeyKparasJIBJabW1gOGW/d6KsYdjDiXBwB1rG2Ytq23WN87DyVnDH+j3FWIhac25m4/LoteW+KLLnBCLqtisZ5M+mOzfGDV4dG5xu+ImF/UstY+LCy/iuR9puL7fFJrG7YLQN/wC3k7+MvWz9kuN/J8PxCR3q04bKBzcWPAHiWNC5btS4lzjcuJJPMk3J81Ns81xMNDplXrbWtlt7eZKtwyhwuOZHkSF6aSifM8RxDWe++qOZAJ/BYvCneiW8s1XUcxbOtO7hujX4p/19TqvYnjWzrJIHHKpZdv147n3sL/ILf+1MauEzuGdjEbH/AKrAfvXB8FxN1PUxTN3wva+3MA5jxFx4rvPaPI2XBKhzDdr4o3tPMa8bwfJW6ZZrcTgdpU8Gsrt6Sa96a+mDgX/ESb5DMAOuXZ263yzVZxMki4G+5352IPP9lY6Iq6qbbPQwhFxPqumZrMab72gjLmAVc2HX3Ly4BJrUkDvahiPmxpXvXXR87ksNopjZYKpEUmIXzDpdCW4hVNPCom98jiPcV9PLgvbFgphxEygehVNDweGs0Bjx35NP7yq6lZjk7vYdije4vqvkaIty7IJw3GIwf7SKVg79XW/lK01enDcQfBPHNEbPheHt5XB3Hodx6FUoS4ZJnp9VS7qZQXVH07j9O6SknZGLvkhlawXAu5zHBouchmQvn53ZviI/uknnGfucuy6O9pVHVRgulZDJb0o5XBhB46rnWDx1HiAruNdo1DTNJdO2R3BkREjj09E2HiQr8412c2zyWlt1ekbrhDm31TPnnEsMkp5TFOwxyNtdptcXAcL2PIheYLMaW4/8trZKjU1BJq2be9g1jWC5tvs2/isOufLGeR7GpzcIue+FnzO5YzQl+irGje2kppPsbN7vcCte7C8RDZqiE75GMkb/ANslrv8A2DyXS9H6Rr8MgjeLtfSRMcObXQtaR5FcGG1wjFN13U0ncJI3ZeTmHwJ6K7Z6EozPL6LGopu0/VvK/PYjFY9hxp62ogdkYZ5AOrHOL43eLHNK6DpZgT8aoaauotV9XTM2U0JIBdxIF8r3u4A2uH8xY5XT3Q9uKQx4hh1ny7MAsyG2YL+ib5CVhuBfqDuC5jgWkVTQTudCXRvB1ZY3tIvb6Msbs7+RF8isX+3JvozfD/u0xgniyHj+fjL2H6B4hM6wo52HjtG7MeDnkArN6QaMjCcLlNQ5pq68CCONpuI49Zr5DfifRa0kZDWG+5Waf27S7KwpYxL7RkcWd+pa/hreK51jGKzVlQZql5kkdkMrBo4NjaMgM934lYN1R5x5liMNdf6F2Irq/H4v6GMpItVmfeV5KTOUu6krYcbw75JABOLVFQPQhPrRRnfJKPoudua0521ibejfFYZRHJrQS+QgADMkk2AA5klY80m3uyx6NlkIQ/jDm2bMa0w4LKBka6qZHbmynYJHEdNeSMea11osFm9OI9lUw0YN/kELWyWzBml+elIPHN7W9zAsQRfMeIWNnLETZompudq2b5fnlg2Ls9xaCmr2TVRIZE15bZpddzm6gyHRzj4LW6+mY2rlMGcJkfszuOoXEtuDmDayIsVNqPCWJaWMre9beeXwC6/gmL/KNF6lhN30sUkZ+q0a7D3apA/dXIFtWhOLakdbA4+jVUVRYf4kUT3t/h1x4hZUyxLzNHaNPeVZW8Wn7t/gahCcyrwXnpzmvQtcty3S8wPpvQ2TWw2kP/LQ+6No/BZlci0Y7X6emo4YZIpnOhYGEt2djbld191llP8A5zpf1E//AI/9y6MboYXM8Zd2dqXZJqDxl/M6Si1fQ/T+HEXSNiZIwxBrjr6uYcSMtUnktoW5SUllHPtqnVLgmsMha9pxom3EKQx5NkYdeJ5+i8Dcf2SMj4Hgs7tFblnsjSawyK7JVyU4vmj5cxHDpIJXRTMLHsNnNP4cweBGRXmX0jpBo9TVrQ2pjDi3Jsg9F7fquGfWxuOi0Sr7GY9a8VSbezIwX+00i58PNUJaaSfI9bR21TOP7nov3o5TdF0ZnY7JxniN/r88rejvXopexof2tUP3GX48C5wWHcT8C0+1dKv8vgzmK3TQ3svnrCJJbwU5z1yPSeP8Jp/1HLv3Lo2j+gdDSuDgzavGYfKQ+x/ZbYNHfa62w4g3mt8NN1kcrV9t5XDQva/ovv7j0UlM2ONkbfVja1jb5mzQGi/gFq3aFoI2viDo7NqIgdm47nDfs39L5g8CeRK2A4k3mqTireatSipLDPP1XTqmrIPmjhOjOl1VhNQ+N7Dq63z1O+4z9pp+i63HMEW35LpB0vwbEGg1OyD7WtOzVe3oJd1u5yyOkuC0lc21Q30gLNkadWRvc7iOhBC5xW9ljmPvDMyRvAO+bcN+/eDw3EKtw2V8lzR23dpNX6c24T8V1/PYzYa/A9Hm+kaiJo9mOqc/+EFzvJa5iGnlBSAtwWkDpdwqpWuOp1jEhLie/VHQrFP0AqAbah79eEjK2Xr8V7KHs2kd+keyMH2ntc5uXAMuD5rHMukMG/hoS/c1DkvDP9s0iXXkldLO4ySyHWc5xuSSuv8AZtoH8maa+uGqY2OfHG4ZsaGkmV44Otew4b99rZDRbQ6joyHkiaYWIe+1mnmxm5vebnqtorcQjljfHLquZK0se29g5rgQQSDfPoVnXS88U9yrq+0ocHc6dYj1fVnzVNXOqJ5qh/rTyPeemu4ut4XA8FIK7VH2f4WL2iIHITS2/wBRPvV0aA4X+pP+dL/uWuennJ55FzT9r6eqtQxLl6l9z2aBaGUpw2B09NC+SRm0LnxscSHuLm5kbtUtWI7YNDYG4W6WlhjhfBIx7jGxrCWE7NwOqMxd7T+6t3psTjjY1jMmsaGtHINAAHkAoqcRikY5kga9jxZzXAFrgeBB3hWlWuHBwZaubtc8vGc4yfL9I+7M94XpilLTdpsc8+8WPuK7s/RLCib/ACaIX5F7R5BwCpGieF8KeL7bz/Oqr00s5TO/X23SoKMov4fc+fqb1rd69dl3l2j2F2F6anFt2VnHvcDc+JVIwTCwf0FP9/EDn1Uy00m9zGrtqqEcOL+BwiyWXfBhOF3/AEFL9lqvx4RhvCnpP8uP8Vj+ll4mz/nqv9H8DROw2W1bO32oL/ZkYP5l2tYPCcPpIna8EMEbiC3WjYxpLTY2JA3ZDLosuJhzVuqDhHDOBrtTHU3OyKxsY98xVh8ruC9uyUbFbCkYuQycD7v6rzPZMfpfw/1Wc2Cn5MhKTZrZpZv1n8I/NU/Ipv1h8gtm+TBPkoUZJ4Waz8gk9t3u/JVDD38XO935LYjTKnYKSGsGvnDne07zVp+DE/Sf9orZdgggQg1OTRkHeX/bK879Cozv2n+Y5bsKZVbIBRkzUPE0QaAw+y/7b/zV1mhMQ+i7xc/81u2qEDQoyzLhj4mpR6MRjc33u/NehuAs9n71spgCo2KnJg44NfGAM9n71cbgjRuC2BsYVWzCZMuAwTcKHJVDCxy9yzBjzUtYpMMczD/8Hb7I8gpbg7fZHkFmw1TqqMmfAYluFgcFUMMb7I8lldVNVMjhRjW4a32fcqxh45LIWU2TJHCjxCjA4KsQr0kKLKTFrAspDVVZTZAkU2SyqsoKgzyRZLIiYI4iLKC1XLKCEMi1qqoNUgKShjEoKjUVYapKDfct7NDGqrqQUHItgKotVRCBCV4FDQqrKbZqVBKKdVNVVIgIARShQMBFIUoCkpdHIpMGxdQpRSYlYCONlICpfHdQZIB45ql0g5qNjn8fchg6+7+qEMnXCkuHNUMgU7Dr7v6oCsOCFUsisb3VwoZZKQFBVQCEKTHoQqHOtvVyyodHmoJY1hzCpc8c0ECGDr7kJJ1wmuL71DYMs02HX3fHNBkqJ5KbKlsVvFVgIM8yLIAqrKLICLKh7wFdsrTosz1QNlQcOYTaC9rqhsJ+M0dT9fjL8kGSovCa45qNj8WTYdfcpMWVhLIxlgqrIQVWU2UohJFlFlUiApsllKlCCmyWVShAQAllNlKElNlFlUiAgJZTZEBFkspRAUkIAqrIhBFkspU2QnJTZRZVJZAyAEspRBkiyiyqSyEEWSymyWQEoiISEREAREQBERAEREICIiAIiIAiIhIREQgIiIAiIgCIiAIiIAiIgP/Z"/>
          <p:cNvSpPr>
            <a:spLocks noChangeAspect="1" noChangeArrowheads="1"/>
          </p:cNvSpPr>
          <p:nvPr/>
        </p:nvSpPr>
        <p:spPr bwMode="auto">
          <a:xfrm>
            <a:off x="0" y="-10287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6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ส่วนที่ 2 ทิศทางการดำเนินงาน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650" y="1989138"/>
            <a:ext cx="8280400" cy="3138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เป้าหมายการดำเนินงาน</a:t>
            </a:r>
          </a:p>
          <a:p>
            <a:pPr>
              <a:defRPr/>
            </a:pP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... ตัวเลขหรือค่าของตัวชี้วัดที่จะต้องไปให้ถึง </a:t>
            </a:r>
          </a:p>
          <a:p>
            <a:pPr>
              <a:defRPr/>
            </a:pP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  เป็นการระบุถึงสิ่งที่ต้องการจะบรรลุผลที่ชัดเจน </a:t>
            </a:r>
            <a:b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</a:b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  วัดความก้าวหน้าและผลสำเร็จได้</a:t>
            </a:r>
            <a:endParaRPr lang="th-TH" sz="3600" b="1" kern="0" dirty="0">
              <a:solidFill>
                <a:srgbClr val="FFFF00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</p:txBody>
      </p:sp>
      <p:sp>
        <p:nvSpPr>
          <p:cNvPr id="18436" name="AutoShape 2" descr="data:image/jpeg;base64,/9j/4AAQSkZJRgABAQAAAQABAAD/2wCEAAkGBhQSDxUUEBQVFBQQFBQUFBQXFBQVFxUXFRUVFBcWEhUYHCYeGBkjGhQUHy8gIycpLCwsFx4xNTAqNSYtLCkBCQoKDgwOGg8PGiokHyUpLC8pLC0sKSwvMCosKSksLi0pLCwwKSwsKS8sKSksKSwpLCwvLCwsLC0sLCwsLCosKf/AABEIAOIA3wMBIgACEQEDEQH/xAAcAAEAAQUBAQAAAAAAAAAAAAAAAQIDBQYHBAj/xABJEAABAwICBwQFCAcGBgMAAAABAAIDBBEFIQYSEzFBUWEHcYGRIjJSofAUI0JykrHB0TNTYoKiwuFDRGOTstIVZHODo7MXNFT/xAAbAQEAAgMBAQAAAAAAAAAAAAAAAQQCAwUGB//EADMRAAICAQIDBAkEAgMAAAAAAAABAgMRBDESIUEFE1FxImGBkaGxwdHwFCMy4UJSFSQz/9oADAMBAAIRAxEAPwDuKIiAIiIAiIgCIiAIiIAiIgCIiAIiIAiIgCIiAIiIAiIgCIiAIiIAoc6ylUPZdABKOaGUKnY57/j7kMHVAVGUKTIOattg6qdh19yAuB4O4qVbZFY3uriAIiIAqXvsqlQ6O5ugJ2g5hQZgqBAhp+qAr2oup2g5q22DLMqdh19yAuBwO5SqI47eKrQBWamrZGLyOawc3EDyuvDpHj7KOndNJwya3i5x3NHxuBXDcZ0unqJS97yL7gOA5DkO5ba6+Lm9jn6vWdz6MFmXwXmd7pcXhkNo5GOPIOF/LevS6QBfOdLj8rSCTrW55EdzhmCui4V2iXpXa3pSgWjJHrXyO06t9+XetkqP9CpR2pur0l61t5efzM3pnpYYhsac/OO9Z4z1Byb+0fcFToJis0geJXlzGBuqXZm5v9LeRlxXP5q4kkuzLvWJJJPG5N+a6lorhRjpWl2T5PnHD61rA9zQB0zWdkVXXjHMraO+zV6vvOJ8KW3THT7mb2oup2o5qgQ9U2HVUz0hcDr7lKpjZYKpAEREAREQBERAEREAREQBERAEREAREQBEWG0uxr5LRSzD1mtsz67vRb5E38CpSyYykoptnKO0/SM1FYY2H5qmJYORf9N3mNX93qtOUF1znnfj+aXV5LCweWsm7JOT6kr00dbs7neN9uq8yyWGYaHN2kv6Pc1u4yHp+yPfbkM4lLh23MqqFb/L+K38j3aNYxE+siFV6MReLneOgf8Ask2BPK6+gV8y4hhjoWh+8ONhzF77+uSy7dOZubj3yyE/etXBKb9Nl5amjTRzpo8Se+H4eZ9BouH4b2kzMIu9473bRvi134LqGiWlbaxh3B7ACbeq4Hc5viLEcFhOlxWU8lnTdoxulwSi4v17PyaNgREWk6QREQBERAEREAREQBERAEREAREQBERAFzHtqxOzYIAfWLpXD6voN/1P8l05cO7W6rWxNzf1UUbR4gyfzrZUsyKWulw0v1mmoouvZhuHmV2/VY3N7uQ5Dr92/vtN4WTh11uyXCi7heHbS75MomesfaPst/Hy7sq6Uvde1gMmt4NH5qiWUGzWDVYzJo/E9fjeqZJgyw4n7llXD/KRo1upTXcU7dfWy3pLOBA1nFzh5NBJ95C1trlexSu2sl+Dcm/ifH8l5mlJyyzLT093Wk99y+HLq/Yph7tWeY31SWxs5E+s/wDkWkaG6ETV8nogshafTlIyHNrPad04cevfMKwuOnhZDC3VZGLAe8kniSbknmVXsnywdbR6duXePZbHrREVc7AVuV1vFXEQFgSnyUOlKv2UoDz7UmykzHorwClAWo5CSrqIgCIiAK1K7grqICwJj0+PFUumPx8bl6LKUB59qfj8UMx+PjuV8BSgLcUhN1w3tXgLcVkJ/tGROHdqBn3sK7suTdstOx9RTiMgzlrmuZx1L3Y53IXL/fyWyuSi+ZU1dUra8RXPJzvD6F0rw1vieDRzP5LOzOa1oii9Vu8+0eJJ4/HS06ohZso95/SP4k8R8bt3NY+sxJkQtvd7PL6x4KzCOfTlt0OHqLe7X6ennJ/yf0X1PRPUtibc7zuHP+ixJnEgOs7N9xe4ABuLNHHcN/IqmjwmrrH/ADEMkpOWs1p1R01j6LR3lb1o92ISOs6ulEbf1cdnP7i8+i3wDkstROl0MlzxlmiQYRrvDIw973eqxuqXPvwaBfdvuui6MdkQFn1xJzuIgczuylc05Do3PrwXRsC0Yp6NmrTRNZcAF297re085nu3LKkKs7H0O1XpIrnLmeOlibGwNja1jGCzWtFmtHCwGXNXNsfgL0ItZcKIn3GarREAREQBERAEVLpQN5A8VIcDuzQEoiIAiIgCIqXyAC5IAHEmw80BUixztI6UGxqIL8ttHfy1l7Yahrxdjg4c2kEeYUZRk4SW6LiIsdj2OR0kDppjk3JrR6z3H1WMHEn8zuCkxPDplpaygp9c+lK+7YY+L3czbPVFxc9w3kLm+FYXNJKZJLy1lUSTfLVGV7n6LWi1+QsBc2BrgbNWVQnmbrzyG0MYOUbRuAvua0EnW5kk5kBdO0fwBtMwk+lK+20fbfbc1vJgubDvJzKx3N6xWvWalV9kQeG6lU+PL5y0bTrHjsySCwd+ss7o/wBndHSN9CISP3mWUCR5PS4s390BbMi2OUnuylDT1QeYxSIDQBYbgpRFibgiIgCIiAIiIAiLWdP9KTRUhdHnNKdnCLXsTveRyaM++w4qG0llmyquVs1CO7Mfpz2mRUN4ogJai3q39GO+4ykceOqM+7JcfxnTqsqSdrO8NP0GExsHTVba/jcrDzh7nOc/Wc4kuc43JJJzcTxz4qltM4m2qfKy5llsps9tpNBRpo9G+rf08Chzyd+ffmq4qlzTdrnNI4gkfcqaCkmqHllNBLM5u/UYSBY2zNsvFZCs0XrIW609JPG0ZlxZrNHDNzbgeNlj3U8Zwb/12mc+741n89hksG7RK6mcC2d72j6EpMjSOXpZjwIXatCNOYsRiJA1Jo7bSIm9r/SYeLT7tx4X+c3RkbwRwzB38lldE8edR1kUzSbNcA8e1G7J48s+8BbKrnF89irruzqr4NwSUumOvqZ9OqHOAFybAZknh3qGOBFxmDmCuR9r+nBLjRQOsBb5Q4H1icxFfkBYnncDgb37JqCyzyWk0stTYq4+31I9OmXbIGuMWHgOIyM7hdt/8Jv0vrHLod65NjWlckrtapnfK7kXF1u5u5vcLLPaJdnVRiIL9b5PStJ1pyLmS3rCFuVwNxcSB32ssliFLhdECykoxWSM9aoqXuew9WxiwcOoAHIlVGnJcVj5eB34ThTLudHBSkt5P7/nkc5OOMO5ruu7zGa9mGaTGN+tDK+F3MOLD5tKy1fV7UXNLSsab2EdLHHYCxuHNAdbPfdYCowG5JYC077WNs93ULH9p7ZRYz2hFZlwSXh+YOtaI9ssrCGVw2rDltWgCRvVwGTx3WPeqsTxSXEatr9Rxbcspafieb38AbZuduAy4Z84wilFMwOmuSTkwAnrYcuZ8O9bn2faaGCvDpmjZVLWs1tXOJt7tLTwaCRrDx+iFvjLhWJM5NtK1EnOmHDhZaz8v6+Z17RnRsUrLuIfNIBtH8OjIwdzB5neemVrK1kTC+V7WMbvc4hoHeSqxKOa5h24YxaKCnB9dxld3NGq3wJc77K22S4ItnP0lD1V8a87/Izz+17Dw4jaPNja4ifY9RleyuM7WcNP9uR3wzfgxfPd0VL9TP1Hpn2Hp/GXvX2PrKKUOaHNNw4AgjcQcwQqlp/ZVjXyjDIwTd1PeF3cyxZ/AWjwKo7WpHDC5Nm5wIfFfVJBILw0jLeDrDJXuP0OI8x+ma1HcN454z7TYZ9JKVjyySpga8b2uljBHeCclVFpBTONm1EDicgBLGb+RXy6Ineyczbcd43r0UcbmvY+2TXNPk4Z9yq/qX4HefYdeP8A0+B9VIqBKFO0HNXTy5UigG+5SgC4X2u48X4kYxm2mjay1zbXdaRxyPVg/dXdF8x6ZTl+I1TjxqJR4NeWj3AKrqZYjg7nYlSnc5PovmeQ4md9hrXBvna9jna9uKqonyTzRU8QbrTyNYL6xtrOFyc93E9Asetu7JKUPxmIn+yZK/x1HNH+tVK8uSR6HXKNdEpLwO46P6NxUdO2CABrGDM8Xni554uKyBp777Z7xbI96t4pOWU8rxkWRvcDy1Wk/gvnpvaTiI/vT/ERn72q/Zaq9zyWk0Fmr4nFrl4m34j2KVEkzwypgipw8mL5uR8jWHc1zS4NyvbI52By3L10XYDAP/sVdRJ/0xHCPucfetJHahiQ/vTvsQ/7FUO1XEv/ANP/AIof9i0K6pf4nWl2dr5LDtXvl9jutbO2ioXOFy2kgy1jcu2bLNDjxJsBfquCaIaPOxPENWUktcXTVD+JbrXdY8C5zg3prE8F0nSrFJJdGRLKbyTxU5e4AC+tIwk2GQuB71jeweEatU7jeFvhaQ/j7llP07IrpuaNLnT6O6xfyzw/L7k9relAgiZh9LZgLBtQzINjAsyIW3AgXI5AcCsLov2Zz10YmkeKeKRhDXW15Hi2rrNbcBo5EnwtmtNxnEDVVssjj+mnfYng0vLWjwaGjwXTu1vTF9E2ChpDs9pGXPc3JzYmfNsYw8LlrrkZ2blvWKalKUpbI32QlTRVRVylPd+ePv8AA1zSDQXDoHGMYmRMDdwfG6Uawy9IxeocrW4X3LSpJX0xeHPjfqOOzLHucyx3va4m5uDu4cgVZL9UE73cB38SojodrFNf0nMjMoPLUIJt01S7xspVvFuRPs9UtuDbwvSeyKparasJIBJabW1gOGW/d6KsYdjDiXBwB1rG2Ytq23WN87DyVnDH+j3FWIhac25m4/LoteW+KLLnBCLqtisZ5M+mOzfGDV4dG5xu+ImF/UstY+LCy/iuR9puL7fFJrG7YLQN/wC3k7+MvWz9kuN/J8PxCR3q04bKBzcWPAHiWNC5btS4lzjcuJJPMk3J81Ns81xMNDplXrbWtlt7eZKtwyhwuOZHkSF6aSifM8RxDWe++qOZAJ/BYvCneiW8s1XUcxbOtO7hujX4p/19TqvYnjWzrJIHHKpZdv147n3sL/ILf+1MauEzuGdjEbH/AKrAfvXB8FxN1PUxTN3wva+3MA5jxFx4rvPaPI2XBKhzDdr4o3tPMa8bwfJW6ZZrcTgdpU8Gsrt6Sa96a+mDgX/ESb5DMAOuXZ263yzVZxMki4G+5352IPP9lY6Iq6qbbPQwhFxPqumZrMab72gjLmAVc2HX3Ly4BJrUkDvahiPmxpXvXXR87ksNopjZYKpEUmIXzDpdCW4hVNPCom98jiPcV9PLgvbFgphxEygehVNDweGs0Bjx35NP7yq6lZjk7vYdije4vqvkaIty7IJw3GIwf7SKVg79XW/lK01enDcQfBPHNEbPheHt5XB3Hodx6FUoS4ZJnp9VS7qZQXVH07j9O6SknZGLvkhlawXAu5zHBouchmQvn53ZviI/uknnGfucuy6O9pVHVRgulZDJb0o5XBhB46rnWDx1HiAruNdo1DTNJdO2R3BkREjj09E2HiQr8412c2zyWlt1ekbrhDm31TPnnEsMkp5TFOwxyNtdptcXAcL2PIheYLMaW4/8trZKjU1BJq2be9g1jWC5tvs2/isOufLGeR7GpzcIue+FnzO5YzQl+irGje2kppPsbN7vcCte7C8RDZqiE75GMkb/ANslrv8A2DyXS9H6Rr8MgjeLtfSRMcObXQtaR5FcGG1wjFN13U0ncJI3ZeTmHwJ6K7Z6EozPL6LGopu0/VvK/PYjFY9hxp62ogdkYZ5AOrHOL43eLHNK6DpZgT8aoaauotV9XTM2U0JIBdxIF8r3u4A2uH8xY5XT3Q9uKQx4hh1ny7MAsyG2YL+ib5CVhuBfqDuC5jgWkVTQTudCXRvB1ZY3tIvb6Msbs7+RF8isX+3JvozfD/u0xgniyHj+fjL2H6B4hM6wo52HjtG7MeDnkArN6QaMjCcLlNQ5pq68CCONpuI49Zr5DfifRa0kZDWG+5Waf27S7KwpYxL7RkcWd+pa/hreK51jGKzVlQZql5kkdkMrBo4NjaMgM934lYN1R5x5liMNdf6F2Irq/H4v6GMpItVmfeV5KTOUu6krYcbw75JABOLVFQPQhPrRRnfJKPoudua0521ibejfFYZRHJrQS+QgADMkk2AA5klY80m3uyx6NlkIQ/jDm2bMa0w4LKBka6qZHbmynYJHEdNeSMea11osFm9OI9lUw0YN/kELWyWzBml+elIPHN7W9zAsQRfMeIWNnLETZompudq2b5fnlg2Ls9xaCmr2TVRIZE15bZpddzm6gyHRzj4LW6+mY2rlMGcJkfszuOoXEtuDmDayIsVNqPCWJaWMre9beeXwC6/gmL/KNF6lhN30sUkZ+q0a7D3apA/dXIFtWhOLakdbA4+jVUVRYf4kUT3t/h1x4hZUyxLzNHaNPeVZW8Wn7t/gahCcyrwXnpzmvQtcty3S8wPpvQ2TWw2kP/LQ+6No/BZlci0Y7X6emo4YZIpnOhYGEt2djbld191llP8A5zpf1E//AI/9y6MboYXM8Zd2dqXZJqDxl/M6Si1fQ/T+HEXSNiZIwxBrjr6uYcSMtUnktoW5SUllHPtqnVLgmsMha9pxom3EKQx5NkYdeJ5+i8Dcf2SMj4Hgs7tFblnsjSawyK7JVyU4vmj5cxHDpIJXRTMLHsNnNP4cweBGRXmX0jpBo9TVrQ2pjDi3Jsg9F7fquGfWxuOi0Sr7GY9a8VSbezIwX+00i58PNUJaaSfI9bR21TOP7nov3o5TdF0ZnY7JxniN/r88rejvXopexof2tUP3GX48C5wWHcT8C0+1dKv8vgzmK3TQ3svnrCJJbwU5z1yPSeP8Jp/1HLv3Lo2j+gdDSuDgzavGYfKQ+x/ZbYNHfa62w4g3mt8NN1kcrV9t5XDQva/ovv7j0UlM2ONkbfVja1jb5mzQGi/gFq3aFoI2viDo7NqIgdm47nDfs39L5g8CeRK2A4k3mqTireatSipLDPP1XTqmrIPmjhOjOl1VhNQ+N7Dq63z1O+4z9pp+i63HMEW35LpB0vwbEGg1OyD7WtOzVe3oJd1u5yyOkuC0lc21Q30gLNkadWRvc7iOhBC5xW9ljmPvDMyRvAO+bcN+/eDw3EKtw2V8lzR23dpNX6c24T8V1/PYzYa/A9Hm+kaiJo9mOqc/+EFzvJa5iGnlBSAtwWkDpdwqpWuOp1jEhLie/VHQrFP0AqAbah79eEjK2Xr8V7KHs2kd+keyMH2ntc5uXAMuD5rHMukMG/hoS/c1DkvDP9s0iXXkldLO4ySyHWc5xuSSuv8AZtoH8maa+uGqY2OfHG4ZsaGkmV44Otew4b99rZDRbQ6joyHkiaYWIe+1mnmxm5vebnqtorcQjljfHLquZK0se29g5rgQQSDfPoVnXS88U9yrq+0ocHc6dYj1fVnzVNXOqJ5qh/rTyPeemu4ut4XA8FIK7VH2f4WL2iIHITS2/wBRPvV0aA4X+pP+dL/uWuennJ55FzT9r6eqtQxLl6l9z2aBaGUpw2B09NC+SRm0LnxscSHuLm5kbtUtWI7YNDYG4W6WlhjhfBIx7jGxrCWE7NwOqMxd7T+6t3psTjjY1jMmsaGtHINAAHkAoqcRikY5kga9jxZzXAFrgeBB3hWlWuHBwZaubtc8vGc4yfL9I+7M94XpilLTdpsc8+8WPuK7s/RLCib/ACaIX5F7R5BwCpGieF8KeL7bz/Oqr00s5TO/X23SoKMov4fc+fqb1rd69dl3l2j2F2F6anFt2VnHvcDc+JVIwTCwf0FP9/EDn1Uy00m9zGrtqqEcOL+BwiyWXfBhOF3/AEFL9lqvx4RhvCnpP8uP8Vj+ll4mz/nqv9H8DROw2W1bO32oL/ZkYP5l2tYPCcPpIna8EMEbiC3WjYxpLTY2JA3ZDLosuJhzVuqDhHDOBrtTHU3OyKxsY98xVh8ruC9uyUbFbCkYuQycD7v6rzPZMfpfw/1Wc2Cn5MhKTZrZpZv1n8I/NU/Ipv1h8gtm+TBPkoUZJ4Waz8gk9t3u/JVDD38XO935LYjTKnYKSGsGvnDne07zVp+DE/Sf9orZdgggQg1OTRkHeX/bK879Cozv2n+Y5bsKZVbIBRkzUPE0QaAw+y/7b/zV1mhMQ+i7xc/81u2qEDQoyzLhj4mpR6MRjc33u/NehuAs9n71spgCo2KnJg44NfGAM9n71cbgjRuC2BsYVWzCZMuAwTcKHJVDCxy9yzBjzUtYpMMczD/8Hb7I8gpbg7fZHkFmw1TqqMmfAYluFgcFUMMb7I8lldVNVMjhRjW4a32fcqxh45LIWU2TJHCjxCjA4KsQr0kKLKTFrAspDVVZTZAkU2SyqsoKgzyRZLIiYI4iLKC1XLKCEMi1qqoNUgKShjEoKjUVYapKDfct7NDGqrqQUHItgKotVRCBCV4FDQqrKbZqVBKKdVNVVIgIARShQMBFIUoCkpdHIpMGxdQpRSYlYCONlICpfHdQZIB45ql0g5qNjn8fchg6+7+qEMnXCkuHNUMgU7Dr7v6oCsOCFUsisb3VwoZZKQFBVQCEKTHoQqHOtvVyyodHmoJY1hzCpc8c0ECGDr7kJJ1wmuL71DYMs02HX3fHNBkqJ5KbKlsVvFVgIM8yLIAqrKLICLKh7wFdsrTosz1QNlQcOYTaC9rqhsJ+M0dT9fjL8kGSovCa45qNj8WTYdfcpMWVhLIxlgqrIQVWU2UohJFlFlUiApsllKlCCmyWVShAQAllNlKElNlFlUiAgJZTZEBFkspRAUkIAqrIhBFkspU2QnJTZRZVJZAyAEspRBkiyiyqSyEEWSymyWQEoiISEREAREQBERAEREICIiAIiIAiIhIREQgIiIAiIgCIiAIiIAiIgP/Z"/>
          <p:cNvSpPr>
            <a:spLocks noChangeAspect="1" noChangeArrowheads="1"/>
          </p:cNvSpPr>
          <p:nvPr/>
        </p:nvSpPr>
        <p:spPr bwMode="auto">
          <a:xfrm>
            <a:off x="0" y="-10287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6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ส่วนที่ 2 ทิศทางการดำเนินงาน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388" y="1577975"/>
            <a:ext cx="8280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60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เป้าหมายการดำเนินงาน</a:t>
            </a:r>
          </a:p>
        </p:txBody>
      </p:sp>
      <p:sp>
        <p:nvSpPr>
          <p:cNvPr id="19460" name="AutoShape 2" descr="data:image/jpeg;base64,/9j/4AAQSkZJRgABAQAAAQABAAD/2wCEAAkGBhQSDxUUEBQVFBQQFBQUFBQXFBQVFxUXFRUVFBcWEhUYHCYeGBkjGhQUHy8gIycpLCwsFx4xNTAqNSYtLCkBCQoKDgwOGg8PGiokHyUpLC8pLC0sKSwvMCosKSksLi0pLCwwKSwsKS8sKSksKSwpLCwvLCwsLC0sLCwsLCosKf/AABEIAOIA3wMBIgACEQEDEQH/xAAcAAEAAQUBAQAAAAAAAAAAAAAAAQIDBQYHBAj/xABJEAABAwICBwQFCAcGBgMAAAABAAIDBBEFIQYSEzFBUWEHcYGRIjJSofAUI0JykrHB0TNTYoKiwuFDRGOTstIVZHODo7MXNFT/xAAbAQEAAgMBAQAAAAAAAAAAAAAAAQQCAwUGB//EADMRAAICAQIDBAkEAgMAAAAAAAABAgMRBDESIUEFE1FxImGBkaGxwdHwFCMy4UJSFSQz/9oADAMBAAIRAxEAPwDuKIiAIiIAiIgCIiAIiIAiIgCIiAIiIAiIgCIiAIiIAiIgCIiAIiIAoc6ylUPZdABKOaGUKnY57/j7kMHVAVGUKTIOattg6qdh19yAuB4O4qVbZFY3uriAIiIAqXvsqlQ6O5ugJ2g5hQZgqBAhp+qAr2oup2g5q22DLMqdh19yAuBwO5SqI47eKrQBWamrZGLyOawc3EDyuvDpHj7KOndNJwya3i5x3NHxuBXDcZ0unqJS97yL7gOA5DkO5ba6+Lm9jn6vWdz6MFmXwXmd7pcXhkNo5GOPIOF/LevS6QBfOdLj8rSCTrW55EdzhmCui4V2iXpXa3pSgWjJHrXyO06t9+XetkqP9CpR2pur0l61t5efzM3pnpYYhsac/OO9Z4z1Byb+0fcFToJis0geJXlzGBuqXZm5v9LeRlxXP5q4kkuzLvWJJJPG5N+a6lorhRjpWl2T5PnHD61rA9zQB0zWdkVXXjHMraO+zV6vvOJ8KW3THT7mb2oup2o5qgQ9U2HVUz0hcDr7lKpjZYKpAEREAREQBERAEREAREQBERAEREAREQBEWG0uxr5LRSzD1mtsz67vRb5E38CpSyYykoptnKO0/SM1FYY2H5qmJYORf9N3mNX93qtOUF1znnfj+aXV5LCweWsm7JOT6kr00dbs7neN9uq8yyWGYaHN2kv6Pc1u4yHp+yPfbkM4lLh23MqqFb/L+K38j3aNYxE+siFV6MReLneOgf8Ask2BPK6+gV8y4hhjoWh+8ONhzF77+uSy7dOZubj3yyE/etXBKb9Nl5amjTRzpo8Se+H4eZ9BouH4b2kzMIu9473bRvi134LqGiWlbaxh3B7ACbeq4Hc5viLEcFhOlxWU8lnTdoxulwSi4v17PyaNgREWk6QREQBERAEREAREQBERAEREAREQBERAFzHtqxOzYIAfWLpXD6voN/1P8l05cO7W6rWxNzf1UUbR4gyfzrZUsyKWulw0v1mmoouvZhuHmV2/VY3N7uQ5Dr92/vtN4WTh11uyXCi7heHbS75MomesfaPst/Hy7sq6Uvde1gMmt4NH5qiWUGzWDVYzJo/E9fjeqZJgyw4n7llXD/KRo1upTXcU7dfWy3pLOBA1nFzh5NBJ95C1trlexSu2sl+Dcm/ifH8l5mlJyyzLT093Wk99y+HLq/Yph7tWeY31SWxs5E+s/wDkWkaG6ETV8nogshafTlIyHNrPad04cevfMKwuOnhZDC3VZGLAe8kniSbknmVXsnywdbR6duXePZbHrREVc7AVuV1vFXEQFgSnyUOlKv2UoDz7UmykzHorwClAWo5CSrqIgCIiAK1K7grqICwJj0+PFUumPx8bl6LKUB59qfj8UMx+PjuV8BSgLcUhN1w3tXgLcVkJ/tGROHdqBn3sK7suTdstOx9RTiMgzlrmuZx1L3Y53IXL/fyWyuSi+ZU1dUra8RXPJzvD6F0rw1vieDRzP5LOzOa1oii9Vu8+0eJJ4/HS06ohZso95/SP4k8R8bt3NY+sxJkQtvd7PL6x4KzCOfTlt0OHqLe7X6ennJ/yf0X1PRPUtibc7zuHP+ixJnEgOs7N9xe4ABuLNHHcN/IqmjwmrrH/ADEMkpOWs1p1R01j6LR3lb1o92ISOs6ulEbf1cdnP7i8+i3wDkstROl0MlzxlmiQYRrvDIw973eqxuqXPvwaBfdvuui6MdkQFn1xJzuIgczuylc05Do3PrwXRsC0Yp6NmrTRNZcAF297re085nu3LKkKs7H0O1XpIrnLmeOlibGwNja1jGCzWtFmtHCwGXNXNsfgL0ItZcKIn3GarREAREQBERAEVLpQN5A8VIcDuzQEoiIAiIgCIqXyAC5IAHEmw80BUixztI6UGxqIL8ttHfy1l7Yahrxdjg4c2kEeYUZRk4SW6LiIsdj2OR0kDppjk3JrR6z3H1WMHEn8zuCkxPDplpaygp9c+lK+7YY+L3czbPVFxc9w3kLm+FYXNJKZJLy1lUSTfLVGV7n6LWi1+QsBc2BrgbNWVQnmbrzyG0MYOUbRuAvua0EnW5kk5kBdO0fwBtMwk+lK+20fbfbc1vJgubDvJzKx3N6xWvWalV9kQeG6lU+PL5y0bTrHjsySCwd+ss7o/wBndHSN9CISP3mWUCR5PS4s390BbMi2OUnuylDT1QeYxSIDQBYbgpRFibgiIgCIiAIiIAiLWdP9KTRUhdHnNKdnCLXsTveRyaM++w4qG0llmyquVs1CO7Mfpz2mRUN4ogJai3q39GO+4ykceOqM+7JcfxnTqsqSdrO8NP0GExsHTVba/jcrDzh7nOc/Wc4kuc43JJJzcTxz4qltM4m2qfKy5llsps9tpNBRpo9G+rf08Chzyd+ffmq4qlzTdrnNI4gkfcqaCkmqHllNBLM5u/UYSBY2zNsvFZCs0XrIW609JPG0ZlxZrNHDNzbgeNlj3U8Zwb/12mc+741n89hksG7RK6mcC2d72j6EpMjSOXpZjwIXatCNOYsRiJA1Jo7bSIm9r/SYeLT7tx4X+c3RkbwRwzB38lldE8edR1kUzSbNcA8e1G7J48s+8BbKrnF89irruzqr4NwSUumOvqZ9OqHOAFybAZknh3qGOBFxmDmCuR9r+nBLjRQOsBb5Q4H1icxFfkBYnncDgb37JqCyzyWk0stTYq4+31I9OmXbIGuMWHgOIyM7hdt/8Jv0vrHLod65NjWlckrtapnfK7kXF1u5u5vcLLPaJdnVRiIL9b5PStJ1pyLmS3rCFuVwNxcSB32ssliFLhdECykoxWSM9aoqXuew9WxiwcOoAHIlVGnJcVj5eB34ThTLudHBSkt5P7/nkc5OOMO5ruu7zGa9mGaTGN+tDK+F3MOLD5tKy1fV7UXNLSsab2EdLHHYCxuHNAdbPfdYCowG5JYC077WNs93ULH9p7ZRYz2hFZlwSXh+YOtaI9ssrCGVw2rDltWgCRvVwGTx3WPeqsTxSXEatr9Rxbcspafieb38AbZuduAy4Z84wilFMwOmuSTkwAnrYcuZ8O9bn2faaGCvDpmjZVLWs1tXOJt7tLTwaCRrDx+iFvjLhWJM5NtK1EnOmHDhZaz8v6+Z17RnRsUrLuIfNIBtH8OjIwdzB5neemVrK1kTC+V7WMbvc4hoHeSqxKOa5h24YxaKCnB9dxld3NGq3wJc77K22S4ItnP0lD1V8a87/Izz+17Dw4jaPNja4ifY9RleyuM7WcNP9uR3wzfgxfPd0VL9TP1Hpn2Hp/GXvX2PrKKUOaHNNw4AgjcQcwQqlp/ZVjXyjDIwTd1PeF3cyxZ/AWjwKo7WpHDC5Nm5wIfFfVJBILw0jLeDrDJXuP0OI8x+ma1HcN454z7TYZ9JKVjyySpga8b2uljBHeCclVFpBTONm1EDicgBLGb+RXy6Ineyczbcd43r0UcbmvY+2TXNPk4Z9yq/qX4HefYdeP8A0+B9VIqBKFO0HNXTy5UigG+5SgC4X2u48X4kYxm2mjay1zbXdaRxyPVg/dXdF8x6ZTl+I1TjxqJR4NeWj3AKrqZYjg7nYlSnc5PovmeQ4md9hrXBvna9jna9uKqonyTzRU8QbrTyNYL6xtrOFyc93E9Asetu7JKUPxmIn+yZK/x1HNH+tVK8uSR6HXKNdEpLwO46P6NxUdO2CABrGDM8Xni554uKyBp777Z7xbI96t4pOWU8rxkWRvcDy1Wk/gvnpvaTiI/vT/ERn72q/Zaq9zyWk0Fmr4nFrl4m34j2KVEkzwypgipw8mL5uR8jWHc1zS4NyvbI52By3L10XYDAP/sVdRJ/0xHCPucfetJHahiQ/vTvsQ/7FUO1XEv/ANP/AIof9i0K6pf4nWl2dr5LDtXvl9jutbO2ioXOFy2kgy1jcu2bLNDjxJsBfquCaIaPOxPENWUktcXTVD+JbrXdY8C5zg3prE8F0nSrFJJdGRLKbyTxU5e4AC+tIwk2GQuB71jeweEatU7jeFvhaQ/j7llP07IrpuaNLnT6O6xfyzw/L7k9relAgiZh9LZgLBtQzINjAsyIW3AgXI5AcCsLov2Zz10YmkeKeKRhDXW15Hi2rrNbcBo5EnwtmtNxnEDVVssjj+mnfYng0vLWjwaGjwXTu1vTF9E2ChpDs9pGXPc3JzYmfNsYw8LlrrkZ2blvWKalKUpbI32QlTRVRVylPd+ePv8AA1zSDQXDoHGMYmRMDdwfG6Uawy9IxeocrW4X3LSpJX0xeHPjfqOOzLHucyx3va4m5uDu4cgVZL9UE73cB38SojodrFNf0nMjMoPLUIJt01S7xspVvFuRPs9UtuDbwvSeyKparasJIBJabW1gOGW/d6KsYdjDiXBwB1rG2Ytq23WN87DyVnDH+j3FWIhac25m4/LoteW+KLLnBCLqtisZ5M+mOzfGDV4dG5xu+ImF/UstY+LCy/iuR9puL7fFJrG7YLQN/wC3k7+MvWz9kuN/J8PxCR3q04bKBzcWPAHiWNC5btS4lzjcuJJPMk3J81Ns81xMNDplXrbWtlt7eZKtwyhwuOZHkSF6aSifM8RxDWe++qOZAJ/BYvCneiW8s1XUcxbOtO7hujX4p/19TqvYnjWzrJIHHKpZdv147n3sL/ILf+1MauEzuGdjEbH/AKrAfvXB8FxN1PUxTN3wva+3MA5jxFx4rvPaPI2XBKhzDdr4o3tPMa8bwfJW6ZZrcTgdpU8Gsrt6Sa96a+mDgX/ESb5DMAOuXZ263yzVZxMki4G+5352IPP9lY6Iq6qbbPQwhFxPqumZrMab72gjLmAVc2HX3Ly4BJrUkDvahiPmxpXvXXR87ksNopjZYKpEUmIXzDpdCW4hVNPCom98jiPcV9PLgvbFgphxEygehVNDweGs0Bjx35NP7yq6lZjk7vYdije4vqvkaIty7IJw3GIwf7SKVg79XW/lK01enDcQfBPHNEbPheHt5XB3Hodx6FUoS4ZJnp9VS7qZQXVH07j9O6SknZGLvkhlawXAu5zHBouchmQvn53ZviI/uknnGfucuy6O9pVHVRgulZDJb0o5XBhB46rnWDx1HiAruNdo1DTNJdO2R3BkREjj09E2HiQr8412c2zyWlt1ekbrhDm31TPnnEsMkp5TFOwxyNtdptcXAcL2PIheYLMaW4/8trZKjU1BJq2be9g1jWC5tvs2/isOufLGeR7GpzcIue+FnzO5YzQl+irGje2kppPsbN7vcCte7C8RDZqiE75GMkb/ANslrv8A2DyXS9H6Rr8MgjeLtfSRMcObXQtaR5FcGG1wjFN13U0ncJI3ZeTmHwJ6K7Z6EozPL6LGopu0/VvK/PYjFY9hxp62ogdkYZ5AOrHOL43eLHNK6DpZgT8aoaauotV9XTM2U0JIBdxIF8r3u4A2uH8xY5XT3Q9uKQx4hh1ny7MAsyG2YL+ib5CVhuBfqDuC5jgWkVTQTudCXRvB1ZY3tIvb6Msbs7+RF8isX+3JvozfD/u0xgniyHj+fjL2H6B4hM6wo52HjtG7MeDnkArN6QaMjCcLlNQ5pq68CCONpuI49Zr5DfifRa0kZDWG+5Waf27S7KwpYxL7RkcWd+pa/hreK51jGKzVlQZql5kkdkMrBo4NjaMgM934lYN1R5x5liMNdf6F2Irq/H4v6GMpItVmfeV5KTOUu6krYcbw75JABOLVFQPQhPrRRnfJKPoudua0521ibejfFYZRHJrQS+QgADMkk2AA5klY80m3uyx6NlkIQ/jDm2bMa0w4LKBka6qZHbmynYJHEdNeSMea11osFm9OI9lUw0YN/kELWyWzBml+elIPHN7W9zAsQRfMeIWNnLETZompudq2b5fnlg2Ls9xaCmr2TVRIZE15bZpddzm6gyHRzj4LW6+mY2rlMGcJkfszuOoXEtuDmDayIsVNqPCWJaWMre9beeXwC6/gmL/KNF6lhN30sUkZ+q0a7D3apA/dXIFtWhOLakdbA4+jVUVRYf4kUT3t/h1x4hZUyxLzNHaNPeVZW8Wn7t/gahCcyrwXnpzmvQtcty3S8wPpvQ2TWw2kP/LQ+6No/BZlci0Y7X6emo4YZIpnOhYGEt2djbld191llP8A5zpf1E//AI/9y6MboYXM8Zd2dqXZJqDxl/M6Si1fQ/T+HEXSNiZIwxBrjr6uYcSMtUnktoW5SUllHPtqnVLgmsMha9pxom3EKQx5NkYdeJ5+i8Dcf2SMj4Hgs7tFblnsjSawyK7JVyU4vmj5cxHDpIJXRTMLHsNnNP4cweBGRXmX0jpBo9TVrQ2pjDi3Jsg9F7fquGfWxuOi0Sr7GY9a8VSbezIwX+00i58PNUJaaSfI9bR21TOP7nov3o5TdF0ZnY7JxniN/r88rejvXopexof2tUP3GX48C5wWHcT8C0+1dKv8vgzmK3TQ3svnrCJJbwU5z1yPSeP8Jp/1HLv3Lo2j+gdDSuDgzavGYfKQ+x/ZbYNHfa62w4g3mt8NN1kcrV9t5XDQva/ovv7j0UlM2ONkbfVja1jb5mzQGi/gFq3aFoI2viDo7NqIgdm47nDfs39L5g8CeRK2A4k3mqTireatSipLDPP1XTqmrIPmjhOjOl1VhNQ+N7Dq63z1O+4z9pp+i63HMEW35LpB0vwbEGg1OyD7WtOzVe3oJd1u5yyOkuC0lc21Q30gLNkadWRvc7iOhBC5xW9ljmPvDMyRvAO+bcN+/eDw3EKtw2V8lzR23dpNX6c24T8V1/PYzYa/A9Hm+kaiJo9mOqc/+EFzvJa5iGnlBSAtwWkDpdwqpWuOp1jEhLie/VHQrFP0AqAbah79eEjK2Xr8V7KHs2kd+keyMH2ntc5uXAMuD5rHMukMG/hoS/c1DkvDP9s0iXXkldLO4ySyHWc5xuSSuv8AZtoH8maa+uGqY2OfHG4ZsaGkmV44Otew4b99rZDRbQ6joyHkiaYWIe+1mnmxm5vebnqtorcQjljfHLquZK0se29g5rgQQSDfPoVnXS88U9yrq+0ocHc6dYj1fVnzVNXOqJ5qh/rTyPeemu4ut4XA8FIK7VH2f4WL2iIHITS2/wBRPvV0aA4X+pP+dL/uWuennJ55FzT9r6eqtQxLl6l9z2aBaGUpw2B09NC+SRm0LnxscSHuLm5kbtUtWI7YNDYG4W6WlhjhfBIx7jGxrCWE7NwOqMxd7T+6t3psTjjY1jMmsaGtHINAAHkAoqcRikY5kga9jxZzXAFrgeBB3hWlWuHBwZaubtc8vGc4yfL9I+7M94XpilLTdpsc8+8WPuK7s/RLCib/ACaIX5F7R5BwCpGieF8KeL7bz/Oqr00s5TO/X23SoKMov4fc+fqb1rd69dl3l2j2F2F6anFt2VnHvcDc+JVIwTCwf0FP9/EDn1Uy00m9zGrtqqEcOL+BwiyWXfBhOF3/AEFL9lqvx4RhvCnpP8uP8Vj+ll4mz/nqv9H8DROw2W1bO32oL/ZkYP5l2tYPCcPpIna8EMEbiC3WjYxpLTY2JA3ZDLosuJhzVuqDhHDOBrtTHU3OyKxsY98xVh8ruC9uyUbFbCkYuQycD7v6rzPZMfpfw/1Wc2Cn5MhKTZrZpZv1n8I/NU/Ipv1h8gtm+TBPkoUZJ4Waz8gk9t3u/JVDD38XO935LYjTKnYKSGsGvnDne07zVp+DE/Sf9orZdgggQg1OTRkHeX/bK879Cozv2n+Y5bsKZVbIBRkzUPE0QaAw+y/7b/zV1mhMQ+i7xc/81u2qEDQoyzLhj4mpR6MRjc33u/NehuAs9n71spgCo2KnJg44NfGAM9n71cbgjRuC2BsYVWzCZMuAwTcKHJVDCxy9yzBjzUtYpMMczD/8Hb7I8gpbg7fZHkFmw1TqqMmfAYluFgcFUMMb7I8lldVNVMjhRjW4a32fcqxh45LIWU2TJHCjxCjA4KsQr0kKLKTFrAspDVVZTZAkU2SyqsoKgzyRZLIiYI4iLKC1XLKCEMi1qqoNUgKShjEoKjUVYapKDfct7NDGqrqQUHItgKotVRCBCV4FDQqrKbZqVBKKdVNVVIgIARShQMBFIUoCkpdHIpMGxdQpRSYlYCONlICpfHdQZIB45ql0g5qNjn8fchg6+7+qEMnXCkuHNUMgU7Dr7v6oCsOCFUsisb3VwoZZKQFBVQCEKTHoQqHOtvVyyodHmoJY1hzCpc8c0ECGDr7kJJ1wmuL71DYMs02HX3fHNBkqJ5KbKlsVvFVgIM8yLIAqrKLICLKh7wFdsrTosz1QNlQcOYTaC9rqhsJ+M0dT9fjL8kGSovCa45qNj8WTYdfcpMWVhLIxlgqrIQVWU2UohJFlFlUiApsllKlCCmyWVShAQAllNlKElNlFlUiAgJZTZEBFkspRAUkIAqrIhBFkspU2QnJTZRZVJZAyAEspRBkiyiyqSyEEWSymyWQEoiISEREAREQBERAEREICIiAIiIAiIhIREQgIiIAiIgCIiAIiIAiIgP/Z"/>
          <p:cNvSpPr>
            <a:spLocks noChangeAspect="1" noChangeArrowheads="1"/>
          </p:cNvSpPr>
          <p:nvPr/>
        </p:nvSpPr>
        <p:spPr bwMode="auto">
          <a:xfrm>
            <a:off x="0" y="-10287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179388" y="2997200"/>
            <a:ext cx="1944687" cy="13731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th-TH" sz="4000" b="1">
                <a:solidFill>
                  <a:srgbClr val="66FF33"/>
                </a:solidFill>
                <a:latin typeface="Comic Sans MS" pitchFamily="66" charset="0"/>
                <a:cs typeface="LilyUPC" pitchFamily="34" charset="-34"/>
              </a:rPr>
              <a:t>องค์ประกอบของเป้าหมาย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2124075" y="2700338"/>
            <a:ext cx="7019925" cy="59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th-TH" sz="24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เงื่อนเวลา... ระบุ</a:t>
            </a:r>
            <a:r>
              <a:rPr lang="th-TH" sz="4000" b="1" dirty="0" smtClean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ว่าทำอะไร 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ให้บรรลุผลเมื่อไหร่</a:t>
            </a:r>
            <a:endParaRPr lang="th-TH" sz="3200" b="1" dirty="0">
              <a:solidFill>
                <a:srgbClr val="333399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2109788" y="3282950"/>
            <a:ext cx="701992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th-TH" sz="24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ปริมาณ... ที่ต้องการจะให้เกิดขึ้นเป็นจำนวนเท่าใด</a:t>
            </a:r>
            <a:endParaRPr lang="th-TH" sz="3200" b="1" dirty="0">
              <a:solidFill>
                <a:srgbClr val="333399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2124075" y="3849688"/>
            <a:ext cx="701992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th-TH" sz="24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คุณภาพ... เป็นสภาพที่พึงปรารถนา</a:t>
            </a:r>
            <a:endParaRPr lang="th-TH" sz="3200" b="1" dirty="0">
              <a:solidFill>
                <a:srgbClr val="333399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2124075" y="4400550"/>
            <a:ext cx="7019925" cy="59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th-TH" sz="24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สถานที่... ระบุถึงเขตพื้นที่ครอบคลุมที่ต้องการ</a:t>
            </a:r>
            <a:endParaRPr lang="th-TH" sz="3200" b="1" dirty="0">
              <a:solidFill>
                <a:srgbClr val="333399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2124075" y="4878388"/>
            <a:ext cx="7019925" cy="59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th-TH" sz="24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มีความเป็นไปได้ในการใช้ทรัพยากรที่มีอยู่จริง </a:t>
            </a:r>
            <a:endParaRPr lang="th-TH" sz="3200" b="1" dirty="0">
              <a:solidFill>
                <a:srgbClr val="333399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2124075" y="5414963"/>
            <a:ext cx="70199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th-TH" sz="24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เป็นข้อความที่แสดงผลลัพธ์ เมื่อสิ้นสุดโครงการ </a:t>
            </a:r>
            <a:endParaRPr lang="th-TH" sz="3200" b="1" dirty="0">
              <a:solidFill>
                <a:srgbClr val="333399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2124075" y="6019800"/>
            <a:ext cx="70199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</a:pPr>
            <a:r>
              <a:rPr lang="th-TH" sz="24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จัดลำดับความสำคัญของเป้าหมาย </a:t>
            </a:r>
            <a:endParaRPr lang="th-TH" sz="3200" b="1" dirty="0">
              <a:solidFill>
                <a:srgbClr val="333399"/>
              </a:solidFill>
              <a:latin typeface="2005_iannnnnHBO" pitchFamily="2" charset="0"/>
              <a:cs typeface="2005_iannnnnHB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179388" y="333375"/>
            <a:ext cx="89646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5400" b="1" kern="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ส่วนที่ 3 </a:t>
            </a:r>
            <a:r>
              <a:rPr lang="th-TH" sz="54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รายละเอียดแผนงาน งาน โครงการ</a:t>
            </a:r>
          </a:p>
        </p:txBody>
      </p:sp>
      <p:sp>
        <p:nvSpPr>
          <p:cNvPr id="21507" name="AutoShape 2" descr="data:image/jpeg;base64,/9j/4AAQSkZJRgABAQAAAQABAAD/2wCEAAkGBhQSDxUUEBQVFBQQFBQUFBQXFBQVFxUXFRUVFBcWEhUYHCYeGBkjGhQUHy8gIycpLCwsFx4xNTAqNSYtLCkBCQoKDgwOGg8PGiokHyUpLC8pLC0sKSwvMCosKSksLi0pLCwwKSwsKS8sKSksKSwpLCwvLCwsLC0sLCwsLCosKf/AABEIAOIA3wMBIgACEQEDEQH/xAAcAAEAAQUBAQAAAAAAAAAAAAAAAQIDBQYHBAj/xABJEAABAwICBwQFCAcGBgMAAAABAAIDBBEFIQYSEzFBUWEHcYGRIjJSofAUI0JykrHB0TNTYoKiwuFDRGOTstIVZHODo7MXNFT/xAAbAQEAAgMBAQAAAAAAAAAAAAAAAQQCAwUGB//EADMRAAICAQIDBAkEAgMAAAAAAAABAgMRBDESIUEFE1FxImGBkaGxwdHwFCMy4UJSFSQz/9oADAMBAAIRAxEAPwDuKIiAIiIAiIgCIiAIiIAiIgCIiAIiIAiIgCIiAIiIAiIgCIiAIiIAoc6ylUPZdABKOaGUKnY57/j7kMHVAVGUKTIOattg6qdh19yAuB4O4qVbZFY3uriAIiIAqXvsqlQ6O5ugJ2g5hQZgqBAhp+qAr2oup2g5q22DLMqdh19yAuBwO5SqI47eKrQBWamrZGLyOawc3EDyuvDpHj7KOndNJwya3i5x3NHxuBXDcZ0unqJS97yL7gOA5DkO5ba6+Lm9jn6vWdz6MFmXwXmd7pcXhkNo5GOPIOF/LevS6QBfOdLj8rSCTrW55EdzhmCui4V2iXpXa3pSgWjJHrXyO06t9+XetkqP9CpR2pur0l61t5efzM3pnpYYhsac/OO9Z4z1Byb+0fcFToJis0geJXlzGBuqXZm5v9LeRlxXP5q4kkuzLvWJJJPG5N+a6lorhRjpWl2T5PnHD61rA9zQB0zWdkVXXjHMraO+zV6vvOJ8KW3THT7mb2oup2o5qgQ9U2HVUz0hcDr7lKpjZYKpAEREAREQBERAEREAREQBERAEREAREQBEWG0uxr5LRSzD1mtsz67vRb5E38CpSyYykoptnKO0/SM1FYY2H5qmJYORf9N3mNX93qtOUF1znnfj+aXV5LCweWsm7JOT6kr00dbs7neN9uq8yyWGYaHN2kv6Pc1u4yHp+yPfbkM4lLh23MqqFb/L+K38j3aNYxE+siFV6MReLneOgf8Ask2BPK6+gV8y4hhjoWh+8ONhzF77+uSy7dOZubj3yyE/etXBKb9Nl5amjTRzpo8Se+H4eZ9BouH4b2kzMIu9473bRvi134LqGiWlbaxh3B7ACbeq4Hc5viLEcFhOlxWU8lnTdoxulwSi4v17PyaNgREWk6QREQBERAEREAREQBERAEREAREQBERAFzHtqxOzYIAfWLpXD6voN/1P8l05cO7W6rWxNzf1UUbR4gyfzrZUsyKWulw0v1mmoouvZhuHmV2/VY3N7uQ5Dr92/vtN4WTh11uyXCi7heHbS75MomesfaPst/Hy7sq6Uvde1gMmt4NH5qiWUGzWDVYzJo/E9fjeqZJgyw4n7llXD/KRo1upTXcU7dfWy3pLOBA1nFzh5NBJ95C1trlexSu2sl+Dcm/ifH8l5mlJyyzLT093Wk99y+HLq/Yph7tWeY31SWxs5E+s/wDkWkaG6ETV8nogshafTlIyHNrPad04cevfMKwuOnhZDC3VZGLAe8kniSbknmVXsnywdbR6duXePZbHrREVc7AVuV1vFXEQFgSnyUOlKv2UoDz7UmykzHorwClAWo5CSrqIgCIiAK1K7grqICwJj0+PFUumPx8bl6LKUB59qfj8UMx+PjuV8BSgLcUhN1w3tXgLcVkJ/tGROHdqBn3sK7suTdstOx9RTiMgzlrmuZx1L3Y53IXL/fyWyuSi+ZU1dUra8RXPJzvD6F0rw1vieDRzP5LOzOa1oii9Vu8+0eJJ4/HS06ohZso95/SP4k8R8bt3NY+sxJkQtvd7PL6x4KzCOfTlt0OHqLe7X6ennJ/yf0X1PRPUtibc7zuHP+ixJnEgOs7N9xe4ABuLNHHcN/IqmjwmrrH/ADEMkpOWs1p1R01j6LR3lb1o92ISOs6ulEbf1cdnP7i8+i3wDkstROl0MlzxlmiQYRrvDIw973eqxuqXPvwaBfdvuui6MdkQFn1xJzuIgczuylc05Do3PrwXRsC0Yp6NmrTRNZcAF297re085nu3LKkKs7H0O1XpIrnLmeOlibGwNja1jGCzWtFmtHCwGXNXNsfgL0ItZcKIn3GarREAREQBERAEVLpQN5A8VIcDuzQEoiIAiIgCIqXyAC5IAHEmw80BUixztI6UGxqIL8ttHfy1l7Yahrxdjg4c2kEeYUZRk4SW6LiIsdj2OR0kDppjk3JrR6z3H1WMHEn8zuCkxPDplpaygp9c+lK+7YY+L3czbPVFxc9w3kLm+FYXNJKZJLy1lUSTfLVGV7n6LWi1+QsBc2BrgbNWVQnmbrzyG0MYOUbRuAvua0EnW5kk5kBdO0fwBtMwk+lK+20fbfbc1vJgubDvJzKx3N6xWvWalV9kQeG6lU+PL5y0bTrHjsySCwd+ss7o/wBndHSN9CISP3mWUCR5PS4s390BbMi2OUnuylDT1QeYxSIDQBYbgpRFibgiIgCIiAIiIAiLWdP9KTRUhdHnNKdnCLXsTveRyaM++w4qG0llmyquVs1CO7Mfpz2mRUN4ogJai3q39GO+4ykceOqM+7JcfxnTqsqSdrO8NP0GExsHTVba/jcrDzh7nOc/Wc4kuc43JJJzcTxz4qltM4m2qfKy5llsps9tpNBRpo9G+rf08Chzyd+ffmq4qlzTdrnNI4gkfcqaCkmqHllNBLM5u/UYSBY2zNsvFZCs0XrIW609JPG0ZlxZrNHDNzbgeNlj3U8Zwb/12mc+741n89hksG7RK6mcC2d72j6EpMjSOXpZjwIXatCNOYsRiJA1Jo7bSIm9r/SYeLT7tx4X+c3RkbwRwzB38lldE8edR1kUzSbNcA8e1G7J48s+8BbKrnF89irruzqr4NwSUumOvqZ9OqHOAFybAZknh3qGOBFxmDmCuR9r+nBLjRQOsBb5Q4H1icxFfkBYnncDgb37JqCyzyWk0stTYq4+31I9OmXbIGuMWHgOIyM7hdt/8Jv0vrHLod65NjWlckrtapnfK7kXF1u5u5vcLLPaJdnVRiIL9b5PStJ1pyLmS3rCFuVwNxcSB32ssliFLhdECykoxWSM9aoqXuew9WxiwcOoAHIlVGnJcVj5eB34ThTLudHBSkt5P7/nkc5OOMO5ruu7zGa9mGaTGN+tDK+F3MOLD5tKy1fV7UXNLSsab2EdLHHYCxuHNAdbPfdYCowG5JYC077WNs93ULH9p7ZRYz2hFZlwSXh+YOtaI9ssrCGVw2rDltWgCRvVwGTx3WPeqsTxSXEatr9Rxbcspafieb38AbZuduAy4Z84wilFMwOmuSTkwAnrYcuZ8O9bn2faaGCvDpmjZVLWs1tXOJt7tLTwaCRrDx+iFvjLhWJM5NtK1EnOmHDhZaz8v6+Z17RnRsUrLuIfNIBtH8OjIwdzB5neemVrK1kTC+V7WMbvc4hoHeSqxKOa5h24YxaKCnB9dxld3NGq3wJc77K22S4ItnP0lD1V8a87/Izz+17Dw4jaPNja4ifY9RleyuM7WcNP9uR3wzfgxfPd0VL9TP1Hpn2Hp/GXvX2PrKKUOaHNNw4AgjcQcwQqlp/ZVjXyjDIwTd1PeF3cyxZ/AWjwKo7WpHDC5Nm5wIfFfVJBILw0jLeDrDJXuP0OI8x+ma1HcN454z7TYZ9JKVjyySpga8b2uljBHeCclVFpBTONm1EDicgBLGb+RXy6Ineyczbcd43r0UcbmvY+2TXNPk4Z9yq/qX4HefYdeP8A0+B9VIqBKFO0HNXTy5UigG+5SgC4X2u48X4kYxm2mjay1zbXdaRxyPVg/dXdF8x6ZTl+I1TjxqJR4NeWj3AKrqZYjg7nYlSnc5PovmeQ4md9hrXBvna9jna9uKqonyTzRU8QbrTyNYL6xtrOFyc93E9Asetu7JKUPxmIn+yZK/x1HNH+tVK8uSR6HXKNdEpLwO46P6NxUdO2CABrGDM8Xni554uKyBp777Z7xbI96t4pOWU8rxkWRvcDy1Wk/gvnpvaTiI/vT/ERn72q/Zaq9zyWk0Fmr4nFrl4m34j2KVEkzwypgipw8mL5uR8jWHc1zS4NyvbI52By3L10XYDAP/sVdRJ/0xHCPucfetJHahiQ/vTvsQ/7FUO1XEv/ANP/AIof9i0K6pf4nWl2dr5LDtXvl9jutbO2ioXOFy2kgy1jcu2bLNDjxJsBfquCaIaPOxPENWUktcXTVD+JbrXdY8C5zg3prE8F0nSrFJJdGRLKbyTxU5e4AC+tIwk2GQuB71jeweEatU7jeFvhaQ/j7llP07IrpuaNLnT6O6xfyzw/L7k9relAgiZh9LZgLBtQzINjAsyIW3AgXI5AcCsLov2Zz10YmkeKeKRhDXW15Hi2rrNbcBo5EnwtmtNxnEDVVssjj+mnfYng0vLWjwaGjwXTu1vTF9E2ChpDs9pGXPc3JzYmfNsYw8LlrrkZ2blvWKalKUpbI32QlTRVRVylPd+ePv8AA1zSDQXDoHGMYmRMDdwfG6Uawy9IxeocrW4X3LSpJX0xeHPjfqOOzLHucyx3va4m5uDu4cgVZL9UE73cB38SojodrFNf0nMjMoPLUIJt01S7xspVvFuRPs9UtuDbwvSeyKparasJIBJabW1gOGW/d6KsYdjDiXBwB1rG2Ytq23WN87DyVnDH+j3FWIhac25m4/LoteW+KLLnBCLqtisZ5M+mOzfGDV4dG5xu+ImF/UstY+LCy/iuR9puL7fFJrG7YLQN/wC3k7+MvWz9kuN/J8PxCR3q04bKBzcWPAHiWNC5btS4lzjcuJJPMk3J81Ns81xMNDplXrbWtlt7eZKtwyhwuOZHkSF6aSifM8RxDWe++qOZAJ/BYvCneiW8s1XUcxbOtO7hujX4p/19TqvYnjWzrJIHHKpZdv147n3sL/ILf+1MauEzuGdjEbH/AKrAfvXB8FxN1PUxTN3wva+3MA5jxFx4rvPaPI2XBKhzDdr4o3tPMa8bwfJW6ZZrcTgdpU8Gsrt6Sa96a+mDgX/ESb5DMAOuXZ263yzVZxMki4G+5352IPP9lY6Iq6qbbPQwhFxPqumZrMab72gjLmAVc2HX3Ly4BJrUkDvahiPmxpXvXXR87ksNopjZYKpEUmIXzDpdCW4hVNPCom98jiPcV9PLgvbFgphxEygehVNDweGs0Bjx35NP7yq6lZjk7vYdije4vqvkaIty7IJw3GIwf7SKVg79XW/lK01enDcQfBPHNEbPheHt5XB3Hodx6FUoS4ZJnp9VS7qZQXVH07j9O6SknZGLvkhlawXAu5zHBouchmQvn53ZviI/uknnGfucuy6O9pVHVRgulZDJb0o5XBhB46rnWDx1HiAruNdo1DTNJdO2R3BkREjj09E2HiQr8412c2zyWlt1ekbrhDm31TPnnEsMkp5TFOwxyNtdptcXAcL2PIheYLMaW4/8trZKjU1BJq2be9g1jWC5tvs2/isOufLGeR7GpzcIue+FnzO5YzQl+irGje2kppPsbN7vcCte7C8RDZqiE75GMkb/ANslrv8A2DyXS9H6Rr8MgjeLtfSRMcObXQtaR5FcGG1wjFN13U0ncJI3ZeTmHwJ6K7Z6EozPL6LGopu0/VvK/PYjFY9hxp62ogdkYZ5AOrHOL43eLHNK6DpZgT8aoaauotV9XTM2U0JIBdxIF8r3u4A2uH8xY5XT3Q9uKQx4hh1ny7MAsyG2YL+ib5CVhuBfqDuC5jgWkVTQTudCXRvB1ZY3tIvb6Msbs7+RF8isX+3JvozfD/u0xgniyHj+fjL2H6B4hM6wo52HjtG7MeDnkArN6QaMjCcLlNQ5pq68CCONpuI49Zr5DfifRa0kZDWG+5Waf27S7KwpYxL7RkcWd+pa/hreK51jGKzVlQZql5kkdkMrBo4NjaMgM934lYN1R5x5liMNdf6F2Irq/H4v6GMpItVmfeV5KTOUu6krYcbw75JABOLVFQPQhPrRRnfJKPoudua0521ibejfFYZRHJrQS+QgADMkk2AA5klY80m3uyx6NlkIQ/jDm2bMa0w4LKBka6qZHbmynYJHEdNeSMea11osFm9OI9lUw0YN/kELWyWzBml+elIPHN7W9zAsQRfMeIWNnLETZompudq2b5fnlg2Ls9xaCmr2TVRIZE15bZpddzm6gyHRzj4LW6+mY2rlMGcJkfszuOoXEtuDmDayIsVNqPCWJaWMre9beeXwC6/gmL/KNF6lhN30sUkZ+q0a7D3apA/dXIFtWhOLakdbA4+jVUVRYf4kUT3t/h1x4hZUyxLzNHaNPeVZW8Wn7t/gahCcyrwXnpzmvQtcty3S8wPpvQ2TWw2kP/LQ+6No/BZlci0Y7X6emo4YZIpnOhYGEt2djbld191llP8A5zpf1E//AI/9y6MboYXM8Zd2dqXZJqDxl/M6Si1fQ/T+HEXSNiZIwxBrjr6uYcSMtUnktoW5SUllHPtqnVLgmsMha9pxom3EKQx5NkYdeJ5+i8Dcf2SMj4Hgs7tFblnsjSawyK7JVyU4vmj5cxHDpIJXRTMLHsNnNP4cweBGRXmX0jpBo9TVrQ2pjDi3Jsg9F7fquGfWxuOi0Sr7GY9a8VSbezIwX+00i58PNUJaaSfI9bR21TOP7nov3o5TdF0ZnY7JxniN/r88rejvXopexof2tUP3GX48C5wWHcT8C0+1dKv8vgzmK3TQ3svnrCJJbwU5z1yPSeP8Jp/1HLv3Lo2j+gdDSuDgzavGYfKQ+x/ZbYNHfa62w4g3mt8NN1kcrV9t5XDQva/ovv7j0UlM2ONkbfVja1jb5mzQGi/gFq3aFoI2viDo7NqIgdm47nDfs39L5g8CeRK2A4k3mqTireatSipLDPP1XTqmrIPmjhOjOl1VhNQ+N7Dq63z1O+4z9pp+i63HMEW35LpB0vwbEGg1OyD7WtOzVe3oJd1u5yyOkuC0lc21Q30gLNkadWRvc7iOhBC5xW9ljmPvDMyRvAO+bcN+/eDw3EKtw2V8lzR23dpNX6c24T8V1/PYzYa/A9Hm+kaiJo9mOqc/+EFzvJa5iGnlBSAtwWkDpdwqpWuOp1jEhLie/VHQrFP0AqAbah79eEjK2Xr8V7KHs2kd+keyMH2ntc5uXAMuD5rHMukMG/hoS/c1DkvDP9s0iXXkldLO4ySyHWc5xuSSuv8AZtoH8maa+uGqY2OfHG4ZsaGkmV44Otew4b99rZDRbQ6joyHkiaYWIe+1mnmxm5vebnqtorcQjljfHLquZK0se29g5rgQQSDfPoVnXS88U9yrq+0ocHc6dYj1fVnzVNXOqJ5qh/rTyPeemu4ut4XA8FIK7VH2f4WL2iIHITS2/wBRPvV0aA4X+pP+dL/uWuennJ55FzT9r6eqtQxLl6l9z2aBaGUpw2B09NC+SRm0LnxscSHuLm5kbtUtWI7YNDYG4W6WlhjhfBIx7jGxrCWE7NwOqMxd7T+6t3psTjjY1jMmsaGtHINAAHkAoqcRikY5kga9jxZzXAFrgeBB3hWlWuHBwZaubtc8vGc4yfL9I+7M94XpilLTdpsc8+8WPuK7s/RLCib/ACaIX5F7R5BwCpGieF8KeL7bz/Oqr00s5TO/X23SoKMov4fc+fqb1rd69dl3l2j2F2F6anFt2VnHvcDc+JVIwTCwf0FP9/EDn1Uy00m9zGrtqqEcOL+BwiyWXfBhOF3/AEFL9lqvx4RhvCnpP8uP8Vj+ll4mz/nqv9H8DROw2W1bO32oL/ZkYP5l2tYPCcPpIna8EMEbiC3WjYxpLTY2JA3ZDLosuJhzVuqDhHDOBrtTHU3OyKxsY98xVh8ruC9uyUbFbCkYuQycD7v6rzPZMfpfw/1Wc2Cn5MhKTZrZpZv1n8I/NU/Ipv1h8gtm+TBPkoUZJ4Waz8gk9t3u/JVDD38XO935LYjTKnYKSGsGvnDne07zVp+DE/Sf9orZdgggQg1OTRkHeX/bK879Cozv2n+Y5bsKZVbIBRkzUPE0QaAw+y/7b/zV1mhMQ+i7xc/81u2qEDQoyzLhj4mpR6MRjc33u/NehuAs9n71spgCo2KnJg44NfGAM9n71cbgjRuC2BsYVWzCZMuAwTcKHJVDCxy9yzBjzUtYpMMczD/8Hb7I8gpbg7fZHkFmw1TqqMmfAYluFgcFUMMb7I8lldVNVMjhRjW4a32fcqxh45LIWU2TJHCjxCjA4KsQr0kKLKTFrAspDVVZTZAkU2SyqsoKgzyRZLIiYI4iLKC1XLKCEMi1qqoNUgKShjEoKjUVYapKDfct7NDGqrqQUHItgKotVRCBCV4FDQqrKbZqVBKKdVNVVIgIARShQMBFIUoCkpdHIpMGxdQpRSYlYCONlICpfHdQZIB45ql0g5qNjn8fchg6+7+qEMnXCkuHNUMgU7Dr7v6oCsOCFUsisb3VwoZZKQFBVQCEKTHoQqHOtvVyyodHmoJY1hzCpc8c0ECGDr7kJJ1wmuL71DYMs02HX3fHNBkqJ5KbKlsVvFVgIM8yLIAqrKLICLKh7wFdsrTosz1QNlQcOYTaC9rqhsJ+M0dT9fjL8kGSovCa45qNj8WTYdfcpMWVhLIxlgqrIQVWU2UohJFlFlUiApsllKlCCmyWVShAQAllNlKElNlFlUiAgJZTZEBFkspRAUkIAqrIhBFkspU2QnJTZRZVJZAyAEspRBkiyiyqSyEEWSymyWQEoiISEREAREQBERAEREICIiAIiIAiIhIREQgIiIAiIgCIiAIiIAiIgP/Z"/>
          <p:cNvSpPr>
            <a:spLocks noChangeAspect="1" noChangeArrowheads="1"/>
          </p:cNvSpPr>
          <p:nvPr/>
        </p:nvSpPr>
        <p:spPr bwMode="auto">
          <a:xfrm>
            <a:off x="0" y="-10287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838200" y="1752600"/>
            <a:ext cx="5580063" cy="617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th-TH" sz="4400" b="1" dirty="0">
                <a:solidFill>
                  <a:schemeClr val="accent6">
                    <a:lumMod val="50000"/>
                  </a:schemeClr>
                </a:solidFill>
                <a:latin typeface="2005_iannnnnHBO" pitchFamily="2" charset="0"/>
                <a:cs typeface="2005_iannnnnHBO" pitchFamily="2" charset="0"/>
              </a:rPr>
              <a:t>เป็นการระบุถึงรายละเอียดเกี่ยวกับ...</a:t>
            </a:r>
            <a:endParaRPr lang="th-TH" sz="4400" dirty="0">
              <a:solidFill>
                <a:schemeClr val="accent6">
                  <a:lumMod val="50000"/>
                </a:schemeClr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1981200" y="2362200"/>
            <a:ext cx="4392612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วัตถุประสงค์</a:t>
            </a:r>
          </a:p>
          <a:p>
            <a:pPr eaLnBrk="1" hangingPunct="1">
              <a:lnSpc>
                <a:spcPct val="70000"/>
              </a:lnSpc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เป้าหมาย</a:t>
            </a:r>
          </a:p>
          <a:p>
            <a:pPr eaLnBrk="1" hangingPunct="1">
              <a:lnSpc>
                <a:spcPct val="70000"/>
              </a:lnSpc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วิธีดำเนินการ</a:t>
            </a:r>
          </a:p>
          <a:p>
            <a:pPr eaLnBrk="1" hangingPunct="1">
              <a:lnSpc>
                <a:spcPct val="70000"/>
              </a:lnSpc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ระยะเวลา</a:t>
            </a:r>
          </a:p>
          <a:p>
            <a:pPr eaLnBrk="1" hangingPunct="1">
              <a:lnSpc>
                <a:spcPct val="70000"/>
              </a:lnSpc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ผู้รับผิดชอบ</a:t>
            </a:r>
          </a:p>
          <a:p>
            <a:pPr eaLnBrk="1" hangingPunct="1">
              <a:lnSpc>
                <a:spcPct val="70000"/>
              </a:lnSpc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ทรัพยากร</a:t>
            </a:r>
          </a:p>
          <a:p>
            <a:pPr eaLnBrk="1" hangingPunct="1">
              <a:lnSpc>
                <a:spcPct val="70000"/>
              </a:lnSpc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cs typeface="2005_iannnnnHBO" pitchFamily="2" charset="0"/>
              </a:rPr>
              <a:t>และผลที่จะได้รับตามเป้าหมาย</a:t>
            </a: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 flipH="1">
            <a:off x="5435600" y="2378075"/>
            <a:ext cx="3313113" cy="2232025"/>
          </a:xfrm>
          <a:prstGeom prst="rightArrow">
            <a:avLst>
              <a:gd name="adj1" fmla="val 49194"/>
              <a:gd name="adj2" fmla="val 41246"/>
            </a:avLst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922963" y="3044825"/>
            <a:ext cx="2339975" cy="8969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th-TH" sz="6600" b="1">
                <a:solidFill>
                  <a:srgbClr val="66FFFF"/>
                </a:solidFill>
                <a:latin typeface="2005_iannnnnHBO" pitchFamily="2" charset="0"/>
                <a:cs typeface="2005_iannnnnHBO" pitchFamily="2" charset="0"/>
              </a:rPr>
              <a:t>โครงการ</a:t>
            </a:r>
          </a:p>
        </p:txBody>
      </p:sp>
      <p:pic>
        <p:nvPicPr>
          <p:cNvPr id="21512" name="Picture 2" descr="http://t1.gstatic.com/images?q=tbn:ANd9GcRA3VOaSUB6XjdFWlokVbt4DPEk-nfuQb03q-szFR4iO7VOJGb5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00" y="2574925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179388" y="333375"/>
            <a:ext cx="89646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54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ส่วนที่ 3 รายละเอียดแผนงาน งาน โครงการ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1219200" y="1371600"/>
            <a:ext cx="61134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th-TH" sz="5400" b="1" dirty="0">
                <a:solidFill>
                  <a:srgbClr val="F8600C"/>
                </a:solidFill>
                <a:latin typeface="TH SarabunPSK" pitchFamily="34" charset="-34"/>
                <a:cs typeface="TH SarabunPSK" pitchFamily="34" charset="-34"/>
              </a:rPr>
              <a:t>รายละเอียดโครงการ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2286000"/>
            <a:ext cx="5184775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1. ชื่อโครงการ</a:t>
            </a:r>
            <a:endParaRPr lang="th-TH" sz="3600" b="1" kern="0" dirty="0">
              <a:solidFill>
                <a:srgbClr val="333399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2. สอดคล้องกับนโยบายที่</a:t>
            </a:r>
          </a:p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3. หลักการและเหตุผล</a:t>
            </a:r>
          </a:p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4. วัตถุประสงค์</a:t>
            </a:r>
          </a:p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5. เป้าหมาย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179388" y="333375"/>
            <a:ext cx="89646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54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ส่วนที่ 3 รายละเอียดแผนงาน งาน โครงการ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762000" y="1524000"/>
            <a:ext cx="5192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th-TH" sz="5400" b="1" dirty="0">
                <a:solidFill>
                  <a:srgbClr val="F8600C"/>
                </a:solidFill>
                <a:latin typeface="2005_iannnnnHBO" pitchFamily="2" charset="0"/>
                <a:cs typeface="2005_iannnnnHBO" pitchFamily="2" charset="0"/>
              </a:rPr>
              <a:t>รายละเอียดโครงการ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286000"/>
            <a:ext cx="7705725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6. วิธีดำเนินการ</a:t>
            </a:r>
          </a:p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7. วงเงินงบประมาณทั้งโครงการ</a:t>
            </a:r>
          </a:p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8. แผนการใช้จ่ายงบประมาณ</a:t>
            </a:r>
          </a:p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9. ผู้รับผิดชอบโครงการ</a:t>
            </a:r>
          </a:p>
          <a:p>
            <a:pPr algn="l">
              <a:defRPr/>
            </a:pPr>
            <a:r>
              <a:rPr lang="th-TH" sz="5400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10. เครือข่าย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179388" y="333375"/>
            <a:ext cx="89646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54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ส่วนที่ 3 รายละเอียดแผนงาน งาน โครงการ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990600" y="1524000"/>
            <a:ext cx="573246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th-TH" sz="6600" b="1" dirty="0">
                <a:solidFill>
                  <a:srgbClr val="F8600C"/>
                </a:solidFill>
                <a:latin typeface="2005_iannnnnHBO" pitchFamily="2" charset="0"/>
                <a:cs typeface="2005_iannnnnHBO" pitchFamily="2" charset="0"/>
              </a:rPr>
              <a:t>รายละเอียดโครงการ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8275" y="2667000"/>
            <a:ext cx="7705725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th-TH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11. โครงการที่เกี่ยวข้อง</a:t>
            </a:r>
          </a:p>
          <a:p>
            <a:pPr algn="l">
              <a:defRPr/>
            </a:pPr>
            <a:r>
              <a:rPr lang="th-TH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12. ผลลัพธ์</a:t>
            </a:r>
          </a:p>
          <a:p>
            <a:pPr algn="l">
              <a:defRPr/>
            </a:pPr>
            <a:r>
              <a:rPr lang="th-TH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13. ดัชนีชี้วัดผล</a:t>
            </a:r>
            <a:r>
              <a:rPr lang="th-TH" b="1" kern="0" dirty="0" smtClean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สำเร็จของ</a:t>
            </a:r>
            <a:r>
              <a:rPr lang="th-TH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โครงการ</a:t>
            </a:r>
          </a:p>
          <a:p>
            <a:pPr algn="l">
              <a:defRPr/>
            </a:pPr>
            <a:r>
              <a:rPr lang="th-TH" b="1" kern="0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14. การติดตามและประเมินผลโครงการ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914400" y="1676400"/>
            <a:ext cx="7239000" cy="3200400"/>
          </a:xfrm>
          <a:prstGeom prst="roundRect">
            <a:avLst>
              <a:gd name="adj" fmla="val 8798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แผนงาน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สนับสนุน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การจัดการศึกษา ตั้งแต่ปฐมวัยจนจบ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การศึกษาขั้น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พื้นฐาน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3C488-1D3D-44B6-A075-36543DA40B2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0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แผนปฏิบัติการประจำปี 2557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1447800"/>
            <a:ext cx="8280400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800" b="1" kern="0" dirty="0">
                <a:solidFill>
                  <a:srgbClr val="FF66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แผนปฏิบัติการประจำปี </a:t>
            </a:r>
            <a:r>
              <a:rPr lang="th-TH" sz="4800" b="1" kern="0" dirty="0" smtClean="0">
                <a:solidFill>
                  <a:srgbClr val="FF66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</a:t>
            </a:r>
            <a:r>
              <a:rPr lang="th-TH" sz="4800" b="1" kern="0" dirty="0" smtClean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เป็น</a:t>
            </a:r>
            <a:r>
              <a:rPr lang="th-TH" sz="4800" b="1" kern="0" dirty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แผนปฏิบัติราชการประจำปีของส่วนราชการที่แสดงให้เห็นถึงภารกิจที่จะดำเนินการในปี</a:t>
            </a:r>
            <a:r>
              <a:rPr lang="th-TH" sz="4800" b="1" kern="0" dirty="0" smtClean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ใดปี</a:t>
            </a:r>
            <a:r>
              <a:rPr lang="th-TH" sz="4800" b="1" kern="0" dirty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หนึ่งที่กำหนด โดยจะมีสาระสำคัญเช่นเดียวกับแผนปฏิบัติราชการ 4 ปี แต่จะทำเป็นแผนที่ละเอียด ชัดเจนขึ้น เพื่อนำไปเป็นแนวทางในการปฏิบัติงาน และเป็นกรอบในการจัดทำคำของบประมาณ รวมถึงรายงานผลเมื่อสิ้นปีงบประมาณ</a:t>
            </a:r>
            <a:endParaRPr lang="th-TH" sz="3600" b="1" kern="0" dirty="0">
              <a:solidFill>
                <a:schemeClr val="tx1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>
            <a:spLocks noChangeArrowheads="1"/>
          </p:cNvSpPr>
          <p:nvPr/>
        </p:nvSpPr>
        <p:spPr bwMode="auto">
          <a:xfrm>
            <a:off x="838200" y="533400"/>
            <a:ext cx="7315200" cy="1828800"/>
          </a:xfrm>
          <a:prstGeom prst="roundRect">
            <a:avLst>
              <a:gd name="adj" fmla="val 8798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32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ชื่อโครงการ </a:t>
            </a:r>
            <a:endParaRPr lang="th-TH" sz="3200" u="sng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สนับสนุน</a:t>
            </a:r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การจัดการศึกษาตั้งแต่ระดับอนุบาลจนจบการศึกษาขั้นพื้นฐาน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3C488-1D3D-44B6-A075-36543DA40B2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2623840"/>
            <a:ext cx="7924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กิจกรรมหลัก</a:t>
            </a:r>
            <a:endParaRPr lang="th-TH" sz="600" u="sng" dirty="0" smtClean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2800" u="sng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1.หนังสือเรียน</a:t>
            </a:r>
          </a:p>
          <a:p>
            <a:pPr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2.พัฒนา</a:t>
            </a:r>
            <a:r>
              <a:rPr lang="th-TH" sz="36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คุณภาพ</a:t>
            </a:r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ผู้เรียน</a:t>
            </a:r>
          </a:p>
          <a:p>
            <a:pPr lvl="0"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3.ค่าใช้จ่าย</a:t>
            </a:r>
            <a:r>
              <a:rPr lang="th-TH" sz="36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ราย</a:t>
            </a:r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หัว</a:t>
            </a:r>
          </a:p>
          <a:p>
            <a:pPr lvl="0"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4.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การจัดการศึกษานอกระบบระดับการศึกษาขั้นพื้นฐานพุทธศักราช 2551 รูปแบบ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English Program</a:t>
            </a:r>
          </a:p>
          <a:p>
            <a:pPr lvl="0" algn="l"/>
            <a:endParaRPr lang="en-US" sz="28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endParaRPr lang="en-US" sz="36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l"/>
            <a:endParaRPr lang="th-TH" sz="3600" dirty="0"/>
          </a:p>
        </p:txBody>
      </p:sp>
    </p:spTree>
    <p:extLst>
      <p:ext uri="{BB962C8B-B14F-4D97-AF65-F5344CB8AC3E}">
        <p14:creationId xmlns="" xmlns:p14="http://schemas.microsoft.com/office/powerpoint/2010/main" val="20130126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>
            <a:spLocks noChangeArrowheads="1"/>
          </p:cNvSpPr>
          <p:nvPr/>
        </p:nvSpPr>
        <p:spPr bwMode="auto">
          <a:xfrm>
            <a:off x="838200" y="533400"/>
            <a:ext cx="7315200" cy="1828800"/>
          </a:xfrm>
          <a:prstGeom prst="roundRect">
            <a:avLst>
              <a:gd name="adj" fmla="val 8798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32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ชื่อโครงการ </a:t>
            </a:r>
            <a:endParaRPr lang="th-TH" sz="3200" u="sng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สนับสนุน</a:t>
            </a:r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การจัดการศึกษาตั้งแต่ระดับอนุบาลจนจบการศึกษาขั้นพื้นฐาน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3C488-1D3D-44B6-A075-36543DA40B2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623840"/>
            <a:ext cx="7924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กิจกรรมหลัก</a:t>
            </a: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(ต่อ)</a:t>
            </a:r>
            <a:endParaRPr lang="th-TH" sz="600" dirty="0" smtClean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2800" u="sng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5. เทียบระดับในระดับสูงสุดของการศึกษาขั้นพื้นฐาน</a:t>
            </a:r>
            <a:endParaRPr lang="en-US" sz="36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6. ประเมินเทียบระดับการศึกษา</a:t>
            </a:r>
            <a:endParaRPr lang="en-US" sz="36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endParaRPr lang="en-US" sz="28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endParaRPr lang="en-US" sz="36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l"/>
            <a:endParaRPr lang="th-TH" sz="3600" dirty="0"/>
          </a:p>
        </p:txBody>
      </p:sp>
    </p:spTree>
    <p:extLst>
      <p:ext uri="{BB962C8B-B14F-4D97-AF65-F5344CB8AC3E}">
        <p14:creationId xmlns="" xmlns:p14="http://schemas.microsoft.com/office/powerpoint/2010/main" val="20130126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917812" y="1752600"/>
            <a:ext cx="7162800" cy="3048000"/>
          </a:xfrm>
          <a:prstGeom prst="roundRect">
            <a:avLst>
              <a:gd name="adj" fmla="val 8798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แผนงาน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ขยายโอกาสและพัฒนาคุณภาพการศึกษา</a:t>
            </a:r>
          </a:p>
          <a:p>
            <a:pPr>
              <a:defRPr/>
            </a:pPr>
            <a:r>
              <a:rPr lang="th-TH" sz="32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(ผลผลิตที่ 4 ,ผลผลิตที่ 5)    </a:t>
            </a:r>
            <a:endParaRPr lang="en-US" sz="36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4E10A-BCB8-4D9D-90D3-4B79FEE5AF0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>
            <a:spLocks noChangeArrowheads="1"/>
          </p:cNvSpPr>
          <p:nvPr/>
        </p:nvSpPr>
        <p:spPr bwMode="auto">
          <a:xfrm>
            <a:off x="609600" y="838200"/>
            <a:ext cx="7315200" cy="1089657"/>
          </a:xfrm>
          <a:prstGeom prst="roundRect">
            <a:avLst>
              <a:gd name="adj" fmla="val 8798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ชื่อโครงการ</a:t>
            </a: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th-TH" sz="2800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th-TH" sz="28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การจัดการศึกษาต่อเนื่อง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3C488-1D3D-44B6-A075-36543DA40B2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6036" y="2209800"/>
            <a:ext cx="70001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24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กิจกรรมหลัก</a:t>
            </a: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200" u="sng" dirty="0" smtClean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500" u="sng" dirty="0" smtClean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100" u="sng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algn="l"/>
            <a:r>
              <a:rPr lang="th-TH" sz="28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1. ส่งเสริมการรู้หนังสือ</a:t>
            </a:r>
          </a:p>
          <a:p>
            <a:pPr lvl="0" algn="l"/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2. ศูนย์ฝึกอาชีพชุมชน</a:t>
            </a:r>
          </a:p>
          <a:p>
            <a:pPr lvl="0" algn="l"/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3. </a:t>
            </a:r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พัฒนาทักษะชีวิต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4. </a:t>
            </a:r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พัฒนาสังคมและชุมชน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5</a:t>
            </a:r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.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 </a:t>
            </a:r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เศรษฐกิจ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พอเพียง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Calibri" pitchFamily="34" charset="0"/>
                <a:cs typeface="Cordia New" pitchFamily="34" charset="-34"/>
              </a:rPr>
              <a:t>6. การศึกษาสำหรับผู้สูงอายุ</a:t>
            </a:r>
          </a:p>
          <a:p>
            <a:pPr algn="l"/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Calibri" pitchFamily="34" charset="0"/>
                <a:cs typeface="Cordia New" pitchFamily="34" charset="-34"/>
              </a:rPr>
              <a:t>7. การจัดการเรียนรู้ในโครงการพระราชดำริ</a:t>
            </a:r>
            <a:endParaRPr lang="en-US" sz="32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endParaRPr lang="th-TH" sz="2800" dirty="0">
              <a:solidFill>
                <a:schemeClr val="tx1"/>
              </a:solidFill>
              <a:latin typeface="Calibri" pitchFamily="34" charset="0"/>
              <a:cs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61525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3C488-1D3D-44B6-A075-36543DA40B2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Rounded Rectangle 4"/>
          <p:cNvSpPr>
            <a:spLocks noChangeArrowheads="1"/>
          </p:cNvSpPr>
          <p:nvPr/>
        </p:nvSpPr>
        <p:spPr bwMode="auto">
          <a:xfrm>
            <a:off x="673290" y="1143000"/>
            <a:ext cx="7315200" cy="1143000"/>
          </a:xfrm>
          <a:prstGeom prst="roundRect">
            <a:avLst>
              <a:gd name="adj" fmla="val 8798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>
              <a:tabLst>
                <a:tab pos="1143000" algn="l"/>
              </a:tabLst>
              <a:defRPr/>
            </a:pPr>
            <a:endParaRPr lang="en-US" sz="2800" dirty="0">
              <a:solidFill>
                <a:schemeClr val="tx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en-US" sz="2800" dirty="0">
              <a:solidFill>
                <a:schemeClr val="tx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2800" dirty="0">
              <a:solidFill>
                <a:schemeClr val="tx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ชื่อโครงการ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: </a:t>
            </a:r>
            <a:r>
              <a:rPr lang="th-TH" sz="28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การศึกษาตามอัธยาศัย</a:t>
            </a:r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		        </a:t>
            </a:r>
            <a:r>
              <a:rPr lang="th-TH" sz="28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en-US" sz="2800" dirty="0">
              <a:solidFill>
                <a:schemeClr val="tx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hangingPunct="0">
              <a:tabLst>
                <a:tab pos="1143000" algn="l"/>
              </a:tabLst>
              <a:defRPr/>
            </a:pPr>
            <a:endParaRPr lang="en-US" sz="2800" dirty="0">
              <a:solidFill>
                <a:schemeClr val="tx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en-US" sz="2800" dirty="0" smtClean="0">
              <a:solidFill>
                <a:schemeClr val="tx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r>
              <a:rPr lang="th-TH" sz="3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         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86000"/>
            <a:ext cx="79248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</a:t>
            </a:r>
            <a:r>
              <a:rPr lang="th-TH" sz="28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กิจกรรมหลัก</a:t>
            </a:r>
            <a:endParaRPr lang="th-TH" sz="600" u="sng" dirty="0" smtClean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1000" u="sng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1.บ้านหนังสืออัจฉริยะ</a:t>
            </a:r>
          </a:p>
          <a:p>
            <a:pPr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2.ห้องสมุดเคลื่อนที่</a:t>
            </a:r>
          </a:p>
          <a:p>
            <a:pPr lvl="0"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3.ส่งเสริมการอ่าน “มหกรรมรักการอ่าน”</a:t>
            </a:r>
          </a:p>
          <a:p>
            <a:pPr lvl="0" algn="l"/>
            <a:r>
              <a:rPr lang="th-TH" sz="36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</a:t>
            </a:r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4. พัฒนาห้องสมุดประชาชนเพื่อจัดการศึกษา</a:t>
            </a:r>
            <a:b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</a:br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            ตลอดชีวิต</a:t>
            </a:r>
          </a:p>
          <a:p>
            <a:pPr lvl="0" algn="l"/>
            <a:r>
              <a:rPr lang="th-TH" sz="36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4.ฯลฯ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endParaRPr lang="en-US" sz="36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68203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917812" y="1752600"/>
            <a:ext cx="7162800" cy="3048000"/>
          </a:xfrm>
          <a:prstGeom prst="roundRect">
            <a:avLst>
              <a:gd name="adj" fmla="val 8798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การพัฒนาครูและบุคลากร</a:t>
            </a:r>
            <a:endParaRPr lang="en-US" sz="36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4E10A-BCB8-4D9D-90D3-4B79FEE5AF0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99571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>
            <a:spLocks noChangeArrowheads="1"/>
          </p:cNvSpPr>
          <p:nvPr/>
        </p:nvSpPr>
        <p:spPr bwMode="auto">
          <a:xfrm>
            <a:off x="609600" y="838200"/>
            <a:ext cx="7315200" cy="1524000"/>
          </a:xfrm>
          <a:prstGeom prst="roundRect">
            <a:avLst>
              <a:gd name="adj" fmla="val 8798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ชื่อโครงการ</a:t>
            </a: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th-TH" sz="2800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2800" dirty="0" smtClean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</a:t>
            </a:r>
            <a:r>
              <a:rPr lang="th-TH" sz="1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th-TH" sz="28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การพัฒนาคุณภาพการเรียนการสอน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3C488-1D3D-44B6-A075-36543DA40B2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6036" y="2440662"/>
            <a:ext cx="70001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24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กิจกรรมหลัก</a:t>
            </a: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200" u="sng" dirty="0" smtClean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l" eaLnBrk="0" hangingPunct="0">
              <a:tabLst>
                <a:tab pos="1143000" algn="l"/>
              </a:tabLst>
              <a:defRPr/>
            </a:pPr>
            <a:endParaRPr lang="th-TH" sz="500" u="sng" dirty="0" smtClean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algn="l"/>
            <a:r>
              <a:rPr lang="th-TH" sz="100" u="sng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th-TH" sz="100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</a:t>
            </a:r>
            <a:endParaRPr lang="th-TH" sz="2800" dirty="0" smtClean="0">
              <a:solidFill>
                <a:schemeClr val="tx1"/>
              </a:solidFill>
              <a:latin typeface="Calibri" pitchFamily="34" charset="0"/>
              <a:cs typeface="Cordia New" pitchFamily="34" charset="-34"/>
            </a:endParaRPr>
          </a:p>
          <a:p>
            <a:pPr lvl="0" algn="l"/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1.</a:t>
            </a:r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การพัฒนาระบบประกันคุณภาพภายใน</a:t>
            </a:r>
            <a:b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              สถานศึกษา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2.</a:t>
            </a:r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การพัฒนาวิชาการผลิตสื่อการเรียนการสอน</a:t>
            </a:r>
          </a:p>
          <a:p>
            <a:pPr lvl="0" algn="l"/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3. การพัฒนาบุคลากรด้านเทคโนโลยี</a:t>
            </a:r>
          </a:p>
          <a:p>
            <a:pPr algn="l"/>
            <a:r>
              <a:rPr lang="th-TH" sz="3200" dirty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4.ฯลฯ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endParaRPr lang="en-US" sz="32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l"/>
            <a:r>
              <a:rPr lang="th-TH" sz="3200" dirty="0" smtClean="0">
                <a:solidFill>
                  <a:schemeClr val="tx1"/>
                </a:solidFill>
                <a:latin typeface="Calibri" pitchFamily="34" charset="0"/>
                <a:cs typeface="Cordia New" pitchFamily="34" charset="-34"/>
              </a:rPr>
              <a:t>	</a:t>
            </a:r>
            <a:endParaRPr lang="th-TH" sz="2800" dirty="0">
              <a:solidFill>
                <a:schemeClr val="tx1"/>
              </a:solidFill>
              <a:latin typeface="Calibri" pitchFamily="34" charset="0"/>
              <a:cs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4672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spect="1" noChangeArrowheads="1"/>
          </p:cNvSpPr>
          <p:nvPr/>
        </p:nvSpPr>
        <p:spPr bwMode="auto">
          <a:xfrm>
            <a:off x="250825" y="728663"/>
            <a:ext cx="8569325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th-TH" sz="1800" b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914400" y="914400"/>
            <a:ext cx="7086600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th-TH" sz="6600" dirty="0" smtClean="0">
                <a:solidFill>
                  <a:srgbClr val="FF6600"/>
                </a:solidFill>
                <a:latin typeface="2005_iannnnnHBO" pitchFamily="2" charset="0"/>
                <a:ea typeface="Times New Roman" pitchFamily="18" charset="0"/>
                <a:cs typeface="2005_iannnnnHBO" pitchFamily="2" charset="0"/>
              </a:rPr>
              <a:t>จำนวนเป้าหมายตามภารกิจ</a:t>
            </a:r>
            <a:endParaRPr lang="en-US" sz="6600" dirty="0" smtClean="0">
              <a:solidFill>
                <a:srgbClr val="FF6600"/>
              </a:solidFill>
              <a:latin typeface="2005_iannnnnHBO" pitchFamily="2" charset="0"/>
              <a:ea typeface="Times New Roman" pitchFamily="18" charset="0"/>
              <a:cs typeface="2005_iannnnnHBO" pitchFamily="2" charset="0"/>
            </a:endParaRPr>
          </a:p>
          <a:p>
            <a:pPr>
              <a:lnSpc>
                <a:spcPct val="70000"/>
              </a:lnSpc>
              <a:defRPr/>
            </a:pPr>
            <a:endParaRPr lang="th-TH" sz="300" dirty="0">
              <a:solidFill>
                <a:srgbClr val="FF6600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20" name="Slide Number Placeholder 1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B25CB3-DF3A-4E35-843E-973A80AD57D5}" type="slidenum">
              <a: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sz="1200" b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667000" y="1752600"/>
            <a:ext cx="3657600" cy="685800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29718" tIns="29718" rIns="29718" bIns="2971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dirty="0" err="1" smtClean="0">
                <a:solidFill>
                  <a:schemeClr val="tx1"/>
                </a:solidFill>
                <a:latin typeface="+mn-lt"/>
              </a:rPr>
              <a:t>กศน.</a:t>
            </a:r>
            <a:r>
              <a:rPr lang="th-TH" sz="2800" dirty="0" smtClean="0">
                <a:solidFill>
                  <a:schemeClr val="tx1"/>
                </a:solidFill>
                <a:latin typeface="+mn-lt"/>
              </a:rPr>
              <a:t>อำเภอเมืองสมุทรสาคร</a:t>
            </a:r>
            <a:endParaRPr lang="th-TH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8971" name="Group 59"/>
          <p:cNvGraphicFramePr>
            <a:graphicFrameLocks noGrp="1"/>
          </p:cNvGraphicFramePr>
          <p:nvPr/>
        </p:nvGraphicFramePr>
        <p:xfrm>
          <a:off x="990600" y="2590800"/>
          <a:ext cx="7010400" cy="3171828"/>
        </p:xfrm>
        <a:graphic>
          <a:graphicData uri="http://schemas.openxmlformats.org/drawingml/2006/table">
            <a:tbl>
              <a:tblPr/>
              <a:tblGrid>
                <a:gridCol w="4762291"/>
                <a:gridCol w="2248109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    กิจกรรม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จำนวน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ส่งเสริมการรู้หนังสือ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ศูนย์ฝึกอาชีพชุมชน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1,010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การศึกษาเพื่อพัฒนาทักษะชีวิต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630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การศึกษาเพื่อพัฒนาสังคมและชุมชน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ส่งเสริมการเรียนรู้ตามปรัชญาเศรษฐกิจพอเพียง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906E0-B926-4B3E-8780-DBD3EC8EAF4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990600" y="5867401"/>
          <a:ext cx="7010400" cy="609599"/>
        </p:xfrm>
        <a:graphic>
          <a:graphicData uri="http://schemas.openxmlformats.org/drawingml/2006/table">
            <a:tbl>
              <a:tblPr/>
              <a:tblGrid>
                <a:gridCol w="4762291"/>
                <a:gridCol w="2248109"/>
              </a:tblGrid>
              <a:tr h="609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การศึกษาตามอัธยาศัย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spect="1" noChangeArrowheads="1"/>
          </p:cNvSpPr>
          <p:nvPr/>
        </p:nvSpPr>
        <p:spPr bwMode="auto">
          <a:xfrm>
            <a:off x="250825" y="728663"/>
            <a:ext cx="8569325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th-TH" sz="1800" b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914400" y="914400"/>
            <a:ext cx="7086600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th-TH" sz="6600" dirty="0" smtClean="0">
                <a:solidFill>
                  <a:srgbClr val="FF6600"/>
                </a:solidFill>
                <a:latin typeface="2005_iannnnnHBO" pitchFamily="2" charset="0"/>
                <a:ea typeface="Times New Roman" pitchFamily="18" charset="0"/>
                <a:cs typeface="2005_iannnnnHBO" pitchFamily="2" charset="0"/>
              </a:rPr>
              <a:t>จำนวนเป้าหมายตามภารกิจ</a:t>
            </a:r>
            <a:endParaRPr lang="en-US" sz="6600" dirty="0" smtClean="0">
              <a:solidFill>
                <a:srgbClr val="FF6600"/>
              </a:solidFill>
              <a:latin typeface="2005_iannnnnHBO" pitchFamily="2" charset="0"/>
              <a:ea typeface="Times New Roman" pitchFamily="18" charset="0"/>
              <a:cs typeface="2005_iannnnnHBO" pitchFamily="2" charset="0"/>
            </a:endParaRPr>
          </a:p>
          <a:p>
            <a:pPr>
              <a:lnSpc>
                <a:spcPct val="70000"/>
              </a:lnSpc>
              <a:defRPr/>
            </a:pPr>
            <a:endParaRPr lang="th-TH" sz="300" dirty="0">
              <a:solidFill>
                <a:srgbClr val="FF6600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20" name="Slide Number Placeholder 1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B25CB3-DF3A-4E35-843E-973A80AD57D5}" type="slidenum">
              <a: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sz="1200" b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667000" y="1752600"/>
            <a:ext cx="3657600" cy="685800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29718" tIns="29718" rIns="29718" bIns="2971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dirty="0" err="1" smtClean="0">
                <a:solidFill>
                  <a:schemeClr val="tx1"/>
                </a:solidFill>
                <a:latin typeface="+mn-lt"/>
              </a:rPr>
              <a:t>กศน.</a:t>
            </a:r>
            <a:r>
              <a:rPr lang="th-TH" sz="2800" dirty="0" smtClean="0">
                <a:solidFill>
                  <a:schemeClr val="tx1"/>
                </a:solidFill>
                <a:latin typeface="+mn-lt"/>
              </a:rPr>
              <a:t>อำเภอกระทุ่มแบน</a:t>
            </a:r>
            <a:endParaRPr lang="th-TH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8971" name="Group 59"/>
          <p:cNvGraphicFramePr>
            <a:graphicFrameLocks noGrp="1"/>
          </p:cNvGraphicFramePr>
          <p:nvPr/>
        </p:nvGraphicFramePr>
        <p:xfrm>
          <a:off x="990600" y="2590800"/>
          <a:ext cx="7010400" cy="3171828"/>
        </p:xfrm>
        <a:graphic>
          <a:graphicData uri="http://schemas.openxmlformats.org/drawingml/2006/table">
            <a:tbl>
              <a:tblPr/>
              <a:tblGrid>
                <a:gridCol w="4762291"/>
                <a:gridCol w="2248109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    กิจกรรม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จำนวน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ส่งเสริมการรู้หนังสือ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ศูนย์ฝึกอาชีพชุมชน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การศึกษาเพื่อพัฒนาทักษะชีวิต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350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การศึกษาเพื่อพัฒนาสังคมและชุมชน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ส่งเสริมการเรียนรู้ตามปรัชญาเศรษฐกิจพอเพียง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906E0-B926-4B3E-8780-DBD3EC8EAF4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990600" y="5867401"/>
          <a:ext cx="7010400" cy="609599"/>
        </p:xfrm>
        <a:graphic>
          <a:graphicData uri="http://schemas.openxmlformats.org/drawingml/2006/table">
            <a:tbl>
              <a:tblPr/>
              <a:tblGrid>
                <a:gridCol w="4762291"/>
                <a:gridCol w="2248109"/>
              </a:tblGrid>
              <a:tr h="609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การศึกษาตามอัธยาศัย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spect="1" noChangeArrowheads="1"/>
          </p:cNvSpPr>
          <p:nvPr/>
        </p:nvSpPr>
        <p:spPr bwMode="auto">
          <a:xfrm>
            <a:off x="250825" y="728663"/>
            <a:ext cx="8569325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th-TH" sz="1800" b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914400" y="914400"/>
            <a:ext cx="7086600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th-TH" sz="6600" dirty="0" smtClean="0">
                <a:solidFill>
                  <a:srgbClr val="FF6600"/>
                </a:solidFill>
                <a:latin typeface="2005_iannnnnHBO" pitchFamily="2" charset="0"/>
                <a:ea typeface="Times New Roman" pitchFamily="18" charset="0"/>
                <a:cs typeface="2005_iannnnnHBO" pitchFamily="2" charset="0"/>
              </a:rPr>
              <a:t>จำนวนเป้าหมายตามภารกิจ</a:t>
            </a:r>
            <a:endParaRPr lang="en-US" sz="6600" dirty="0" smtClean="0">
              <a:solidFill>
                <a:srgbClr val="FF6600"/>
              </a:solidFill>
              <a:latin typeface="2005_iannnnnHBO" pitchFamily="2" charset="0"/>
              <a:ea typeface="Times New Roman" pitchFamily="18" charset="0"/>
              <a:cs typeface="2005_iannnnnHBO" pitchFamily="2" charset="0"/>
            </a:endParaRPr>
          </a:p>
          <a:p>
            <a:pPr>
              <a:lnSpc>
                <a:spcPct val="70000"/>
              </a:lnSpc>
              <a:defRPr/>
            </a:pPr>
            <a:endParaRPr lang="th-TH" sz="300" dirty="0">
              <a:solidFill>
                <a:srgbClr val="FF6600"/>
              </a:solidFill>
              <a:latin typeface="2005_iannnnnHBO" pitchFamily="2" charset="0"/>
              <a:cs typeface="2005_iannnnnHBO" pitchFamily="2" charset="0"/>
            </a:endParaRPr>
          </a:p>
        </p:txBody>
      </p:sp>
      <p:sp>
        <p:nvSpPr>
          <p:cNvPr id="20" name="Slide Number Placeholder 1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B25CB3-DF3A-4E35-843E-973A80AD57D5}" type="slidenum">
              <a: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sz="1200" b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667000" y="1752600"/>
            <a:ext cx="3657600" cy="685800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29718" tIns="29718" rIns="29718" bIns="2971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dirty="0" err="1" smtClean="0">
                <a:solidFill>
                  <a:schemeClr val="tx1"/>
                </a:solidFill>
                <a:latin typeface="+mn-lt"/>
              </a:rPr>
              <a:t>กศน.</a:t>
            </a:r>
            <a:r>
              <a:rPr lang="th-TH" sz="2800" dirty="0" smtClean="0">
                <a:solidFill>
                  <a:schemeClr val="tx1"/>
                </a:solidFill>
                <a:latin typeface="+mn-lt"/>
              </a:rPr>
              <a:t>อำเภอบ้านแพ้ว</a:t>
            </a:r>
            <a:endParaRPr lang="th-TH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8971" name="Group 59"/>
          <p:cNvGraphicFramePr>
            <a:graphicFrameLocks noGrp="1"/>
          </p:cNvGraphicFramePr>
          <p:nvPr/>
        </p:nvGraphicFramePr>
        <p:xfrm>
          <a:off x="990600" y="2590800"/>
          <a:ext cx="7010400" cy="3171828"/>
        </p:xfrm>
        <a:graphic>
          <a:graphicData uri="http://schemas.openxmlformats.org/drawingml/2006/table">
            <a:tbl>
              <a:tblPr/>
              <a:tblGrid>
                <a:gridCol w="4762291"/>
                <a:gridCol w="2248109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    กิจกรรม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จำนวน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ส่งเสริมการรู้หนังสือ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ศูนย์ฝึกอาชีพชุมชน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การศึกษาเพื่อพัฒนาทักษะชีวิต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420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การศึกษาเพื่อพัฒนาสังคมและชุมชน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ส่งเสริมการเรียนรู้ตามปรัชญาเศรษฐกิจพอเพียง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906E0-B926-4B3E-8780-DBD3EC8EAF4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990600" y="5867401"/>
          <a:ext cx="7010400" cy="609599"/>
        </p:xfrm>
        <a:graphic>
          <a:graphicData uri="http://schemas.openxmlformats.org/drawingml/2006/table">
            <a:tbl>
              <a:tblPr/>
              <a:tblGrid>
                <a:gridCol w="4762291"/>
                <a:gridCol w="2248109"/>
              </a:tblGrid>
              <a:tr h="609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การศึกษาตามอัธยาศัย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533400" y="452437"/>
            <a:ext cx="83058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4800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ความสำคัญของแผนปฏิบัติการประจำปี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1638300"/>
            <a:ext cx="8748712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h-TH" sz="4000" b="1" kern="0" dirty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1. เพื่อใช้เป็นกรอบทิศทางและแนวทางในการปฏิบัติของหน่วยงาน</a:t>
            </a:r>
          </a:p>
          <a:p>
            <a:pPr algn="l">
              <a:defRPr/>
            </a:pPr>
            <a:r>
              <a:rPr lang="th-TH" sz="4000" b="1" kern="0" dirty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2. เพื่อใช้เป็นคู่มือในการบริหารจัดการหน่วยงาน</a:t>
            </a:r>
          </a:p>
          <a:p>
            <a:pPr algn="l">
              <a:defRPr/>
            </a:pPr>
            <a:r>
              <a:rPr lang="th-TH" sz="4000" b="1" kern="0" dirty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3. เพื่อใช้เป็นกรอบในการบริหารจัดการงบประมาณของหน่วยงาน</a:t>
            </a:r>
          </a:p>
          <a:p>
            <a:pPr algn="l">
              <a:defRPr/>
            </a:pPr>
            <a:r>
              <a:rPr lang="th-TH" sz="4000" b="1" kern="0" dirty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4. เพื่อให้หน่วยงานมีกรอบในการวางแผนและตัดสินใจในการกำหนดทางเลือกในการบริหารงบประมาณ</a:t>
            </a:r>
          </a:p>
          <a:p>
            <a:pPr algn="l">
              <a:defRPr/>
            </a:pPr>
            <a:r>
              <a:rPr lang="th-TH" sz="4000" b="1" kern="0" dirty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5. เพื่อเป็นแนวทางในการจัดทำงบประมาณรายจ่ายประจำปีในปีต่อไป</a:t>
            </a:r>
          </a:p>
          <a:p>
            <a:pPr algn="l">
              <a:defRPr/>
            </a:pPr>
            <a:r>
              <a:rPr lang="th-TH" sz="4000" b="1" kern="0" dirty="0">
                <a:solidFill>
                  <a:schemeClr val="tx1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6. เพื่อเพิ่มประสิทธิภาพในการปฏิบัติงานให้ดีขึ้น</a:t>
            </a:r>
          </a:p>
          <a:p>
            <a:pPr algn="l">
              <a:defRPr/>
            </a:pPr>
            <a:endParaRPr lang="th-TH" sz="2800" b="1" kern="0" dirty="0">
              <a:solidFill>
                <a:schemeClr val="tx1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</p:txBody>
      </p:sp>
      <p:pic>
        <p:nvPicPr>
          <p:cNvPr id="8194" name="Picture 2" descr="http://t2.gstatic.com/images?q=tbn:ANd9GcTWr6CxwtiAEMuwXJNiE4jvmw3PV7QQkzWPk4TS0OyQc3ra7nP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38327"/>
            <a:ext cx="1619673" cy="161967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spect="1" noChangeArrowheads="1"/>
          </p:cNvSpPr>
          <p:nvPr/>
        </p:nvSpPr>
        <p:spPr bwMode="auto">
          <a:xfrm>
            <a:off x="250825" y="728663"/>
            <a:ext cx="8569325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th-TH" sz="1800" b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0" name="Slide Number Placeholder 1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B25CB3-DF3A-4E35-843E-973A80AD57D5}" type="slidenum">
              <a: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sz="1200" b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ounded Rectangle 4"/>
          <p:cNvSpPr>
            <a:spLocks noChangeArrowheads="1"/>
          </p:cNvSpPr>
          <p:nvPr/>
        </p:nvSpPr>
        <p:spPr bwMode="auto">
          <a:xfrm>
            <a:off x="2362200" y="914400"/>
            <a:ext cx="4648200" cy="685800"/>
          </a:xfrm>
          <a:prstGeom prst="roundRect">
            <a:avLst>
              <a:gd name="adj" fmla="val 8798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>
              <a:tabLst>
                <a:tab pos="1143000" algn="l"/>
              </a:tabLst>
              <a:defRPr/>
            </a:pPr>
            <a:r>
              <a:rPr lang="th-TH" sz="2400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จำนวนเป้าหมายตามภารกิจ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667000" y="1752600"/>
            <a:ext cx="3657600" cy="685800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29718" tIns="29718" rIns="29718" bIns="2971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dirty="0" err="1" smtClean="0">
                <a:solidFill>
                  <a:schemeClr val="tx1"/>
                </a:solidFill>
                <a:latin typeface="+mn-lt"/>
              </a:rPr>
              <a:t>กศน.</a:t>
            </a:r>
            <a:r>
              <a:rPr lang="th-TH" sz="2800" dirty="0" smtClean="0">
                <a:solidFill>
                  <a:schemeClr val="tx1"/>
                </a:solidFill>
                <a:latin typeface="+mn-lt"/>
              </a:rPr>
              <a:t>ตำบลละอย่างน้อย 560 คน</a:t>
            </a:r>
            <a:endParaRPr lang="th-TH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8971" name="Group 59"/>
          <p:cNvGraphicFramePr>
            <a:graphicFrameLocks noGrp="1"/>
          </p:cNvGraphicFramePr>
          <p:nvPr/>
        </p:nvGraphicFramePr>
        <p:xfrm>
          <a:off x="990600" y="2590800"/>
          <a:ext cx="7010400" cy="3246694"/>
        </p:xfrm>
        <a:graphic>
          <a:graphicData uri="http://schemas.openxmlformats.org/drawingml/2006/table">
            <a:tbl>
              <a:tblPr/>
              <a:tblGrid>
                <a:gridCol w="4762291"/>
                <a:gridCol w="2248109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    กิจกรรม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จำนวน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การศึกษาขั้นพื้นฐาน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ไม่ต่ำกว่า 60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การศึกษาเพื่อพัฒนาอาชีพ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การศึกษาเพื่อพัฒนาทักษะชีวิต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การศึกษาเพื่อพัฒนาสังคมและชุมชน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ส่งเสริมการเรียนรู้ตามปรัชญาเศรษฐกิจพอเพียง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906E0-B926-4B3E-8780-DBD3EC8EAF4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990600" y="5867400"/>
          <a:ext cx="7010400" cy="528638"/>
        </p:xfrm>
        <a:graphic>
          <a:graphicData uri="http://schemas.openxmlformats.org/drawingml/2006/table">
            <a:tbl>
              <a:tblPr/>
              <a:tblGrid>
                <a:gridCol w="4762291"/>
                <a:gridCol w="2248109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การศึกษาตามอัธยาศัย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F:\Business\1`one\BUSIN09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20574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139E0-2503-400F-9DA3-99D34FDFFAD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2" name="Rounded Rectangular Callout 3"/>
          <p:cNvGrpSpPr>
            <a:grpSpLocks/>
          </p:cNvGrpSpPr>
          <p:nvPr/>
        </p:nvGrpSpPr>
        <p:grpSpPr bwMode="auto">
          <a:xfrm>
            <a:off x="990600" y="1600200"/>
            <a:ext cx="7543800" cy="1752600"/>
            <a:chOff x="492" y="507"/>
            <a:chExt cx="4919" cy="1079"/>
          </a:xfrm>
        </p:grpSpPr>
        <p:pic>
          <p:nvPicPr>
            <p:cNvPr id="17415" name="Rounded Rectangular Callout 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" y="507"/>
              <a:ext cx="4919" cy="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Text Box 12"/>
            <p:cNvSpPr txBox="1">
              <a:spLocks noChangeArrowheads="1"/>
            </p:cNvSpPr>
            <p:nvPr/>
          </p:nvSpPr>
          <p:spPr bwMode="auto">
            <a:xfrm>
              <a:off x="568" y="568"/>
              <a:ext cx="4768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1pPr>
              <a:lvl2pPr marL="742950" indent="-285750" eaLnBrk="0" hangingPunct="0"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2pPr>
              <a:lvl3pPr marL="1143000" indent="-228600" eaLnBrk="0" hangingPunct="0"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3pPr>
              <a:lvl4pPr marL="1600200" indent="-228600" eaLnBrk="0" hangingPunct="0"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4pPr>
              <a:lvl5pPr marL="2057400" indent="-228600" eaLnBrk="0" hangingPunct="0"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800" b="1">
                  <a:solidFill>
                    <a:schemeClr val="bg1"/>
                  </a:solidFill>
                  <a:latin typeface="Arial" pitchFamily="34" charset="0"/>
                  <a:cs typeface="FreesiaUPC" pitchFamily="34" charset="-34"/>
                </a:defRPr>
              </a:lvl9pPr>
            </a:lstStyle>
            <a:p>
              <a:pPr eaLnBrk="1" hangingPunct="1"/>
              <a:r>
                <a:rPr lang="th-TH" sz="4400">
                  <a:solidFill>
                    <a:srgbClr val="FFFF00"/>
                  </a:solidFill>
                  <a:latin typeface="Calibri" pitchFamily="34" charset="0"/>
                </a:rPr>
                <a:t> </a:t>
              </a:r>
              <a:endParaRPr lang="en-US" sz="4400">
                <a:solidFill>
                  <a:srgbClr val="FFFF00"/>
                </a:solidFill>
                <a:latin typeface="Calibri" pitchFamily="34" charset="0"/>
              </a:endParaRPr>
            </a:p>
          </p:txBody>
        </p:sp>
      </p:grp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990600" y="1699281"/>
            <a:ext cx="754697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การคำนวณงบประมาณ</a:t>
            </a:r>
            <a:r>
              <a:rPr lang="th-TH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รายจ่ายประจำปี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spect="1" noChangeArrowheads="1"/>
          </p:cNvSpPr>
          <p:nvPr/>
        </p:nvSpPr>
        <p:spPr bwMode="auto">
          <a:xfrm>
            <a:off x="250825" y="728663"/>
            <a:ext cx="8569325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th-TH" sz="1800" b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66675" y="188913"/>
            <a:ext cx="8894763" cy="725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70000"/>
              </a:lnSpc>
              <a:defRPr/>
            </a:pPr>
            <a:r>
              <a:rPr lang="th-TH" sz="9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</a:rPr>
              <a:t>ก</a:t>
            </a:r>
            <a:r>
              <a:rPr lang="th-TH" sz="5400" dirty="0" smtClean="0">
                <a:solidFill>
                  <a:srgbClr val="FF6600"/>
                </a:solidFill>
                <a:latin typeface="Browallia New" pitchFamily="34" charset="-34"/>
              </a:rPr>
              <a:t>ารคำนวณงบประมาณรายจ่าย</a:t>
            </a:r>
            <a:endParaRPr lang="th-TH" sz="5400" dirty="0">
              <a:solidFill>
                <a:srgbClr val="FF6600"/>
              </a:solidFill>
              <a:latin typeface="Browallia New" pitchFamily="34" charset="-34"/>
            </a:endParaRPr>
          </a:p>
        </p:txBody>
      </p:sp>
      <p:sp>
        <p:nvSpPr>
          <p:cNvPr id="20" name="Slide Number Placeholder 1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B25CB3-DF3A-4E35-843E-973A80AD57D5}" type="slidenum">
              <a: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sz="1200" b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ounded Rectangle 4"/>
          <p:cNvSpPr>
            <a:spLocks noChangeArrowheads="1"/>
          </p:cNvSpPr>
          <p:nvPr/>
        </p:nvSpPr>
        <p:spPr bwMode="auto">
          <a:xfrm>
            <a:off x="1524000" y="1066800"/>
            <a:ext cx="6781800" cy="685800"/>
          </a:xfrm>
          <a:prstGeom prst="roundRect">
            <a:avLst>
              <a:gd name="adj" fmla="val 8798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>
              <a:tabLst>
                <a:tab pos="1143000" algn="l"/>
              </a:tabLst>
              <a:defRPr/>
            </a:pP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ผลผลิตที่ 4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: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ผู้รับบริการการศึกษานอกระบบ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200400" y="1981200"/>
            <a:ext cx="3124200" cy="685800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29718" tIns="29718" rIns="29718" bIns="2971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dirty="0">
                <a:solidFill>
                  <a:schemeClr val="tx1"/>
                </a:solidFill>
                <a:latin typeface="+mn-lt"/>
              </a:rPr>
              <a:t>ค่าใช้จ่ายในการจัดกิจกรรม</a:t>
            </a:r>
          </a:p>
        </p:txBody>
      </p:sp>
      <p:graphicFrame>
        <p:nvGraphicFramePr>
          <p:cNvPr id="38971" name="Group 59"/>
          <p:cNvGraphicFramePr>
            <a:graphicFrameLocks noGrp="1"/>
          </p:cNvGraphicFramePr>
          <p:nvPr/>
        </p:nvGraphicFramePr>
        <p:xfrm>
          <a:off x="457200" y="2971800"/>
          <a:ext cx="8382000" cy="3171828"/>
        </p:xfrm>
        <a:graphic>
          <a:graphicData uri="http://schemas.openxmlformats.org/drawingml/2006/table">
            <a:tbl>
              <a:tblPr/>
              <a:tblGrid>
                <a:gridCol w="3352800"/>
                <a:gridCol w="1582738"/>
                <a:gridCol w="1566862"/>
                <a:gridCol w="1017588"/>
                <a:gridCol w="862012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    กิจกรรม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ค่าตอบแทน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ค่าใช้สอย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ค่าวัสดุ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   รวม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ศูนย์ฝึกอาชีพชุมชน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700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150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900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พัฒนาทักษะชีวิต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115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115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พัฒนาสังคมและชุมชน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150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700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เศรษฐกิจพอเพียง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700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150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900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ส่งเสริมการรู้หนังสือ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50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550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906E0-B926-4B3E-8780-DBD3EC8EAF4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228600" y="2509837"/>
            <a:ext cx="89646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5400" dirty="0" smtClean="0">
                <a:solidFill>
                  <a:srgbClr val="FF6600"/>
                </a:solidFill>
              </a:rPr>
              <a:t>ส่วนที่ 4</a:t>
            </a:r>
            <a:endParaRPr lang="en-US" sz="5400" dirty="0" smtClean="0">
              <a:solidFill>
                <a:srgbClr val="FF6600"/>
              </a:solidFill>
            </a:endParaRPr>
          </a:p>
          <a:p>
            <a:r>
              <a:rPr lang="th-TH" sz="5400" dirty="0" smtClean="0"/>
              <a:t>การบริหารจัดการ การติดตาม </a:t>
            </a:r>
          </a:p>
          <a:p>
            <a:r>
              <a:rPr lang="th-TH" sz="5400" dirty="0" smtClean="0"/>
              <a:t>และการประเมินผล</a:t>
            </a:r>
            <a:endParaRPr lang="en-US" sz="5400" dirty="0" smtClean="0"/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2"/>
          <a:srcRect l="30556" t="18667" r="33333" b="7556"/>
          <a:stretch>
            <a:fillRect/>
          </a:stretch>
        </p:blipFill>
        <p:spPr bwMode="auto">
          <a:xfrm>
            <a:off x="1828800" y="152400"/>
            <a:ext cx="5132024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53200" y="762000"/>
            <a:ext cx="304800" cy="4524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7964-DF78-4E21-AC09-767416C4E4E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1" y="2362200"/>
            <a:ext cx="59435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8000" b="1" dirty="0" smtClean="0">
                <a:solidFill>
                  <a:srgbClr val="FF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จบการนำเสนอ</a:t>
            </a:r>
            <a:endParaRPr lang="th-TH" sz="8000" b="1" dirty="0">
              <a:solidFill>
                <a:srgbClr val="FF000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58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8915400" cy="1225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6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ขั้นตอนการจัดทำแผนปฏิบัติการประจำปี</a:t>
            </a:r>
          </a:p>
        </p:txBody>
      </p:sp>
      <p:sp>
        <p:nvSpPr>
          <p:cNvPr id="45059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228600" y="1484313"/>
            <a:ext cx="8915400" cy="5016758"/>
          </a:xfrm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-   การวิเคราะห์ความจำเป็นของการจัดทำแผนปฏิบัติการประจำปี  </a:t>
            </a:r>
            <a:endParaRPr lang="en-US" sz="4000" b="1" dirty="0">
              <a:solidFill>
                <a:srgbClr val="333399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-   การจัดลำดับความสำคัญของแผนปฏิบัติการประจำปี</a:t>
            </a:r>
            <a:endParaRPr lang="en-US" sz="4000" b="1" dirty="0">
              <a:solidFill>
                <a:srgbClr val="333399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-   การจัดทำแผนปฏิบัติการประจำปีของสถานศึกษาในสังกัด</a:t>
            </a:r>
            <a:endParaRPr lang="en-US" sz="4000" b="1" dirty="0">
              <a:solidFill>
                <a:srgbClr val="333399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-   การอนุมัติแผนปฏิบัติการประจำปี</a:t>
            </a:r>
            <a:endParaRPr lang="en-US" sz="4000" b="1" dirty="0">
              <a:solidFill>
                <a:srgbClr val="333399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-   การอนุมัติปรับและเปลี่ยนแปลงแผนปฏิบัติการ</a:t>
            </a:r>
            <a:endParaRPr lang="en-US" sz="4000" b="1" dirty="0">
              <a:solidFill>
                <a:srgbClr val="333399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-   การขออนุมัติบรรจุโครงการ</a:t>
            </a:r>
            <a:r>
              <a:rPr lang="th-TH" sz="4000" b="1" dirty="0" smtClean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ใหม่ใน</a:t>
            </a: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แผนปฏิบัติการเพิ่มเติม</a:t>
            </a:r>
            <a:endParaRPr lang="en-US" sz="4000" b="1" dirty="0">
              <a:solidFill>
                <a:srgbClr val="333399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th-TH" sz="4000" b="1" dirty="0">
                <a:solidFill>
                  <a:srgbClr val="333399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-   การขออนุมัติยกเลิกโครงการในแผนปฏิบัติการประจำปี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457200" y="604837"/>
            <a:ext cx="83058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48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ส่วนประกอบของ</a:t>
            </a:r>
            <a:r>
              <a:rPr lang="th-TH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แผนปฏิบัติการประจำปี 2557</a:t>
            </a:r>
            <a:endParaRPr lang="th-TH" sz="4800" b="1" kern="0" dirty="0" smtClean="0">
              <a:solidFill>
                <a:srgbClr val="3333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เครื่องหมายบั้ง 4"/>
          <p:cNvSpPr/>
          <p:nvPr/>
        </p:nvSpPr>
        <p:spPr>
          <a:xfrm>
            <a:off x="-406400" y="2349500"/>
            <a:ext cx="3529013" cy="3095625"/>
          </a:xfrm>
          <a:prstGeom prst="chevron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514600"/>
            <a:ext cx="1582738" cy="78168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3200" b="1" dirty="0">
                <a:solidFill>
                  <a:srgbClr val="7575D1"/>
                </a:solidFill>
                <a:latin typeface="2005_iannnnnHBO" pitchFamily="2" charset="0"/>
              </a:rPr>
              <a:t>ส่วนที่ 1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352800"/>
            <a:ext cx="169386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2000" b="1" dirty="0">
                <a:solidFill>
                  <a:srgbClr val="7575D1"/>
                </a:solidFill>
                <a:latin typeface="2005_iannnnnHBO" pitchFamily="2" charset="0"/>
              </a:rPr>
              <a:t>ข้อมูลทั่วไป ข้อมูลพื้นฐาน</a:t>
            </a:r>
          </a:p>
        </p:txBody>
      </p:sp>
      <p:sp>
        <p:nvSpPr>
          <p:cNvPr id="9" name="เครื่องหมายบั้ง 8"/>
          <p:cNvSpPr/>
          <p:nvPr/>
        </p:nvSpPr>
        <p:spPr>
          <a:xfrm>
            <a:off x="1676400" y="2286000"/>
            <a:ext cx="3529013" cy="3095625"/>
          </a:xfrm>
          <a:prstGeom prst="chevron">
            <a:avLst/>
          </a:prstGeom>
          <a:solidFill>
            <a:srgbClr val="F860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2438400" y="2438400"/>
            <a:ext cx="1371600" cy="69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b="1" dirty="0">
                <a:solidFill>
                  <a:srgbClr val="FFFF00"/>
                </a:solidFill>
                <a:latin typeface="2005_iannnnnHBO" pitchFamily="2" charset="0"/>
              </a:rPr>
              <a:t>ส่วนที่ 2</a:t>
            </a:r>
          </a:p>
        </p:txBody>
      </p: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3124200" y="3352800"/>
            <a:ext cx="19272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2000" b="1" dirty="0">
                <a:solidFill>
                  <a:srgbClr val="FFFF00"/>
                </a:solidFill>
                <a:latin typeface="2005_iannnnnHBO" pitchFamily="2" charset="0"/>
              </a:rPr>
              <a:t>ทิศทาง</a:t>
            </a:r>
          </a:p>
          <a:p>
            <a:pPr eaLnBrk="1" hangingPunct="1"/>
            <a:r>
              <a:rPr lang="th-TH" sz="2000" b="1" dirty="0">
                <a:solidFill>
                  <a:srgbClr val="FFFF00"/>
                </a:solidFill>
                <a:latin typeface="2005_iannnnnHBO" pitchFamily="2" charset="0"/>
              </a:rPr>
              <a:t>การดำเนินงาน</a:t>
            </a:r>
          </a:p>
        </p:txBody>
      </p:sp>
      <p:sp>
        <p:nvSpPr>
          <p:cNvPr id="12" name="เครื่องหมายบั้ง 11"/>
          <p:cNvSpPr/>
          <p:nvPr/>
        </p:nvSpPr>
        <p:spPr>
          <a:xfrm>
            <a:off x="5986463" y="2376488"/>
            <a:ext cx="3529012" cy="3097212"/>
          </a:xfrm>
          <a:prstGeom prst="chevron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5750" y="2395538"/>
            <a:ext cx="1441450" cy="6955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b="1" dirty="0">
                <a:solidFill>
                  <a:srgbClr val="7575D1"/>
                </a:solidFill>
                <a:latin typeface="2005_iannnnnHBO" pitchFamily="2" charset="0"/>
              </a:rPr>
              <a:t>ส่วนที่ 4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3048000"/>
            <a:ext cx="1760538" cy="181588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2000" b="1" dirty="0">
                <a:solidFill>
                  <a:srgbClr val="7575D1"/>
                </a:solidFill>
                <a:latin typeface="2005_iannnnnHBO" pitchFamily="2" charset="0"/>
              </a:rPr>
              <a:t>การบริหาร  </a:t>
            </a:r>
          </a:p>
          <a:p>
            <a:pPr eaLnBrk="1" hangingPunct="1"/>
            <a:r>
              <a:rPr lang="th-TH" sz="2000" b="1" dirty="0">
                <a:solidFill>
                  <a:srgbClr val="7575D1"/>
                </a:solidFill>
                <a:latin typeface="2005_iannnnnHBO" pitchFamily="2" charset="0"/>
              </a:rPr>
              <a:t>   จัดการ </a:t>
            </a:r>
          </a:p>
          <a:p>
            <a:pPr eaLnBrk="1" hangingPunct="1"/>
            <a:r>
              <a:rPr lang="th-TH" sz="2000" b="1" dirty="0">
                <a:solidFill>
                  <a:srgbClr val="7575D1"/>
                </a:solidFill>
                <a:latin typeface="2005_iannnnnHBO" pitchFamily="2" charset="0"/>
              </a:rPr>
              <a:t>   ติดตามประเมินผล</a:t>
            </a:r>
          </a:p>
        </p:txBody>
      </p:sp>
      <p:sp>
        <p:nvSpPr>
          <p:cNvPr id="15" name="เครื่องหมายบั้ง 14"/>
          <p:cNvSpPr/>
          <p:nvPr/>
        </p:nvSpPr>
        <p:spPr>
          <a:xfrm>
            <a:off x="3843338" y="2362200"/>
            <a:ext cx="3529012" cy="3097213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2624" y="2381250"/>
            <a:ext cx="1450976" cy="6955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b="1" dirty="0">
                <a:solidFill>
                  <a:srgbClr val="7575D1"/>
                </a:solidFill>
                <a:latin typeface="2005_iannnnnHBO" pitchFamily="2" charset="0"/>
              </a:rPr>
              <a:t>ส่วนที่ 3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3048000"/>
            <a:ext cx="1187450" cy="181588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2000" b="1" dirty="0">
                <a:solidFill>
                  <a:srgbClr val="7575D1"/>
                </a:solidFill>
                <a:latin typeface="2005_iannnnnHBO" pitchFamily="2" charset="0"/>
              </a:rPr>
              <a:t>ราย</a:t>
            </a:r>
            <a:br>
              <a:rPr lang="th-TH" sz="2000" b="1" dirty="0">
                <a:solidFill>
                  <a:srgbClr val="7575D1"/>
                </a:solidFill>
                <a:latin typeface="2005_iannnnnHBO" pitchFamily="2" charset="0"/>
              </a:rPr>
            </a:br>
            <a:r>
              <a:rPr lang="th-TH" sz="2000" b="1" dirty="0">
                <a:solidFill>
                  <a:srgbClr val="7575D1"/>
                </a:solidFill>
                <a:latin typeface="2005_iannnnnHBO" pitchFamily="2" charset="0"/>
              </a:rPr>
              <a:t>ละเอียดแผนงาน</a:t>
            </a:r>
          </a:p>
          <a:p>
            <a:pPr eaLnBrk="1" hangingPunct="1"/>
            <a:r>
              <a:rPr lang="th-TH" sz="2000" b="1" dirty="0">
                <a:solidFill>
                  <a:srgbClr val="7575D1"/>
                </a:solidFill>
                <a:latin typeface="2005_iannnnnHBO" pitchFamily="2" charset="0"/>
              </a:rPr>
              <a:t>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000" b="1" kern="0" dirty="0" smtClean="0">
                <a:solidFill>
                  <a:srgbClr val="333399"/>
                </a:solidFill>
                <a:latin typeface="TH SarabunPSK" pitchFamily="34" charset="-34"/>
                <a:cs typeface="TH SarabunPSK" pitchFamily="34" charset="-34"/>
              </a:rPr>
              <a:t>ส่วนที่ 1 ข้อมูลทั่วไปข้อมูลพื้นฐาน</a:t>
            </a:r>
          </a:p>
        </p:txBody>
      </p:sp>
      <p:sp>
        <p:nvSpPr>
          <p:cNvPr id="9219" name="TextBox 12"/>
          <p:cNvSpPr txBox="1">
            <a:spLocks noChangeArrowheads="1"/>
          </p:cNvSpPr>
          <p:nvPr/>
        </p:nvSpPr>
        <p:spPr bwMode="auto">
          <a:xfrm>
            <a:off x="468313" y="1916113"/>
            <a:ext cx="8496300" cy="353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2005_iannnnnHBO" pitchFamily="2" charset="0"/>
              </a:rPr>
              <a:t>ประกอบด้วย ที่มาที่ไปของการจัดทำแผน นโยบาย ยุทธศาสตร์ของหน่วยเหนือ แผนจังหวัด ข้อมูลพื้นฐานโดยทั่วไปของหน่วยงาน </a:t>
            </a:r>
          </a:p>
        </p:txBody>
      </p:sp>
      <p:pic>
        <p:nvPicPr>
          <p:cNvPr id="21506" name="Picture 2" descr="http://t0.gstatic.com/images?q=tbn:ANd9GcQgUNoeRHH0YIrdKUb9x7LycgPSFjNbw5UW9lPKmZ_DUO6OMSH9XCkozFza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1712" y="4995383"/>
            <a:ext cx="2211288" cy="20150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62000" y="381000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600" b="1" kern="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ส่วนที่ 2 ทิศทางการดำเนินงาน</a:t>
            </a:r>
          </a:p>
        </p:txBody>
      </p:sp>
      <p:sp>
        <p:nvSpPr>
          <p:cNvPr id="10243" name="TextBox 12"/>
          <p:cNvSpPr txBox="1">
            <a:spLocks noChangeArrowheads="1"/>
          </p:cNvSpPr>
          <p:nvPr/>
        </p:nvSpPr>
        <p:spPr bwMode="auto">
          <a:xfrm>
            <a:off x="468313" y="1916113"/>
            <a:ext cx="8496300" cy="267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2005_iannnnnHBO" pitchFamily="2" charset="0"/>
              </a:rPr>
              <a:t>ประกอบด้วย วิสัยทัศน์ </a:t>
            </a:r>
            <a:r>
              <a:rPr lang="th-TH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2005_iannnnnHBO" pitchFamily="2" charset="0"/>
              </a:rPr>
              <a:t>พันธ</a:t>
            </a:r>
            <a:r>
              <a:rPr lang="th-TH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2005_iannnnnHBO" pitchFamily="2" charset="0"/>
              </a:rPr>
              <a:t>กิจ เป้าประสงค์ กลยุทธ์ เป้าหมาย </a:t>
            </a:r>
            <a:endParaRPr lang="th-TH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2005_iannnnnHBO" pitchFamily="2" charset="0"/>
            </a:endParaRPr>
          </a:p>
          <a:p>
            <a:pPr eaLnBrk="1" hangingPunct="1"/>
            <a: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2005_iannnnnHBO" pitchFamily="2" charset="0"/>
              </a:rPr>
              <a:t>ผลผลิต </a:t>
            </a:r>
            <a:r>
              <a:rPr lang="th-TH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2005_iannnnnHBO" pitchFamily="2" charset="0"/>
              </a:rPr>
              <a:t>ตัวชี้วัด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 rot="-1106571">
            <a:off x="4011412" y="4563079"/>
            <a:ext cx="40322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4400" b="1" dirty="0">
                <a:solidFill>
                  <a:schemeClr val="accent3">
                    <a:lumMod val="75000"/>
                  </a:schemeClr>
                </a:solidFill>
                <a:latin typeface="2005_iannnnnDVD" pitchFamily="2" charset="0"/>
                <a:cs typeface="2005_iannnnnDVD" pitchFamily="2" charset="0"/>
              </a:rPr>
              <a:t>ทั้งหมดนี้ต้องสอดคล้องกับของ สำนักงาน </a:t>
            </a:r>
            <a:r>
              <a:rPr lang="th-TH" sz="4400" b="1" dirty="0" err="1">
                <a:solidFill>
                  <a:schemeClr val="accent3">
                    <a:lumMod val="75000"/>
                  </a:schemeClr>
                </a:solidFill>
                <a:latin typeface="2005_iannnnnDVD" pitchFamily="2" charset="0"/>
                <a:cs typeface="2005_iannnnnDVD" pitchFamily="2" charset="0"/>
              </a:rPr>
              <a:t>กศน.</a:t>
            </a:r>
            <a:endParaRPr lang="th-TH" sz="4400" b="1" dirty="0">
              <a:solidFill>
                <a:schemeClr val="accent3">
                  <a:lumMod val="75000"/>
                </a:schemeClr>
              </a:solidFill>
              <a:latin typeface="2005_iannnnnDVD" pitchFamily="2" charset="0"/>
              <a:cs typeface="2005_iannnnnDV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600" b="1" kern="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ส่วนที่ 2 ทิศทางการดำเนินงาน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7650" y="5243513"/>
            <a:ext cx="3708400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8000" b="1" kern="0" dirty="0">
                <a:solidFill>
                  <a:srgbClr val="00206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วิสัยทัศน์ </a:t>
            </a:r>
            <a:r>
              <a:rPr lang="th-TH" sz="7200" b="1" kern="0" dirty="0">
                <a:solidFill>
                  <a:srgbClr val="00206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 </a:t>
            </a:r>
            <a:endParaRPr lang="th-TH" sz="5400" b="1" kern="0" dirty="0">
              <a:solidFill>
                <a:srgbClr val="002060"/>
              </a:solidFill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9" name="ลูกศรขวาท้ายขีด 8"/>
          <p:cNvSpPr/>
          <p:nvPr/>
        </p:nvSpPr>
        <p:spPr>
          <a:xfrm rot="5400000">
            <a:off x="4169296" y="4293096"/>
            <a:ext cx="864096" cy="1008112"/>
          </a:xfrm>
          <a:prstGeom prst="stripedRightArrow">
            <a:avLst/>
          </a:prstGeom>
          <a:solidFill>
            <a:srgbClr val="66FF33"/>
          </a:solidFill>
          <a:ln>
            <a:solidFill>
              <a:srgbClr val="66FF33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457200" y="1989138"/>
            <a:ext cx="8304212" cy="26161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400" b="1" kern="0" dirty="0">
                <a:solidFill>
                  <a:srgbClr val="FF66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วิเคราะห์สถานภาพของหน่วยงาน</a:t>
            </a:r>
            <a:r>
              <a:rPr lang="th-TH" sz="4000" b="1" kern="0" dirty="0">
                <a:solidFill>
                  <a:srgbClr val="FF66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 เพื่อให้ทราบจุดอ่อน จุดแข็งของหน่วยงานและวิธีการปรับปรุงจุดอ่อน และเสริมจุดแข็งของหน่วยงาน</a:t>
            </a:r>
          </a:p>
          <a:p>
            <a:pPr>
              <a:defRPr/>
            </a:pPr>
            <a:r>
              <a:rPr lang="th-TH" sz="4000" b="1" kern="0" dirty="0">
                <a:solidFill>
                  <a:srgbClr val="FF66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                 </a:t>
            </a:r>
            <a:r>
              <a:rPr lang="en-US" sz="4000" b="1" kern="0" dirty="0">
                <a:solidFill>
                  <a:srgbClr val="FF66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   </a:t>
            </a:r>
            <a:endParaRPr lang="th-TH" sz="2800" b="1" kern="0" dirty="0">
              <a:solidFill>
                <a:srgbClr val="FF6600"/>
              </a:solidFill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 bwMode="auto">
          <a:xfrm>
            <a:off x="755650" y="333375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h-TH" sz="6600" b="1" kern="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ส่วนที่ 2 ทิศทางการดำเนินงาน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1638300"/>
            <a:ext cx="92202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5400" b="1" kern="0" dirty="0">
                <a:solidFill>
                  <a:srgbClr val="00206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วิสัยทัศน์</a:t>
            </a:r>
            <a:r>
              <a:rPr lang="th-TH" sz="5400" b="1" kern="0" dirty="0">
                <a:solidFill>
                  <a:srgbClr val="FFFF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</a:t>
            </a: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...สิ่งที่อยากจะให้หน่วยงานเป็นใน</a:t>
            </a:r>
            <a:r>
              <a:rPr lang="th-TH" sz="4800" b="1" kern="0" dirty="0" smtClean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อีก</a:t>
            </a:r>
          </a:p>
          <a:p>
            <a:pPr>
              <a:defRPr/>
            </a:pPr>
            <a:r>
              <a:rPr lang="th-TH" sz="4800" b="1" kern="0" dirty="0" smtClean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 </a:t>
            </a: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3 – 5 </a:t>
            </a:r>
            <a:r>
              <a:rPr lang="th-TH" sz="4800" b="1" kern="0" dirty="0" smtClean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ปีข้างหน้า </a:t>
            </a: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สะท้อนถึงความมุ่งมั่น </a:t>
            </a:r>
            <a:endParaRPr lang="th-TH" sz="4800" b="1" kern="0" dirty="0" smtClean="0">
              <a:solidFill>
                <a:srgbClr val="FF9900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  <a:p>
            <a:pPr>
              <a:defRPr/>
            </a:pPr>
            <a:r>
              <a:rPr lang="th-TH" sz="4800" b="1" kern="0" dirty="0" smtClean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ทิศทาง จุดยืน</a:t>
            </a:r>
            <a:r>
              <a:rPr lang="th-TH" sz="4800" b="1" kern="0" dirty="0">
                <a:solidFill>
                  <a:srgbClr val="FF9900"/>
                </a:solidFill>
                <a:latin typeface="2005_iannnnnHBO" pitchFamily="2" charset="0"/>
                <a:ea typeface="+mj-ea"/>
                <a:cs typeface="2005_iannnnnHBO" pitchFamily="2" charset="0"/>
              </a:rPr>
              <a:t>ในอนาคต</a:t>
            </a:r>
            <a:endParaRPr lang="th-TH" sz="3600" b="1" kern="0" dirty="0">
              <a:solidFill>
                <a:srgbClr val="FFFF00"/>
              </a:solidFill>
              <a:latin typeface="2005_iannnnnHBO" pitchFamily="2" charset="0"/>
              <a:ea typeface="+mj-ea"/>
              <a:cs typeface="2005_iannnnnHBO" pitchFamily="2" charset="0"/>
            </a:endParaRPr>
          </a:p>
        </p:txBody>
      </p:sp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179388" y="4610100"/>
            <a:ext cx="1944687" cy="1784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33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65000"/>
              </a:lnSpc>
            </a:pPr>
            <a:r>
              <a:rPr lang="th-TH" sz="5400" b="1" dirty="0">
                <a:solidFill>
                  <a:srgbClr val="66FFFF"/>
                </a:solidFill>
                <a:latin typeface="Comic Sans MS" pitchFamily="66" charset="0"/>
                <a:cs typeface="LilyUPC" pitchFamily="34" charset="-34"/>
              </a:rPr>
              <a:t>การจัดทำวิสัยทัศน์</a:t>
            </a:r>
          </a:p>
        </p:txBody>
      </p:sp>
      <p:sp>
        <p:nvSpPr>
          <p:cNvPr id="12293" name="Text Box 15"/>
          <p:cNvSpPr txBox="1">
            <a:spLocks noChangeArrowheads="1"/>
          </p:cNvSpPr>
          <p:nvPr/>
        </p:nvSpPr>
        <p:spPr bwMode="auto">
          <a:xfrm>
            <a:off x="2057400" y="4191000"/>
            <a:ext cx="730885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sz="2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2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สังเคราะห์แนวความคิดของผู้บริหาร</a:t>
            </a:r>
          </a:p>
        </p:txBody>
      </p:sp>
      <p:sp>
        <p:nvSpPr>
          <p:cNvPr id="12294" name="Text Box 17"/>
          <p:cNvSpPr txBox="1">
            <a:spLocks noChangeArrowheads="1"/>
          </p:cNvSpPr>
          <p:nvPr/>
        </p:nvSpPr>
        <p:spPr bwMode="auto">
          <a:xfrm>
            <a:off x="2057400" y="5791200"/>
            <a:ext cx="66452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sz="2400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2400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จัดประชุมคณะทำงานเพื่อดำเนินการ...</a:t>
            </a:r>
          </a:p>
        </p:txBody>
      </p:sp>
      <p:sp>
        <p:nvSpPr>
          <p:cNvPr id="12295" name="Text Box 16"/>
          <p:cNvSpPr txBox="1">
            <a:spLocks noChangeArrowheads="1"/>
          </p:cNvSpPr>
          <p:nvPr/>
        </p:nvSpPr>
        <p:spPr bwMode="auto">
          <a:xfrm>
            <a:off x="2057400" y="4800600"/>
            <a:ext cx="7705725" cy="1091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</a:t>
            </a:r>
            <a:r>
              <a:rPr lang="th-TH" sz="2400" b="1" dirty="0" smtClean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  <a:sym typeface="Symbol" pitchFamily="18" charset="2"/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วิเคราะห์</a:t>
            </a:r>
            <a:r>
              <a:rPr lang="th-TH" sz="4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จากข้อมูลที่</a:t>
            </a:r>
            <a:r>
              <a:rPr lang="th-TH" sz="4400" b="1" dirty="0" smtClean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เป็นจุดอ่อน..จุด</a:t>
            </a:r>
            <a:r>
              <a:rPr lang="th-TH" sz="4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แข็ง</a:t>
            </a:r>
            <a:r>
              <a:rPr lang="th-TH" sz="4400" b="1" dirty="0" smtClean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..</a:t>
            </a:r>
            <a:r>
              <a:rPr lang="th-TH" sz="4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/>
            </a:r>
            <a:br>
              <a:rPr lang="th-TH" sz="4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</a:br>
            <a:r>
              <a:rPr lang="th-TH" sz="4400" b="1" dirty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 </a:t>
            </a:r>
            <a:r>
              <a:rPr lang="th-TH" sz="4400" dirty="0" smtClean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โอกาส... </a:t>
            </a:r>
            <a:r>
              <a:rPr lang="th-TH" sz="4400" b="1" dirty="0" smtClean="0">
                <a:solidFill>
                  <a:srgbClr val="002060"/>
                </a:solidFill>
                <a:latin typeface="2005_iannnnnHBO" pitchFamily="2" charset="0"/>
                <a:cs typeface="2005_iannnnnHBO" pitchFamily="2" charset="0"/>
              </a:rPr>
              <a:t>อุปสรรค..</a:t>
            </a:r>
            <a:endParaRPr lang="th-TH" sz="4400" b="1" dirty="0">
              <a:solidFill>
                <a:srgbClr val="002060"/>
              </a:solidFill>
              <a:latin typeface="2005_iannnnnHBO" pitchFamily="2" charset="0"/>
              <a:cs typeface="2005_iannnnnHB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2663</TotalTime>
  <Words>1152</Words>
  <Application>Microsoft Office PowerPoint</Application>
  <PresentationFormat>นำเสนอทางหน้าจอ (4:3)</PresentationFormat>
  <Paragraphs>298</Paragraphs>
  <Slides>35</Slides>
  <Notes>15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35</vt:i4>
      </vt:variant>
    </vt:vector>
  </HeadingPairs>
  <TitlesOfParts>
    <vt:vector size="37" baseType="lpstr">
      <vt:lpstr>Austin</vt:lpstr>
      <vt:lpstr>เทคนิค</vt:lpstr>
      <vt:lpstr>ภาพนิ่ง 1</vt:lpstr>
      <vt:lpstr>ภาพนิ่ง 2</vt:lpstr>
      <vt:lpstr>ภาพนิ่ง 3</vt:lpstr>
      <vt:lpstr>ขั้นตอนการจัดทำแผนปฏิบัติการประจำปี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</vt:vector>
  </TitlesOfParts>
  <Company>สำนักบริการเทคโนโลยีสารสนเทศภาครัฐ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สำนักบริการเทคโนโลยีสารสนเทศภาครัฐ</dc:creator>
  <cp:lastModifiedBy>Corporate Edition</cp:lastModifiedBy>
  <cp:revision>204</cp:revision>
  <dcterms:created xsi:type="dcterms:W3CDTF">2010-01-05T02:35:47Z</dcterms:created>
  <dcterms:modified xsi:type="dcterms:W3CDTF">2014-02-03T11:00:26Z</dcterms:modified>
</cp:coreProperties>
</file>