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3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9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8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5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4BEB-B571-4E4E-A000-E2C50D5F4976}" type="datetimeFigureOut">
              <a:rPr lang="en-US" smtClean="0"/>
              <a:t>1/9/14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B17D-2853-A246-8F12-F7A79A08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528" y="2130425"/>
            <a:ext cx="5677647" cy="1470025"/>
          </a:xfrm>
          <a:solidFill>
            <a:srgbClr val="66006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ในอุดมศึกษาไทย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43294"/>
            <a:ext cx="6400800" cy="1395506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วิจารณ์ พานิช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กรรมการบริหารสถาบันคลังสมองฯ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1932" y="1010041"/>
            <a:ext cx="78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ปฏิรูปการเรียนและการสอน</a:t>
            </a:r>
            <a:endParaRPr lang="th-T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25745"/>
            <a:ext cx="874180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300" dirty="0" smtClean="0"/>
              <a:t>นำเสนอใน</a:t>
            </a:r>
            <a:r>
              <a:rPr lang="th-TH" sz="1300" dirty="0"/>
              <a:t>การประชุม</a:t>
            </a:r>
            <a:r>
              <a:rPr lang="th-TH" sz="1300" dirty="0" smtClean="0"/>
              <a:t>เพื่อนํา</a:t>
            </a:r>
            <a:r>
              <a:rPr lang="th-TH" sz="1300" dirty="0"/>
              <a:t>เสนอผลจากการดําเนินงานตามโครงการปฎิบัตกิ </a:t>
            </a:r>
            <a:r>
              <a:rPr lang="th-TH" sz="1300" dirty="0" smtClean="0"/>
              <a:t>าร </a:t>
            </a:r>
            <a:r>
              <a:rPr lang="th-TH" sz="1300" dirty="0"/>
              <a:t>ภายใต้หลักสูตรคณบดีเพื่อการเปลี่ยนแปลงรุ่น </a:t>
            </a:r>
            <a:r>
              <a:rPr lang="th-TH" sz="1300" dirty="0" smtClean="0"/>
              <a:t>3</a:t>
            </a:r>
            <a:endParaRPr lang="en-US" sz="1300" dirty="0" smtClean="0"/>
          </a:p>
          <a:p>
            <a:r>
              <a:rPr lang="th-TH" sz="1300" dirty="0" smtClean="0"/>
              <a:t>วันที่ </a:t>
            </a:r>
            <a:r>
              <a:rPr lang="en-US" sz="1300" dirty="0" smtClean="0"/>
              <a:t>10 </a:t>
            </a:r>
            <a:r>
              <a:rPr lang="th-TH" sz="1300" dirty="0" smtClean="0"/>
              <a:t>มกราคม</a:t>
            </a:r>
            <a:r>
              <a:rPr lang="en-US" sz="1300" dirty="0" smtClean="0"/>
              <a:t>  2557 </a:t>
            </a:r>
            <a:r>
              <a:rPr lang="th-TH" sz="1300" dirty="0"/>
              <a:t/>
            </a:r>
            <a:br>
              <a:rPr lang="th-TH" sz="1300" dirty="0"/>
            </a:br>
            <a:endParaRPr lang="th-TH" sz="1300" dirty="0" smtClean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25849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881" y="214874"/>
            <a:ext cx="4586943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ปฏิรูปอะไรบ้าง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เป้าหมาย</a:t>
            </a:r>
          </a:p>
          <a:p>
            <a:r>
              <a:rPr lang="th-TH" sz="3600" dirty="0" smtClean="0"/>
              <a:t>กระบวนการเรียน / การสอน</a:t>
            </a:r>
          </a:p>
          <a:p>
            <a:r>
              <a:rPr lang="th-TH" sz="3600" dirty="0" smtClean="0"/>
              <a:t>ห้องเรียน</a:t>
            </a:r>
          </a:p>
          <a:p>
            <a:r>
              <a:rPr lang="th-TH" sz="3600" dirty="0" smtClean="0"/>
              <a:t>การประเมิน</a:t>
            </a:r>
            <a:endParaRPr lang="en-US" sz="3600" dirty="0" smtClean="0"/>
          </a:p>
          <a:p>
            <a:r>
              <a:rPr lang="en-US" sz="3600" dirty="0" smtClean="0"/>
              <a:t>HRM </a:t>
            </a:r>
            <a:r>
              <a:rPr lang="th-TH" sz="3600" dirty="0" smtClean="0"/>
              <a:t>อาจารย์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759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06" y="155110"/>
            <a:ext cx="6454587" cy="1143000"/>
          </a:xfr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เป้าหมายของการเรียนรู้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0682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3600" dirty="0" smtClean="0"/>
              <a:t>ความรู้</a:t>
            </a:r>
          </a:p>
          <a:p>
            <a:r>
              <a:rPr lang="en-US" sz="3600" dirty="0" smtClean="0"/>
              <a:t>Superficial</a:t>
            </a:r>
          </a:p>
          <a:p>
            <a:r>
              <a:rPr lang="th-TH" sz="3600" dirty="0" smtClean="0"/>
              <a:t>ทักษะวิชาการ</a:t>
            </a:r>
          </a:p>
          <a:p>
            <a:r>
              <a:rPr lang="th-TH" sz="3600" dirty="0" smtClean="0"/>
              <a:t>โลกภายนอก</a:t>
            </a:r>
          </a:p>
          <a:p>
            <a:r>
              <a:rPr lang="en-US" sz="3600" dirty="0" smtClean="0"/>
              <a:t>Formative</a:t>
            </a:r>
            <a:endParaRPr lang="th-TH" sz="3600" dirty="0" smtClean="0"/>
          </a:p>
          <a:p>
            <a:r>
              <a:rPr lang="th-TH" sz="3600" dirty="0" smtClean="0"/>
              <a:t>ผู้เสพ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4165" y="1618131"/>
            <a:ext cx="3890682" cy="4525963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dirty="0" smtClean="0">
                <a:solidFill>
                  <a:srgbClr val="3366FF"/>
                </a:solidFill>
              </a:rPr>
              <a:t>ทักษะ </a:t>
            </a:r>
            <a:r>
              <a:rPr lang="en-US" sz="3600" dirty="0" smtClean="0">
                <a:solidFill>
                  <a:srgbClr val="3366FF"/>
                </a:solidFill>
              </a:rPr>
              <a:t>+ </a:t>
            </a:r>
            <a:r>
              <a:rPr lang="th-TH" sz="3600" dirty="0" smtClean="0">
                <a:solidFill>
                  <a:srgbClr val="3366FF"/>
                </a:solidFill>
              </a:rPr>
              <a:t>อาชีพ</a:t>
            </a:r>
            <a:endParaRPr lang="en-US" sz="3600" dirty="0" smtClean="0">
              <a:solidFill>
                <a:srgbClr val="3366FF"/>
              </a:solidFill>
            </a:endParaRPr>
          </a:p>
          <a:p>
            <a:r>
              <a:rPr lang="en-US" sz="3600" dirty="0" smtClean="0">
                <a:solidFill>
                  <a:srgbClr val="3366FF"/>
                </a:solidFill>
              </a:rPr>
              <a:t>Mastery</a:t>
            </a:r>
            <a:endParaRPr lang="th-TH" sz="3600" dirty="0" smtClean="0">
              <a:solidFill>
                <a:srgbClr val="3366FF"/>
              </a:solidFill>
            </a:endParaRPr>
          </a:p>
          <a:p>
            <a:r>
              <a:rPr lang="th-TH" sz="3600" dirty="0" smtClean="0">
                <a:solidFill>
                  <a:srgbClr val="3366FF"/>
                </a:solidFill>
              </a:rPr>
              <a:t>ทักษะครบด้าน</a:t>
            </a:r>
          </a:p>
          <a:p>
            <a:r>
              <a:rPr lang="th-TH" dirty="0" smtClean="0">
                <a:solidFill>
                  <a:srgbClr val="3366FF"/>
                </a:solidFill>
              </a:rPr>
              <a:t>ภายนอก</a:t>
            </a:r>
            <a:r>
              <a:rPr lang="th-TH" sz="3600" dirty="0" smtClean="0">
                <a:solidFill>
                  <a:srgbClr val="3366FF"/>
                </a:solidFill>
              </a:rPr>
              <a:t> </a:t>
            </a:r>
            <a:r>
              <a:rPr lang="en-US" sz="3600" dirty="0" smtClean="0">
                <a:solidFill>
                  <a:srgbClr val="3366FF"/>
                </a:solidFill>
              </a:rPr>
              <a:t>&amp; </a:t>
            </a:r>
            <a:r>
              <a:rPr lang="th-TH" sz="3600" dirty="0" smtClean="0">
                <a:solidFill>
                  <a:srgbClr val="3366FF"/>
                </a:solidFill>
              </a:rPr>
              <a:t>ภายใน</a:t>
            </a:r>
            <a:endParaRPr lang="en-US" sz="3600" dirty="0" smtClean="0">
              <a:solidFill>
                <a:srgbClr val="3366FF"/>
              </a:solidFill>
            </a:endParaRPr>
          </a:p>
          <a:p>
            <a:r>
              <a:rPr lang="en-US" sz="3600" dirty="0" smtClean="0">
                <a:solidFill>
                  <a:srgbClr val="3366FF"/>
                </a:solidFill>
              </a:rPr>
              <a:t>Transformative </a:t>
            </a:r>
            <a:endParaRPr lang="th-TH" sz="3600" dirty="0" smtClean="0">
              <a:solidFill>
                <a:srgbClr val="3366FF"/>
              </a:solidFill>
            </a:endParaRPr>
          </a:p>
          <a:p>
            <a:r>
              <a:rPr lang="th-TH" sz="3600" dirty="0" smtClean="0">
                <a:solidFill>
                  <a:srgbClr val="3366FF"/>
                </a:solidFill>
              </a:rPr>
              <a:t>ผู้สร้าง</a:t>
            </a:r>
            <a:endParaRPr lang="en-US" sz="3600" dirty="0" smtClean="0">
              <a:solidFill>
                <a:srgbClr val="3366FF"/>
              </a:solidFill>
            </a:endParaRPr>
          </a:p>
          <a:p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4689" y="1763063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+ </a:t>
            </a:r>
            <a:r>
              <a:rPr lang="th-TH" sz="2400" dirty="0" smtClean="0">
                <a:solidFill>
                  <a:srgbClr val="FF6600"/>
                </a:solidFill>
              </a:rPr>
              <a:t>วิธีเรียนรู้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39887" y="3556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69647" y="2075318"/>
            <a:ext cx="2020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แห่งศตวรรษที่ ๒๑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082113" y="4010750"/>
            <a:ext cx="2005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Personal Mastery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6816" y="4646707"/>
            <a:ext cx="163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Change Agent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9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0682" cy="5123329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h-TH" sz="3600" dirty="0" smtClean="0"/>
              <a:t>บรรยาย</a:t>
            </a:r>
          </a:p>
          <a:p>
            <a:r>
              <a:rPr lang="th-TH" sz="3600" dirty="0" smtClean="0"/>
              <a:t>ปริยัติ ปฏิบัติ ปฏิเวธ</a:t>
            </a:r>
          </a:p>
          <a:p>
            <a:r>
              <a:rPr lang="en-US" sz="3600" dirty="0" smtClean="0"/>
              <a:t>LBL</a:t>
            </a:r>
          </a:p>
          <a:p>
            <a:r>
              <a:rPr lang="en-US" sz="3600" dirty="0" smtClean="0"/>
              <a:t>LBL</a:t>
            </a:r>
            <a:endParaRPr lang="th-TH" sz="3600" dirty="0" smtClean="0"/>
          </a:p>
          <a:p>
            <a:r>
              <a:rPr lang="en-US" sz="3600" dirty="0" smtClean="0"/>
              <a:t>Superficial L.</a:t>
            </a:r>
          </a:p>
          <a:p>
            <a:r>
              <a:rPr lang="en-US" sz="3600" dirty="0" smtClean="0"/>
              <a:t>Artificial L</a:t>
            </a:r>
          </a:p>
          <a:p>
            <a:r>
              <a:rPr lang="en-US" sz="3600" dirty="0" smtClean="0"/>
              <a:t>Summative </a:t>
            </a:r>
            <a:r>
              <a:rPr lang="en-US" sz="3600" dirty="0" err="1" smtClean="0"/>
              <a:t>Eval</a:t>
            </a:r>
            <a:r>
              <a:rPr lang="en-US" sz="3600" dirty="0" smtClean="0"/>
              <a:t>.</a:t>
            </a:r>
            <a:endParaRPr lang="th-TH" sz="3600" dirty="0" smtClean="0"/>
          </a:p>
          <a:p>
            <a:r>
              <a:rPr lang="th-TH" sz="3600" dirty="0" smtClean="0"/>
              <a:t>ปัจเจก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4165" y="1618131"/>
            <a:ext cx="3890682" cy="5105398"/>
          </a:xfrm>
          <a:prstGeom prst="rect">
            <a:avLst/>
          </a:prstGeom>
          <a:ln>
            <a:solidFill>
              <a:srgbClr val="00009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dirty="0" smtClean="0">
                <a:solidFill>
                  <a:srgbClr val="000090"/>
                </a:solidFill>
              </a:rPr>
              <a:t>จัดบรรยากาศ</a:t>
            </a:r>
          </a:p>
          <a:p>
            <a:r>
              <a:rPr lang="th-TH" sz="3600" dirty="0" smtClean="0">
                <a:solidFill>
                  <a:srgbClr val="000090"/>
                </a:solidFill>
              </a:rPr>
              <a:t>ปฏิบัติ ปฏิเวธ ปริยัติ</a:t>
            </a:r>
            <a:r>
              <a:rPr lang="en-US" sz="3600" dirty="0" smtClean="0">
                <a:solidFill>
                  <a:srgbClr val="000090"/>
                </a:solidFill>
              </a:rPr>
              <a:t>  80 : 20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PBL + Reflection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RBL / WBL 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Mastery L.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Authentic L.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Formative Assess.</a:t>
            </a:r>
            <a:endParaRPr lang="th-TH" sz="3600" dirty="0" smtClean="0">
              <a:solidFill>
                <a:srgbClr val="000090"/>
              </a:solidFill>
            </a:endParaRPr>
          </a:p>
          <a:p>
            <a:r>
              <a:rPr lang="th-TH" sz="3600" dirty="0" smtClean="0">
                <a:solidFill>
                  <a:srgbClr val="000090"/>
                </a:solidFill>
              </a:rPr>
              <a:t>ทีม / </a:t>
            </a:r>
            <a:r>
              <a:rPr lang="en-US" sz="3600" dirty="0" smtClean="0">
                <a:solidFill>
                  <a:srgbClr val="000090"/>
                </a:solidFill>
              </a:rPr>
              <a:t>PLC </a:t>
            </a:r>
          </a:p>
          <a:p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815" y="170051"/>
            <a:ext cx="5827059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dirty="0" smtClean="0"/>
              <a:t>กระบวนการสอน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694700" y="349624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Facilitator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3883" y="4064004"/>
            <a:ext cx="2167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วิชาการรับใช้สังคม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3768" y="1387756"/>
            <a:ext cx="254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rgbClr val="000090"/>
                </a:solidFill>
              </a:rPr>
              <a:t>ให้ นศ. เป็นเจ้าของ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839887" y="3556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01644" y="6021296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+ </a:t>
            </a:r>
            <a:r>
              <a:rPr lang="th-TH" sz="2000" dirty="0" smtClean="0">
                <a:solidFill>
                  <a:srgbClr val="FF0000"/>
                </a:solidFill>
              </a:rPr>
              <a:t>สหมิตรครู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2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413" y="155110"/>
            <a:ext cx="5214469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กระบวนการเรียน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0682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th-TH" sz="3600" dirty="0" smtClean="0"/>
              <a:t>รับถ่ายทอด</a:t>
            </a:r>
          </a:p>
          <a:p>
            <a:r>
              <a:rPr lang="th-TH" sz="3600" dirty="0" smtClean="0"/>
              <a:t>อจ. เป็นเจ้าของ</a:t>
            </a:r>
          </a:p>
          <a:p>
            <a:r>
              <a:rPr lang="th-TH" sz="2800" dirty="0" smtClean="0"/>
              <a:t>แยกกับ</a:t>
            </a:r>
            <a:r>
              <a:rPr lang="th-TH" sz="3600" dirty="0" smtClean="0"/>
              <a:t>การประเมิน</a:t>
            </a:r>
          </a:p>
          <a:p>
            <a:r>
              <a:rPr lang="th-TH" sz="3600" dirty="0" smtClean="0"/>
              <a:t>เน้นวิชา</a:t>
            </a:r>
          </a:p>
          <a:p>
            <a:r>
              <a:rPr lang="th-TH" sz="3600" dirty="0" smtClean="0"/>
              <a:t>ทฤษฎี  </a:t>
            </a:r>
            <a:r>
              <a:rPr lang="en-US" sz="3600" dirty="0" smtClean="0"/>
              <a:t>-&gt; </a:t>
            </a:r>
            <a:r>
              <a:rPr lang="th-TH" sz="3600" dirty="0" smtClean="0"/>
              <a:t>ปฏิบัติ</a:t>
            </a:r>
            <a:endParaRPr lang="en-US" sz="3600" dirty="0" smtClean="0"/>
          </a:p>
          <a:p>
            <a:r>
              <a:rPr lang="th-TH" sz="3600" dirty="0" smtClean="0"/>
              <a:t>ฝึกเป็นผู้ตาม</a:t>
            </a:r>
          </a:p>
          <a:p>
            <a:r>
              <a:rPr lang="th-TH" sz="3600" dirty="0" smtClean="0"/>
              <a:t>เน้นปัจเจก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4165" y="1618131"/>
            <a:ext cx="3890682" cy="4525963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dirty="0" smtClean="0">
                <a:solidFill>
                  <a:srgbClr val="3366FF"/>
                </a:solidFill>
              </a:rPr>
              <a:t>สร้างเอง  ปฏิบัติ</a:t>
            </a:r>
          </a:p>
          <a:p>
            <a:r>
              <a:rPr lang="th-TH" sz="3600" dirty="0" smtClean="0">
                <a:solidFill>
                  <a:srgbClr val="3366FF"/>
                </a:solidFill>
              </a:rPr>
              <a:t>นศ./นร.</a:t>
            </a:r>
            <a:r>
              <a:rPr lang="th-TH" sz="2000" dirty="0" smtClean="0">
                <a:solidFill>
                  <a:srgbClr val="3366FF"/>
                </a:solidFill>
              </a:rPr>
              <a:t>เป็น</a:t>
            </a:r>
            <a:r>
              <a:rPr lang="th-TH" dirty="0" smtClean="0">
                <a:solidFill>
                  <a:srgbClr val="3366FF"/>
                </a:solidFill>
              </a:rPr>
              <a:t>เจ้าของ</a:t>
            </a:r>
          </a:p>
          <a:p>
            <a:r>
              <a:rPr lang="th-TH" sz="3600" dirty="0" smtClean="0">
                <a:solidFill>
                  <a:srgbClr val="3366FF"/>
                </a:solidFill>
              </a:rPr>
              <a:t>เป็นเนื้อเดียวกัน</a:t>
            </a:r>
          </a:p>
          <a:p>
            <a:r>
              <a:rPr lang="th-TH" sz="3600" dirty="0" smtClean="0">
                <a:solidFill>
                  <a:srgbClr val="3366FF"/>
                </a:solidFill>
              </a:rPr>
              <a:t>ครบด้าน </a:t>
            </a:r>
            <a:endParaRPr lang="en-US" sz="3600" dirty="0" smtClean="0">
              <a:solidFill>
                <a:srgbClr val="3366FF"/>
              </a:solidFill>
            </a:endParaRPr>
          </a:p>
          <a:p>
            <a:r>
              <a:rPr lang="th-TH" sz="3600" dirty="0" smtClean="0">
                <a:solidFill>
                  <a:srgbClr val="3366FF"/>
                </a:solidFill>
              </a:rPr>
              <a:t>ปฏิบัติ </a:t>
            </a:r>
            <a:r>
              <a:rPr lang="en-US" sz="3600" dirty="0" smtClean="0">
                <a:solidFill>
                  <a:srgbClr val="3366FF"/>
                </a:solidFill>
              </a:rPr>
              <a:t>+</a:t>
            </a:r>
            <a:r>
              <a:rPr lang="th-TH" sz="3600" dirty="0" smtClean="0">
                <a:solidFill>
                  <a:srgbClr val="3366FF"/>
                </a:solidFill>
              </a:rPr>
              <a:t> ทฤษฎี</a:t>
            </a:r>
          </a:p>
          <a:p>
            <a:r>
              <a:rPr lang="th-TH" sz="3600" dirty="0" smtClean="0">
                <a:solidFill>
                  <a:srgbClr val="3366FF"/>
                </a:solidFill>
              </a:rPr>
              <a:t>ฝึกเป็นผู้นำ</a:t>
            </a:r>
          </a:p>
          <a:p>
            <a:r>
              <a:rPr lang="th-TH" sz="3600" dirty="0" smtClean="0">
                <a:solidFill>
                  <a:srgbClr val="3366FF"/>
                </a:solidFill>
              </a:rPr>
              <a:t>เน้นกลุ่ม/ทีม</a:t>
            </a:r>
            <a:endParaRPr lang="en-US" sz="3600" dirty="0" smtClean="0">
              <a:solidFill>
                <a:srgbClr val="3366FF"/>
              </a:solidFill>
            </a:endParaRPr>
          </a:p>
          <a:p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1410" y="3780120"/>
            <a:ext cx="202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+ </a:t>
            </a:r>
            <a:r>
              <a:rPr lang="th-TH" sz="2000" dirty="0" smtClean="0">
                <a:solidFill>
                  <a:srgbClr val="FF0000"/>
                </a:solidFill>
              </a:rPr>
              <a:t>ผัสสะของตนเอง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39887" y="3556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471" y="199933"/>
            <a:ext cx="3556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ห้องเรียน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Classroom  </a:t>
            </a:r>
            <a:r>
              <a:rPr lang="en-US" sz="3600" dirty="0" smtClean="0">
                <a:sym typeface="Wingdings"/>
              </a:rPr>
              <a:t>  Studio</a:t>
            </a:r>
          </a:p>
          <a:p>
            <a:r>
              <a:rPr lang="th-TH" sz="3600" dirty="0" smtClean="0">
                <a:sym typeface="Wingdings"/>
              </a:rPr>
              <a:t>ห้องเงียบ  </a:t>
            </a:r>
            <a:r>
              <a:rPr lang="en-US" sz="3600" dirty="0" smtClean="0">
                <a:sym typeface="Wingdings"/>
              </a:rPr>
              <a:t>  </a:t>
            </a:r>
            <a:r>
              <a:rPr lang="th-TH" sz="3600" dirty="0" smtClean="0">
                <a:sym typeface="Wingdings"/>
              </a:rPr>
              <a:t>ห้องคุย/ปรึกษา</a:t>
            </a:r>
          </a:p>
          <a:p>
            <a:r>
              <a:rPr lang="th-TH" sz="3600" dirty="0" smtClean="0">
                <a:sym typeface="Wingdings"/>
              </a:rPr>
              <a:t>ครูทำงาน  </a:t>
            </a:r>
            <a:r>
              <a:rPr lang="en-US" sz="3600" dirty="0" smtClean="0">
                <a:sym typeface="Wingdings"/>
              </a:rPr>
              <a:t> </a:t>
            </a:r>
            <a:r>
              <a:rPr lang="th-TH" sz="3600" dirty="0" smtClean="0">
                <a:sym typeface="Wingdings"/>
              </a:rPr>
              <a:t>นักเรียนทำงาน</a:t>
            </a:r>
          </a:p>
          <a:p>
            <a:r>
              <a:rPr lang="th-TH" sz="3600" dirty="0" smtClean="0">
                <a:sym typeface="Wingdings"/>
              </a:rPr>
              <a:t>กระดานดำเพื่อครูสอน  </a:t>
            </a:r>
            <a:r>
              <a:rPr lang="en-US" sz="3600" dirty="0" smtClean="0">
                <a:sym typeface="Wingdings"/>
              </a:rPr>
              <a:t> Learning Facilities </a:t>
            </a:r>
            <a:r>
              <a:rPr lang="th-TH" sz="3600" dirty="0" smtClean="0">
                <a:sym typeface="Wingdings"/>
              </a:rPr>
              <a:t>ของ นศ. </a:t>
            </a:r>
          </a:p>
          <a:p>
            <a:r>
              <a:rPr lang="th-TH" sz="3600" dirty="0" smtClean="0">
                <a:sym typeface="Wingdings"/>
              </a:rPr>
              <a:t>บรรยากาศอิสระ  ไม่กลัวถูกหาว่าโง่/เพี้ยน </a:t>
            </a:r>
          </a:p>
          <a:p>
            <a:r>
              <a:rPr lang="th-TH" sz="3600" dirty="0" smtClean="0">
                <a:sym typeface="Wingdings"/>
              </a:rPr>
              <a:t>ห้องแห่งความเอื้อเฟื้อ แบ่งปัน </a:t>
            </a:r>
            <a:r>
              <a:rPr lang="th-TH" sz="3600" dirty="0" smtClean="0">
                <a:sym typeface="Wingdings"/>
              </a:rPr>
              <a:t>ปรึกษา</a:t>
            </a:r>
            <a:endParaRPr lang="en-US" sz="3600" dirty="0" smtClean="0">
              <a:sym typeface="Wingdings"/>
            </a:endParaRPr>
          </a:p>
          <a:p>
            <a:r>
              <a:rPr lang="th-TH" sz="3600" dirty="0" smtClean="0">
                <a:sym typeface="Wingdings"/>
              </a:rPr>
              <a:t>ไร้กำแพง/ผนัง </a:t>
            </a:r>
            <a:endParaRPr lang="th-TH" sz="3600" dirty="0" smtClean="0">
              <a:sym typeface="Wingding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51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353" y="140169"/>
            <a:ext cx="4034118" cy="1143000"/>
          </a:xfrm>
          <a:solidFill>
            <a:srgbClr val="0000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การประเมิน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6" y="1376085"/>
            <a:ext cx="6385859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Formative : Summative  90 : 10 </a:t>
            </a:r>
          </a:p>
          <a:p>
            <a:r>
              <a:rPr lang="en-US" sz="3000" dirty="0" smtClean="0"/>
              <a:t>Constructive &amp; Positive Feedback </a:t>
            </a:r>
          </a:p>
          <a:p>
            <a:r>
              <a:rPr lang="en-US" sz="3000" dirty="0" smtClean="0"/>
              <a:t>ALL Dimensions : 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-  Cognitive, Affective, Psychomotor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-  Intellectual </a:t>
            </a:r>
            <a:r>
              <a:rPr lang="en-US" sz="3000" dirty="0" err="1" smtClean="0"/>
              <a:t>Dev</a:t>
            </a:r>
            <a:r>
              <a:rPr lang="en-US" sz="3000" dirty="0" smtClean="0"/>
              <a:t>, Social, Emotional,    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Spiritual, Physical 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- External, Internal 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- 21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Century Skills     </a:t>
            </a:r>
          </a:p>
          <a:p>
            <a:r>
              <a:rPr lang="en-US" sz="3000" dirty="0" smtClean="0"/>
              <a:t>Self-Assessment </a:t>
            </a:r>
            <a:r>
              <a:rPr lang="en-US" sz="3000" dirty="0" smtClean="0">
                <a:sym typeface="Wingdings"/>
              </a:rPr>
              <a:t> Self-Directed Learners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536" y="0"/>
            <a:ext cx="2749263" cy="3914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9187" y="4198473"/>
            <a:ext cx="5047194" cy="1569660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</a:rPr>
              <a:t>ใช้การประเมิน เป็นตัวช่วย</a:t>
            </a:r>
          </a:p>
          <a:p>
            <a:r>
              <a:rPr lang="th-TH" sz="3200" b="1" dirty="0" smtClean="0">
                <a:solidFill>
                  <a:srgbClr val="FF0000"/>
                </a:solidFill>
              </a:rPr>
              <a:t>ให้เกิดการเรียนรู้   </a:t>
            </a:r>
            <a:r>
              <a:rPr lang="th-TH" sz="3200" b="1" dirty="0" smtClean="0">
                <a:solidFill>
                  <a:srgbClr val="0000FF"/>
                </a:solidFill>
              </a:rPr>
              <a:t>ทั้งของ นศ.</a:t>
            </a:r>
          </a:p>
          <a:p>
            <a:r>
              <a:rPr lang="th-TH" sz="3200" b="1" dirty="0" smtClean="0">
                <a:solidFill>
                  <a:srgbClr val="0000FF"/>
                </a:solidFill>
              </a:rPr>
              <a:t>และ อจ.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6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69"/>
            <a:ext cx="8229600" cy="1143000"/>
          </a:xfr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การบริหารงานบุคคลเกี่ยวกับ อจ.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921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ข้อกำหนดภาระงาน  </a:t>
            </a:r>
            <a:r>
              <a:rPr lang="en-US" sz="3600" dirty="0" smtClean="0"/>
              <a:t>: </a:t>
            </a:r>
            <a:r>
              <a:rPr lang="th-TH" sz="3600" dirty="0" smtClean="0"/>
              <a:t>ลดบรรยาย  เพิ่ม </a:t>
            </a:r>
            <a:r>
              <a:rPr lang="en-US" sz="3600" dirty="0" smtClean="0"/>
              <a:t>work-base coordination, PLC, Team Teaching </a:t>
            </a:r>
            <a:r>
              <a:rPr lang="th-TH" sz="3600" dirty="0" smtClean="0"/>
              <a:t>... </a:t>
            </a:r>
            <a:r>
              <a:rPr lang="th-TH" sz="3600" b="1" dirty="0" smtClean="0">
                <a:solidFill>
                  <a:srgbClr val="0000FF"/>
                </a:solidFill>
              </a:rPr>
              <a:t>มจธ.</a:t>
            </a:r>
            <a:r>
              <a:rPr lang="th-TH" sz="3600" dirty="0" smtClean="0"/>
              <a:t> </a:t>
            </a:r>
          </a:p>
          <a:p>
            <a:r>
              <a:rPr lang="th-TH" sz="3600" dirty="0" smtClean="0"/>
              <a:t>ผลงานวิชาการรับใช้สังคม  การจัดการเพื่อใช้เกณฑ์ กพอ. / ของ ม. เอง   </a:t>
            </a:r>
            <a:r>
              <a:rPr lang="th-TH" sz="3600" dirty="0" smtClean="0">
                <a:solidFill>
                  <a:srgbClr val="0000FF"/>
                </a:solidFill>
              </a:rPr>
              <a:t>เพื่อสร้างแรงจูงใจ และคุณภาพ</a:t>
            </a:r>
          </a:p>
          <a:p>
            <a:r>
              <a:rPr lang="th-TH" sz="3600" dirty="0" smtClean="0">
                <a:solidFill>
                  <a:srgbClr val="000000"/>
                </a:solidFill>
              </a:rPr>
              <a:t>หาวิธีจูงใจ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th-TH" sz="3600" dirty="0" smtClean="0">
                <a:solidFill>
                  <a:srgbClr val="000000"/>
                </a:solidFill>
              </a:rPr>
              <a:t>และส่งเสริม </a:t>
            </a:r>
            <a:r>
              <a:rPr lang="en-US" sz="3600" dirty="0" smtClean="0">
                <a:solidFill>
                  <a:srgbClr val="000000"/>
                </a:solidFill>
              </a:rPr>
              <a:t>collective creativity &amp; inter-disciplinary activities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9284" y="2808942"/>
            <a:ext cx="354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rgbClr val="FF6600"/>
                </a:solidFill>
              </a:rPr>
              <a:t>เพื่อเพิ่ม </a:t>
            </a:r>
            <a:r>
              <a:rPr lang="en-US" sz="2400" dirty="0" smtClean="0">
                <a:solidFill>
                  <a:srgbClr val="FF6600"/>
                </a:solidFill>
              </a:rPr>
              <a:t>value-add </a:t>
            </a:r>
            <a:r>
              <a:rPr lang="th-TH" sz="2400" dirty="0" smtClean="0">
                <a:solidFill>
                  <a:srgbClr val="FF6600"/>
                </a:solidFill>
              </a:rPr>
              <a:t>ของ อจ.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7049" y="4467413"/>
            <a:ext cx="3294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rgbClr val="FF6600"/>
                </a:solidFill>
              </a:rPr>
              <a:t>เพื่อเพิ่ม </a:t>
            </a:r>
            <a:r>
              <a:rPr lang="en-US" sz="2400" dirty="0" smtClean="0">
                <a:solidFill>
                  <a:srgbClr val="FF6600"/>
                </a:solidFill>
              </a:rPr>
              <a:t>value-add </a:t>
            </a:r>
            <a:endParaRPr lang="th-TH" sz="2400" dirty="0" smtClean="0">
              <a:solidFill>
                <a:srgbClr val="FF6600"/>
              </a:solidFill>
            </a:endParaRPr>
          </a:p>
          <a:p>
            <a:r>
              <a:rPr lang="th-TH" sz="2400" dirty="0" smtClean="0">
                <a:solidFill>
                  <a:srgbClr val="FF6600"/>
                </a:solidFill>
              </a:rPr>
              <a:t>ของสถาบัน อศ. ต่อสังคม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6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470" y="125228"/>
            <a:ext cx="7470589" cy="1143000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sz="5400" dirty="0" smtClean="0"/>
              <a:t>สรุป</a:t>
            </a:r>
            <a:r>
              <a:rPr lang="th-TH" sz="2400" dirty="0" smtClean="0"/>
              <a:t>การปฏิรูปการเรียนและการสอนใน อศ. ไทย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085"/>
            <a:ext cx="8229600" cy="4824506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/>
              <a:t>เพื่อ </a:t>
            </a:r>
            <a:r>
              <a:rPr lang="en-US" sz="4400" b="1" dirty="0" smtClean="0">
                <a:solidFill>
                  <a:srgbClr val="FF6600"/>
                </a:solidFill>
              </a:rPr>
              <a:t>value-add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th-TH" sz="3600" dirty="0" smtClean="0"/>
              <a:t>ของ อศ. ไทยต่อสังคม/บ้านเมือง    ซึ่งมี </a:t>
            </a:r>
            <a:r>
              <a:rPr lang="en-US" sz="3600" dirty="0" smtClean="0"/>
              <a:t>opportunity </a:t>
            </a:r>
            <a:r>
              <a:rPr lang="th-TH" sz="3600" dirty="0" smtClean="0"/>
              <a:t>สูงมาก</a:t>
            </a:r>
          </a:p>
          <a:p>
            <a:r>
              <a:rPr lang="th-TH" sz="3600" dirty="0" smtClean="0"/>
              <a:t>โดยต้องมีการปฏิรูปในระดับ หลักการ  และการจัดการ </a:t>
            </a:r>
          </a:p>
          <a:p>
            <a:r>
              <a:rPr lang="th-TH" sz="3600" dirty="0" smtClean="0"/>
              <a:t>สถาบัน อศ. ต้องมีกลไกให้ตนเองเป็น </a:t>
            </a:r>
            <a:r>
              <a:rPr lang="en-US" sz="3600" dirty="0" smtClean="0"/>
              <a:t>Learning Organization </a:t>
            </a:r>
          </a:p>
          <a:p>
            <a:r>
              <a:rPr lang="th-TH" sz="3600" dirty="0" smtClean="0"/>
              <a:t>มีกระบวนการเรียนรู้ ในทุกกิจการ/กิจกรรม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97179"/>
            <a:ext cx="77943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solidFill>
                  <a:srgbClr val="FF0000"/>
                </a:solidFill>
              </a:rPr>
              <a:t>กรกส. ต้องเป็นเนื้อเดียวกันกับภารกิจหลักอื่นๆ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2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494</Words>
  <Application>Microsoft Macintosh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ในอุดมศึกษาไทย</vt:lpstr>
      <vt:lpstr>ปฏิรูปอะไรบ้าง</vt:lpstr>
      <vt:lpstr>เป้าหมายของการเรียนรู้</vt:lpstr>
      <vt:lpstr>กระบวนการสอน</vt:lpstr>
      <vt:lpstr>กระบวนการเรียน</vt:lpstr>
      <vt:lpstr>ห้องเรียน</vt:lpstr>
      <vt:lpstr>การประเมิน</vt:lpstr>
      <vt:lpstr>การบริหารงานบุคคลเกี่ยวกับ อจ.</vt:lpstr>
      <vt:lpstr>สรุปการปฏิรูปการเรียนและการสอนใน อศ. ไทย</vt:lpstr>
    </vt:vector>
  </TitlesOfParts>
  <Manager/>
  <Company>pvicharn@gmail.com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 Reform in Thai HE</dc:title>
  <dc:subject/>
  <dc:creator>Vicharn Panich</dc:creator>
  <cp:keywords/>
  <dc:description/>
  <cp:lastModifiedBy>Vicharn Panich</cp:lastModifiedBy>
  <cp:revision>40</cp:revision>
  <dcterms:created xsi:type="dcterms:W3CDTF">2014-01-08T13:53:08Z</dcterms:created>
  <dcterms:modified xsi:type="dcterms:W3CDTF">2014-01-09T12:11:56Z</dcterms:modified>
  <cp:category/>
</cp:coreProperties>
</file>