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73" r:id="rId3"/>
    <p:sldId id="274" r:id="rId4"/>
    <p:sldId id="358" r:id="rId5"/>
    <p:sldId id="268" r:id="rId6"/>
    <p:sldId id="269" r:id="rId7"/>
    <p:sldId id="275" r:id="rId8"/>
    <p:sldId id="379" r:id="rId9"/>
    <p:sldId id="380" r:id="rId10"/>
    <p:sldId id="393" r:id="rId11"/>
    <p:sldId id="388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389" r:id="rId20"/>
    <p:sldId id="390" r:id="rId21"/>
    <p:sldId id="391" r:id="rId22"/>
    <p:sldId id="392" r:id="rId23"/>
    <p:sldId id="381" r:id="rId24"/>
    <p:sldId id="382" r:id="rId25"/>
    <p:sldId id="383" r:id="rId26"/>
    <p:sldId id="401" r:id="rId27"/>
    <p:sldId id="406" r:id="rId28"/>
    <p:sldId id="404" r:id="rId29"/>
    <p:sldId id="405" r:id="rId30"/>
    <p:sldId id="267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ส่วนเริ่มต้น" id="{CEADA8AB-3505-4BA4-8070-34E01EE7C6EE}">
          <p14:sldIdLst>
            <p14:sldId id="272"/>
            <p14:sldId id="273"/>
            <p14:sldId id="274"/>
            <p14:sldId id="358"/>
            <p14:sldId id="268"/>
            <p14:sldId id="269"/>
            <p14:sldId id="275"/>
            <p14:sldId id="379"/>
            <p14:sldId id="380"/>
            <p14:sldId id="393"/>
            <p14:sldId id="388"/>
            <p14:sldId id="394"/>
            <p14:sldId id="395"/>
            <p14:sldId id="396"/>
            <p14:sldId id="397"/>
            <p14:sldId id="398"/>
            <p14:sldId id="399"/>
            <p14:sldId id="400"/>
            <p14:sldId id="389"/>
            <p14:sldId id="390"/>
            <p14:sldId id="391"/>
            <p14:sldId id="392"/>
            <p14:sldId id="381"/>
            <p14:sldId id="382"/>
            <p14:sldId id="383"/>
            <p14:sldId id="401"/>
            <p14:sldId id="406"/>
            <p14:sldId id="404"/>
            <p14:sldId id="405"/>
            <p14:sldId id="267"/>
            <p14:sldId id="257"/>
            <p14:sldId id="261"/>
            <p14:sldId id="262"/>
            <p14:sldId id="357"/>
            <p14:sldId id="263"/>
            <p14:sldId id="265"/>
            <p14:sldId id="342"/>
            <p14:sldId id="343"/>
            <p14:sldId id="347"/>
            <p14:sldId id="345"/>
            <p14:sldId id="346"/>
          </p14:sldIdLst>
        </p14:section>
        <p14:section name="(ส่วนที่ไม่มีชื่อ)" id="{42C54ABD-988B-4492-A022-1F0E7D3EAD79}">
          <p14:sldIdLst>
            <p14:sldId id="284"/>
            <p14:sldId id="285"/>
            <p14:sldId id="286"/>
            <p14:sldId id="287"/>
            <p14:sldId id="288"/>
            <p14:sldId id="289"/>
            <p14:sldId id="348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1"/>
            <p14:sldId id="359"/>
            <p14:sldId id="312"/>
            <p14:sldId id="313"/>
            <p14:sldId id="314"/>
            <p14:sldId id="315"/>
            <p14:sldId id="375"/>
            <p14:sldId id="377"/>
            <p14:sldId id="376"/>
            <p14:sldId id="378"/>
            <p14:sldId id="316"/>
            <p14:sldId id="317"/>
            <p14:sldId id="318"/>
            <p14:sldId id="31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9"/>
            <p14:sldId id="360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61"/>
            <p14:sldId id="350"/>
            <p14:sldId id="351"/>
            <p14:sldId id="353"/>
            <p14:sldId id="352"/>
            <p14:sldId id="3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4F8"/>
    <a:srgbClr val="FF0066"/>
    <a:srgbClr val="008000"/>
    <a:srgbClr val="003399"/>
    <a:srgbClr val="003300"/>
    <a:srgbClr val="FF3399"/>
    <a:srgbClr val="006600"/>
    <a:srgbClr val="FF33CC"/>
    <a:srgbClr val="FFCCFF"/>
    <a:srgbClr val="C6E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695" autoAdjust="0"/>
    <p:restoredTop sz="94681" autoAdjust="0"/>
  </p:normalViewPr>
  <p:slideViewPr>
    <p:cSldViewPr>
      <p:cViewPr>
        <p:scale>
          <a:sx n="60" d="100"/>
          <a:sy n="60" d="100"/>
        </p:scale>
        <p:origin x="-181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BF32-5514-4EE7-B15F-69079F390F54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CC26-4535-448B-9EEB-1FF649CB17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4210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F688-A41C-4264-9449-889D6AD6B101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6329-7E2C-44A6-B3C9-E6CB9702BD3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5381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6808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6329-7E2C-44A6-B3C9-E6CB9702BD39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4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4362-77C3-49EC-A688-5DCEB25CC1B7}" type="datetimeFigureOut">
              <a:rPr lang="th-TH" smtClean="0"/>
              <a:pPr/>
              <a:t>06/01/57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6C2D-41CB-4881-9FAC-F4B32D464B9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461665"/>
            <a:ext cx="9144000" cy="639633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โรงเรียนบ้านเขานางสางหัว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สังกัด </a:t>
            </a:r>
            <a:r>
              <a:rPr lang="th-TH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สพป.กจ.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b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กลุ่มโรงเรียนเลาขวัญ</a:t>
            </a:r>
            <a:endParaRPr lang="th-TH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BF2"/>
              </a:clrFrom>
              <a:clrTo>
                <a:srgbClr val="E7EBF2">
                  <a:alpha val="0"/>
                </a:srgbClr>
              </a:clrTo>
            </a:clrChange>
          </a:blip>
          <a:srcRect r="4128"/>
          <a:stretch>
            <a:fillRect/>
          </a:stretch>
        </p:blipFill>
        <p:spPr bwMode="auto">
          <a:xfrm>
            <a:off x="1357290" y="1000108"/>
            <a:ext cx="6530542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-3596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600" b="1" dirty="0" smtClean="0">
                <a:solidFill>
                  <a:schemeClr val="bg1"/>
                </a:solidFill>
                <a:latin typeface="Facebook Letter Faces" pitchFamily="2" charset="0"/>
                <a:cs typeface="FreesiaUPC" pitchFamily="34" charset="-34"/>
              </a:rPr>
              <a:t>welcome</a:t>
            </a:r>
            <a:endParaRPr lang="th-TH" sz="3600" b="1" dirty="0">
              <a:solidFill>
                <a:schemeClr val="bg1"/>
              </a:solidFill>
              <a:latin typeface="Facebook Letter Faces" pitchFamily="2" charset="0"/>
              <a:cs typeface="FreesiaUPC" pitchFamily="34" charset="-34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550" y="145504"/>
            <a:ext cx="207835" cy="24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Administrator\Desktop\รุปเขานา5556\รูป\DSC043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89"/>
          <a:stretch/>
        </p:blipFill>
        <p:spPr bwMode="auto">
          <a:xfrm>
            <a:off x="1970750" y="672068"/>
            <a:ext cx="5786478" cy="32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31" y="461665"/>
            <a:ext cx="1950058" cy="275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1863" y="1268413"/>
            <a:ext cx="3024187" cy="4464050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ปรัชญา</a:t>
            </a:r>
            <a:b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ของ</a:t>
            </a:r>
            <a:b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เศรษฐกิจพอเพียง</a:t>
            </a:r>
            <a:b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Sufficiency </a:t>
            </a:r>
            <a:b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Economy</a:t>
            </a:r>
            <a:endParaRPr lang="th-TH" sz="4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5" descr="the%20king2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992813" cy="66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3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CIM\100OLYMP\P915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114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63" name="ชื่อเรื่อง 1"/>
          <p:cNvSpPr>
            <a:spLocks noGrp="1"/>
          </p:cNvSpPr>
          <p:nvPr>
            <p:ph type="title"/>
          </p:nvPr>
        </p:nvSpPr>
        <p:spPr>
          <a:xfrm>
            <a:off x="950913" y="-26988"/>
            <a:ext cx="8229600" cy="1143001"/>
          </a:xfrm>
        </p:spPr>
        <p:txBody>
          <a:bodyPr/>
          <a:lstStyle/>
          <a:p>
            <a:pPr algn="r" eaLnBrk="1" hangingPunct="1"/>
            <a:r>
              <a:rPr lang="th-TH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บริหารภายใต้ 3 ห่วง  2 เงื่อนไข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80728"/>
            <a:ext cx="7128792" cy="57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11044" y="846350"/>
            <a:ext cx="69493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003399"/>
                </a:solidFill>
              </a:rPr>
              <a:t>“</a:t>
            </a: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เศรษฐกิจพอเพียง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เป็นเสมือนรากฐานของชีวิต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รากฐานความมั่นคงของแผ่นดิน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เปรียบเสมือนเสาเข็ม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ที่ตอกรองรับบ้านเรือน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ตัวอาคารไว้นั่นเอง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สิ่งก่อสร้างจะมั่นคงได้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ก็อยู่ที่เสาเข็ม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แต่คนส่วนมากมองไม่เห็นเสาเข็ม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และลืมเสาเข็มเสียด้วยซ้ำไป</a:t>
            </a:r>
            <a:r>
              <a:rPr lang="en-US" sz="3600" b="1" dirty="0">
                <a:solidFill>
                  <a:srgbClr val="003399"/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srgbClr val="003399"/>
                </a:solidFill>
              </a:rPr>
              <a:t>พระราชดำรัสพระบาทสมเด็จพระ</a:t>
            </a:r>
            <a:r>
              <a:rPr lang="th-TH" sz="3600" b="1" dirty="0" smtClean="0">
                <a:solidFill>
                  <a:srgbClr val="003399"/>
                </a:solidFill>
              </a:rPr>
              <a:t>เจ้าอยู่หัว</a:t>
            </a:r>
            <a:r>
              <a:rPr lang="th-TH" sz="4000" b="1" dirty="0" smtClean="0">
                <a:solidFill>
                  <a:schemeClr val="bg1"/>
                </a:solidFill>
              </a:rPr>
              <a:t>ยู่</a:t>
            </a:r>
            <a:r>
              <a:rPr lang="th-TH" sz="4000" b="1" dirty="0">
                <a:solidFill>
                  <a:schemeClr val="bg1"/>
                </a:solidFill>
              </a:rPr>
              <a:t>หัว</a:t>
            </a:r>
          </a:p>
        </p:txBody>
      </p:sp>
    </p:spTree>
    <p:extLst>
      <p:ext uri="{BB962C8B-B14F-4D97-AF65-F5344CB8AC3E}">
        <p14:creationId xmlns:p14="http://schemas.microsoft.com/office/powerpoint/2010/main" xmlns="" val="9208039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42988" y="333375"/>
            <a:ext cx="7200900" cy="83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หลักปรัชญาของเศรษฐกิจพอเพียง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21600000">
            <a:off x="2555875" y="1268413"/>
            <a:ext cx="3889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102" tIns="49051" rIns="98102" bIns="49051">
            <a:spAutoFit/>
          </a:bodyPr>
          <a:lstStyle>
            <a:lvl1pPr defTabSz="9810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88950" defTabSz="9810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981075" defTabSz="9810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470025" defTabSz="9810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962150" defTabSz="9810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419350" defTabSz="98107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876550" defTabSz="98107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333750" defTabSz="98107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790950" defTabSz="98107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3600" b="1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ทางสายกลาง </a:t>
            </a:r>
            <a:r>
              <a:rPr lang="th-TH" sz="3600" b="1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 </a:t>
            </a:r>
            <a:r>
              <a:rPr lang="th-TH" sz="3600" b="1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พอเพียง</a:t>
            </a: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1547813" y="1268413"/>
            <a:ext cx="6264275" cy="2520950"/>
            <a:chOff x="975" y="799"/>
            <a:chExt cx="3946" cy="1588"/>
          </a:xfrm>
        </p:grpSpPr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 rot="10800000">
              <a:off x="975" y="799"/>
              <a:ext cx="3946" cy="1588"/>
            </a:xfrm>
            <a:prstGeom prst="rect">
              <a:avLst/>
            </a:prstGeom>
            <a:noFill/>
            <a:ln w="28575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7675" name="Group 27"/>
            <p:cNvGrpSpPr>
              <a:grpSpLocks/>
            </p:cNvGrpSpPr>
            <p:nvPr/>
          </p:nvGrpSpPr>
          <p:grpSpPr bwMode="auto">
            <a:xfrm>
              <a:off x="1474" y="1162"/>
              <a:ext cx="2949" cy="1134"/>
              <a:chOff x="1519" y="1344"/>
              <a:chExt cx="2949" cy="1134"/>
            </a:xfrm>
          </p:grpSpPr>
          <p:sp>
            <p:nvSpPr>
              <p:cNvPr id="27657" name="Oval 9"/>
              <p:cNvSpPr>
                <a:spLocks noChangeArrowheads="1"/>
              </p:cNvSpPr>
              <p:nvPr/>
            </p:nvSpPr>
            <p:spPr bwMode="auto">
              <a:xfrm rot="21600000">
                <a:off x="1519" y="1798"/>
                <a:ext cx="1497" cy="680"/>
              </a:xfrm>
              <a:prstGeom prst="ellips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6B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8102" tIns="49051" rIns="98102" bIns="49051" anchor="ctr"/>
              <a:lstStyle/>
              <a:p>
                <a:pPr algn="ctr" defTabSz="981075"/>
                <a:endParaRPr lang="th-TH" sz="190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 rot="21600000">
                <a:off x="1630" y="1979"/>
                <a:ext cx="1180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8102" tIns="49051" rIns="98102" bIns="49051">
                <a:spAutoFit/>
              </a:bodyPr>
              <a:lstStyle>
                <a:lvl1pPr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488950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981075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470025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1962150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4193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8765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3337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7909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b="1">
                    <a:latin typeface="Browallia New" pitchFamily="34" charset="-34"/>
                    <a:cs typeface="Browallia New" pitchFamily="34" charset="-34"/>
                  </a:rPr>
                  <a:t>มีเหตุผล</a:t>
                </a:r>
              </a:p>
            </p:txBody>
          </p:sp>
          <p:sp>
            <p:nvSpPr>
              <p:cNvPr id="27659" name="Oval 11"/>
              <p:cNvSpPr>
                <a:spLocks noChangeArrowheads="1"/>
              </p:cNvSpPr>
              <p:nvPr/>
            </p:nvSpPr>
            <p:spPr bwMode="auto">
              <a:xfrm rot="21600000">
                <a:off x="2789" y="1797"/>
                <a:ext cx="1452" cy="681"/>
              </a:xfrm>
              <a:prstGeom prst="ellipse">
                <a:avLst/>
              </a:prstGeom>
              <a:noFill/>
              <a:ln w="12700">
                <a:solidFill>
                  <a:srgbClr val="00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8102" tIns="49051" rIns="98102" bIns="49051" anchor="ctr"/>
              <a:lstStyle/>
              <a:p>
                <a:pPr algn="ctr" defTabSz="981075"/>
                <a:endParaRPr lang="th-TH" sz="1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 rot="21600000">
                <a:off x="2971" y="1983"/>
                <a:ext cx="1497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66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8102" tIns="49051" rIns="98102" bIns="49051">
                <a:spAutoFit/>
              </a:bodyPr>
              <a:lstStyle>
                <a:lvl1pPr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488950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981075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470025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1962150" defTabSz="981075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4193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8765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3337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790950" defTabSz="981075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th-TH" b="1">
                    <a:latin typeface="Browallia New" pitchFamily="34" charset="-34"/>
                    <a:cs typeface="Browallia New" pitchFamily="34" charset="-34"/>
                  </a:rPr>
                  <a:t>มีภูมิคุ้มกันในตัว</a:t>
                </a:r>
              </a:p>
            </p:txBody>
          </p:sp>
          <p:grpSp>
            <p:nvGrpSpPr>
              <p:cNvPr id="27673" name="Group 25"/>
              <p:cNvGrpSpPr>
                <a:grpSpLocks/>
              </p:cNvGrpSpPr>
              <p:nvPr/>
            </p:nvGrpSpPr>
            <p:grpSpPr bwMode="auto">
              <a:xfrm>
                <a:off x="2154" y="1344"/>
                <a:ext cx="1451" cy="659"/>
                <a:chOff x="2200" y="1389"/>
                <a:chExt cx="1361" cy="659"/>
              </a:xfrm>
            </p:grpSpPr>
            <p:sp>
              <p:nvSpPr>
                <p:cNvPr id="27662" name="Text Box 14"/>
                <p:cNvSpPr txBox="1">
                  <a:spLocks noChangeArrowheads="1"/>
                </p:cNvSpPr>
                <p:nvPr/>
              </p:nvSpPr>
              <p:spPr bwMode="auto">
                <a:xfrm rot="21600000">
                  <a:off x="2334" y="1473"/>
                  <a:ext cx="1226" cy="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66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8102" tIns="49051" rIns="98102" bIns="49051">
                  <a:spAutoFit/>
                </a:bodyPr>
                <a:lstStyle>
                  <a:lvl1pPr defTabSz="981075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488950" defTabSz="981075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981075" defTabSz="981075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470025" defTabSz="981075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1962150" defTabSz="981075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419350" defTabSz="981075" fontAlgn="base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876550" defTabSz="981075" fontAlgn="base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333750" defTabSz="981075" fontAlgn="base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790950" defTabSz="981075" fontAlgn="base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/>
                  <a:r>
                    <a:rPr lang="th-TH" b="1">
                      <a:latin typeface="Browallia New" pitchFamily="34" charset="-34"/>
                      <a:cs typeface="Browallia New" pitchFamily="34" charset="-34"/>
                    </a:rPr>
                    <a:t>พอประมาณ</a:t>
                  </a:r>
                </a:p>
              </p:txBody>
            </p:sp>
            <p:sp>
              <p:nvSpPr>
                <p:cNvPr id="27663" name="Oval 15"/>
                <p:cNvSpPr>
                  <a:spLocks noChangeArrowheads="1"/>
                </p:cNvSpPr>
                <p:nvPr/>
              </p:nvSpPr>
              <p:spPr bwMode="auto">
                <a:xfrm rot="21600000">
                  <a:off x="2200" y="1389"/>
                  <a:ext cx="1361" cy="659"/>
                </a:xfrm>
                <a:prstGeom prst="ellipse">
                  <a:avLst/>
                </a:prstGeom>
                <a:noFill/>
                <a:ln w="12700">
                  <a:solidFill>
                    <a:srgbClr val="D82E1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8102" tIns="49051" rIns="98102" bIns="49051" anchor="ctr"/>
                <a:lstStyle/>
                <a:p>
                  <a:pPr algn="ctr" defTabSz="981075"/>
                  <a:endParaRPr lang="th-TH" sz="1900">
                    <a:solidFill>
                      <a:srgbClr val="D82E1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971550" y="3789363"/>
            <a:ext cx="7200900" cy="792162"/>
            <a:chOff x="703" y="3113"/>
            <a:chExt cx="4536" cy="499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703" y="3113"/>
              <a:ext cx="2268" cy="4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2971" y="3113"/>
              <a:ext cx="2268" cy="4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1020" y="3186"/>
              <a:ext cx="1506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เงื่อนไขความรู้ </a:t>
              </a:r>
              <a:br>
                <a:rPr lang="th-TH" sz="2400" b="1">
                  <a:latin typeface="Browallia New" pitchFamily="34" charset="-34"/>
                  <a:cs typeface="Browallia New" pitchFamily="34" charset="-34"/>
                </a:rPr>
              </a:br>
              <a:r>
                <a:rPr lang="th-TH" sz="2400">
                  <a:latin typeface="Browallia New" pitchFamily="34" charset="-34"/>
                  <a:cs typeface="Browallia New" pitchFamily="34" charset="-34"/>
                </a:rPr>
                <a:t>รอบรู้ รอบคอบ ระมัดระวัง</a:t>
              </a: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2971" y="3158"/>
              <a:ext cx="226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เงื่อนไขคุณธรรม</a:t>
              </a:r>
            </a:p>
            <a:p>
              <a:pPr algn="ctr">
                <a:lnSpc>
                  <a:spcPct val="80000"/>
                </a:lnSpc>
              </a:pPr>
              <a:r>
                <a:rPr lang="th-TH" sz="2400">
                  <a:latin typeface="Browallia New" pitchFamily="34" charset="-34"/>
                  <a:cs typeface="Browallia New" pitchFamily="34" charset="-34"/>
                </a:rPr>
                <a:t>ซื่อสัตย์สุจริต อดทน เพียร มีสติ ปัญญา</a:t>
              </a:r>
            </a:p>
          </p:txBody>
        </p:sp>
      </p:grp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971550" y="4652963"/>
            <a:ext cx="7221538" cy="863600"/>
            <a:chOff x="612" y="2931"/>
            <a:chExt cx="4549" cy="544"/>
          </a:xfrm>
        </p:grpSpPr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612" y="3102"/>
              <a:ext cx="4549" cy="3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h-TH" sz="3200" b="1"/>
                <a:t>เศรษฐกิจ     สังคม     สิ่งแวดล้อม     วัฒนธรรม  </a:t>
              </a:r>
            </a:p>
          </p:txBody>
        </p:sp>
        <p:sp>
          <p:nvSpPr>
            <p:cNvPr id="27687" name="AutoShape 39"/>
            <p:cNvSpPr>
              <a:spLocks noChangeArrowheads="1"/>
            </p:cNvSpPr>
            <p:nvPr/>
          </p:nvSpPr>
          <p:spPr bwMode="auto">
            <a:xfrm>
              <a:off x="2699" y="2931"/>
              <a:ext cx="317" cy="1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971550" y="5588000"/>
            <a:ext cx="7221538" cy="865188"/>
            <a:chOff x="612" y="3520"/>
            <a:chExt cx="4549" cy="545"/>
          </a:xfrm>
        </p:grpSpPr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612" y="3692"/>
              <a:ext cx="4549" cy="3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h-TH" sz="3200" b="1" dirty="0"/>
                <a:t>ก้าวหน้า  สมดุล  มั่นคง  และยั่งยืน  พร้อมรับการเปลี่ยนแปลง</a:t>
              </a:r>
            </a:p>
          </p:txBody>
        </p:sp>
        <p:sp>
          <p:nvSpPr>
            <p:cNvPr id="27688" name="AutoShape 40"/>
            <p:cNvSpPr>
              <a:spLocks noChangeArrowheads="1"/>
            </p:cNvSpPr>
            <p:nvPr/>
          </p:nvSpPr>
          <p:spPr bwMode="auto">
            <a:xfrm>
              <a:off x="2699" y="3520"/>
              <a:ext cx="317" cy="1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xmlns="" val="36707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85875" y="249238"/>
            <a:ext cx="6381750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b="1"/>
              <a:t>หลักของความพอประมาณ (พอดี) 5 ประการ</a:t>
            </a:r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250825" y="1384300"/>
            <a:ext cx="2422525" cy="4806950"/>
            <a:chOff x="158" y="872"/>
            <a:chExt cx="1526" cy="3028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58" y="872"/>
              <a:ext cx="10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b="1"/>
                <a:t>1.พอดีด้านจิตใจ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58" y="1434"/>
              <a:ext cx="11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b="1"/>
                <a:t>2.พอดีด้านสังคม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58" y="2069"/>
              <a:ext cx="152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th-TH" sz="2400" b="1"/>
                <a:t>3.พอดีด้านทรัพยากร</a:t>
              </a:r>
            </a:p>
            <a:p>
              <a:pPr>
                <a:lnSpc>
                  <a:spcPct val="85000"/>
                </a:lnSpc>
              </a:pPr>
              <a:r>
                <a:rPr lang="th-TH" sz="2400" b="1"/>
                <a:t>  ธรรมชาติและสิ่งแวดล้อม</a:t>
              </a: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58" y="2840"/>
              <a:ext cx="13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b="1"/>
                <a:t>4.พอดีด้านเทคโนโลยี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58" y="3612"/>
              <a:ext cx="1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400" b="1"/>
                <a:t>5.พอดีด้านเศรษฐกิจ</a:t>
              </a:r>
            </a:p>
          </p:txBody>
        </p: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892425" y="3213100"/>
            <a:ext cx="5927725" cy="840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00CC"/>
                </a:solidFill>
              </a:rPr>
              <a:t>รู้จักใช้และจัดการอย่างฉลาดและรอบคอบและเกิดความ</a:t>
            </a:r>
            <a:r>
              <a:rPr lang="th-TH" b="1" dirty="0" smtClean="0">
                <a:solidFill>
                  <a:srgbClr val="0000CC"/>
                </a:solidFill>
              </a:rPr>
              <a:t>ยั่งยืนสูงสุด</a:t>
            </a:r>
            <a:endParaRPr lang="th-TH" b="1" dirty="0">
              <a:solidFill>
                <a:srgbClr val="0000CC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892425" y="1196975"/>
            <a:ext cx="5927725" cy="83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b="1">
                <a:solidFill>
                  <a:srgbClr val="0000CC"/>
                </a:solidFill>
              </a:rPr>
              <a:t>เข็มแข็ง มีจิตสำนึกที่ดี เอื้ออาทร ประนีประนอม นึกถึงประโยชน์ส่วนรวม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892425" y="2205038"/>
            <a:ext cx="5927725" cy="83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b="1">
                <a:solidFill>
                  <a:srgbClr val="0000CC"/>
                </a:solidFill>
              </a:rPr>
              <a:t>ช่วยเหลือเกื้อกูล รู้รักสามัคคี สร้างความเข้มแข็งให้ครอบครัวและชุมชน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892425" y="4221163"/>
            <a:ext cx="5927725" cy="15735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00CC"/>
                </a:solidFill>
              </a:rPr>
              <a:t>รู้จักใช้เทคโนโลยีที่เหมาะสมและสอดคล้องต่อความ</a:t>
            </a:r>
            <a:r>
              <a:rPr lang="th-TH" b="1" dirty="0" smtClean="0">
                <a:solidFill>
                  <a:srgbClr val="0000CC"/>
                </a:solidFill>
              </a:rPr>
              <a:t>ต้องการเป็น</a:t>
            </a:r>
            <a:r>
              <a:rPr lang="th-TH" b="1" dirty="0">
                <a:solidFill>
                  <a:srgbClr val="0000CC"/>
                </a:solidFill>
              </a:rPr>
              <a:t>ประโยชน์ต่อสภาพแวดล้อมและเกิดประโยชน์ต่อส่วนรวมและพัฒนาจากภูมิปัญญาชาวบ้านก่อน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892425" y="5951757"/>
            <a:ext cx="5927725" cy="840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00CC"/>
                </a:solidFill>
              </a:rPr>
              <a:t>เพิ่มรายได้ ลดรายจ่าย ดำรงชีวิตอย่างพอควร พออยู่ พอ</a:t>
            </a:r>
            <a:r>
              <a:rPr lang="th-TH" b="1" dirty="0" smtClean="0">
                <a:solidFill>
                  <a:srgbClr val="0000CC"/>
                </a:solidFill>
              </a:rPr>
              <a:t>กินสมควร</a:t>
            </a:r>
            <a:r>
              <a:rPr lang="th-TH" b="1" dirty="0">
                <a:solidFill>
                  <a:srgbClr val="0000CC"/>
                </a:solidFill>
              </a:rPr>
              <a:t>ตามอัตตาภาพและฐานะของตน</a:t>
            </a:r>
          </a:p>
        </p:txBody>
      </p:sp>
    </p:spTree>
    <p:extLst>
      <p:ext uri="{BB962C8B-B14F-4D97-AF65-F5344CB8AC3E}">
        <p14:creationId xmlns:p14="http://schemas.microsoft.com/office/powerpoint/2010/main" xmlns="" val="7293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28687" grpId="0" animBg="1"/>
      <p:bldP spid="28688" grpId="0" animBg="1"/>
      <p:bldP spid="28689" grpId="0" animBg="1"/>
      <p:bldP spid="286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47813" y="282575"/>
            <a:ext cx="647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หลักของความมีเหตุผล 5 ประการ</a:t>
            </a:r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250825" y="1341438"/>
            <a:ext cx="8582025" cy="531812"/>
            <a:chOff x="158" y="845"/>
            <a:chExt cx="5406" cy="335"/>
          </a:xfrm>
        </p:grpSpPr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567" y="845"/>
              <a:ext cx="499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b="1">
                  <a:solidFill>
                    <a:srgbClr val="990033"/>
                  </a:solidFill>
                </a:rPr>
                <a:t>1.ยึดความประหยัด ตัดทอนค่าใช้จ่ายในทุกด้าน ลดความฟุ่มเฟือยในการดำรงชีวิต</a:t>
              </a:r>
            </a:p>
          </p:txBody>
        </p:sp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158" y="890"/>
              <a:ext cx="341" cy="227"/>
            </a:xfrm>
            <a:prstGeom prst="chevron">
              <a:avLst>
                <a:gd name="adj" fmla="val 37555"/>
              </a:avLst>
            </a:prstGeom>
            <a:solidFill>
              <a:schemeClr val="accent1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250825" y="2038350"/>
            <a:ext cx="8569325" cy="958850"/>
            <a:chOff x="158" y="1284"/>
            <a:chExt cx="5398" cy="604"/>
          </a:xfrm>
        </p:grpSpPr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576" y="1284"/>
              <a:ext cx="4980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b="1" dirty="0">
                  <a:solidFill>
                    <a:srgbClr val="990033"/>
                  </a:solidFill>
                </a:rPr>
                <a:t>2.ยึดถือการประกอบอาชีพด้วยความถูกต้อง สุจริต แม้จะตกอยู่ในภาวะขาด</a:t>
              </a:r>
              <a:r>
                <a:rPr lang="th-TH" b="1" dirty="0" smtClean="0">
                  <a:solidFill>
                    <a:srgbClr val="990033"/>
                  </a:solidFill>
                </a:rPr>
                <a:t>แคลน </a:t>
              </a:r>
              <a:r>
                <a:rPr lang="th-TH" b="1" dirty="0">
                  <a:solidFill>
                    <a:srgbClr val="990033"/>
                  </a:solidFill>
                </a:rPr>
                <a:t>ในการดำรงชีวิต</a:t>
              </a:r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158" y="1434"/>
              <a:ext cx="341" cy="227"/>
            </a:xfrm>
            <a:prstGeom prst="chevron">
              <a:avLst>
                <a:gd name="adj" fmla="val 37555"/>
              </a:avLst>
            </a:prstGeom>
            <a:solidFill>
              <a:schemeClr val="accent1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250825" y="3190875"/>
            <a:ext cx="8555038" cy="958850"/>
            <a:chOff x="158" y="2010"/>
            <a:chExt cx="5389" cy="604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567" y="2010"/>
              <a:ext cx="4980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b="1" dirty="0">
                  <a:solidFill>
                    <a:srgbClr val="990033"/>
                  </a:solidFill>
                </a:rPr>
                <a:t>3.ละเลิกการเก่งแย่งผลประโยชน์และแข่งขันในทางการค้าขายประกอบอาชีพ</a:t>
              </a:r>
              <a:r>
                <a:rPr lang="th-TH" b="1" dirty="0" smtClean="0">
                  <a:solidFill>
                    <a:srgbClr val="990033"/>
                  </a:solidFill>
                </a:rPr>
                <a:t>แบบ </a:t>
              </a:r>
              <a:r>
                <a:rPr lang="th-TH" b="1" dirty="0">
                  <a:solidFill>
                    <a:srgbClr val="990033"/>
                  </a:solidFill>
                </a:rPr>
                <a:t>ต่อสู้กันอย่างรุนแรง</a:t>
              </a: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158" y="2160"/>
              <a:ext cx="341" cy="227"/>
            </a:xfrm>
            <a:prstGeom prst="chevron">
              <a:avLst>
                <a:gd name="adj" fmla="val 37555"/>
              </a:avLst>
            </a:prstGeom>
            <a:solidFill>
              <a:schemeClr val="accent1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50825" y="4337050"/>
            <a:ext cx="8555038" cy="531813"/>
            <a:chOff x="158" y="2732"/>
            <a:chExt cx="5389" cy="335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567" y="2732"/>
              <a:ext cx="4980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b="1">
                  <a:solidFill>
                    <a:srgbClr val="990033"/>
                  </a:solidFill>
                </a:rPr>
                <a:t>4.ไม่หยุดนิ่งที่หาหนทางในชีวิต หลุดพ้นจากความทุกข์ยาก</a:t>
              </a:r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158" y="2750"/>
              <a:ext cx="341" cy="227"/>
            </a:xfrm>
            <a:prstGeom prst="chevron">
              <a:avLst>
                <a:gd name="adj" fmla="val 37555"/>
              </a:avLst>
            </a:prstGeom>
            <a:solidFill>
              <a:schemeClr val="accent1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250825" y="5067302"/>
            <a:ext cx="8555038" cy="1384301"/>
            <a:chOff x="158" y="3192"/>
            <a:chExt cx="5389" cy="872"/>
          </a:xfrm>
        </p:grpSpPr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567" y="3192"/>
              <a:ext cx="4980" cy="8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b="1" dirty="0">
                  <a:solidFill>
                    <a:srgbClr val="990033"/>
                  </a:solidFill>
                </a:rPr>
                <a:t>5.ปฏิบัติตนในแนวทางที่ดี ลด เลิก สิ่งยั่วกิเลสให้หมดสิ้นไป ไม่ก่อความชั่ว</a:t>
              </a:r>
              <a:r>
                <a:rPr lang="th-TH" b="1" dirty="0" smtClean="0">
                  <a:solidFill>
                    <a:srgbClr val="990033"/>
                  </a:solidFill>
                </a:rPr>
                <a:t>ให้  </a:t>
              </a:r>
              <a:r>
                <a:rPr lang="th-TH" b="1" dirty="0">
                  <a:solidFill>
                    <a:srgbClr val="990033"/>
                  </a:solidFill>
                </a:rPr>
                <a:t>เป็นเครื่องทำลายตัวเอง ทำลายผู้อื่น พยายามเพิ่มพูนรักษาความดี ที่มีอยู่</a:t>
              </a:r>
              <a:r>
                <a:rPr lang="th-TH" b="1" dirty="0" smtClean="0">
                  <a:solidFill>
                    <a:srgbClr val="990033"/>
                  </a:solidFill>
                </a:rPr>
                <a:t>ให้งอก</a:t>
              </a:r>
              <a:r>
                <a:rPr lang="th-TH" b="1" dirty="0">
                  <a:solidFill>
                    <a:srgbClr val="990033"/>
                  </a:solidFill>
                </a:rPr>
                <a:t>งามสมบูรณ์ยิ่งขึ้น</a:t>
              </a:r>
            </a:p>
          </p:txBody>
        </p:sp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158" y="3566"/>
              <a:ext cx="341" cy="227"/>
            </a:xfrm>
            <a:prstGeom prst="chevron">
              <a:avLst>
                <a:gd name="adj" fmla="val 37555"/>
              </a:avLst>
            </a:prstGeom>
            <a:solidFill>
              <a:schemeClr val="accent1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xmlns="" val="33835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2268538" y="979488"/>
            <a:ext cx="4897437" cy="2089150"/>
            <a:chOff x="1429" y="617"/>
            <a:chExt cx="3085" cy="1316"/>
          </a:xfrm>
        </p:grpSpPr>
        <p:sp>
          <p:nvSpPr>
            <p:cNvPr id="30722" name="AutoShape 2"/>
            <p:cNvSpPr>
              <a:spLocks noChangeArrowheads="1"/>
            </p:cNvSpPr>
            <p:nvPr/>
          </p:nvSpPr>
          <p:spPr bwMode="auto">
            <a:xfrm>
              <a:off x="1429" y="617"/>
              <a:ext cx="3085" cy="1316"/>
            </a:xfrm>
            <a:prstGeom prst="cloudCallout">
              <a:avLst>
                <a:gd name="adj1" fmla="val -12884"/>
                <a:gd name="adj2" fmla="val 91412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th-TH"/>
            </a:p>
          </p:txBody>
        </p:sp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1807" y="911"/>
              <a:ext cx="2299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4000" b="1"/>
                <a:t>หลักของความมีภูมิคุ้มกัน</a:t>
              </a:r>
            </a:p>
            <a:p>
              <a:pPr algn="ctr">
                <a:lnSpc>
                  <a:spcPct val="90000"/>
                </a:lnSpc>
              </a:pPr>
              <a:r>
                <a:rPr lang="th-TH" sz="4000" b="1"/>
                <a:t> 2 ประการ</a:t>
              </a:r>
            </a:p>
          </p:txBody>
        </p:sp>
      </p:grp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42988" y="4221163"/>
            <a:ext cx="736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ภูมิปัญญา</a:t>
            </a: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มีความรู้ รอบครอบ และระมัดระวัง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42988" y="5103813"/>
            <a:ext cx="736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ภูมิธรรม</a:t>
            </a: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ซื่อสัตย์ สุจริต ขยันอดทนและแบ่งปัน</a:t>
            </a:r>
          </a:p>
        </p:txBody>
      </p:sp>
    </p:spTree>
    <p:extLst>
      <p:ext uri="{BB962C8B-B14F-4D97-AF65-F5344CB8AC3E}">
        <p14:creationId xmlns:p14="http://schemas.microsoft.com/office/powerpoint/2010/main" xmlns="" val="6472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042988" y="1498600"/>
            <a:ext cx="6769100" cy="4667250"/>
          </a:xfrm>
          <a:prstGeom prst="wedgeEllipseCallout">
            <a:avLst>
              <a:gd name="adj1" fmla="val 57176"/>
              <a:gd name="adj2" fmla="val -45069"/>
            </a:avLst>
          </a:prstGeom>
          <a:solidFill>
            <a:srgbClr val="FFFFCC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102" tIns="49051" rIns="98102" bIns="49051" anchor="ctr"/>
          <a:lstStyle/>
          <a:p>
            <a:pPr algn="ctr" defTabSz="981075">
              <a:lnSpc>
                <a:spcPct val="110000"/>
              </a:lnSpc>
            </a:pPr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ความพอเพียงนี้ อาจจะมีของหรูหราก็ได้</a:t>
            </a:r>
            <a:b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แต่ว่าต้องไม่เบียดเบียนคนอื่น</a:t>
            </a:r>
            <a:b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ต้องให้พอประมาณตามอัตภาพ พูดจาก็พอเพียง</a:t>
            </a:r>
            <a:b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ทำอะไรก็พอเพียง ปฏิบัติตนก็พอเพียง</a:t>
            </a:r>
          </a:p>
          <a:p>
            <a:pPr algn="ctr" defTabSz="981075">
              <a:lnSpc>
                <a:spcPct val="110000"/>
              </a:lnSpc>
            </a:pPr>
            <a:endParaRPr lang="th-TH" sz="3200" b="1">
              <a:solidFill>
                <a:srgbClr val="336600"/>
              </a:solidFill>
              <a:latin typeface="Browallia New" pitchFamily="34" charset="-34"/>
              <a:cs typeface="FreesiaUPC" pitchFamily="34" charset="-34"/>
            </a:endParaRPr>
          </a:p>
          <a:p>
            <a:pPr algn="ctr" defTabSz="981075"/>
            <a:r>
              <a:rPr lang="th-TH" sz="3200" b="1" i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พระราชดำรัส (๔ ธ.ค. ๒๕๔๑)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63713" y="447675"/>
            <a:ext cx="572611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83" tIns="49391" rIns="98783" bIns="49391" anchor="ctr"/>
          <a:lstStyle/>
          <a:p>
            <a:pPr algn="ctr" defTabSz="981075">
              <a:lnSpc>
                <a:spcPct val="110000"/>
              </a:lnSpc>
            </a:pPr>
            <a:r>
              <a:rPr lang="th-TH" sz="4300" b="1">
                <a:solidFill>
                  <a:srgbClr val="000099"/>
                </a:solidFill>
                <a:latin typeface="Browallia New" pitchFamily="34" charset="-34"/>
                <a:cs typeface="IrisUPC" pitchFamily="34" charset="-34"/>
              </a:rPr>
              <a:t>พอเพียง คือ ไม่เบียดเบียน</a:t>
            </a:r>
            <a:endParaRPr lang="th-TH" sz="4700" b="1">
              <a:solidFill>
                <a:srgbClr val="000099"/>
              </a:solidFill>
              <a:latin typeface="Browallia New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  <p:bldP spid="30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133475" y="1484313"/>
            <a:ext cx="7038975" cy="4970462"/>
          </a:xfrm>
          <a:prstGeom prst="wedgeEllipseCallout">
            <a:avLst>
              <a:gd name="adj1" fmla="val -43551"/>
              <a:gd name="adj2" fmla="val -58685"/>
            </a:avLst>
          </a:prstGeom>
          <a:solidFill>
            <a:srgbClr val="FFFFCC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102" tIns="49051" rIns="98102" bIns="49051" anchor="ctr"/>
          <a:lstStyle/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คนเราถ้าพอในความต้องการ </a:t>
            </a:r>
            <a:b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ก็มีความโลภน้อย</a:t>
            </a:r>
          </a:p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เมื่อมีความโลภน้อย ก็เบียดเบียนคนอื่นน้อย.</a:t>
            </a:r>
          </a:p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ถ้าทุกประเทศมีความคิด-อันนี้ไม่ใช่เศรษฐกิจ-</a:t>
            </a:r>
          </a:p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มีความคิดว่าทำอะไรต้องพอเพียง</a:t>
            </a:r>
          </a:p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หมายความว่า พอประมาณ ไม่สุดโต่ง</a:t>
            </a:r>
          </a:p>
          <a:p>
            <a:pPr algn="ctr" defTabSz="981075"/>
            <a:r>
              <a:rPr lang="th-TH" sz="32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ไม่โลภอย่างมาก คนเราก็อยู่เป็นสุข.</a:t>
            </a:r>
          </a:p>
          <a:p>
            <a:pPr algn="ctr" defTabSz="981075"/>
            <a:r>
              <a:rPr lang="th-TH" sz="3200" b="1" i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พระราชดำรัส  (๔ ธ.ค. ๒๕๔๑)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300288" y="333375"/>
            <a:ext cx="47196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83" tIns="49391" rIns="98783" bIns="49391" anchor="ctr"/>
          <a:lstStyle/>
          <a:p>
            <a:pPr algn="ctr" defTabSz="981075">
              <a:lnSpc>
                <a:spcPct val="110000"/>
              </a:lnSpc>
            </a:pPr>
            <a:r>
              <a:rPr lang="th-TH" sz="4300" b="1">
                <a:solidFill>
                  <a:srgbClr val="000099"/>
                </a:solidFill>
                <a:latin typeface="Browallia New" pitchFamily="34" charset="-34"/>
                <a:cs typeface="IrisUPC" pitchFamily="34" charset="-34"/>
              </a:rPr>
              <a:t>โลภน้อย คือ 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xmlns="" val="21684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 autoUpdateAnimBg="0"/>
      <p:bldP spid="41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CIM\100OLYMP\P915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114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63" name="ชื่อเรื่อง 1"/>
          <p:cNvSpPr>
            <a:spLocks noGrp="1"/>
          </p:cNvSpPr>
          <p:nvPr>
            <p:ph type="title"/>
          </p:nvPr>
        </p:nvSpPr>
        <p:spPr>
          <a:xfrm>
            <a:off x="950913" y="-26988"/>
            <a:ext cx="8229600" cy="1143001"/>
          </a:xfrm>
        </p:spPr>
        <p:txBody>
          <a:bodyPr/>
          <a:lstStyle/>
          <a:p>
            <a:pPr algn="r" eaLnBrk="1" hangingPunct="1"/>
            <a:r>
              <a:rPr lang="th-TH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บริหารภายใต้ 3 ห่วง  2 เงื่อนไข</a:t>
            </a:r>
          </a:p>
        </p:txBody>
      </p:sp>
      <p:sp>
        <p:nvSpPr>
          <p:cNvPr id="1536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500" y="1714500"/>
            <a:ext cx="8392988" cy="4810844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3F14F8"/>
                </a:solidFill>
              </a:rPr>
              <a:t>หลักแนวคิดของเศรษฐกิจพอเพียง</a:t>
            </a:r>
            <a:br>
              <a:rPr lang="th-TH" sz="4000" b="1" dirty="0">
                <a:solidFill>
                  <a:srgbClr val="3F14F8"/>
                </a:solidFill>
              </a:rPr>
            </a:br>
            <a:r>
              <a:rPr lang="th-TH" sz="4000" b="1" dirty="0" smtClean="0">
                <a:solidFill>
                  <a:srgbClr val="3F14F8"/>
                </a:solidFill>
              </a:rPr>
              <a:t>           </a:t>
            </a:r>
            <a:r>
              <a:rPr lang="th-TH" sz="4000" dirty="0" smtClean="0">
                <a:solidFill>
                  <a:srgbClr val="3F14F8"/>
                </a:solidFill>
              </a:rPr>
              <a:t>การ</a:t>
            </a:r>
            <a:r>
              <a:rPr lang="th-TH" sz="4000" dirty="0">
                <a:solidFill>
                  <a:srgbClr val="3F14F8"/>
                </a:solidFill>
              </a:rPr>
              <a:t>พัฒนาตามหลักเศรษฐกิจพอเพียง คือ การพัฒนาที่ตั้งอยู่บนพื้นฐานของทางสาย</a:t>
            </a:r>
            <a:r>
              <a:rPr lang="th-TH" sz="4000" dirty="0" smtClean="0">
                <a:solidFill>
                  <a:srgbClr val="3F14F8"/>
                </a:solidFill>
              </a:rPr>
              <a:t>กลาง   และความ</a:t>
            </a:r>
            <a:r>
              <a:rPr lang="th-TH" sz="4000" dirty="0">
                <a:solidFill>
                  <a:srgbClr val="3F14F8"/>
                </a:solidFill>
              </a:rPr>
              <a:t>ไม่ประมาท โดยคำนึงถึง ความพอประมาณ ความมีเหตุผล การสร้างภูมิคุ้มกันที่ดีในตัว </a:t>
            </a:r>
            <a:r>
              <a:rPr lang="th-TH" sz="4000" dirty="0" smtClean="0">
                <a:solidFill>
                  <a:srgbClr val="3F14F8"/>
                </a:solidFill>
              </a:rPr>
              <a:t>   ตลอดจนใช้</a:t>
            </a:r>
            <a:r>
              <a:rPr lang="th-TH" sz="4000" dirty="0">
                <a:solidFill>
                  <a:srgbClr val="3F14F8"/>
                </a:solidFill>
              </a:rPr>
              <a:t>ความรู้ความรอบคอบ และคุณธรรม ประกอบการวางแผน การตัดสินใจและการกระทำ</a:t>
            </a:r>
            <a:br>
              <a:rPr lang="th-TH" sz="4000" dirty="0">
                <a:solidFill>
                  <a:srgbClr val="3F14F8"/>
                </a:solidFill>
              </a:rPr>
            </a:br>
            <a:r>
              <a:rPr lang="th-TH" sz="4000" dirty="0">
                <a:solidFill>
                  <a:srgbClr val="3F14F8"/>
                </a:solidFill>
              </a:rPr>
              <a:t/>
            </a:r>
            <a:br>
              <a:rPr lang="th-TH" sz="4000" dirty="0">
                <a:solidFill>
                  <a:srgbClr val="3F14F8"/>
                </a:solidFill>
              </a:rPr>
            </a:br>
            <a:endParaRPr lang="th-TH" sz="4400" dirty="0" smtClean="0">
              <a:solidFill>
                <a:srgbClr val="3F14F8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7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istrator\Desktop\รุปเขานา5556\รูป\DSC0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0168">
            <a:off x="5753184" y="709915"/>
            <a:ext cx="2996352" cy="224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รุปเขานา5556\รูป\DSC04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9907">
            <a:off x="5591624" y="516853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รุปเขานา5556\รูป\DSC049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417"/>
            <a:ext cx="3100414" cy="2325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04800" y="671691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สภาพ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โรงเรียนขนาดเล็ก  มีนักเรียนต่ำกว่า 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120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รูปแบบ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SKN Model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1600" b="1" u="sng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r>
              <a:rPr lang="en-US" b="1" u="sng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800" b="1" u="sng" dirty="0">
                <a:latin typeface="Facebook Letter Faces" pitchFamily="2" charset="0"/>
                <a:cs typeface="TH SarabunPSK" pitchFamily="34" charset="-34"/>
              </a:rPr>
              <a:t>SKN  </a:t>
            </a:r>
            <a:r>
              <a:rPr lang="en-US" sz="1800" b="1" u="sng" dirty="0" smtClean="0">
                <a:latin typeface="Facebook Letter Faces" pitchFamily="2" charset="0"/>
                <a:cs typeface="TH SarabunPSK" pitchFamily="34" charset="-34"/>
              </a:rPr>
              <a:t>Model</a:t>
            </a:r>
            <a:r>
              <a:rPr lang="en-US" sz="1800" dirty="0" smtClean="0">
                <a:latin typeface="Facebook Letter Faces" pitchFamily="2" charset="0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การบริหารจัดการโดยน้อมนำหลักปรัชญาของเศรษฐกิจพอเพียงมาบริหารจัดการโรงเรียน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การบริหารโดยการมีส่วนร่วม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การประกันคุณภาพ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ผู้บริหารและครูมืออาชีพ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กระบวนการจัดการ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บริบทความต้องการของชุมชน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จัดการเรียนรู้ โดย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PBL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แหล่ง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การเรียนรู้ของชุมชน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เครือข่าย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ขยาย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ภาคี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เครือข่าย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CCFF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CCFF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392" y="835866"/>
            <a:ext cx="214314" cy="19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392" y="1252122"/>
            <a:ext cx="214314" cy="19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310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698" y="4259240"/>
            <a:ext cx="310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870" y="5970471"/>
            <a:ext cx="310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05000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Administrator\Desktop\รุปเขานา5556\รูป\DSC04593 (2)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78" t="22629" r="23478" b="8605"/>
          <a:stretch/>
        </p:blipFill>
        <p:spPr bwMode="auto">
          <a:xfrm>
            <a:off x="4572000" y="3418580"/>
            <a:ext cx="3352800" cy="330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3F14F8"/>
                </a:solidFill>
              </a:rPr>
              <a:t>ปรัชญาของเศรษฐกิจพอเพียง</a:t>
            </a:r>
            <a:endParaRPr lang="th-TH" dirty="0">
              <a:solidFill>
                <a:srgbClr val="3F14F8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968552"/>
          </a:xfrm>
        </p:spPr>
        <p:txBody>
          <a:bodyPr>
            <a:normAutofit fontScale="25000" lnSpcReduction="2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sz="5600" dirty="0" smtClean="0"/>
              <a:t>	 </a:t>
            </a:r>
            <a:r>
              <a:rPr lang="th-TH" sz="5200" dirty="0" smtClean="0"/>
              <a:t>    </a:t>
            </a:r>
            <a:r>
              <a:rPr lang="th-TH" sz="10800" dirty="0" smtClean="0">
                <a:solidFill>
                  <a:srgbClr val="006600"/>
                </a:solidFill>
              </a:rPr>
              <a:t>• </a:t>
            </a:r>
            <a:r>
              <a:rPr lang="th-TH" sz="10800" b="1" dirty="0">
                <a:solidFill>
                  <a:srgbClr val="006600"/>
                </a:solidFill>
              </a:rPr>
              <a:t>กรอบแนวคิด </a:t>
            </a:r>
            <a:r>
              <a:rPr lang="th-TH" sz="10800" dirty="0">
                <a:solidFill>
                  <a:srgbClr val="006600"/>
                </a:solidFill>
              </a:rPr>
              <a:t>เป็นปรัชญาที่ชี้แนะแนวทางการดำรงอยู่และปฏิบัติตนในทางที่ </a:t>
            </a:r>
            <a:r>
              <a:rPr lang="th-TH" sz="10800" b="1" dirty="0">
                <a:solidFill>
                  <a:srgbClr val="006600"/>
                </a:solidFill>
              </a:rPr>
              <a:t>ควรจะเป็น </a:t>
            </a:r>
            <a:r>
              <a:rPr lang="th-TH" sz="10800" dirty="0" smtClean="0">
                <a:solidFill>
                  <a:srgbClr val="006600"/>
                </a:solidFill>
              </a:rPr>
              <a:t>โดย</a:t>
            </a:r>
            <a:r>
              <a:rPr lang="th-TH" sz="10800" dirty="0">
                <a:solidFill>
                  <a:srgbClr val="006600"/>
                </a:solidFill>
              </a:rPr>
              <a:t>มีพื้นฐานมาจากวิถีชีวิตดั้งเดิมของสังคมไทย สมารถนำมาประยุกต์ใช้ได้ตลอดเวลา และเป็น</a:t>
            </a:r>
            <a:r>
              <a:rPr lang="th-TH" sz="10800" dirty="0" smtClean="0">
                <a:solidFill>
                  <a:srgbClr val="006600"/>
                </a:solidFill>
              </a:rPr>
              <a:t>การมอง</a:t>
            </a:r>
            <a:r>
              <a:rPr lang="th-TH" sz="10800" dirty="0">
                <a:solidFill>
                  <a:srgbClr val="006600"/>
                </a:solidFill>
              </a:rPr>
              <a:t>โลกเชิงระบบที่มีการเปลี่ยนแปลงอยู่ตลอดเวลา มุ่งเน้นการรอดพ้นจากภัย และวิกฤต </a:t>
            </a:r>
            <a:r>
              <a:rPr lang="th-TH" sz="10800" dirty="0" smtClean="0">
                <a:solidFill>
                  <a:srgbClr val="006600"/>
                </a:solidFill>
              </a:rPr>
              <a:t>เพื่อ  </a:t>
            </a:r>
            <a:r>
              <a:rPr lang="th-TH" sz="10800" b="1" dirty="0" smtClean="0">
                <a:solidFill>
                  <a:srgbClr val="006600"/>
                </a:solidFill>
              </a:rPr>
              <a:t>ความ</a:t>
            </a:r>
            <a:r>
              <a:rPr lang="th-TH" sz="10800" b="1" dirty="0">
                <a:solidFill>
                  <a:srgbClr val="006600"/>
                </a:solidFill>
              </a:rPr>
              <a:t>มั่นคง </a:t>
            </a:r>
            <a:r>
              <a:rPr lang="th-TH" sz="10800" dirty="0">
                <a:solidFill>
                  <a:srgbClr val="006600"/>
                </a:solidFill>
              </a:rPr>
              <a:t>และ </a:t>
            </a:r>
            <a:r>
              <a:rPr lang="th-TH" sz="10800" b="1" dirty="0">
                <a:solidFill>
                  <a:srgbClr val="006600"/>
                </a:solidFill>
              </a:rPr>
              <a:t>ความยั่งยืน </a:t>
            </a:r>
            <a:r>
              <a:rPr lang="th-TH" sz="10800" dirty="0">
                <a:solidFill>
                  <a:srgbClr val="006600"/>
                </a:solidFill>
              </a:rPr>
              <a:t>ของการ</a:t>
            </a:r>
            <a:r>
              <a:rPr lang="th-TH" sz="10800" dirty="0" smtClean="0">
                <a:solidFill>
                  <a:srgbClr val="006600"/>
                </a:solidFill>
              </a:rPr>
              <a:t>พัฒนา</a:t>
            </a:r>
          </a:p>
          <a:p>
            <a:pPr marL="0" indent="0">
              <a:buNone/>
            </a:pPr>
            <a:r>
              <a:rPr lang="th-TH" sz="11200" dirty="0"/>
              <a:t/>
            </a:r>
            <a:br>
              <a:rPr lang="th-TH" sz="11200" dirty="0"/>
            </a:br>
            <a:r>
              <a:rPr lang="th-TH" sz="11200" dirty="0" smtClean="0"/>
              <a:t>	</a:t>
            </a:r>
            <a:r>
              <a:rPr lang="th-TH" sz="11200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th-TH" sz="11200" b="1" dirty="0">
                <a:solidFill>
                  <a:schemeClr val="accent6">
                    <a:lumMod val="50000"/>
                  </a:schemeClr>
                </a:solidFill>
              </a:rPr>
              <a:t>คุณลักษณะ </a:t>
            </a:r>
            <a:r>
              <a:rPr lang="th-TH" sz="11200" dirty="0">
                <a:solidFill>
                  <a:schemeClr val="accent6">
                    <a:lumMod val="50000"/>
                  </a:schemeClr>
                </a:solidFill>
              </a:rPr>
              <a:t>เศรษฐกิจพอเพียงสามารถนำมาประยุกต์ใช้กับการปฏิบัติตนได้ในทุกระดับ </a:t>
            </a:r>
            <a:r>
              <a:rPr lang="th-TH" sz="11200" dirty="0" smtClean="0">
                <a:solidFill>
                  <a:schemeClr val="accent6">
                    <a:lumMod val="50000"/>
                  </a:schemeClr>
                </a:solidFill>
              </a:rPr>
              <a:t>โดย</a:t>
            </a:r>
            <a:r>
              <a:rPr lang="th-TH" sz="11200" dirty="0">
                <a:solidFill>
                  <a:schemeClr val="accent6">
                    <a:lumMod val="50000"/>
                  </a:schemeClr>
                </a:solidFill>
              </a:rPr>
              <a:t>เน้นการปฏิบัติบนทางสายกลาง และการพัฒนาอย่างเป็น</a:t>
            </a:r>
            <a:r>
              <a:rPr lang="th-TH" sz="11200" dirty="0" smtClean="0">
                <a:solidFill>
                  <a:schemeClr val="accent6">
                    <a:lumMod val="50000"/>
                  </a:schemeClr>
                </a:solidFill>
              </a:rPr>
              <a:t>ขั้นตอน</a:t>
            </a:r>
          </a:p>
          <a:p>
            <a:pPr marL="0" indent="0">
              <a:buNone/>
            </a:pPr>
            <a:r>
              <a:rPr lang="th-TH" sz="11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h-TH" sz="1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11200" dirty="0" smtClean="0"/>
              <a:t>	</a:t>
            </a:r>
            <a:r>
              <a:rPr lang="th-TH" sz="11200" dirty="0" smtClean="0">
                <a:solidFill>
                  <a:srgbClr val="008000"/>
                </a:solidFill>
              </a:rPr>
              <a:t>• </a:t>
            </a:r>
            <a:r>
              <a:rPr lang="th-TH" sz="11200" b="1" dirty="0">
                <a:solidFill>
                  <a:srgbClr val="008000"/>
                </a:solidFill>
              </a:rPr>
              <a:t>คำนิยาม </a:t>
            </a:r>
            <a:r>
              <a:rPr lang="th-TH" sz="11200" dirty="0">
                <a:solidFill>
                  <a:srgbClr val="008000"/>
                </a:solidFill>
              </a:rPr>
              <a:t>ความพอเพียงจะต้องประกอบด้วย </a:t>
            </a:r>
            <a:r>
              <a:rPr lang="th-TH" sz="11200" dirty="0" smtClean="0">
                <a:solidFill>
                  <a:srgbClr val="008000"/>
                </a:solidFill>
              </a:rPr>
              <a:t>        </a:t>
            </a:r>
            <a:r>
              <a:rPr lang="th-TH" sz="11200" dirty="0">
                <a:solidFill>
                  <a:srgbClr val="008000"/>
                </a:solidFill>
              </a:rPr>
              <a:t>คุณลักษณะ พร้อม ๆ กัน ดังนี้</a:t>
            </a:r>
            <a:br>
              <a:rPr lang="th-TH" sz="11200" dirty="0">
                <a:solidFill>
                  <a:srgbClr val="008000"/>
                </a:solidFill>
              </a:rPr>
            </a:br>
            <a:r>
              <a:rPr lang="th-TH" sz="11200" dirty="0">
                <a:solidFill>
                  <a:srgbClr val="008000"/>
                </a:solidFill>
              </a:rPr>
              <a:t/>
            </a:r>
            <a:br>
              <a:rPr lang="th-TH" sz="11200" dirty="0">
                <a:solidFill>
                  <a:srgbClr val="008000"/>
                </a:solidFill>
              </a:rPr>
            </a:br>
            <a:endParaRPr lang="th-TH" sz="11200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xmlns="" val="6365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CIM\100OLYMP\P915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114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63" name="ชื่อเรื่อง 1"/>
          <p:cNvSpPr>
            <a:spLocks noGrp="1"/>
          </p:cNvSpPr>
          <p:nvPr>
            <p:ph type="title"/>
          </p:nvPr>
        </p:nvSpPr>
        <p:spPr>
          <a:xfrm>
            <a:off x="950913" y="-26988"/>
            <a:ext cx="8229600" cy="1143001"/>
          </a:xfrm>
        </p:spPr>
        <p:txBody>
          <a:bodyPr/>
          <a:lstStyle/>
          <a:p>
            <a:pPr algn="r" eaLnBrk="1" hangingPunct="1"/>
            <a:r>
              <a:rPr lang="th-TH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บริหารภายใต้ 3 ห่วง</a:t>
            </a:r>
          </a:p>
        </p:txBody>
      </p:sp>
      <p:sp>
        <p:nvSpPr>
          <p:cNvPr id="1536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500" y="1196752"/>
            <a:ext cx="8032948" cy="532859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th-TH" b="1" dirty="0" smtClean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r>
              <a:rPr lang="th-TH" sz="3000" b="1" dirty="0" smtClean="0">
                <a:solidFill>
                  <a:srgbClr val="003399"/>
                </a:solidFill>
              </a:rPr>
              <a:t>• </a:t>
            </a:r>
            <a:r>
              <a:rPr lang="th-TH" sz="3000" b="1" dirty="0">
                <a:solidFill>
                  <a:srgbClr val="003399"/>
                </a:solidFill>
              </a:rPr>
              <a:t>ความพอประมาณ </a:t>
            </a:r>
            <a:r>
              <a:rPr lang="th-TH" sz="3000" dirty="0">
                <a:solidFill>
                  <a:srgbClr val="003399"/>
                </a:solidFill>
              </a:rPr>
              <a:t>หมายถึง ความพอดีที่ไม่น้อยเกินไปและไม่มากเกินไปโดยไม่</a:t>
            </a:r>
            <a:r>
              <a:rPr lang="th-TH" sz="3000" dirty="0" smtClean="0">
                <a:solidFill>
                  <a:srgbClr val="003399"/>
                </a:solidFill>
              </a:rPr>
              <a:t>เบียดเบียนตนเอง</a:t>
            </a:r>
            <a:r>
              <a:rPr lang="th-TH" sz="3000" dirty="0">
                <a:solidFill>
                  <a:srgbClr val="003399"/>
                </a:solidFill>
              </a:rPr>
              <a:t>และผู้อื่น เช่นการผลิตและการบริโภคที่อยู่ในระดับพอประมาณ </a:t>
            </a:r>
            <a:endParaRPr lang="th-TH" sz="3000" dirty="0" smtClean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r>
              <a:rPr lang="th-TH" dirty="0"/>
              <a:t/>
            </a:r>
            <a:br>
              <a:rPr lang="th-TH" dirty="0"/>
            </a:br>
            <a:r>
              <a:rPr lang="th-TH" b="1" dirty="0">
                <a:solidFill>
                  <a:srgbClr val="006600"/>
                </a:solidFill>
              </a:rPr>
              <a:t>• ความมีเหตุผล </a:t>
            </a:r>
            <a:r>
              <a:rPr lang="th-TH" dirty="0">
                <a:solidFill>
                  <a:srgbClr val="006600"/>
                </a:solidFill>
              </a:rPr>
              <a:t>หมายถึง การตัดสินใจเกี่ยวกับระดับของความพอเพียงนั้น จะต้อง</a:t>
            </a:r>
            <a:r>
              <a:rPr lang="th-TH" dirty="0" smtClean="0">
                <a:solidFill>
                  <a:srgbClr val="006600"/>
                </a:solidFill>
              </a:rPr>
              <a:t>เป็นไปอย่าง</a:t>
            </a:r>
            <a:r>
              <a:rPr lang="th-TH" dirty="0">
                <a:solidFill>
                  <a:srgbClr val="006600"/>
                </a:solidFill>
              </a:rPr>
              <a:t>มีเหตุผลโดยพิจารณาจากเหตุปัจจัยที่เกี่ยวข้องตลอดจนคำนึงถึงผลที่คาดว่าจะ</a:t>
            </a:r>
            <a:r>
              <a:rPr lang="th-TH" dirty="0" smtClean="0">
                <a:solidFill>
                  <a:srgbClr val="006600"/>
                </a:solidFill>
              </a:rPr>
              <a:t>เกิดขึ้นจาก</a:t>
            </a:r>
            <a:r>
              <a:rPr lang="th-TH" dirty="0">
                <a:solidFill>
                  <a:srgbClr val="006600"/>
                </a:solidFill>
              </a:rPr>
              <a:t>การกระทำนั้น ๆ อย่างรอบคอบ </a:t>
            </a:r>
            <a:endParaRPr lang="th-TH" dirty="0" smtClean="0">
              <a:solidFill>
                <a:srgbClr val="006600"/>
              </a:solidFill>
            </a:endParaRPr>
          </a:p>
          <a:p>
            <a:pPr marL="457200" lvl="1" indent="0">
              <a:buNone/>
            </a:pPr>
            <a:r>
              <a:rPr lang="th-TH" dirty="0"/>
              <a:t/>
            </a:r>
            <a:br>
              <a:rPr lang="th-TH" dirty="0"/>
            </a:br>
            <a:r>
              <a:rPr lang="th-TH" b="1" dirty="0">
                <a:solidFill>
                  <a:srgbClr val="FF3399"/>
                </a:solidFill>
              </a:rPr>
              <a:t>• การมีภูมิคุ้มกันที่ดีใน</a:t>
            </a:r>
            <a:r>
              <a:rPr lang="th-TH" b="1" dirty="0" smtClean="0">
                <a:solidFill>
                  <a:srgbClr val="FF3399"/>
                </a:solidFill>
              </a:rPr>
              <a:t>ตัว  </a:t>
            </a:r>
            <a:r>
              <a:rPr lang="th-TH" dirty="0">
                <a:solidFill>
                  <a:srgbClr val="FF3399"/>
                </a:solidFill>
              </a:rPr>
              <a:t>หมายถึง การเตรียมตัวให้พร้อมรับผลกระทบและการ</a:t>
            </a:r>
            <a:r>
              <a:rPr lang="th-TH" dirty="0" smtClean="0">
                <a:solidFill>
                  <a:srgbClr val="FF3399"/>
                </a:solidFill>
              </a:rPr>
              <a:t>เปลี่ยนแปลงด้าน</a:t>
            </a:r>
            <a:r>
              <a:rPr lang="th-TH" dirty="0">
                <a:solidFill>
                  <a:srgbClr val="FF3399"/>
                </a:solidFill>
              </a:rPr>
              <a:t>ต่าง ๆ ที่จะเกิดขึ้นโดยคำนึงถึงความเป็นไปได้ของสถานการณ์ ต่าง ๆ ที่คาดว่าจะ</a:t>
            </a:r>
            <a:r>
              <a:rPr lang="th-TH" dirty="0" smtClean="0">
                <a:solidFill>
                  <a:srgbClr val="FF3399"/>
                </a:solidFill>
              </a:rPr>
              <a:t>เกิดขึ้นใน</a:t>
            </a:r>
            <a:r>
              <a:rPr lang="th-TH" dirty="0">
                <a:solidFill>
                  <a:srgbClr val="FF3399"/>
                </a:solidFill>
              </a:rPr>
              <a:t>อนาคตทั้งใกล้และไกล </a:t>
            </a:r>
            <a:br>
              <a:rPr lang="th-TH" dirty="0">
                <a:solidFill>
                  <a:srgbClr val="FF3399"/>
                </a:solidFill>
              </a:rPr>
            </a:br>
            <a:r>
              <a:rPr lang="th-TH" dirty="0">
                <a:solidFill>
                  <a:srgbClr val="FF3399"/>
                </a:solidFill>
              </a:rPr>
              <a:t/>
            </a:r>
            <a:br>
              <a:rPr lang="th-TH" dirty="0">
                <a:solidFill>
                  <a:srgbClr val="FF3399"/>
                </a:solidFill>
              </a:rPr>
            </a:br>
            <a:endParaRPr lang="th-TH" dirty="0">
              <a:solidFill>
                <a:srgbClr val="FF339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0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</a:rPr>
              <a:t>2  </a:t>
            </a:r>
            <a:r>
              <a:rPr lang="th-TH" b="1" dirty="0" smtClean="0">
                <a:solidFill>
                  <a:srgbClr val="FF3399"/>
                </a:solidFill>
              </a:rPr>
              <a:t>เงื่อนไข</a:t>
            </a:r>
            <a:endParaRPr lang="th-TH" b="1" dirty="0">
              <a:solidFill>
                <a:srgbClr val="FF3399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929411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>
                <a:solidFill>
                  <a:srgbClr val="FF3399"/>
                </a:solidFill>
              </a:rPr>
              <a:t>เงื่อนไข </a:t>
            </a:r>
            <a:r>
              <a:rPr lang="th-TH" b="1" dirty="0" smtClean="0">
                <a:solidFill>
                  <a:srgbClr val="FF3399"/>
                </a:solidFill>
              </a:rPr>
              <a:t>   </a:t>
            </a:r>
            <a:r>
              <a:rPr lang="th-TH" dirty="0" smtClean="0">
                <a:solidFill>
                  <a:srgbClr val="FF3399"/>
                </a:solidFill>
              </a:rPr>
              <a:t>การ</a:t>
            </a:r>
            <a:r>
              <a:rPr lang="th-TH" dirty="0">
                <a:solidFill>
                  <a:srgbClr val="FF3399"/>
                </a:solidFill>
              </a:rPr>
              <a:t>ตัดสินใจและการดำเนินกิจกรรมต่าง ๆ ให้อยู่ในระดับพอเพียงนั้นต้องอาศัย</a:t>
            </a:r>
            <a:r>
              <a:rPr lang="th-TH" dirty="0" smtClean="0">
                <a:solidFill>
                  <a:srgbClr val="FF3399"/>
                </a:solidFill>
              </a:rPr>
              <a:t>ทั้ง	</a:t>
            </a:r>
            <a:r>
              <a:rPr lang="th-TH" b="1" dirty="0" smtClean="0">
                <a:solidFill>
                  <a:srgbClr val="FF3399"/>
                </a:solidFill>
              </a:rPr>
              <a:t>ความรู้ และ</a:t>
            </a:r>
            <a:r>
              <a:rPr lang="th-TH" b="1" dirty="0">
                <a:solidFill>
                  <a:srgbClr val="FF3399"/>
                </a:solidFill>
              </a:rPr>
              <a:t>คุณธรรมเป็น</a:t>
            </a:r>
            <a:r>
              <a:rPr lang="th-TH" b="1" dirty="0" smtClean="0">
                <a:solidFill>
                  <a:srgbClr val="FF3399"/>
                </a:solidFill>
              </a:rPr>
              <a:t>พื้นฐาน    </a:t>
            </a:r>
            <a:r>
              <a:rPr lang="th-TH" dirty="0" smtClean="0">
                <a:solidFill>
                  <a:srgbClr val="FF3399"/>
                </a:solidFill>
              </a:rPr>
              <a:t>กล่าวคือ   </a:t>
            </a:r>
          </a:p>
          <a:p>
            <a:endParaRPr lang="th-TH" dirty="0" smtClean="0"/>
          </a:p>
          <a:p>
            <a:r>
              <a:rPr lang="th-TH" b="1" dirty="0" smtClean="0">
                <a:solidFill>
                  <a:srgbClr val="008000"/>
                </a:solidFill>
              </a:rPr>
              <a:t>เงื่อนไขความรู้    </a:t>
            </a:r>
            <a:r>
              <a:rPr lang="th-TH" dirty="0">
                <a:solidFill>
                  <a:srgbClr val="008000"/>
                </a:solidFill>
              </a:rPr>
              <a:t>ประกอบด้วย ความรอบรู้เกี่ยวกับวิชาการต่าง ๆ ที่เกี่ยวข้องอย่างรอบ</a:t>
            </a:r>
            <a:r>
              <a:rPr lang="th-TH" dirty="0" smtClean="0">
                <a:solidFill>
                  <a:srgbClr val="008000"/>
                </a:solidFill>
              </a:rPr>
              <a:t>ด้าน   ความ</a:t>
            </a:r>
            <a:r>
              <a:rPr lang="th-TH" dirty="0">
                <a:solidFill>
                  <a:srgbClr val="008000"/>
                </a:solidFill>
              </a:rPr>
              <a:t>รอบคอบที่จะนำความรู้เหล่านั้นมาพิจารณาให้เชื่อมโยงกัน เพื่อประกอบการวางแผน </a:t>
            </a:r>
            <a:r>
              <a:rPr lang="th-TH" dirty="0" smtClean="0">
                <a:solidFill>
                  <a:srgbClr val="008000"/>
                </a:solidFill>
              </a:rPr>
              <a:t>และ</a:t>
            </a:r>
            <a:r>
              <a:rPr lang="th-TH" dirty="0">
                <a:solidFill>
                  <a:srgbClr val="008000"/>
                </a:solidFill>
              </a:rPr>
              <a:t>ความระมัดระวังในขั้นปฏิบัติ </a:t>
            </a:r>
            <a:endParaRPr lang="th-TH" dirty="0" smtClean="0">
              <a:solidFill>
                <a:srgbClr val="008000"/>
              </a:solidFill>
            </a:endParaRPr>
          </a:p>
          <a:p>
            <a:endParaRPr lang="th-TH" dirty="0"/>
          </a:p>
          <a:p>
            <a:r>
              <a:rPr lang="th-TH" b="1" dirty="0">
                <a:solidFill>
                  <a:srgbClr val="003399"/>
                </a:solidFill>
              </a:rPr>
              <a:t>เงื่อนไขคุณธรรม </a:t>
            </a:r>
            <a:r>
              <a:rPr lang="th-TH" dirty="0">
                <a:solidFill>
                  <a:srgbClr val="003399"/>
                </a:solidFill>
              </a:rPr>
              <a:t>ที่จะต้องเสริมสร้างประกอบด้วย มีความตระหนักในคุณธรรม </a:t>
            </a:r>
            <a:br>
              <a:rPr lang="th-TH" dirty="0">
                <a:solidFill>
                  <a:srgbClr val="003399"/>
                </a:solidFill>
              </a:rPr>
            </a:br>
            <a:r>
              <a:rPr lang="th-TH" dirty="0">
                <a:solidFill>
                  <a:srgbClr val="003399"/>
                </a:solidFill>
              </a:rPr>
              <a:t>มีความซื่อสัตย์สุจริตและมีความอดทน มีความเพียร ใช้สติปัญญาในการดำเนิน</a:t>
            </a:r>
            <a:r>
              <a:rPr lang="th-TH" dirty="0" smtClean="0">
                <a:solidFill>
                  <a:srgbClr val="003399"/>
                </a:solidFill>
              </a:rPr>
              <a:t>ชีวิต</a:t>
            </a:r>
          </a:p>
          <a:p>
            <a:endParaRPr lang="th-TH" dirty="0"/>
          </a:p>
          <a:p>
            <a:r>
              <a:rPr lang="th-TH" b="1" dirty="0">
                <a:solidFill>
                  <a:srgbClr val="003300"/>
                </a:solidFill>
              </a:rPr>
              <a:t>แนวทางปฏิบัติ/ผลที่คาดว่าจะได้รับ </a:t>
            </a:r>
            <a:r>
              <a:rPr lang="th-TH" dirty="0">
                <a:solidFill>
                  <a:srgbClr val="003300"/>
                </a:solidFill>
              </a:rPr>
              <a:t>จากการนำปรัชญาของเศรษฐกิจพอเพียงมาประยุกต์ใช้ </a:t>
            </a:r>
            <a:r>
              <a:rPr lang="th-TH" dirty="0" smtClean="0">
                <a:solidFill>
                  <a:srgbClr val="003300"/>
                </a:solidFill>
              </a:rPr>
              <a:t>คือ     </a:t>
            </a:r>
            <a:r>
              <a:rPr lang="th-TH" b="1" dirty="0" smtClean="0">
                <a:solidFill>
                  <a:srgbClr val="003300"/>
                </a:solidFill>
              </a:rPr>
              <a:t>การ</a:t>
            </a:r>
            <a:r>
              <a:rPr lang="th-TH" b="1" dirty="0">
                <a:solidFill>
                  <a:srgbClr val="003300"/>
                </a:solidFill>
              </a:rPr>
              <a:t>พัฒนาที่สมดุลและยั่งยืน พร้อมรับต่อการเปลี่ยนแปลงในทุกด้าน ทั้งด้านเศรษฐกิจ สังคม </a:t>
            </a:r>
            <a:r>
              <a:rPr lang="th-TH" b="1" dirty="0" smtClean="0">
                <a:solidFill>
                  <a:srgbClr val="003300"/>
                </a:solidFill>
              </a:rPr>
              <a:t>สิ่งแวดล้อม     ความรู้</a:t>
            </a:r>
            <a:r>
              <a:rPr lang="th-TH" b="1" dirty="0">
                <a:solidFill>
                  <a:srgbClr val="003300"/>
                </a:solidFill>
              </a:rPr>
              <a:t>และเทคโนโลยี </a:t>
            </a:r>
            <a:endParaRPr lang="th-TH" b="1" dirty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  <a:p>
            <a:endParaRPr lang="th-TH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48529" y="2077107"/>
            <a:ext cx="210724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K</a:t>
            </a:r>
            <a:endParaRPr lang="en-US" sz="2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cebook Letter Faces" pitchFamily="2" charset="0"/>
              <a:cs typeface="Freesia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16200000">
            <a:off x="-85040" y="3512262"/>
            <a:ext cx="1763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กระบวนการจัดการความรู้</a:t>
            </a:r>
            <a:endParaRPr lang="th-TH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415" y="705807"/>
            <a:ext cx="220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02086" y="556516"/>
            <a:ext cx="7022442" cy="60529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กระบวนการจัดการความรู้</a:t>
            </a:r>
          </a:p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n-US" sz="5400" b="1" dirty="0" smtClean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Knowledge  </a:t>
            </a:r>
            <a:r>
              <a:rPr lang="en-US" sz="54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management)</a:t>
            </a:r>
          </a:p>
          <a:p>
            <a:pPr algn="ctr">
              <a:spcAft>
                <a:spcPts val="1000"/>
              </a:spcAft>
            </a:pPr>
            <a:r>
              <a:rPr lang="th-TH" sz="48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การจัดการ</a:t>
            </a:r>
            <a:r>
              <a:rPr lang="th-TH" sz="4800" b="1" dirty="0" smtClean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เรียนรู้</a:t>
            </a:r>
          </a:p>
          <a:p>
            <a:pPr algn="ctr">
              <a:spcAft>
                <a:spcPts val="1000"/>
              </a:spcAft>
            </a:pPr>
            <a:r>
              <a:rPr lang="th-TH" sz="4800" b="1" dirty="0" smtClean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แบบ</a:t>
            </a:r>
            <a:r>
              <a:rPr lang="th-TH" sz="48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แก้ปัญหาและทักษะ</a:t>
            </a:r>
            <a:r>
              <a:rPr lang="th-TH" sz="4800" b="1" dirty="0" smtClean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ผู้เรียนสู่</a:t>
            </a:r>
          </a:p>
          <a:p>
            <a:pPr algn="ctr">
              <a:spcAft>
                <a:spcPts val="1000"/>
              </a:spcAft>
            </a:pPr>
            <a:r>
              <a:rPr lang="th-TH" sz="4800" b="1" dirty="0" smtClean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48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ศตวรรษที่ </a:t>
            </a:r>
            <a:r>
              <a:rPr lang="en-US" sz="48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21 </a:t>
            </a:r>
          </a:p>
          <a:p>
            <a:pPr algn="ctr">
              <a:spcAft>
                <a:spcPts val="1000"/>
              </a:spcAft>
            </a:pPr>
            <a:r>
              <a:rPr lang="en-US" sz="4800" b="1" dirty="0">
                <a:solidFill>
                  <a:srgbClr val="FF3399"/>
                </a:solidFill>
                <a:latin typeface="FreesiaUPC" pitchFamily="34" charset="-34"/>
                <a:cs typeface="FreesiaUPC" pitchFamily="34" charset="-34"/>
              </a:rPr>
              <a:t>PBL &amp; Century Skills</a:t>
            </a:r>
          </a:p>
          <a:p>
            <a:pPr algn="ctr"/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7415" y="1916832"/>
            <a:ext cx="219083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N</a:t>
            </a:r>
            <a:endParaRPr lang="th-TH" sz="26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78679" y="2717053"/>
            <a:ext cx="98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เครือ</a:t>
            </a:r>
          </a:p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ข่าย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415" y="705807"/>
            <a:ext cx="220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57809" y="1413693"/>
            <a:ext cx="58346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7200" b="1" dirty="0"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7200" b="1" dirty="0" smtClean="0">
                <a:latin typeface="FreesiaUPC" pitchFamily="34" charset="-34"/>
                <a:cs typeface="FreesiaUPC" pitchFamily="34" charset="-34"/>
              </a:rPr>
              <a:t>สร้าง</a:t>
            </a:r>
          </a:p>
          <a:p>
            <a:pPr algn="ctr"/>
            <a:r>
              <a:rPr lang="th-TH" sz="7200" b="1" dirty="0" smtClean="0">
                <a:latin typeface="FreesiaUPC" pitchFamily="34" charset="-34"/>
                <a:cs typeface="FreesiaUPC" pitchFamily="34" charset="-34"/>
              </a:rPr>
              <a:t>ภาคี</a:t>
            </a:r>
            <a:r>
              <a:rPr lang="th-TH" sz="7200" b="1" dirty="0">
                <a:latin typeface="FreesiaUPC" pitchFamily="34" charset="-34"/>
                <a:cs typeface="FreesiaUPC" pitchFamily="34" charset="-34"/>
              </a:rPr>
              <a:t>เครือข่ายต่างๆ </a:t>
            </a:r>
            <a:endParaRPr lang="th-TH" sz="7200" b="1" dirty="0" smtClean="0"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7200" b="1" dirty="0" smtClean="0"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7200" b="1" dirty="0">
                <a:latin typeface="FreesiaUPC" pitchFamily="34" charset="-34"/>
                <a:cs typeface="FreesiaUPC" pitchFamily="34" charset="-34"/>
              </a:rPr>
              <a:t>Network) </a:t>
            </a:r>
            <a:endParaRPr lang="th-TH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744" y="446963"/>
            <a:ext cx="6897519" cy="6349170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415" y="705807"/>
            <a:ext cx="220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038173" y="5301208"/>
            <a:ext cx="424847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บริบท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ชุมชนและ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ก้าวสู่ประชาคมอาเซียน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553040"/>
            <a:ext cx="8064908" cy="5079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6348" tIns="44436" rIns="20631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pitchFamily="34" charset="0"/>
                <a:cs typeface="Angsana New" pitchFamily="18" charset="-34"/>
              </a:rPr>
              <a:t>ประชาคมอาเซียน คือ</a:t>
            </a:r>
            <a:endParaRPr kumimoji="0" lang="th-TH" sz="8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pitchFamily="34" charset="0"/>
                <a:cs typeface="Angsana New" pitchFamily="18" charset="-34"/>
              </a:rPr>
              <a:t>  </a:t>
            </a:r>
            <a:r>
              <a:rPr kumimoji="0" lang="th-TH" sz="10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pitchFamily="34" charset="0"/>
                <a:cs typeface="Angsana New" pitchFamily="18" charset="-34"/>
              </a:rPr>
              <a:t> </a:t>
            </a:r>
            <a:r>
              <a:rPr kumimoji="0" lang="th-TH" sz="8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pitchFamily="34" charset="0"/>
                <a:cs typeface="Angsana New" pitchFamily="18" charset="-34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ประชาคมอาเซียน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หรือ สมาคมประชาชาติแห่งเอเชียตะวันออกเฉียงใต้ (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Association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of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South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East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Asian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Nations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: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ASEAN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เป็นองค์กรระหว่างประเทศระดับภูมิภาคเอเชียตะวันออกเฉียงใต้ มีจุดเริ่มต้นโดยประเทศไทย มาเลเซีย และฟิลิปปินส์ ได้ร่วมกันจัดตั้ง สมาคมอาสา (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Association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of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South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East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Asia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)   เมื่อเดือน ก.ค.2504 เพื่อการร่วมมือกันทาง เศรษฐกิจ สังคมและวัฒนธรรม แต่ดำเนินการไปได้เพียง 2 ปี ก็ต้องหยุดชะงักลง เนื่องจากความผกผันทางการเมืองระหว่างประเทศอินโดนีเซียและประเทศมาเลเซีย จนเมื่อมีการฟื้นฟูสัมพันธ์ทางการ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ฑูต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ระหว่างสองประเทศ จึงได้มีการแสวงหาหนทางความร่วมมือกันอีกครั้ง     แต่หากท่านหมายถึง “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AEC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ngsana New" pitchFamily="18" charset="-34"/>
              </a:rPr>
              <a:t> ประชาคมเศรษฐกิจอาเซียน”</a:t>
            </a:r>
          </a:p>
        </p:txBody>
      </p:sp>
      <p:pic>
        <p:nvPicPr>
          <p:cNvPr id="1027" name="Picture 3" descr="http://w.sharethis.com/images/check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-1611313"/>
            <a:ext cx="180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.sharethis.com/images/check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36675"/>
            <a:ext cx="180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-82212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3300"/>
                </a:solidFill>
                <a:latin typeface="Arial" pitchFamily="34" charset="0"/>
                <a:cs typeface="Angsana New" pitchFamily="18" charset="-34"/>
              </a:rPr>
              <a:t>ซึ่งผู้แทนทั้ง 5 ประเทศที่ร่วมลงนามในปฏิญญากรุงเทพ ประกอบด้วย</a:t>
            </a:r>
            <a:br>
              <a:rPr lang="th-TH" b="1" dirty="0">
                <a:solidFill>
                  <a:srgbClr val="003300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1.นาย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อาดัม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มา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ลิก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รัฐมนตรีต่างประเทศอินโดนีเซีย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2.ตุน อับดุล ราชัก บิน 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ฮุสเซน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รองนายกรัฐมนตรี รัฐมนตรีกลาโหมและรัฐมนตรีกระทรวงพัฒนาการแห่งชาติมาเลเซีย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3.นายนาซิโซ รา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มอส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รัฐมนตรีต่างประเทศฟิลิปปินส์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4.นาย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เอส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ราชา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รัตนัม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รัฐมนตรีต่างประเทศสิงคโปร์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5.พันเอก (พิเศษ) ถนัด คอ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มันตร์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รัฐมนตรีว่าการกระทรวงการต่างประเทศ จากประเทศไทย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                  หลังจาก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จัดตั้ง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ประชาคมอาเซียน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เมื่อ 8 ส.ค.2510 แล้ว อาเซียนได้เปิดรับสมาชิกใหม่จากประเทศในภูมิภาคเอเชียตะวันออกเฉียงใต้เพิ่มเติมเป็นระยะ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ตามลำดับ-</a:t>
            </a:r>
            <a:r>
              <a:rPr lang="en-US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-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บรูไน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ดา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รุส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ซาลาม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                       เข้าเป็น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สมาชิกเมื่อ 8 มกราคม 2527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-สาธารณรัฐสังคมนิยม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เวียดนาม     เข้า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เป็นสมาชิกเมื่อ 28 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กรกฏาคม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2538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-สาธารณรัฐประชาธิปไตยประชาชนลาว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 เข้า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เป็นสมาชิกเมื่อ 23 กรกฎาคม 2540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-สหภาพพม่า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                                 เข้า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เป็น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สมาชิก  เมื่อ 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23 </a:t>
            </a:r>
            <a:r>
              <a:rPr lang="th-TH" dirty="0" err="1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กรกฏาคม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2540</a:t>
            </a:r>
            <a:b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-ราชอาณาจักรกัมพูชา </a:t>
            </a:r>
            <a:r>
              <a:rPr lang="th-TH" dirty="0" smtClean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                    เข้า</a:t>
            </a:r>
            <a:r>
              <a:rPr lang="th-TH" dirty="0">
                <a:solidFill>
                  <a:srgbClr val="3F14F8"/>
                </a:solidFill>
                <a:latin typeface="Arial" pitchFamily="34" charset="0"/>
                <a:cs typeface="Angsana New" pitchFamily="18" charset="-34"/>
              </a:rPr>
              <a:t>เป็นสมาชิกเมื่อ 30 เมษายน 2542</a:t>
            </a:r>
          </a:p>
        </p:txBody>
      </p:sp>
    </p:spTree>
    <p:extLst>
      <p:ext uri="{BB962C8B-B14F-4D97-AF65-F5344CB8AC3E}">
        <p14:creationId xmlns:p14="http://schemas.microsoft.com/office/powerpoint/2010/main" xmlns="" val="119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u="sng" dirty="0">
                <a:solidFill>
                  <a:srgbClr val="C00000"/>
                </a:solidFill>
                <a:latin typeface="Arial" pitchFamily="34" charset="0"/>
                <a:cs typeface="Angsana New" pitchFamily="18" charset="-34"/>
              </a:rPr>
              <a:t>วัตถุประสงค์ในการก่อตั้งประชาคม</a:t>
            </a:r>
            <a:r>
              <a:rPr lang="th-TH" sz="3600" u="sng" dirty="0" smtClean="0">
                <a:solidFill>
                  <a:srgbClr val="C00000"/>
                </a:solidFill>
                <a:latin typeface="Arial" pitchFamily="34" charset="0"/>
                <a:cs typeface="Angsana New" pitchFamily="18" charset="-34"/>
              </a:rPr>
              <a:t>อาเซียน  </a:t>
            </a:r>
            <a:r>
              <a:rPr lang="th-TH" sz="3600" dirty="0">
                <a:solidFill>
                  <a:srgbClr val="C00000"/>
                </a:solidFill>
                <a:latin typeface="Arial" pitchFamily="34" charset="0"/>
                <a:cs typeface="Angsana New" pitchFamily="18" charset="-34"/>
              </a:rPr>
              <a:t/>
            </a:r>
            <a:br>
              <a:rPr lang="th-TH" sz="3600" dirty="0">
                <a:solidFill>
                  <a:srgbClr val="C00000"/>
                </a:solidFill>
                <a:latin typeface="Arial" pitchFamily="34" charset="0"/>
                <a:cs typeface="Angsana New" pitchFamily="18" charset="-34"/>
              </a:rPr>
            </a:br>
            <a:r>
              <a:rPr lang="th-TH" sz="3600" dirty="0" smtClean="0">
                <a:solidFill>
                  <a:srgbClr val="008000"/>
                </a:solidFill>
                <a:latin typeface="Arial" pitchFamily="34" charset="0"/>
                <a:cs typeface="Angsana New" pitchFamily="18" charset="-34"/>
              </a:rPr>
              <a:t>	ประชาคม</a:t>
            </a:r>
            <a:r>
              <a:rPr lang="th-TH" sz="3600" dirty="0">
                <a:solidFill>
                  <a:srgbClr val="008000"/>
                </a:solidFill>
                <a:latin typeface="Arial" pitchFamily="34" charset="0"/>
                <a:cs typeface="Angsana New" pitchFamily="18" charset="-34"/>
              </a:rPr>
              <a:t>อาเซียน ก่อตั้งขึ้นโดยมีวัตถุประสงค์เริ่มแรกเพื่อสร้างสันติภาพในภูมิภาคเอเชียตะวันออกเฉียงใต้ อันนำมาซึ่งเสถียรภาพทางการเมือง และความเจริญก้าวหน้าทางเศรษฐกิจ สังคม และวัฒนธรรม และเมื่อการค้าระหว่างประเทศในโลกมีแนวโน้มกีดกันการค้ารุนแรงขึ้น ทำให้อาเซียนได้หันมามุ่งเน้นกระชับและขยายความร่วมมือด้านเศรษฐกิจการค้าระหว่างกันมาก</a:t>
            </a:r>
            <a:r>
              <a:rPr lang="th-TH" sz="3600" dirty="0" smtClean="0">
                <a:solidFill>
                  <a:srgbClr val="008000"/>
                </a:solidFill>
                <a:latin typeface="Arial" pitchFamily="34" charset="0"/>
                <a:cs typeface="Angsana New" pitchFamily="18" charset="-34"/>
              </a:rPr>
              <a:t>ขึ้น</a:t>
            </a:r>
            <a:endParaRPr lang="th-TH" sz="3600" dirty="0">
              <a:solidFill>
                <a:srgbClr val="008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67744" y="-88123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สมาคมประชาชาติแห่งเอเชียตะวันออกเฉียงใต้ จึงก่อตั้งขึ้นเมื่อวันที่ 8 ส.ค.2510 หลังจากการลงนาม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ในปฎิญญา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สมาคมประชาชาติแห่งเอเชียตะวันออกเฉียงใต้ (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Declaration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of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ASEAN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Concord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) หรือเป็นที่รู้จักกันในอีกชื่อหนึ่งว่า ปฏิญญากรุงเทพ (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The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Bangkok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Declaration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โดยสมาชิกผู้ก่อตั้งมี 5 ประเทศ ได้แก่ อินโดนิ</a:t>
            </a:r>
            <a:r>
              <a:rPr lang="th-TH" dirty="0" err="1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เซีย</a:t>
            </a:r>
            <a:r>
              <a:rPr lang="th-TH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 ฟิลิปปินส์ สิงคโปร์ และ</a:t>
            </a:r>
            <a:r>
              <a:rPr lang="th-TH" dirty="0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ไทย</a:t>
            </a:r>
            <a:endParaRPr lang="th-TH" dirty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268" y="548680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วัตถุประสงค์หลักที่กำหนดไว้ในปฏิญญาอาเซียน </a:t>
            </a:r>
            <a:endParaRPr lang="th-TH" sz="3200" b="1" dirty="0" smtClean="0">
              <a:solidFill>
                <a:srgbClr val="003399"/>
              </a:solidFill>
              <a:latin typeface="Arial" pitchFamily="34" charset="0"/>
              <a:cs typeface="Angsana New" pitchFamily="18" charset="-34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(</a:t>
            </a:r>
            <a:r>
              <a:rPr lang="th-TH" sz="2400" dirty="0" err="1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The</a:t>
            </a:r>
            <a:r>
              <a:rPr lang="th-TH" sz="2400" dirty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ASEAN</a:t>
            </a:r>
            <a:r>
              <a:rPr lang="th-TH" sz="2400" dirty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Declaration</a:t>
            </a:r>
            <a:r>
              <a:rPr lang="th-TH" sz="2400" dirty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) </a:t>
            </a:r>
            <a:r>
              <a:rPr lang="th-TH" sz="2400" dirty="0" smtClean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  </a:t>
            </a:r>
            <a:r>
              <a:rPr lang="th-TH" dirty="0" smtClean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มี </a:t>
            </a:r>
            <a:r>
              <a:rPr lang="th-TH" dirty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7 ประการ </a:t>
            </a:r>
            <a:r>
              <a:rPr lang="th-TH" dirty="0" smtClean="0">
                <a:solidFill>
                  <a:srgbClr val="003399"/>
                </a:solidFill>
                <a:latin typeface="Arial" pitchFamily="34" charset="0"/>
                <a:cs typeface="Angsana New" pitchFamily="18" charset="-34"/>
              </a:rPr>
              <a:t>ดังนี้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srgbClr val="003399"/>
              </a:solidFill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+mj-cs"/>
              </a:rPr>
              <a:t>1.</a:t>
            </a:r>
            <a:r>
              <a:rPr lang="th-TH" dirty="0" smtClean="0">
                <a:solidFill>
                  <a:srgbClr val="FF3399"/>
                </a:solidFill>
                <a:latin typeface="Arial" pitchFamily="34" charset="0"/>
              </a:rPr>
              <a:t>ส่งเสริม</a:t>
            </a: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ความเจริญเติบโตทางเศรษฐกิจ ความก้าวหน้าทางสังคมและวัฒนธรรม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2. ส่งเสริมการมีเสถียรภาพ สันติภาพและความมั่นคงของภูมิภาค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3. ส่งเสริมความร่วมมือทางเศรษฐกิจ สังคม วัฒนธรรม วิชาการ วิทยาศาสตร์ </a:t>
            </a:r>
            <a:endParaRPr lang="th-TH" dirty="0" smtClean="0">
              <a:solidFill>
                <a:srgbClr val="FF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 </a:t>
            </a:r>
            <a:r>
              <a:rPr lang="th-TH" dirty="0" smtClean="0">
                <a:solidFill>
                  <a:srgbClr val="FF3399"/>
                </a:solidFill>
                <a:latin typeface="Arial" pitchFamily="34" charset="0"/>
              </a:rPr>
              <a:t>            และ</a:t>
            </a: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ด้านการบริหาร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4. ส่งเสริมความร่วมมือซึ่งกันและกันในการฝึกอบรมและการวิจัย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5. ส่งเสริมความร่วมมือในด้านเกษตรกรรมและอุตสาหกรรม การค้า การคมนาคม การสื่อสาร และปรับปรุงมาตรฐานการดำรงชีวิต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6. ส่งเสริมการมีหลักสูตรการศึกษาเอเชียตะวันออกเฉียงใต้</a:t>
            </a:r>
            <a:br>
              <a:rPr lang="th-TH" dirty="0">
                <a:solidFill>
                  <a:srgbClr val="FF3399"/>
                </a:solidFill>
                <a:latin typeface="Arial" pitchFamily="34" charset="0"/>
              </a:rPr>
            </a:br>
            <a:r>
              <a:rPr lang="th-TH" dirty="0">
                <a:solidFill>
                  <a:srgbClr val="FF3399"/>
                </a:solidFill>
                <a:latin typeface="Arial" pitchFamily="34" charset="0"/>
              </a:rPr>
              <a:t>7. ส่งเสริมความร่วมมือกับองค์กรระดับภูมิภาคและองค์กรระหว่าง</a:t>
            </a:r>
            <a:r>
              <a:rPr lang="th-TH" dirty="0" smtClean="0">
                <a:solidFill>
                  <a:srgbClr val="FF3399"/>
                </a:solidFill>
                <a:latin typeface="Arial" pitchFamily="34" charset="0"/>
              </a:rPr>
              <a:t>ประเทศ</a:t>
            </a:r>
            <a:endParaRPr lang="th-TH" dirty="0">
              <a:solidFill>
                <a:srgbClr val="FF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รุปเขานา5556\รูป\DSC043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89"/>
          <a:stretch/>
        </p:blipFill>
        <p:spPr bwMode="auto">
          <a:xfrm>
            <a:off x="107504" y="2694901"/>
            <a:ext cx="8928992" cy="39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" y="1484784"/>
            <a:ext cx="9144000" cy="537321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     </a:t>
            </a:r>
          </a:p>
          <a:p>
            <a:pPr marL="0" indent="0">
              <a:buNone/>
            </a:pPr>
            <a:endParaRPr lang="th-TH" b="1" dirty="0">
              <a:latin typeface="FreesiaUPC" pitchFamily="34" charset="-34"/>
              <a:cs typeface="FreesiaUPC" pitchFamily="34" charset="-34"/>
            </a:endParaRPr>
          </a:p>
          <a:p>
            <a:pPr marL="0" indent="0">
              <a:buNone/>
            </a:pPr>
            <a:endParaRPr lang="th-TH" b="1" dirty="0" smtClean="0">
              <a:latin typeface="FreesiaUPC" pitchFamily="34" charset="-34"/>
              <a:cs typeface="FreesiaUPC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      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/>
            </a:r>
            <a:br>
              <a:rPr lang="th-TH" dirty="0" smtClean="0">
                <a:latin typeface="FreesiaUPC" pitchFamily="34" charset="-34"/>
                <a:cs typeface="FreesiaUPC" pitchFamily="34" charset="-34"/>
              </a:rPr>
            </a:br>
            <a:r>
              <a:rPr lang="th-TH" dirty="0" smtClean="0">
                <a:latin typeface="FreesiaUPC" pitchFamily="34" charset="-34"/>
                <a:cs typeface="FreesiaUPC" pitchFamily="34" charset="-34"/>
              </a:rPr>
              <a:t>	</a:t>
            </a:r>
          </a:p>
          <a:p>
            <a:pPr marL="0" indent="0">
              <a:buNone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/>
            </a:r>
            <a:br>
              <a:rPr lang="th-TH" dirty="0" smtClean="0">
                <a:latin typeface="FreesiaUPC" pitchFamily="34" charset="-34"/>
                <a:cs typeface="FreesiaUPC" pitchFamily="34" charset="-34"/>
              </a:rPr>
            </a:br>
            <a:r>
              <a:rPr lang="th-TH" dirty="0" smtClean="0">
                <a:latin typeface="FreesiaUPC" pitchFamily="34" charset="-34"/>
                <a:cs typeface="FreesiaUPC" pitchFamily="34" charset="-34"/>
              </a:rPr>
              <a:t>       </a:t>
            </a:r>
            <a:endParaRPr lang="th-TH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CCFF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CC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3496" y="3810000"/>
            <a:ext cx="8928992" cy="41768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ปุ่มปฏิบัติการ: กำหนดเอง 17">
            <a:hlinkClick r:id="" action="ppaction://noaction" highlightClick="1"/>
          </p:cNvPr>
          <p:cNvSpPr/>
          <p:nvPr/>
        </p:nvSpPr>
        <p:spPr>
          <a:xfrm>
            <a:off x="7613698" y="3862958"/>
            <a:ext cx="1044116" cy="30533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698" y="3874688"/>
            <a:ext cx="1044116" cy="293608"/>
          </a:xfrm>
          <a:prstGeom prst="rect">
            <a:avLst/>
          </a:prstGeom>
          <a:noFill/>
          <a:ln w="9525">
            <a:solidFill>
              <a:schemeClr val="tx2">
                <a:lumMod val="75000"/>
                <a:alpha val="5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สามเหลี่ยมหน้าจั่ว 23"/>
          <p:cNvSpPr/>
          <p:nvPr/>
        </p:nvSpPr>
        <p:spPr>
          <a:xfrm>
            <a:off x="2073817" y="353704"/>
            <a:ext cx="116364" cy="1249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200890" y="704219"/>
            <a:ext cx="8713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FreesiaUPC" pitchFamily="34" charset="-34"/>
                <a:cs typeface="FreesiaUPC" pitchFamily="34" charset="-34"/>
              </a:rPr>
              <a:t>“”</a:t>
            </a:r>
            <a:r>
              <a:rPr lang="th-TH" b="1" dirty="0" smtClean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นวัตกรรมการเตรียมความพร้อมสู่ประชาคมอาเซียนและ</a:t>
            </a:r>
          </a:p>
          <a:p>
            <a:pPr algn="ctr"/>
            <a:r>
              <a:rPr lang="th-TH" b="1" dirty="0" smtClean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ทักษะในศตวรรษที่ </a:t>
            </a:r>
            <a:r>
              <a:rPr lang="en-US" b="1" dirty="0" smtClean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21  </a:t>
            </a:r>
            <a:endParaRPr lang="th-TH" b="1" dirty="0">
              <a:solidFill>
                <a:srgbClr val="003399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90" y="2299855"/>
            <a:ext cx="214314" cy="19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สี่เหลี่ยมผืนผ้า 15"/>
          <p:cNvSpPr/>
          <p:nvPr/>
        </p:nvSpPr>
        <p:spPr>
          <a:xfrm>
            <a:off x="107504" y="704219"/>
            <a:ext cx="8928992" cy="3523461"/>
          </a:xfrm>
          <a:prstGeom prst="rect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EF4"/>
              </a:clrFrom>
              <a:clrTo>
                <a:srgbClr val="EC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872" y="2983176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8047" y="1878121"/>
            <a:ext cx="8605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66"/>
                </a:solidFill>
              </a:rPr>
              <a:t>การบริหารจัดการโรงเรียนให้เป็นสังคมแห่งการเรียนรู้     การศึกษาแหล่ง                                     ประวัติศาสตร์ชุมชน  และการเข้าค่ายปฐมวัย  ค่ายลูกเสือ-เนตรนารี   ค่ายทักษะชีวิตสู่ประชาคมอาเซียน    </a:t>
            </a:r>
            <a:r>
              <a:rPr lang="th-TH" b="1" dirty="0" smtClean="0">
                <a:solidFill>
                  <a:srgbClr val="FF0066"/>
                </a:solidFill>
              </a:rPr>
              <a:t>และทักษะ</a:t>
            </a:r>
            <a:r>
              <a:rPr lang="th-TH" b="1" dirty="0">
                <a:solidFill>
                  <a:srgbClr val="FF0066"/>
                </a:solidFill>
              </a:rPr>
              <a:t>ในศตวรรษที่ ๒๑  </a:t>
            </a:r>
            <a:endParaRPr lang="th-TH" b="1" dirty="0" smtClean="0">
              <a:solidFill>
                <a:srgbClr val="FF0066"/>
              </a:solidFill>
            </a:endParaRPr>
          </a:p>
          <a:p>
            <a:pPr algn="ctr"/>
            <a:r>
              <a:rPr lang="th-TH" b="1" dirty="0" smtClean="0">
                <a:solidFill>
                  <a:srgbClr val="FF0066"/>
                </a:solidFill>
              </a:rPr>
              <a:t> </a:t>
            </a:r>
            <a:r>
              <a:rPr lang="th-TH" b="1" dirty="0">
                <a:solidFill>
                  <a:srgbClr val="FF0066"/>
                </a:solidFill>
              </a:rPr>
              <a:t>ภายใต้การบริหารจัดการโรงเรียนด้วยยุทธศาสตร์  </a:t>
            </a:r>
            <a:r>
              <a:rPr lang="en-US" b="1" dirty="0">
                <a:solidFill>
                  <a:srgbClr val="FF0066"/>
                </a:solidFill>
              </a:rPr>
              <a:t>SKN  MODEL</a:t>
            </a:r>
            <a:endParaRPr lang="th-TH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3124200" y="2133600"/>
            <a:ext cx="2438400" cy="2133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เครือข่าย</a:t>
            </a:r>
          </a:p>
          <a:p>
            <a:pPr algn="ctr"/>
            <a:r>
              <a:rPr lang="th-TH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การบริหาร</a:t>
            </a:r>
          </a:p>
          <a:p>
            <a:pPr algn="ctr"/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แบบมีส่วนร่วม</a:t>
            </a:r>
          </a:p>
          <a:p>
            <a:pPr algn="ctr"/>
            <a:r>
              <a:rPr lang="th-TH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14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โรงเรียน</a:t>
            </a:r>
            <a:r>
              <a:rPr lang="th-TH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14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บ้านเขานางสางหัว</a:t>
            </a:r>
          </a:p>
          <a:p>
            <a:pPr algn="ctr"/>
            <a:r>
              <a:rPr lang="th-TH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14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โดยน้อมนำตามหลักปรัชญาของเศรษฐกิจพอเพียง</a:t>
            </a:r>
            <a:endParaRPr lang="th-TH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14F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928041" y="4172235"/>
            <a:ext cx="1905000" cy="169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th-TH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ผู้ใหญ่ใจดีร่วมบริจาคและพัฒนา</a:t>
            </a:r>
            <a:endParaRPr lang="th-TH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ชื่อเรื่อง 7"/>
          <p:cNvSpPr txBox="1">
            <a:spLocks/>
          </p:cNvSpPr>
          <p:nvPr/>
        </p:nvSpPr>
        <p:spPr>
          <a:xfrm>
            <a:off x="5743575" y="3322923"/>
            <a:ext cx="1752600" cy="16986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ครูจิตอาสา</a:t>
            </a:r>
          </a:p>
        </p:txBody>
      </p:sp>
      <p:sp>
        <p:nvSpPr>
          <p:cNvPr id="10" name="ชื่อเรื่อง 7"/>
          <p:cNvSpPr txBox="1">
            <a:spLocks/>
          </p:cNvSpPr>
          <p:nvPr/>
        </p:nvSpPr>
        <p:spPr>
          <a:xfrm>
            <a:off x="5638800" y="1219200"/>
            <a:ext cx="1828800" cy="17526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0"/>
          </a:gra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คณะกรรมการ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สถานศึกษา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ขั้นพื้นฐาน</a:t>
            </a:r>
          </a:p>
        </p:txBody>
      </p:sp>
      <p:sp>
        <p:nvSpPr>
          <p:cNvPr id="11" name="ชื่อเรื่อง 7"/>
          <p:cNvSpPr txBox="1">
            <a:spLocks/>
          </p:cNvSpPr>
          <p:nvPr/>
        </p:nvSpPr>
        <p:spPr>
          <a:xfrm>
            <a:off x="1485420" y="868362"/>
            <a:ext cx="1828800" cy="1676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สพป.กจ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</a:t>
            </a:r>
            <a:r>
              <a:rPr lang="th-TH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สพฐ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kumimoji="0" lang="th-TH" sz="24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ชื่อเรื่อง 7"/>
          <p:cNvSpPr txBox="1">
            <a:spLocks/>
          </p:cNvSpPr>
          <p:nvPr/>
        </p:nvSpPr>
        <p:spPr>
          <a:xfrm>
            <a:off x="3429000" y="228600"/>
            <a:ext cx="1828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โรงเรียน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บ้านเขานางสางหัว</a:t>
            </a:r>
          </a:p>
        </p:txBody>
      </p:sp>
      <p:sp>
        <p:nvSpPr>
          <p:cNvPr id="13" name="ชื่อเรื่อง 7"/>
          <p:cNvSpPr txBox="1">
            <a:spLocks/>
          </p:cNvSpPr>
          <p:nvPr/>
        </p:nvSpPr>
        <p:spPr>
          <a:xfrm>
            <a:off x="4070506" y="4506912"/>
            <a:ext cx="1828800" cy="154622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ครูภูมิปัญญาท้องถิ่น</a:t>
            </a:r>
            <a:endParaRPr kumimoji="0" lang="th-TH" sz="20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ลูกศรขวา 13"/>
          <p:cNvSpPr/>
          <p:nvPr/>
        </p:nvSpPr>
        <p:spPr>
          <a:xfrm rot="12373741">
            <a:off x="2958689" y="2216427"/>
            <a:ext cx="486185" cy="477982"/>
          </a:xfrm>
          <a:prstGeom prst="rightArrow">
            <a:avLst/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20058600">
            <a:off x="5397148" y="2309993"/>
            <a:ext cx="439011" cy="391436"/>
          </a:xfrm>
          <a:prstGeom prst="rightArrow">
            <a:avLst/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 rot="16200000">
            <a:off x="4229100" y="1790700"/>
            <a:ext cx="304800" cy="381000"/>
          </a:xfrm>
          <a:prstGeom prst="rightArrow">
            <a:avLst/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 rot="1705500">
            <a:off x="5463131" y="3472138"/>
            <a:ext cx="503738" cy="389712"/>
          </a:xfrm>
          <a:prstGeom prst="rightArrow">
            <a:avLst/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4773833">
            <a:off x="4724400" y="4172235"/>
            <a:ext cx="381000" cy="381000"/>
          </a:xfrm>
          <a:prstGeom prst="rightArrow">
            <a:avLst>
              <a:gd name="adj1" fmla="val 45000"/>
              <a:gd name="adj2" fmla="val 50000"/>
            </a:avLst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วา 18"/>
          <p:cNvSpPr/>
          <p:nvPr/>
        </p:nvSpPr>
        <p:spPr>
          <a:xfrm rot="8202811">
            <a:off x="3270991" y="4055258"/>
            <a:ext cx="430918" cy="372866"/>
          </a:xfrm>
          <a:prstGeom prst="rightArrow">
            <a:avLst/>
          </a:prstGeom>
          <a:solidFill>
            <a:srgbClr val="3F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ชื่อเรื่อง 7"/>
          <p:cNvSpPr txBox="1">
            <a:spLocks/>
          </p:cNvSpPr>
          <p:nvPr/>
        </p:nvSpPr>
        <p:spPr>
          <a:xfrm>
            <a:off x="1012422" y="2592387"/>
            <a:ext cx="1828800" cy="1676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องค์กรเครือข่ายพัฒนาโรงเรียน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65372">
            <a:off x="2736325" y="3103668"/>
            <a:ext cx="491399" cy="45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/>
          <a:srcRect l="18512"/>
          <a:stretch/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กล่องข้อความ 2"/>
          <p:cNvSpPr txBox="1">
            <a:spLocks noChangeArrowheads="1"/>
          </p:cNvSpPr>
          <p:nvPr/>
        </p:nvSpPr>
        <p:spPr bwMode="auto">
          <a:xfrm>
            <a:off x="2144683" y="4793045"/>
            <a:ext cx="1646267" cy="409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บริหารงบประมาณ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กล่องข้อความ 2"/>
          <p:cNvSpPr txBox="1">
            <a:spLocks noChangeArrowheads="1"/>
          </p:cNvSpPr>
          <p:nvPr/>
        </p:nvSpPr>
        <p:spPr bwMode="auto">
          <a:xfrm>
            <a:off x="4065588" y="4793045"/>
            <a:ext cx="1449387" cy="409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บริหารวิชาการ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กล่องข้อความ 2"/>
          <p:cNvSpPr txBox="1">
            <a:spLocks noChangeArrowheads="1"/>
          </p:cNvSpPr>
          <p:nvPr/>
        </p:nvSpPr>
        <p:spPr bwMode="auto">
          <a:xfrm>
            <a:off x="5778500" y="4793045"/>
            <a:ext cx="1449388" cy="409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บริหารบุคคล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กล่องข้อความ 2"/>
          <p:cNvSpPr txBox="1">
            <a:spLocks noChangeArrowheads="1"/>
          </p:cNvSpPr>
          <p:nvPr/>
        </p:nvSpPr>
        <p:spPr bwMode="auto">
          <a:xfrm>
            <a:off x="7466013" y="4793045"/>
            <a:ext cx="1449387" cy="434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บริหารทั่วไป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8545" y="76200"/>
            <a:ext cx="8229600" cy="1066800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  <a:tabLst>
                <a:tab pos="457200" algn="l"/>
                <a:tab pos="685800" algn="l"/>
              </a:tabLst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imes New Roman"/>
                <a:cs typeface="FreesiaUPC" pitchFamily="34" charset="-34"/>
              </a:rPr>
              <a:t>โ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imes New Roman"/>
                <a:cs typeface="FreesiaUPC" pitchFamily="34" charset="-34"/>
              </a:rPr>
              <a:t>ครงสร้าง</a:t>
            </a:r>
            <a:r>
              <a:rPr lang="th-TH" sz="2900" b="1" dirty="0">
                <a:solidFill>
                  <a:prstClr val="black"/>
                </a:solidFill>
                <a:latin typeface="FreesiaUPC" pitchFamily="34" charset="-34"/>
                <a:ea typeface="Times New Roman"/>
                <a:cs typeface="FreesiaUPC" pitchFamily="34" charset="-34"/>
              </a:rPr>
              <a:t> </a:t>
            </a:r>
            <a:r>
              <a:rPr lang="th-TH" sz="2900" b="1" dirty="0" smtClean="0">
                <a:solidFill>
                  <a:schemeClr val="bg1"/>
                </a:solidFill>
                <a:latin typeface="FreesiaUPC" pitchFamily="34" charset="-34"/>
                <a:ea typeface="Times New Roman"/>
                <a:cs typeface="FreesiaUPC" pitchFamily="34" charset="-34"/>
              </a:rPr>
              <a:t>บริหารงาน  โรงเรียน    บ้านเขา   นาง</a:t>
            </a:r>
            <a:r>
              <a:rPr lang="th-TH" sz="2900" b="1" dirty="0">
                <a:solidFill>
                  <a:schemeClr val="bg1"/>
                </a:solidFill>
                <a:latin typeface="FreesiaUPC" pitchFamily="34" charset="-34"/>
                <a:ea typeface="Times New Roman"/>
                <a:cs typeface="FreesiaUPC" pitchFamily="34" charset="-34"/>
              </a:rPr>
              <a:t>สาง</a:t>
            </a:r>
            <a:r>
              <a:rPr lang="th-TH" sz="2900" b="1" dirty="0" smtClean="0">
                <a:solidFill>
                  <a:schemeClr val="bg1"/>
                </a:solidFill>
                <a:latin typeface="FreesiaUPC" pitchFamily="34" charset="-34"/>
                <a:ea typeface="Times New Roman"/>
                <a:cs typeface="FreesiaUPC" pitchFamily="34" charset="-34"/>
              </a:rPr>
              <a:t>หัว</a:t>
            </a:r>
            <a:endParaRPr lang="th-TH" sz="2900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BF2"/>
              </a:clrFrom>
              <a:clrTo>
                <a:srgbClr val="E7EBF2">
                  <a:alpha val="0"/>
                </a:srgbClr>
              </a:clrTo>
            </a:clrChange>
          </a:blip>
          <a:srcRect r="48796" b="22077"/>
          <a:stretch>
            <a:fillRect/>
          </a:stretch>
        </p:blipFill>
        <p:spPr bwMode="auto">
          <a:xfrm>
            <a:off x="2533732" y="1600200"/>
            <a:ext cx="64578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3028950" y="4447190"/>
            <a:ext cx="5095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5571301" y="2559835"/>
            <a:ext cx="0" cy="18692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5574476" y="3311525"/>
            <a:ext cx="1452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6562725" y="4447190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สี่เหลี่ยมผืนผ้า 3"/>
          <p:cNvSpPr/>
          <p:nvPr/>
        </p:nvSpPr>
        <p:spPr>
          <a:xfrm>
            <a:off x="3838076" y="1828800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ผู้อำนวยการโรงเรียน</a:t>
            </a:r>
            <a:endParaRPr lang="th-TH" sz="4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066800" y="2524116"/>
            <a:ext cx="85725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066800" y="3452810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209676" y="3381372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352552" y="3381372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352552" y="3309934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209676" y="245267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781180" y="2309810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638304" y="2309802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495428" y="2381240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352552" y="2452678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709742" y="2666992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1709742" y="3024182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638304" y="2666992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781180" y="2452678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781180" y="2809868"/>
            <a:ext cx="21431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1423990" y="2381240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066800" y="2452678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930369" y="2238364"/>
            <a:ext cx="21431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1962913" y="2845587"/>
            <a:ext cx="21431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938818" y="2774361"/>
            <a:ext cx="21431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46572" y="3124200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Angsana New" pitchFamily="18" charset="-34"/>
                <a:cs typeface="FreesiaUPC" pitchFamily="34" charset="-34"/>
              </a:rPr>
              <a:t>คณะกรรมการสถานศึกษาขั้นพื้นฐาน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103" name="Picture 7" descr="http://www.udesa2.go.th/images/logo_sp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584" y="2309810"/>
            <a:ext cx="1295400" cy="14287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AutoShape 13"/>
          <p:cNvCxnSpPr>
            <a:cxnSpLocks noChangeShapeType="1"/>
          </p:cNvCxnSpPr>
          <p:nvPr/>
        </p:nvCxnSpPr>
        <p:spPr bwMode="auto">
          <a:xfrm>
            <a:off x="8129094" y="4447190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AutoShape 13"/>
          <p:cNvCxnSpPr>
            <a:cxnSpLocks noChangeShapeType="1"/>
          </p:cNvCxnSpPr>
          <p:nvPr/>
        </p:nvCxnSpPr>
        <p:spPr bwMode="auto">
          <a:xfrm>
            <a:off x="3028950" y="4450145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AutoShape 13"/>
          <p:cNvCxnSpPr>
            <a:cxnSpLocks noChangeShapeType="1"/>
          </p:cNvCxnSpPr>
          <p:nvPr/>
        </p:nvCxnSpPr>
        <p:spPr bwMode="auto">
          <a:xfrm>
            <a:off x="4595319" y="4450145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0539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2" descr="C:\Users\Administrator\Desktop\งานโรงเรียน 28\268734_210028512459651_1814190570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933450"/>
            <a:ext cx="11430000" cy="857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0" y="457200"/>
            <a:ext cx="9144000" cy="6449704"/>
          </a:xfrm>
          <a:prstGeom prst="triangle">
            <a:avLst/>
          </a:prstGeom>
          <a:solidFill>
            <a:srgbClr val="C6E6A2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3145808" y="1662751"/>
            <a:ext cx="2825088" cy="24056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endParaRPr lang="th-TH" sz="1800" dirty="0">
              <a:solidFill>
                <a:schemeClr val="tx1">
                  <a:lumMod val="85000"/>
                  <a:lumOff val="1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1591713" y="3782704"/>
            <a:ext cx="2904087" cy="2590800"/>
          </a:xfrm>
          <a:prstGeom prst="ellipse">
            <a:avLst/>
          </a:prstGeom>
          <a:solidFill>
            <a:srgbClr val="FFFF00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en-US" sz="16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4569156" y="3782704"/>
            <a:ext cx="2974644" cy="2586038"/>
          </a:xfrm>
          <a:prstGeom prst="ellipse">
            <a:avLst/>
          </a:prstGeom>
          <a:solidFill>
            <a:srgbClr val="FFC000"/>
          </a:solidFill>
          <a:ln w="63500" cmpd="thickThin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ลูกศรขึ้น-ลง 8"/>
          <p:cNvSpPr/>
          <p:nvPr/>
        </p:nvSpPr>
        <p:spPr>
          <a:xfrm rot="1862688">
            <a:off x="2583110" y="2884582"/>
            <a:ext cx="582506" cy="993574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ลูกศรขึ้น-ลง 9"/>
          <p:cNvSpPr/>
          <p:nvPr/>
        </p:nvSpPr>
        <p:spPr>
          <a:xfrm rot="19259286">
            <a:off x="5995926" y="2861006"/>
            <a:ext cx="582506" cy="1064260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ลูกศรขึ้น-ลง 10"/>
          <p:cNvSpPr/>
          <p:nvPr/>
        </p:nvSpPr>
        <p:spPr>
          <a:xfrm rot="16200000">
            <a:off x="4255528" y="5587773"/>
            <a:ext cx="568801" cy="975365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57" name="สี่เหลี่ยมผืนผ้า 13"/>
          <p:cNvSpPr>
            <a:spLocks noChangeArrowheads="1"/>
          </p:cNvSpPr>
          <p:nvPr/>
        </p:nvSpPr>
        <p:spPr bwMode="auto">
          <a:xfrm>
            <a:off x="2226435" y="6383684"/>
            <a:ext cx="4636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ordia New" pitchFamily="34" charset="-34"/>
              </a:rPr>
              <a:t>แนวคิดปรัชญาของเศรษฐกิจพอเพียง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03565" y="4075401"/>
            <a:ext cx="2466976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กระบวนการจัดการความรู้  (</a:t>
            </a:r>
            <a:r>
              <a:rPr lang="en-US" sz="2000" b="1" dirty="0">
                <a:latin typeface="FreesiaUPC" pitchFamily="34" charset="-34"/>
                <a:cs typeface="FreesiaUPC" pitchFamily="34" charset="-34"/>
              </a:rPr>
              <a:t>Knowledge  management)</a:t>
            </a:r>
          </a:p>
          <a:p>
            <a:pPr algn="ctr">
              <a:spcAft>
                <a:spcPts val="1000"/>
              </a:spcAft>
            </a:pPr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การจัดการเรียนรู้แบบแก้ปัญหาและทักษะผู้เรียนในศตวรรษที่ </a:t>
            </a:r>
            <a:r>
              <a:rPr lang="en-US" sz="2000" b="1" dirty="0">
                <a:latin typeface="FreesiaUPC" pitchFamily="34" charset="-34"/>
                <a:cs typeface="FreesiaUPC" pitchFamily="34" charset="-34"/>
              </a:rPr>
              <a:t>21 </a:t>
            </a:r>
            <a:endParaRPr lang="en-US" sz="2000" b="1" dirty="0" smtClean="0">
              <a:latin typeface="FreesiaUPC" pitchFamily="34" charset="-34"/>
              <a:cs typeface="FreesiaUPC" pitchFamily="34" charset="-34"/>
            </a:endParaRPr>
          </a:p>
          <a:p>
            <a:pPr algn="ctr">
              <a:spcAft>
                <a:spcPts val="1000"/>
              </a:spcAft>
            </a:pPr>
            <a:r>
              <a:rPr lang="en-US" sz="2000" b="1" dirty="0" smtClean="0">
                <a:latin typeface="FreesiaUPC" pitchFamily="34" charset="-34"/>
                <a:cs typeface="FreesiaUPC" pitchFamily="34" charset="-34"/>
              </a:rPr>
              <a:t>PBL &amp; Century Skills</a:t>
            </a:r>
            <a:endParaRPr lang="en-US" sz="2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45854" y="4095705"/>
            <a:ext cx="2895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h-TH" sz="1900" b="1" dirty="0">
                <a:latin typeface="FreesiaUPC" pitchFamily="34" charset="-34"/>
                <a:cs typeface="FreesiaUPC" pitchFamily="34" charset="-34"/>
              </a:rPr>
              <a:t>การสร้างภาคีเครือข่ายต่างๆ (</a:t>
            </a:r>
            <a:r>
              <a:rPr lang="en-US" sz="1900" b="1" dirty="0">
                <a:latin typeface="FreesiaUPC" pitchFamily="34" charset="-34"/>
                <a:cs typeface="FreesiaUPC" pitchFamily="34" charset="-34"/>
              </a:rPr>
              <a:t>Network)</a:t>
            </a:r>
            <a:r>
              <a:rPr lang="th-TH" sz="1900" b="1" dirty="0">
                <a:latin typeface="FreesiaUPC" pitchFamily="34" charset="-34"/>
                <a:cs typeface="FreesiaUPC" pitchFamily="34" charset="-34"/>
              </a:rPr>
              <a:t>เครือข่ายโรงเรียนขนาดเล็ก </a:t>
            </a:r>
            <a:br>
              <a:rPr lang="th-TH" sz="1900" b="1" dirty="0">
                <a:latin typeface="FreesiaUPC" pitchFamily="34" charset="-34"/>
                <a:cs typeface="FreesiaUPC" pitchFamily="34" charset="-34"/>
              </a:rPr>
            </a:br>
            <a:r>
              <a:rPr lang="th-TH" sz="1900" b="1" dirty="0" smtClean="0">
                <a:latin typeface="FreesiaUPC" pitchFamily="34" charset="-34"/>
                <a:cs typeface="FreesiaUPC" pitchFamily="34" charset="-34"/>
              </a:rPr>
              <a:t>มูลนิธิ</a:t>
            </a:r>
            <a:r>
              <a:rPr lang="th-TH" sz="1900" b="1" dirty="0">
                <a:latin typeface="FreesiaUPC" pitchFamily="34" charset="-34"/>
                <a:cs typeface="FreesiaUPC" pitchFamily="34" charset="-34"/>
              </a:rPr>
              <a:t>เด็ก  เครือข่ายผู้ปกครอง  เครือข่ายครูสอนดี  เครือข่ายผู้นำชุมชน องค์กร หน่วยงานต่างๆ  นักเรียน ครู ผู้บริหาร คณะกรรมการสถานศึกษาขั้น</a:t>
            </a:r>
            <a:r>
              <a:rPr lang="th-TH" sz="1900" b="1" dirty="0" smtClean="0">
                <a:latin typeface="FreesiaUPC" pitchFamily="34" charset="-34"/>
                <a:cs typeface="FreesiaUPC" pitchFamily="34" charset="-34"/>
              </a:rPr>
              <a:t>พื้นฐาน</a:t>
            </a:r>
            <a:endParaRPr lang="th-TH" sz="19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52800" y="2337137"/>
            <a:ext cx="2374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>บริบทชุมชนและ</a:t>
            </a:r>
            <a:r>
              <a:rPr lang="th-TH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>สถานศึกษาทักษะ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>อาชีพ  ทักษะชีวิต </a:t>
            </a:r>
            <a:r>
              <a:rPr lang="th-TH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>ภูมิ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cs typeface="FreesiaUPC" pitchFamily="34" charset="-34"/>
              </a:rPr>
              <a:t>ปัญญาท้องถิ่น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ามเหลี่ยมหน้าจั่ว 26"/>
          <p:cNvSpPr/>
          <p:nvPr/>
        </p:nvSpPr>
        <p:spPr>
          <a:xfrm>
            <a:off x="0" y="457200"/>
            <a:ext cx="9144000" cy="6449704"/>
          </a:xfrm>
          <a:prstGeom prst="triangle">
            <a:avLst/>
          </a:prstGeom>
          <a:solidFill>
            <a:srgbClr val="C6E6A2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58088" y="1043536"/>
            <a:ext cx="209063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S</a:t>
            </a:r>
            <a:endParaRPr lang="th-TH" sz="2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cebook Letter Faces" pitchFamily="2" charset="0"/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9800" y="3021016"/>
            <a:ext cx="2420856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K</a:t>
            </a:r>
            <a:endParaRPr lang="en-US" sz="2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cebook Letter Faces" pitchFamily="2" charset="0"/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36744" y="3332484"/>
            <a:ext cx="2470548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N</a:t>
            </a:r>
            <a:endParaRPr lang="th-TH" sz="26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16200000">
            <a:off x="1880023" y="4405336"/>
            <a:ext cx="1763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กระบวนการจัดการความรู้</a:t>
            </a:r>
            <a:endParaRPr lang="th-TH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74392" y="3722681"/>
            <a:ext cx="723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เครือ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ข่าย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610488" y="1284281"/>
            <a:ext cx="2008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บริหาร</a:t>
            </a:r>
          </a:p>
          <a:p>
            <a:pPr algn="ctr"/>
            <a:r>
              <a:rPr 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th-TH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ปศพ</a:t>
            </a:r>
            <a:r>
              <a:rPr 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.</a:t>
            </a:r>
            <a:endParaRPr lang="th-TH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20640" y="5705861"/>
            <a:ext cx="160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sp>
        <p:nvSpPr>
          <p:cNvPr id="20" name="ม้วนกระดาษแนวนอน 19"/>
          <p:cNvSpPr/>
          <p:nvPr/>
        </p:nvSpPr>
        <p:spPr>
          <a:xfrm>
            <a:off x="2362200" y="6068935"/>
            <a:ext cx="4531003" cy="65031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รูปแบบบริหารโรงเรียน</a:t>
            </a:r>
            <a:r>
              <a:rPr lang="th-TH" sz="32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ชุมชน</a:t>
            </a:r>
            <a:endParaRPr lang="th-TH" sz="3200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724164" y="3613188"/>
            <a:ext cx="167238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บริบทชุมชน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75406"/>
            <a:ext cx="1728192" cy="244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069" y="2780928"/>
            <a:ext cx="7010400" cy="283154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SKN MODEL</a:t>
            </a:r>
            <a:endParaRPr lang="th-TH" sz="5400" dirty="0" smtClean="0"/>
          </a:p>
          <a:p>
            <a:pPr algn="ctr"/>
            <a:r>
              <a:rPr lang="th-TH" sz="4000" dirty="0" smtClean="0"/>
              <a:t>    </a:t>
            </a:r>
            <a:r>
              <a:rPr lang="th-TH" sz="4400" b="1" dirty="0" smtClean="0"/>
              <a:t>โรงเรียนบ้านเขานางสางหัว</a:t>
            </a:r>
            <a:endParaRPr lang="th-TH" sz="4000" b="1" dirty="0" smtClean="0"/>
          </a:p>
          <a:p>
            <a:pPr algn="ctr"/>
            <a:r>
              <a:rPr lang="th-TH" sz="4000" dirty="0" smtClean="0"/>
              <a:t>     อ.เลาขวัญ   จ.กาญจนบุรี</a:t>
            </a:r>
          </a:p>
          <a:p>
            <a:pPr algn="ctr"/>
            <a:r>
              <a:rPr lang="th-TH" sz="4000" dirty="0" smtClean="0"/>
              <a:t>สังกัด  </a:t>
            </a:r>
            <a:r>
              <a:rPr lang="th-TH" sz="4000" dirty="0" err="1" smtClean="0"/>
              <a:t>สพป.กจ</a:t>
            </a:r>
            <a:r>
              <a:rPr lang="th-TH" sz="4000" dirty="0" smtClean="0"/>
              <a:t>.</a:t>
            </a:r>
            <a:r>
              <a:rPr lang="en-US" sz="4000" dirty="0" smtClean="0"/>
              <a:t>4</a:t>
            </a:r>
            <a:endParaRPr lang="th-TH" sz="40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384" y="335318"/>
            <a:ext cx="1728192" cy="244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679" y="219923"/>
            <a:ext cx="7529045" cy="6930490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415" y="705807"/>
            <a:ext cx="220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grpSp>
        <p:nvGrpSpPr>
          <p:cNvPr id="13" name="กลุ่ม 12"/>
          <p:cNvGrpSpPr/>
          <p:nvPr/>
        </p:nvGrpSpPr>
        <p:grpSpPr>
          <a:xfrm>
            <a:off x="1751340" y="680716"/>
            <a:ext cx="5459965" cy="5870838"/>
            <a:chOff x="1751340" y="680716"/>
            <a:chExt cx="5459965" cy="5870838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3762025" y="680716"/>
              <a:ext cx="189506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acebook Letter Faces" pitchFamily="2" charset="0"/>
                  <a:cs typeface="FreesiaUPC" pitchFamily="34" charset="-34"/>
                </a:rPr>
                <a:t>S</a:t>
              </a:r>
              <a:endParaRPr lang="th-TH" sz="2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endParaRPr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2066265" y="2014573"/>
              <a:ext cx="1695759" cy="417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acebook Letter Faces" pitchFamily="2" charset="0"/>
                  <a:cs typeface="FreesiaUPC" pitchFamily="34" charset="-34"/>
                </a:rPr>
                <a:t>K</a:t>
              </a:r>
              <a:endParaRPr lang="en-US" sz="2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5861705" y="2381182"/>
              <a:ext cx="960899" cy="417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acebook Letter Faces" pitchFamily="2" charset="0"/>
                  <a:cs typeface="FreesiaUPC" pitchFamily="34" charset="-34"/>
                </a:rPr>
                <a:t>N</a:t>
              </a:r>
              <a:endParaRPr lang="th-TH" sz="26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 rot="16200000">
              <a:off x="1346508" y="3487172"/>
              <a:ext cx="176377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กระบวนการจัดการความรู้</a:t>
              </a:r>
              <a:endParaRPr lang="th-TH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6228184" y="3211528"/>
              <a:ext cx="9831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เครือ</a:t>
              </a:r>
            </a:p>
            <a:p>
              <a:pPr algn="ctr"/>
              <a:r>
                <a:rPr lang="th-TH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ข่าย</a:t>
              </a:r>
              <a:endParaRPr lang="th-TH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4023059" y="1047281"/>
              <a:ext cx="14268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การ</a:t>
              </a:r>
              <a:r>
                <a:rPr lang="th-TH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บริหาร</a:t>
              </a:r>
            </a:p>
            <a:p>
              <a:pPr algn="ctr"/>
              <a:r>
                <a:rPr lang="th-TH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 </a:t>
              </a:r>
              <a:endPara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  <a:p>
              <a:r>
                <a:rPr lang="th-TH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   </a:t>
              </a:r>
              <a:r>
                <a:rPr lang="th-TH" b="1" dirty="0" err="1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ปศพ</a:t>
              </a:r>
              <a:r>
                <a:rPr lang="th-TH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.</a:t>
              </a:r>
              <a:endPara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20" name="ม้วนกระดาษแนวนอน 19"/>
            <p:cNvSpPr/>
            <p:nvPr/>
          </p:nvSpPr>
          <p:spPr>
            <a:xfrm>
              <a:off x="2974229" y="5664802"/>
              <a:ext cx="4028523" cy="743718"/>
            </a:xfrm>
            <a:prstGeom prst="horizont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FF339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รูปแบบบริหารโรงเรียน</a:t>
              </a: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ชุมชน</a:t>
              </a:r>
              <a:endParaRPr lang="th-TH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3550902" y="3487170"/>
              <a:ext cx="237114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บริบท</a:t>
              </a:r>
              <a:r>
                <a:rPr lang="th-TH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ชุมชนและก้าว</a:t>
              </a:r>
              <a:endPara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สู่ประชาคมอาเซียน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 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16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-36512" y="0"/>
            <a:ext cx="308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FreesiaUPC" pitchFamily="34" charset="-34"/>
                <a:cs typeface="FreesiaUPC" pitchFamily="34" charset="-34"/>
              </a:rPr>
              <a:t>โรงเรียนบ้านเขานางสางหัว</a:t>
            </a:r>
            <a:endParaRPr lang="th-TH" b="1" dirty="0">
              <a:solidFill>
                <a:srgbClr val="FF33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1556792"/>
            <a:ext cx="1895066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cebook Letter Faces" pitchFamily="2" charset="0"/>
                <a:cs typeface="FreesiaUPC" pitchFamily="34" charset="-34"/>
              </a:rPr>
              <a:t>S</a:t>
            </a:r>
            <a:endParaRPr lang="th-TH" sz="24000" b="1" dirty="0">
              <a:solidFill>
                <a:srgbClr val="3F1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cebook Letter Faces" pitchFamily="2" charset="0"/>
              <a:cs typeface="FreesiaUPC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61701" y="1916832"/>
            <a:ext cx="1426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บริหาร</a:t>
            </a:r>
          </a:p>
          <a:p>
            <a:pPr algn="ctr"/>
            <a:r>
              <a:rPr lang="th-TH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th-TH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ปศพ</a:t>
            </a:r>
            <a:r>
              <a:rPr lang="th-TH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.</a:t>
            </a:r>
            <a:endParaRPr lang="th-TH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415" y="705807"/>
            <a:ext cx="220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Facebook Letter Faces" pitchFamily="2" charset="0"/>
              </a:rPr>
              <a:t>MODEL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843808" y="1700808"/>
            <a:ext cx="6048672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Sufficiency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Economy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th-TH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  </a:t>
            </a:r>
            <a:r>
              <a:rPr lang="th-TH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ปศพ</a:t>
            </a:r>
            <a:r>
              <a:rPr lang="th-TH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.)</a:t>
            </a:r>
          </a:p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th-TH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การบริหารน้อมนำ</a:t>
            </a:r>
          </a:p>
          <a:p>
            <a:pPr algn="ctr"/>
            <a:r>
              <a:rPr lang="th-TH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ตามหลักปรัชญา</a:t>
            </a:r>
          </a:p>
          <a:p>
            <a:pPr algn="ctr"/>
            <a:r>
              <a:rPr lang="th-TH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ของเศรษฐกิจพอเพียง</a:t>
            </a:r>
            <a:endParaRPr lang="th-TH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926</Words>
  <Application>Microsoft Office PowerPoint</Application>
  <PresentationFormat>นำเสนอทางหน้าจอ (4:3)</PresentationFormat>
  <Paragraphs>203</Paragraphs>
  <Slides>30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    โรงเรียนบ้านเขานางสางหัว สังกัด สพป.กจ.4 กลุ่มโรงเรียนเลาขวัญ</vt:lpstr>
      <vt:lpstr>ภาพนิ่ง 2</vt:lpstr>
      <vt:lpstr>ภาพนิ่ง 3</vt:lpstr>
      <vt:lpstr>โครงสร้าง บริหารงาน  โรงเรียน    บ้านเขา   นางสางหัว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ปรัชญา ของ เศรษฐกิจพอเพียง Sufficiency  Economy</vt:lpstr>
      <vt:lpstr>   บริหารภายใต้ 3 ห่วง  2 เงื่อนไข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   บริหารภายใต้ 3 ห่วง  2 เงื่อนไข</vt:lpstr>
      <vt:lpstr>ปรัชญาของเศรษฐกิจพอเพียง</vt:lpstr>
      <vt:lpstr>   บริหารภายใต้ 3 ห่วง</vt:lpstr>
      <vt:lpstr>2  เงื่อนไข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ผู้ใหญ่ใจดีร่วมบริจาคและพัฒนา</vt:lpstr>
    </vt:vector>
  </TitlesOfParts>
  <Company>bncomtech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การพัฒนาโรงเรียน บ้านเขานางสางหัว น้อมนำตามหลักปรัชญาของเศรษฐกิจพอเพียง</dc:title>
  <dc:creator>bncomtech</dc:creator>
  <cp:lastModifiedBy>Windows User</cp:lastModifiedBy>
  <cp:revision>180</cp:revision>
  <dcterms:created xsi:type="dcterms:W3CDTF">2011-05-08T00:21:49Z</dcterms:created>
  <dcterms:modified xsi:type="dcterms:W3CDTF">2014-01-06T09:11:27Z</dcterms:modified>
</cp:coreProperties>
</file>