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2" autoAdjust="0"/>
    <p:restoredTop sz="94624" autoAdjust="0"/>
  </p:normalViewPr>
  <p:slideViewPr>
    <p:cSldViewPr>
      <p:cViewPr>
        <p:scale>
          <a:sx n="66" d="100"/>
          <a:sy n="66" d="100"/>
        </p:scale>
        <p:origin x="-94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1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79EAC-7AF7-41EC-8FCD-9A2E845D741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63D6AD-0871-4209-AB1D-66DD8B7D86C2}">
      <dgm:prSet phldrT="[ข้อความ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h-TH" sz="2800" dirty="0" err="1" smtClean="0"/>
            <a:t>แ</a:t>
          </a:r>
          <a:r>
            <a:rPr lang="th-TH" sz="2800" dirty="0" err="1" smtClean="0">
              <a:solidFill>
                <a:schemeClr val="tx1"/>
              </a:solidFill>
            </a:rPr>
            <a:t>แผน</a:t>
          </a:r>
          <a:r>
            <a:rPr lang="th-TH" sz="2800" dirty="0" smtClean="0">
              <a:solidFill>
                <a:schemeClr val="tx1"/>
              </a:solidFill>
            </a:rPr>
            <a:t>ผัง</a:t>
          </a:r>
        </a:p>
        <a:p>
          <a:r>
            <a:rPr lang="th-TH" sz="2800" dirty="0" smtClean="0">
              <a:solidFill>
                <a:schemeClr val="tx1"/>
              </a:solidFill>
            </a:rPr>
            <a:t>การบูร</a:t>
          </a:r>
          <a:r>
            <a:rPr lang="th-TH" sz="2800" dirty="0" err="1" smtClean="0">
              <a:solidFill>
                <a:schemeClr val="tx1"/>
              </a:solidFill>
            </a:rPr>
            <a:t>ณา</a:t>
          </a:r>
          <a:r>
            <a:rPr lang="th-TH" sz="2800" dirty="0" smtClean="0">
              <a:solidFill>
                <a:schemeClr val="tx1"/>
              </a:solidFill>
            </a:rPr>
            <a:t>การ</a:t>
          </a:r>
          <a:endParaRPr lang="th-TH" sz="2800" dirty="0"/>
        </a:p>
      </dgm:t>
    </dgm:pt>
    <dgm:pt modelId="{A573B177-510B-4D37-BA80-C5235D05ED88}" type="parTrans" cxnId="{8DFF9F05-A01F-4952-AA42-48B1A3E1227E}">
      <dgm:prSet/>
      <dgm:spPr/>
      <dgm:t>
        <a:bodyPr/>
        <a:lstStyle/>
        <a:p>
          <a:endParaRPr lang="th-TH"/>
        </a:p>
      </dgm:t>
    </dgm:pt>
    <dgm:pt modelId="{59E08B6E-9DBF-4778-BEA0-A8DAB3ECA83C}" type="sibTrans" cxnId="{8DFF9F05-A01F-4952-AA42-48B1A3E1227E}">
      <dgm:prSet/>
      <dgm:spPr/>
      <dgm:t>
        <a:bodyPr/>
        <a:lstStyle/>
        <a:p>
          <a:endParaRPr lang="th-TH"/>
        </a:p>
      </dgm:t>
    </dgm:pt>
    <dgm:pt modelId="{0E125188-9452-4750-9080-40A32722C0DC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h-TH" sz="2800" dirty="0" smtClean="0">
              <a:solidFill>
                <a:schemeClr val="tx1"/>
              </a:solidFill>
              <a:cs typeface="+mj-cs"/>
            </a:rPr>
            <a:t>วิชา คณิตศาสตร์</a:t>
          </a:r>
        </a:p>
        <a:p>
          <a:r>
            <a:rPr lang="th-TH" sz="2800" dirty="0" smtClean="0">
              <a:solidFill>
                <a:schemeClr val="tx1"/>
              </a:solidFill>
              <a:cs typeface="+mj-cs"/>
            </a:rPr>
            <a:t>เรื่อง สถิติและข้อมูล</a:t>
          </a:r>
          <a:endParaRPr lang="th-TH" sz="2800" dirty="0">
            <a:solidFill>
              <a:schemeClr val="tx1"/>
            </a:solidFill>
            <a:cs typeface="+mj-cs"/>
          </a:endParaRPr>
        </a:p>
      </dgm:t>
    </dgm:pt>
    <dgm:pt modelId="{C0CB410B-DA15-4F38-A72B-68AC39DE380D}" type="parTrans" cxnId="{D86C0D3A-451E-4A1B-8A57-874F0862D991}">
      <dgm:prSet/>
      <dgm:spPr/>
      <dgm:t>
        <a:bodyPr/>
        <a:lstStyle/>
        <a:p>
          <a:endParaRPr lang="th-TH"/>
        </a:p>
      </dgm:t>
    </dgm:pt>
    <dgm:pt modelId="{BED48C7E-D235-42F2-ABEB-64E14AC72E64}" type="sibTrans" cxnId="{D86C0D3A-451E-4A1B-8A57-874F0862D991}">
      <dgm:prSet/>
      <dgm:spPr/>
      <dgm:t>
        <a:bodyPr/>
        <a:lstStyle/>
        <a:p>
          <a:endParaRPr lang="th-TH"/>
        </a:p>
      </dgm:t>
    </dgm:pt>
    <dgm:pt modelId="{F446BA99-3E8A-452D-8248-6DD403848AFF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h-TH" sz="2800" dirty="0" smtClean="0">
              <a:solidFill>
                <a:schemeClr val="tx1"/>
              </a:solidFill>
              <a:cs typeface="+mj-cs"/>
            </a:rPr>
            <a:t>วิชา ชีววิทยาเรื่อง การเจริญเติบโตของร่างกาย</a:t>
          </a:r>
          <a:endParaRPr lang="th-TH" sz="2800" dirty="0">
            <a:solidFill>
              <a:schemeClr val="tx1"/>
            </a:solidFill>
            <a:cs typeface="+mj-cs"/>
          </a:endParaRPr>
        </a:p>
      </dgm:t>
    </dgm:pt>
    <dgm:pt modelId="{79A64975-4CE2-44D7-A453-4315CB042781}" type="parTrans" cxnId="{FC28D52F-E918-4494-8CE5-6FC93AE0D9DA}">
      <dgm:prSet/>
      <dgm:spPr/>
      <dgm:t>
        <a:bodyPr/>
        <a:lstStyle/>
        <a:p>
          <a:endParaRPr lang="th-TH"/>
        </a:p>
      </dgm:t>
    </dgm:pt>
    <dgm:pt modelId="{E40E8F7A-85DD-41DB-951B-2FF01E0A4A94}" type="sibTrans" cxnId="{FC28D52F-E918-4494-8CE5-6FC93AE0D9DA}">
      <dgm:prSet/>
      <dgm:spPr/>
      <dgm:t>
        <a:bodyPr/>
        <a:lstStyle/>
        <a:p>
          <a:endParaRPr lang="th-TH"/>
        </a:p>
      </dgm:t>
    </dgm:pt>
    <dgm:pt modelId="{EE45CA99-CD07-4A68-92AA-EF9E2FE4B942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h-TH" sz="2800" dirty="0" smtClean="0">
              <a:solidFill>
                <a:schemeClr val="tx1"/>
              </a:solidFill>
              <a:cs typeface="+mj-cs"/>
            </a:rPr>
            <a:t>วิชา ฟิสิกส์เรื่อง พลังงานจากสารอาหาร</a:t>
          </a:r>
          <a:endParaRPr lang="th-TH" sz="2800" dirty="0">
            <a:solidFill>
              <a:schemeClr val="tx1"/>
            </a:solidFill>
            <a:cs typeface="+mj-cs"/>
          </a:endParaRPr>
        </a:p>
      </dgm:t>
    </dgm:pt>
    <dgm:pt modelId="{A7853624-0DD9-4E9A-812E-BBA35C975C7F}" type="parTrans" cxnId="{4729A682-C259-4748-B25C-A5D49B2AE82C}">
      <dgm:prSet/>
      <dgm:spPr/>
      <dgm:t>
        <a:bodyPr/>
        <a:lstStyle/>
        <a:p>
          <a:endParaRPr lang="th-TH"/>
        </a:p>
      </dgm:t>
    </dgm:pt>
    <dgm:pt modelId="{84C113AC-1977-4FFC-B96A-C48D886E6188}" type="sibTrans" cxnId="{4729A682-C259-4748-B25C-A5D49B2AE82C}">
      <dgm:prSet/>
      <dgm:spPr/>
      <dgm:t>
        <a:bodyPr/>
        <a:lstStyle/>
        <a:p>
          <a:endParaRPr lang="th-TH"/>
        </a:p>
      </dgm:t>
    </dgm:pt>
    <dgm:pt modelId="{C65967A2-8A54-4339-A97B-9B2FCDA71DA0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h-TH" sz="2800" dirty="0" smtClean="0">
              <a:solidFill>
                <a:schemeClr val="tx1"/>
              </a:solidFill>
              <a:cs typeface="+mj-cs"/>
            </a:rPr>
            <a:t>วิชา ภาษาอังกฤษเรื่อง คำศัพท์</a:t>
          </a:r>
          <a:r>
            <a:rPr lang="th-TH" sz="2800" dirty="0" smtClean="0">
              <a:solidFill>
                <a:schemeClr val="tx1"/>
              </a:solidFill>
              <a:latin typeface="Angsana New" pitchFamily="18" charset="-34"/>
              <a:cs typeface="+mj-cs"/>
            </a:rPr>
            <a:t>ที่</a:t>
          </a:r>
          <a:r>
            <a:rPr lang="th-TH" sz="2800" dirty="0" smtClean="0">
              <a:solidFill>
                <a:schemeClr val="tx1"/>
              </a:solidFill>
              <a:cs typeface="+mj-cs"/>
            </a:rPr>
            <a:t>ใช้ในโครงงาน</a:t>
          </a:r>
          <a:endParaRPr lang="th-TH" sz="2800" dirty="0">
            <a:solidFill>
              <a:schemeClr val="tx1"/>
            </a:solidFill>
            <a:cs typeface="+mj-cs"/>
          </a:endParaRPr>
        </a:p>
      </dgm:t>
    </dgm:pt>
    <dgm:pt modelId="{1DB38581-404C-4A50-9EB1-DC00510F2F9C}" type="parTrans" cxnId="{805C38B3-DFB2-4A4F-9BAB-69D5C3E8D3B0}">
      <dgm:prSet/>
      <dgm:spPr/>
      <dgm:t>
        <a:bodyPr/>
        <a:lstStyle/>
        <a:p>
          <a:endParaRPr lang="th-TH"/>
        </a:p>
      </dgm:t>
    </dgm:pt>
    <dgm:pt modelId="{434D769A-7CB3-422A-BCDB-1D6014715F13}" type="sibTrans" cxnId="{805C38B3-DFB2-4A4F-9BAB-69D5C3E8D3B0}">
      <dgm:prSet/>
      <dgm:spPr/>
      <dgm:t>
        <a:bodyPr/>
        <a:lstStyle/>
        <a:p>
          <a:endParaRPr lang="th-TH"/>
        </a:p>
      </dgm:t>
    </dgm:pt>
    <dgm:pt modelId="{E5F379A5-D930-484B-B931-9F74091EA138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h-TH" sz="2800" dirty="0" smtClean="0">
              <a:solidFill>
                <a:schemeClr val="tx1"/>
              </a:solidFill>
              <a:cs typeface="+mj-cs"/>
            </a:rPr>
            <a:t>วิชา ภาษาไทยเรื่อง ภาษาที่ใช้ในโครงงาน</a:t>
          </a:r>
          <a:endParaRPr lang="th-TH" sz="2800" dirty="0">
            <a:solidFill>
              <a:schemeClr val="tx1"/>
            </a:solidFill>
            <a:cs typeface="+mj-cs"/>
          </a:endParaRPr>
        </a:p>
      </dgm:t>
    </dgm:pt>
    <dgm:pt modelId="{ADB144BB-D45A-4F27-8318-DA13E34D243F}" type="parTrans" cxnId="{D9E107A8-FFCB-4C97-A55B-9CB4579E26C0}">
      <dgm:prSet/>
      <dgm:spPr/>
      <dgm:t>
        <a:bodyPr/>
        <a:lstStyle/>
        <a:p>
          <a:endParaRPr lang="th-TH"/>
        </a:p>
      </dgm:t>
    </dgm:pt>
    <dgm:pt modelId="{B9170C0B-5525-4149-83C7-255DE0E8097E}" type="sibTrans" cxnId="{D9E107A8-FFCB-4C97-A55B-9CB4579E26C0}">
      <dgm:prSet/>
      <dgm:spPr/>
      <dgm:t>
        <a:bodyPr/>
        <a:lstStyle/>
        <a:p>
          <a:endParaRPr lang="th-TH"/>
        </a:p>
      </dgm:t>
    </dgm:pt>
    <dgm:pt modelId="{7E7C5CE2-F5D2-4436-BB1E-0A4984364922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h-TH" sz="2800" dirty="0" smtClean="0">
              <a:solidFill>
                <a:schemeClr val="tx1"/>
              </a:solidFill>
              <a:cs typeface="+mj-cs"/>
            </a:rPr>
            <a:t>วิชา ประวัติศาสตร์เรื่อง ความเป็นมาของนม</a:t>
          </a:r>
          <a:endParaRPr lang="th-TH" sz="2800" dirty="0">
            <a:solidFill>
              <a:schemeClr val="tx1"/>
            </a:solidFill>
            <a:cs typeface="+mj-cs"/>
          </a:endParaRPr>
        </a:p>
      </dgm:t>
    </dgm:pt>
    <dgm:pt modelId="{14FFAD02-4789-4F31-8C55-E65522203DEA}" type="parTrans" cxnId="{BA33E664-E991-481A-B86F-7DC908F161DF}">
      <dgm:prSet/>
      <dgm:spPr/>
      <dgm:t>
        <a:bodyPr/>
        <a:lstStyle/>
        <a:p>
          <a:endParaRPr lang="th-TH"/>
        </a:p>
      </dgm:t>
    </dgm:pt>
    <dgm:pt modelId="{755F1919-316B-4CF9-ADFC-324BD723122A}" type="sibTrans" cxnId="{BA33E664-E991-481A-B86F-7DC908F161DF}">
      <dgm:prSet/>
      <dgm:spPr/>
      <dgm:t>
        <a:bodyPr/>
        <a:lstStyle/>
        <a:p>
          <a:endParaRPr lang="th-TH"/>
        </a:p>
      </dgm:t>
    </dgm:pt>
    <dgm:pt modelId="{3D17E82E-7836-4F1B-8625-B482EC1BD4B9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h-TH" sz="2800" dirty="0" smtClean="0">
              <a:solidFill>
                <a:schemeClr val="tx1"/>
              </a:solidFill>
              <a:cs typeface="+mj-cs"/>
            </a:rPr>
            <a:t>วิชา สุขศึกษาเรื่อง ประโยชน์ของนม</a:t>
          </a:r>
          <a:endParaRPr lang="th-TH" sz="2800" dirty="0">
            <a:solidFill>
              <a:schemeClr val="tx1"/>
            </a:solidFill>
            <a:cs typeface="+mj-cs"/>
          </a:endParaRPr>
        </a:p>
      </dgm:t>
    </dgm:pt>
    <dgm:pt modelId="{98E3CBB4-F444-46A6-B988-1B82F1270C4D}" type="parTrans" cxnId="{1EBB3E1E-6D76-4E32-9D9D-C24636DA6B47}">
      <dgm:prSet/>
      <dgm:spPr/>
      <dgm:t>
        <a:bodyPr/>
        <a:lstStyle/>
        <a:p>
          <a:endParaRPr lang="th-TH"/>
        </a:p>
      </dgm:t>
    </dgm:pt>
    <dgm:pt modelId="{FBCB2BF1-4D47-4B86-80EB-F55B80DDA197}" type="sibTrans" cxnId="{1EBB3E1E-6D76-4E32-9D9D-C24636DA6B47}">
      <dgm:prSet/>
      <dgm:spPr/>
      <dgm:t>
        <a:bodyPr/>
        <a:lstStyle/>
        <a:p>
          <a:endParaRPr lang="th-TH"/>
        </a:p>
      </dgm:t>
    </dgm:pt>
    <dgm:pt modelId="{ABADF2E5-DE0B-443E-8176-2B0814C04A3A}" type="pres">
      <dgm:prSet presAssocID="{E9979EAC-7AF7-41EC-8FCD-9A2E845D74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BC2D15F-C227-42E3-AE3F-08B336310EC8}" type="pres">
      <dgm:prSet presAssocID="{6463D6AD-0871-4209-AB1D-66DD8B7D86C2}" presName="centerShape" presStyleLbl="node0" presStyleIdx="0" presStyleCnt="1"/>
      <dgm:spPr/>
      <dgm:t>
        <a:bodyPr/>
        <a:lstStyle/>
        <a:p>
          <a:endParaRPr lang="th-TH"/>
        </a:p>
      </dgm:t>
    </dgm:pt>
    <dgm:pt modelId="{5BC784EF-4CAC-4B98-83A9-C9E86B49AA1E}" type="pres">
      <dgm:prSet presAssocID="{C0CB410B-DA15-4F38-A72B-68AC39DE380D}" presName="parTrans" presStyleLbl="sibTrans2D1" presStyleIdx="0" presStyleCnt="7"/>
      <dgm:spPr/>
      <dgm:t>
        <a:bodyPr/>
        <a:lstStyle/>
        <a:p>
          <a:endParaRPr lang="th-TH"/>
        </a:p>
      </dgm:t>
    </dgm:pt>
    <dgm:pt modelId="{76FFFBCC-75B2-4149-B584-A8C464F71402}" type="pres">
      <dgm:prSet presAssocID="{C0CB410B-DA15-4F38-A72B-68AC39DE380D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8383E4C0-AF16-47CB-B53C-F65E7245B97A}" type="pres">
      <dgm:prSet presAssocID="{0E125188-9452-4750-9080-40A32722C0DC}" presName="node" presStyleLbl="node1" presStyleIdx="0" presStyleCnt="7" custScaleX="139799" custScaleY="103284" custRadScaleRad="99163" custRadScaleInc="94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76E56F-E2B5-437B-9DD2-E5A34980A46E}" type="pres">
      <dgm:prSet presAssocID="{79A64975-4CE2-44D7-A453-4315CB042781}" presName="parTrans" presStyleLbl="sibTrans2D1" presStyleIdx="1" presStyleCnt="7"/>
      <dgm:spPr/>
      <dgm:t>
        <a:bodyPr/>
        <a:lstStyle/>
        <a:p>
          <a:endParaRPr lang="th-TH"/>
        </a:p>
      </dgm:t>
    </dgm:pt>
    <dgm:pt modelId="{D3C5A6CC-D671-400E-AF5A-BB61D53B8B75}" type="pres">
      <dgm:prSet presAssocID="{79A64975-4CE2-44D7-A453-4315CB042781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D2514C45-103F-4A7B-B2F8-10C8CFA88244}" type="pres">
      <dgm:prSet presAssocID="{F446BA99-3E8A-452D-8248-6DD403848AFF}" presName="node" presStyleLbl="node1" presStyleIdx="1" presStyleCnt="7" custScaleX="139799" custScaleY="103284" custRadScaleRad="99208" custRadScaleInc="220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0E96B2-FCAA-42FE-ABBA-1517B93E6AA0}" type="pres">
      <dgm:prSet presAssocID="{A7853624-0DD9-4E9A-812E-BBA35C975C7F}" presName="parTrans" presStyleLbl="sibTrans2D1" presStyleIdx="2" presStyleCnt="7"/>
      <dgm:spPr/>
      <dgm:t>
        <a:bodyPr/>
        <a:lstStyle/>
        <a:p>
          <a:endParaRPr lang="th-TH"/>
        </a:p>
      </dgm:t>
    </dgm:pt>
    <dgm:pt modelId="{09AD4F34-1BD9-499B-8804-E42632F02C1D}" type="pres">
      <dgm:prSet presAssocID="{A7853624-0DD9-4E9A-812E-BBA35C975C7F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BAD31536-815B-40E7-9591-B3BF423E8F23}" type="pres">
      <dgm:prSet presAssocID="{EE45CA99-CD07-4A68-92AA-EF9E2FE4B942}" presName="node" presStyleLbl="node1" presStyleIdx="2" presStyleCnt="7" custScaleX="139799" custScaleY="10064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F1BA4F-D2B7-4DCC-8340-DC253C7F1F60}" type="pres">
      <dgm:prSet presAssocID="{1DB38581-404C-4A50-9EB1-DC00510F2F9C}" presName="parTrans" presStyleLbl="sibTrans2D1" presStyleIdx="3" presStyleCnt="7"/>
      <dgm:spPr/>
      <dgm:t>
        <a:bodyPr/>
        <a:lstStyle/>
        <a:p>
          <a:endParaRPr lang="th-TH"/>
        </a:p>
      </dgm:t>
    </dgm:pt>
    <dgm:pt modelId="{CA1089F5-8122-4EBF-8994-60E7D453CB9A}" type="pres">
      <dgm:prSet presAssocID="{1DB38581-404C-4A50-9EB1-DC00510F2F9C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E9985CE0-2C60-4F6D-B00B-4824ABE9257B}" type="pres">
      <dgm:prSet presAssocID="{C65967A2-8A54-4339-A97B-9B2FCDA71DA0}" presName="node" presStyleLbl="node1" presStyleIdx="3" presStyleCnt="7" custScaleX="139799" custScaleY="103284" custRadScaleRad="105675" custRadScaleInc="-2210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1FBCAA0-D26E-4707-94B1-D95362B30A99}" type="pres">
      <dgm:prSet presAssocID="{ADB144BB-D45A-4F27-8318-DA13E34D243F}" presName="parTrans" presStyleLbl="sibTrans2D1" presStyleIdx="4" presStyleCnt="7"/>
      <dgm:spPr/>
      <dgm:t>
        <a:bodyPr/>
        <a:lstStyle/>
        <a:p>
          <a:endParaRPr lang="th-TH"/>
        </a:p>
      </dgm:t>
    </dgm:pt>
    <dgm:pt modelId="{71D90AC3-4FC2-47C6-81C9-00D8CF36300A}" type="pres">
      <dgm:prSet presAssocID="{ADB144BB-D45A-4F27-8318-DA13E34D243F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43DF0E02-245E-4612-AA6D-7CEBA3D58BBD}" type="pres">
      <dgm:prSet presAssocID="{E5F379A5-D930-484B-B931-9F74091EA138}" presName="node" presStyleLbl="node1" presStyleIdx="4" presStyleCnt="7" custScaleX="134927" custScaleY="103284" custRadScaleRad="96009" custRadScaleInc="-47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2197BC-28CA-4015-A4DC-8604E2BB837D}" type="pres">
      <dgm:prSet presAssocID="{14FFAD02-4789-4F31-8C55-E65522203DEA}" presName="parTrans" presStyleLbl="sibTrans2D1" presStyleIdx="5" presStyleCnt="7"/>
      <dgm:spPr/>
      <dgm:t>
        <a:bodyPr/>
        <a:lstStyle/>
        <a:p>
          <a:endParaRPr lang="th-TH"/>
        </a:p>
      </dgm:t>
    </dgm:pt>
    <dgm:pt modelId="{F3C9B9D7-393B-4915-A7CC-F1CB7EFB4A89}" type="pres">
      <dgm:prSet presAssocID="{14FFAD02-4789-4F31-8C55-E65522203DEA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1FA210DF-5DE4-47CF-9779-EDB2F6B9C098}" type="pres">
      <dgm:prSet presAssocID="{7E7C5CE2-F5D2-4436-BB1E-0A4984364922}" presName="node" presStyleLbl="node1" presStyleIdx="5" presStyleCnt="7" custScaleX="139799" custScaleY="1028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AB2085-D841-47DA-8E47-210DA69C4D8C}" type="pres">
      <dgm:prSet presAssocID="{98E3CBB4-F444-46A6-B988-1B82F1270C4D}" presName="parTrans" presStyleLbl="sibTrans2D1" presStyleIdx="6" presStyleCnt="7"/>
      <dgm:spPr/>
      <dgm:t>
        <a:bodyPr/>
        <a:lstStyle/>
        <a:p>
          <a:endParaRPr lang="th-TH"/>
        </a:p>
      </dgm:t>
    </dgm:pt>
    <dgm:pt modelId="{9C76BF71-6168-4132-866C-C3BBF01F88F8}" type="pres">
      <dgm:prSet presAssocID="{98E3CBB4-F444-46A6-B988-1B82F1270C4D}" presName="connectorText" presStyleLbl="sibTrans2D1" presStyleIdx="6" presStyleCnt="7"/>
      <dgm:spPr/>
      <dgm:t>
        <a:bodyPr/>
        <a:lstStyle/>
        <a:p>
          <a:endParaRPr lang="th-TH"/>
        </a:p>
      </dgm:t>
    </dgm:pt>
    <dgm:pt modelId="{8AF8A00E-63AD-4D55-8401-5DB21C86FC9B}" type="pres">
      <dgm:prSet presAssocID="{3D17E82E-7836-4F1B-8625-B482EC1BD4B9}" presName="node" presStyleLbl="node1" presStyleIdx="6" presStyleCnt="7" custScaleX="139799" custScaleY="103284" custRadScaleRad="100151" custRadScaleInc="-818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91CDFA7-32EA-4FB8-8B4D-6780D775255B}" type="presOf" srcId="{79A64975-4CE2-44D7-A453-4315CB042781}" destId="{7076E56F-E2B5-437B-9DD2-E5A34980A46E}" srcOrd="0" destOrd="0" presId="urn:microsoft.com/office/officeart/2005/8/layout/radial5"/>
    <dgm:cxn modelId="{BD784577-0394-423A-B305-A250929670DF}" type="presOf" srcId="{ADB144BB-D45A-4F27-8318-DA13E34D243F}" destId="{71D90AC3-4FC2-47C6-81C9-00D8CF36300A}" srcOrd="1" destOrd="0" presId="urn:microsoft.com/office/officeart/2005/8/layout/radial5"/>
    <dgm:cxn modelId="{1EBB3E1E-6D76-4E32-9D9D-C24636DA6B47}" srcId="{6463D6AD-0871-4209-AB1D-66DD8B7D86C2}" destId="{3D17E82E-7836-4F1B-8625-B482EC1BD4B9}" srcOrd="6" destOrd="0" parTransId="{98E3CBB4-F444-46A6-B988-1B82F1270C4D}" sibTransId="{FBCB2BF1-4D47-4B86-80EB-F55B80DDA197}"/>
    <dgm:cxn modelId="{12894B0E-5DB3-4DCD-8E5D-EFE2515E9123}" type="presOf" srcId="{1DB38581-404C-4A50-9EB1-DC00510F2F9C}" destId="{24F1BA4F-D2B7-4DCC-8340-DC253C7F1F60}" srcOrd="0" destOrd="0" presId="urn:microsoft.com/office/officeart/2005/8/layout/radial5"/>
    <dgm:cxn modelId="{6689C508-3274-4E63-A178-EB4B3DE29879}" type="presOf" srcId="{0E125188-9452-4750-9080-40A32722C0DC}" destId="{8383E4C0-AF16-47CB-B53C-F65E7245B97A}" srcOrd="0" destOrd="0" presId="urn:microsoft.com/office/officeart/2005/8/layout/radial5"/>
    <dgm:cxn modelId="{B4B2505E-E6DB-4CDA-A4D1-29BF331BEAC9}" type="presOf" srcId="{79A64975-4CE2-44D7-A453-4315CB042781}" destId="{D3C5A6CC-D671-400E-AF5A-BB61D53B8B75}" srcOrd="1" destOrd="0" presId="urn:microsoft.com/office/officeart/2005/8/layout/radial5"/>
    <dgm:cxn modelId="{59112FC7-B2B7-45B8-9F76-558E6BC2520E}" type="presOf" srcId="{98E3CBB4-F444-46A6-B988-1B82F1270C4D}" destId="{1DAB2085-D841-47DA-8E47-210DA69C4D8C}" srcOrd="0" destOrd="0" presId="urn:microsoft.com/office/officeart/2005/8/layout/radial5"/>
    <dgm:cxn modelId="{D9E107A8-FFCB-4C97-A55B-9CB4579E26C0}" srcId="{6463D6AD-0871-4209-AB1D-66DD8B7D86C2}" destId="{E5F379A5-D930-484B-B931-9F74091EA138}" srcOrd="4" destOrd="0" parTransId="{ADB144BB-D45A-4F27-8318-DA13E34D243F}" sibTransId="{B9170C0B-5525-4149-83C7-255DE0E8097E}"/>
    <dgm:cxn modelId="{553B8A47-73B6-4FB8-BAC8-C61DD328E5E0}" type="presOf" srcId="{98E3CBB4-F444-46A6-B988-1B82F1270C4D}" destId="{9C76BF71-6168-4132-866C-C3BBF01F88F8}" srcOrd="1" destOrd="0" presId="urn:microsoft.com/office/officeart/2005/8/layout/radial5"/>
    <dgm:cxn modelId="{E5D4850D-FB83-41C0-826D-54C5FEC32BA3}" type="presOf" srcId="{A7853624-0DD9-4E9A-812E-BBA35C975C7F}" destId="{3E0E96B2-FCAA-42FE-ABBA-1517B93E6AA0}" srcOrd="0" destOrd="0" presId="urn:microsoft.com/office/officeart/2005/8/layout/radial5"/>
    <dgm:cxn modelId="{8DFF9F05-A01F-4952-AA42-48B1A3E1227E}" srcId="{E9979EAC-7AF7-41EC-8FCD-9A2E845D741C}" destId="{6463D6AD-0871-4209-AB1D-66DD8B7D86C2}" srcOrd="0" destOrd="0" parTransId="{A573B177-510B-4D37-BA80-C5235D05ED88}" sibTransId="{59E08B6E-9DBF-4778-BEA0-A8DAB3ECA83C}"/>
    <dgm:cxn modelId="{212D8F17-D3CC-4C5F-896F-8712816A9AED}" type="presOf" srcId="{E9979EAC-7AF7-41EC-8FCD-9A2E845D741C}" destId="{ABADF2E5-DE0B-443E-8176-2B0814C04A3A}" srcOrd="0" destOrd="0" presId="urn:microsoft.com/office/officeart/2005/8/layout/radial5"/>
    <dgm:cxn modelId="{8FE0CD97-16B2-4E05-AF54-F8C156930438}" type="presOf" srcId="{EE45CA99-CD07-4A68-92AA-EF9E2FE4B942}" destId="{BAD31536-815B-40E7-9591-B3BF423E8F23}" srcOrd="0" destOrd="0" presId="urn:microsoft.com/office/officeart/2005/8/layout/radial5"/>
    <dgm:cxn modelId="{6EDD30DC-32E2-4A33-9A4A-213B6E98D5F8}" type="presOf" srcId="{F446BA99-3E8A-452D-8248-6DD403848AFF}" destId="{D2514C45-103F-4A7B-B2F8-10C8CFA88244}" srcOrd="0" destOrd="0" presId="urn:microsoft.com/office/officeart/2005/8/layout/radial5"/>
    <dgm:cxn modelId="{4729A682-C259-4748-B25C-A5D49B2AE82C}" srcId="{6463D6AD-0871-4209-AB1D-66DD8B7D86C2}" destId="{EE45CA99-CD07-4A68-92AA-EF9E2FE4B942}" srcOrd="2" destOrd="0" parTransId="{A7853624-0DD9-4E9A-812E-BBA35C975C7F}" sibTransId="{84C113AC-1977-4FFC-B96A-C48D886E6188}"/>
    <dgm:cxn modelId="{8BDC98B4-8028-4281-B07F-958918A83912}" type="presOf" srcId="{ADB144BB-D45A-4F27-8318-DA13E34D243F}" destId="{F1FBCAA0-D26E-4707-94B1-D95362B30A99}" srcOrd="0" destOrd="0" presId="urn:microsoft.com/office/officeart/2005/8/layout/radial5"/>
    <dgm:cxn modelId="{729DE272-DEAF-467D-A7EF-69DCE23E1CA6}" type="presOf" srcId="{C65967A2-8A54-4339-A97B-9B2FCDA71DA0}" destId="{E9985CE0-2C60-4F6D-B00B-4824ABE9257B}" srcOrd="0" destOrd="0" presId="urn:microsoft.com/office/officeart/2005/8/layout/radial5"/>
    <dgm:cxn modelId="{D731B81E-1FDF-4E33-9487-D06B6FFB8BD3}" type="presOf" srcId="{6463D6AD-0871-4209-AB1D-66DD8B7D86C2}" destId="{7BC2D15F-C227-42E3-AE3F-08B336310EC8}" srcOrd="0" destOrd="0" presId="urn:microsoft.com/office/officeart/2005/8/layout/radial5"/>
    <dgm:cxn modelId="{FC28D52F-E918-4494-8CE5-6FC93AE0D9DA}" srcId="{6463D6AD-0871-4209-AB1D-66DD8B7D86C2}" destId="{F446BA99-3E8A-452D-8248-6DD403848AFF}" srcOrd="1" destOrd="0" parTransId="{79A64975-4CE2-44D7-A453-4315CB042781}" sibTransId="{E40E8F7A-85DD-41DB-951B-2FF01E0A4A94}"/>
    <dgm:cxn modelId="{805C38B3-DFB2-4A4F-9BAB-69D5C3E8D3B0}" srcId="{6463D6AD-0871-4209-AB1D-66DD8B7D86C2}" destId="{C65967A2-8A54-4339-A97B-9B2FCDA71DA0}" srcOrd="3" destOrd="0" parTransId="{1DB38581-404C-4A50-9EB1-DC00510F2F9C}" sibTransId="{434D769A-7CB3-422A-BCDB-1D6014715F13}"/>
    <dgm:cxn modelId="{17B2ABFF-ACDA-4D17-A770-DFE221BE4ABC}" type="presOf" srcId="{E5F379A5-D930-484B-B931-9F74091EA138}" destId="{43DF0E02-245E-4612-AA6D-7CEBA3D58BBD}" srcOrd="0" destOrd="0" presId="urn:microsoft.com/office/officeart/2005/8/layout/radial5"/>
    <dgm:cxn modelId="{D86C0D3A-451E-4A1B-8A57-874F0862D991}" srcId="{6463D6AD-0871-4209-AB1D-66DD8B7D86C2}" destId="{0E125188-9452-4750-9080-40A32722C0DC}" srcOrd="0" destOrd="0" parTransId="{C0CB410B-DA15-4F38-A72B-68AC39DE380D}" sibTransId="{BED48C7E-D235-42F2-ABEB-64E14AC72E64}"/>
    <dgm:cxn modelId="{11953945-7C4F-465D-B635-B37A31FC4CB0}" type="presOf" srcId="{1DB38581-404C-4A50-9EB1-DC00510F2F9C}" destId="{CA1089F5-8122-4EBF-8994-60E7D453CB9A}" srcOrd="1" destOrd="0" presId="urn:microsoft.com/office/officeart/2005/8/layout/radial5"/>
    <dgm:cxn modelId="{BA33E664-E991-481A-B86F-7DC908F161DF}" srcId="{6463D6AD-0871-4209-AB1D-66DD8B7D86C2}" destId="{7E7C5CE2-F5D2-4436-BB1E-0A4984364922}" srcOrd="5" destOrd="0" parTransId="{14FFAD02-4789-4F31-8C55-E65522203DEA}" sibTransId="{755F1919-316B-4CF9-ADFC-324BD723122A}"/>
    <dgm:cxn modelId="{C4DA88CB-CFDC-44F1-88F0-E19B888ED19C}" type="presOf" srcId="{3D17E82E-7836-4F1B-8625-B482EC1BD4B9}" destId="{8AF8A00E-63AD-4D55-8401-5DB21C86FC9B}" srcOrd="0" destOrd="0" presId="urn:microsoft.com/office/officeart/2005/8/layout/radial5"/>
    <dgm:cxn modelId="{4B5EA4C9-633F-49C9-8BF8-EC468656CC19}" type="presOf" srcId="{C0CB410B-DA15-4F38-A72B-68AC39DE380D}" destId="{76FFFBCC-75B2-4149-B584-A8C464F71402}" srcOrd="1" destOrd="0" presId="urn:microsoft.com/office/officeart/2005/8/layout/radial5"/>
    <dgm:cxn modelId="{14CFB421-DE9F-48EE-B3D2-7104BBCEBD78}" type="presOf" srcId="{14FFAD02-4789-4F31-8C55-E65522203DEA}" destId="{F3C9B9D7-393B-4915-A7CC-F1CB7EFB4A89}" srcOrd="1" destOrd="0" presId="urn:microsoft.com/office/officeart/2005/8/layout/radial5"/>
    <dgm:cxn modelId="{D299B04D-6178-4ACE-81C5-6054AB3F94DE}" type="presOf" srcId="{14FFAD02-4789-4F31-8C55-E65522203DEA}" destId="{402197BC-28CA-4015-A4DC-8604E2BB837D}" srcOrd="0" destOrd="0" presId="urn:microsoft.com/office/officeart/2005/8/layout/radial5"/>
    <dgm:cxn modelId="{B5EA3E01-5869-44F2-8599-E662B7EA519F}" type="presOf" srcId="{C0CB410B-DA15-4F38-A72B-68AC39DE380D}" destId="{5BC784EF-4CAC-4B98-83A9-C9E86B49AA1E}" srcOrd="0" destOrd="0" presId="urn:microsoft.com/office/officeart/2005/8/layout/radial5"/>
    <dgm:cxn modelId="{9CE4DCEC-3BD4-4991-9F65-F0999F78FA9F}" type="presOf" srcId="{A7853624-0DD9-4E9A-812E-BBA35C975C7F}" destId="{09AD4F34-1BD9-499B-8804-E42632F02C1D}" srcOrd="1" destOrd="0" presId="urn:microsoft.com/office/officeart/2005/8/layout/radial5"/>
    <dgm:cxn modelId="{9223F2EA-B85C-480F-935F-C42B70FD61D9}" type="presOf" srcId="{7E7C5CE2-F5D2-4436-BB1E-0A4984364922}" destId="{1FA210DF-5DE4-47CF-9779-EDB2F6B9C098}" srcOrd="0" destOrd="0" presId="urn:microsoft.com/office/officeart/2005/8/layout/radial5"/>
    <dgm:cxn modelId="{559BEFDA-CA5B-4EEF-AE8C-DE69B6559327}" type="presParOf" srcId="{ABADF2E5-DE0B-443E-8176-2B0814C04A3A}" destId="{7BC2D15F-C227-42E3-AE3F-08B336310EC8}" srcOrd="0" destOrd="0" presId="urn:microsoft.com/office/officeart/2005/8/layout/radial5"/>
    <dgm:cxn modelId="{F67917C2-0668-4207-B7F6-0BC809B3792A}" type="presParOf" srcId="{ABADF2E5-DE0B-443E-8176-2B0814C04A3A}" destId="{5BC784EF-4CAC-4B98-83A9-C9E86B49AA1E}" srcOrd="1" destOrd="0" presId="urn:microsoft.com/office/officeart/2005/8/layout/radial5"/>
    <dgm:cxn modelId="{98D4136D-9ECB-450B-BF89-E58BEFAD394E}" type="presParOf" srcId="{5BC784EF-4CAC-4B98-83A9-C9E86B49AA1E}" destId="{76FFFBCC-75B2-4149-B584-A8C464F71402}" srcOrd="0" destOrd="0" presId="urn:microsoft.com/office/officeart/2005/8/layout/radial5"/>
    <dgm:cxn modelId="{988F3596-911C-4B2F-8CB9-70BA30050ABE}" type="presParOf" srcId="{ABADF2E5-DE0B-443E-8176-2B0814C04A3A}" destId="{8383E4C0-AF16-47CB-B53C-F65E7245B97A}" srcOrd="2" destOrd="0" presId="urn:microsoft.com/office/officeart/2005/8/layout/radial5"/>
    <dgm:cxn modelId="{05B62FE9-50FF-4203-9201-01F3A2878797}" type="presParOf" srcId="{ABADF2E5-DE0B-443E-8176-2B0814C04A3A}" destId="{7076E56F-E2B5-437B-9DD2-E5A34980A46E}" srcOrd="3" destOrd="0" presId="urn:microsoft.com/office/officeart/2005/8/layout/radial5"/>
    <dgm:cxn modelId="{6BF6C3DE-357C-4770-BC6A-A9FC05371B75}" type="presParOf" srcId="{7076E56F-E2B5-437B-9DD2-E5A34980A46E}" destId="{D3C5A6CC-D671-400E-AF5A-BB61D53B8B75}" srcOrd="0" destOrd="0" presId="urn:microsoft.com/office/officeart/2005/8/layout/radial5"/>
    <dgm:cxn modelId="{9E43F7AC-3CD0-409D-893C-0A2DB062F5E6}" type="presParOf" srcId="{ABADF2E5-DE0B-443E-8176-2B0814C04A3A}" destId="{D2514C45-103F-4A7B-B2F8-10C8CFA88244}" srcOrd="4" destOrd="0" presId="urn:microsoft.com/office/officeart/2005/8/layout/radial5"/>
    <dgm:cxn modelId="{6A8A6C81-C093-4E75-A69C-EF06F6F2B455}" type="presParOf" srcId="{ABADF2E5-DE0B-443E-8176-2B0814C04A3A}" destId="{3E0E96B2-FCAA-42FE-ABBA-1517B93E6AA0}" srcOrd="5" destOrd="0" presId="urn:microsoft.com/office/officeart/2005/8/layout/radial5"/>
    <dgm:cxn modelId="{91DE2298-257E-4D29-8629-343414B5D8A5}" type="presParOf" srcId="{3E0E96B2-FCAA-42FE-ABBA-1517B93E6AA0}" destId="{09AD4F34-1BD9-499B-8804-E42632F02C1D}" srcOrd="0" destOrd="0" presId="urn:microsoft.com/office/officeart/2005/8/layout/radial5"/>
    <dgm:cxn modelId="{04C0AD94-1E69-453C-A3A4-5EDA2928E62F}" type="presParOf" srcId="{ABADF2E5-DE0B-443E-8176-2B0814C04A3A}" destId="{BAD31536-815B-40E7-9591-B3BF423E8F23}" srcOrd="6" destOrd="0" presId="urn:microsoft.com/office/officeart/2005/8/layout/radial5"/>
    <dgm:cxn modelId="{64D69AB0-5BC1-4F59-BDF3-05FB7CC17BE3}" type="presParOf" srcId="{ABADF2E5-DE0B-443E-8176-2B0814C04A3A}" destId="{24F1BA4F-D2B7-4DCC-8340-DC253C7F1F60}" srcOrd="7" destOrd="0" presId="urn:microsoft.com/office/officeart/2005/8/layout/radial5"/>
    <dgm:cxn modelId="{719AE7A7-AD47-441A-A7EF-771806DC8355}" type="presParOf" srcId="{24F1BA4F-D2B7-4DCC-8340-DC253C7F1F60}" destId="{CA1089F5-8122-4EBF-8994-60E7D453CB9A}" srcOrd="0" destOrd="0" presId="urn:microsoft.com/office/officeart/2005/8/layout/radial5"/>
    <dgm:cxn modelId="{08CF1640-00A9-4345-B429-A255809EDDBC}" type="presParOf" srcId="{ABADF2E5-DE0B-443E-8176-2B0814C04A3A}" destId="{E9985CE0-2C60-4F6D-B00B-4824ABE9257B}" srcOrd="8" destOrd="0" presId="urn:microsoft.com/office/officeart/2005/8/layout/radial5"/>
    <dgm:cxn modelId="{08CAA149-6B0D-403C-BF00-B2C2C2DBA369}" type="presParOf" srcId="{ABADF2E5-DE0B-443E-8176-2B0814C04A3A}" destId="{F1FBCAA0-D26E-4707-94B1-D95362B30A99}" srcOrd="9" destOrd="0" presId="urn:microsoft.com/office/officeart/2005/8/layout/radial5"/>
    <dgm:cxn modelId="{30F3D667-AC10-410E-8007-F3980FA2E298}" type="presParOf" srcId="{F1FBCAA0-D26E-4707-94B1-D95362B30A99}" destId="{71D90AC3-4FC2-47C6-81C9-00D8CF36300A}" srcOrd="0" destOrd="0" presId="urn:microsoft.com/office/officeart/2005/8/layout/radial5"/>
    <dgm:cxn modelId="{AE4CEE44-34A0-4C30-9955-AE5DE72B2A4A}" type="presParOf" srcId="{ABADF2E5-DE0B-443E-8176-2B0814C04A3A}" destId="{43DF0E02-245E-4612-AA6D-7CEBA3D58BBD}" srcOrd="10" destOrd="0" presId="urn:microsoft.com/office/officeart/2005/8/layout/radial5"/>
    <dgm:cxn modelId="{1921DF00-E6BC-4F72-9239-9B6301E4CA90}" type="presParOf" srcId="{ABADF2E5-DE0B-443E-8176-2B0814C04A3A}" destId="{402197BC-28CA-4015-A4DC-8604E2BB837D}" srcOrd="11" destOrd="0" presId="urn:microsoft.com/office/officeart/2005/8/layout/radial5"/>
    <dgm:cxn modelId="{EECF1AF3-6DA6-4F57-B4AA-75612C1160C6}" type="presParOf" srcId="{402197BC-28CA-4015-A4DC-8604E2BB837D}" destId="{F3C9B9D7-393B-4915-A7CC-F1CB7EFB4A89}" srcOrd="0" destOrd="0" presId="urn:microsoft.com/office/officeart/2005/8/layout/radial5"/>
    <dgm:cxn modelId="{6704BC93-6736-4F0F-B381-63D1D4221B81}" type="presParOf" srcId="{ABADF2E5-DE0B-443E-8176-2B0814C04A3A}" destId="{1FA210DF-5DE4-47CF-9779-EDB2F6B9C098}" srcOrd="12" destOrd="0" presId="urn:microsoft.com/office/officeart/2005/8/layout/radial5"/>
    <dgm:cxn modelId="{4924E5F7-61E0-48B4-A406-F5E30925BC8E}" type="presParOf" srcId="{ABADF2E5-DE0B-443E-8176-2B0814C04A3A}" destId="{1DAB2085-D841-47DA-8E47-210DA69C4D8C}" srcOrd="13" destOrd="0" presId="urn:microsoft.com/office/officeart/2005/8/layout/radial5"/>
    <dgm:cxn modelId="{A00BC610-92F5-46AC-8ECB-FBF9D857189D}" type="presParOf" srcId="{1DAB2085-D841-47DA-8E47-210DA69C4D8C}" destId="{9C76BF71-6168-4132-866C-C3BBF01F88F8}" srcOrd="0" destOrd="0" presId="urn:microsoft.com/office/officeart/2005/8/layout/radial5"/>
    <dgm:cxn modelId="{4282D91A-680B-4870-B6B7-7D7EC48548F9}" type="presParOf" srcId="{ABADF2E5-DE0B-443E-8176-2B0814C04A3A}" destId="{8AF8A00E-63AD-4D55-8401-5DB21C86FC9B}" srcOrd="14" destOrd="0" presId="urn:microsoft.com/office/officeart/2005/8/layout/radial5"/>
  </dgm:cxnLst>
  <dgm:bg>
    <a:blipFill>
      <a:blip xmlns:r="http://schemas.openxmlformats.org/officeDocument/2006/relationships" r:embed="rId3"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47D4-E249-4FDD-88BB-095BA55AB228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276DF-A29E-4222-B0A6-71C653C1482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276DF-A29E-4222-B0A6-71C653C1482D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276DF-A29E-4222-B0A6-71C653C1482D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D887-C99C-4A09-ACDE-B134FC567EFB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1DD36-863D-4815-8DE8-639EFBF5DE1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214469"/>
          </a:xfrm>
        </p:spPr>
        <p:txBody>
          <a:bodyPr>
            <a:normAutofit/>
          </a:bodyPr>
          <a:lstStyle/>
          <a:p>
            <a:r>
              <a:rPr lang="th-TH" b="1" dirty="0" smtClean="0"/>
              <a:t>โครงงาน</a:t>
            </a:r>
            <a:r>
              <a:rPr lang="th-TH" b="1" dirty="0" err="1" smtClean="0"/>
              <a:t>บูรณา</a:t>
            </a:r>
            <a:r>
              <a:rPr lang="th-TH" b="1" dirty="0" smtClean="0"/>
              <a:t>การ  เรื่อง การดื่มนม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71604" y="1285860"/>
            <a:ext cx="6400800" cy="4214842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chemeClr val="tx1"/>
                </a:solidFill>
                <a:cs typeface="+mj-cs"/>
              </a:rPr>
              <a:t>จัดทำโดย</a:t>
            </a:r>
          </a:p>
          <a:p>
            <a:pPr algn="l"/>
            <a:r>
              <a:rPr lang="th-TH" sz="2800" dirty="0" smtClean="0">
                <a:solidFill>
                  <a:schemeClr val="tx1"/>
                </a:solidFill>
                <a:cs typeface="+mj-cs"/>
              </a:rPr>
              <a:t>	นางสาว จรรยา  	</a:t>
            </a:r>
            <a:r>
              <a:rPr lang="th-TH" sz="2800" dirty="0" err="1" smtClean="0">
                <a:solidFill>
                  <a:schemeClr val="tx1"/>
                </a:solidFill>
                <a:cs typeface="+mj-cs"/>
              </a:rPr>
              <a:t>วงค์</a:t>
            </a:r>
            <a:r>
              <a:rPr lang="th-TH" sz="2800" dirty="0" smtClean="0">
                <a:solidFill>
                  <a:schemeClr val="tx1"/>
                </a:solidFill>
                <a:cs typeface="+mj-cs"/>
              </a:rPr>
              <a:t>คำจันทร์ 	 เลขที่ 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 1</a:t>
            </a:r>
          </a:p>
          <a:p>
            <a:pPr algn="l"/>
            <a:r>
              <a:rPr lang="th-TH" sz="2800" dirty="0" smtClean="0">
                <a:solidFill>
                  <a:schemeClr val="tx1"/>
                </a:solidFill>
                <a:cs typeface="+mj-cs"/>
              </a:rPr>
              <a:t>	นางสาว </a:t>
            </a:r>
            <a:r>
              <a:rPr lang="th-TH" sz="2800" dirty="0" err="1" smtClean="0">
                <a:solidFill>
                  <a:schemeClr val="tx1"/>
                </a:solidFill>
                <a:cs typeface="+mj-cs"/>
              </a:rPr>
              <a:t>ปณิ</a:t>
            </a:r>
            <a:r>
              <a:rPr lang="th-TH" sz="2800" dirty="0" smtClean="0">
                <a:solidFill>
                  <a:schemeClr val="tx1"/>
                </a:solidFill>
                <a:cs typeface="+mj-cs"/>
              </a:rPr>
              <a:t>ดา  	สุ</a:t>
            </a:r>
            <a:r>
              <a:rPr lang="th-TH" sz="2800" dirty="0" err="1" smtClean="0">
                <a:solidFill>
                  <a:schemeClr val="tx1"/>
                </a:solidFill>
                <a:cs typeface="+mj-cs"/>
              </a:rPr>
              <a:t>รมรร</a:t>
            </a:r>
            <a:r>
              <a:rPr lang="th-TH" sz="2800" dirty="0" smtClean="0">
                <a:solidFill>
                  <a:schemeClr val="tx1"/>
                </a:solidFill>
                <a:cs typeface="+mj-cs"/>
              </a:rPr>
              <a:t>คา  	เลขที่ 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  3</a:t>
            </a:r>
            <a:endParaRPr lang="th-TH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r>
              <a:rPr lang="th-TH" sz="2800" dirty="0" smtClean="0">
                <a:solidFill>
                  <a:schemeClr val="tx1"/>
                </a:solidFill>
                <a:cs typeface="+mj-cs"/>
              </a:rPr>
              <a:t>	นางสาว เพชรรัตน์  ทองวิเศษ  	เลขที่ 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  8</a:t>
            </a:r>
            <a:endParaRPr lang="th-TH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r>
              <a:rPr lang="th-TH" sz="2800" dirty="0" smtClean="0">
                <a:solidFill>
                  <a:schemeClr val="tx1"/>
                </a:solidFill>
                <a:cs typeface="+mj-cs"/>
              </a:rPr>
              <a:t>	นาย ชัยบัญชา 	 หาดชัยภูมิ  	เลขที่ 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 20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cs typeface="+mj-cs"/>
              </a:rPr>
              <a:t>	นาย ราชรัตน์  	พิมพากุล 	เลขที่ 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 21</a:t>
            </a:r>
          </a:p>
          <a:p>
            <a:pPr algn="l"/>
            <a:r>
              <a:rPr lang="th-TH" sz="2800" dirty="0" smtClean="0">
                <a:solidFill>
                  <a:schemeClr val="tx1"/>
                </a:solidFill>
                <a:cs typeface="+mj-cs"/>
              </a:rPr>
              <a:t>		    ชั้นมัธยมศึกษาปีที่ 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5</a:t>
            </a:r>
            <a:r>
              <a:rPr lang="th-TH" sz="2800" dirty="0" smtClean="0">
                <a:solidFill>
                  <a:schemeClr val="tx1"/>
                </a:solidFill>
                <a:cs typeface="+mj-cs"/>
              </a:rPr>
              <a:t>/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2</a:t>
            </a: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 algn="l"/>
            <a:endParaRPr lang="th-TH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1643042" y="5000636"/>
            <a:ext cx="6429420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นำเสนอ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5100" b="1" dirty="0" smtClean="0">
                <a:cs typeface="+mj-cs"/>
              </a:rPr>
              <a:t>คุณครู  พิไล</a:t>
            </a:r>
            <a:r>
              <a:rPr lang="th-TH" sz="5100" b="1" dirty="0" err="1" smtClean="0">
                <a:cs typeface="+mj-cs"/>
              </a:rPr>
              <a:t>วรรณ</a:t>
            </a:r>
            <a:r>
              <a:rPr lang="th-TH" sz="5100" b="1" dirty="0" smtClean="0">
                <a:cs typeface="+mj-cs"/>
              </a:rPr>
              <a:t>   </a:t>
            </a:r>
            <a:r>
              <a:rPr lang="th-TH" sz="5100" b="1" dirty="0" err="1" smtClean="0">
                <a:cs typeface="+mj-cs"/>
              </a:rPr>
              <a:t>สถิตย์</a:t>
            </a:r>
            <a:endParaRPr kumimoji="0" lang="th-TH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th-TH" sz="3000" b="1" dirty="0" err="1" smtClean="0">
                <a:cs typeface="+mj-cs"/>
              </a:rPr>
              <a:t>บูรณา</a:t>
            </a:r>
            <a:r>
              <a:rPr lang="th-TH" sz="3000" b="1" dirty="0" smtClean="0">
                <a:cs typeface="+mj-cs"/>
              </a:rPr>
              <a:t>การ กับ วิชา ชีววิทยา</a:t>
            </a:r>
          </a:p>
          <a:p>
            <a:pPr algn="ctr">
              <a:buNone/>
            </a:pPr>
            <a:r>
              <a:rPr lang="th-TH" sz="3000" b="1" dirty="0" smtClean="0">
                <a:cs typeface="+mj-cs"/>
              </a:rPr>
              <a:t>เรื่อง การเจริญเติบโตของร่างกาย</a:t>
            </a:r>
          </a:p>
          <a:p>
            <a:pPr>
              <a:buNone/>
            </a:pPr>
            <a:r>
              <a:rPr lang="th-TH" b="1" dirty="0">
                <a:cs typeface="+mj-cs"/>
              </a:rPr>
              <a:t>การเจริญเติบโตของ</a:t>
            </a:r>
            <a:r>
              <a:rPr lang="th-TH" b="1" dirty="0" smtClean="0">
                <a:cs typeface="+mj-cs"/>
              </a:rPr>
              <a:t>ร่างกาย</a:t>
            </a:r>
            <a:endParaRPr lang="en-US" dirty="0">
              <a:cs typeface="+mj-cs"/>
            </a:endParaRPr>
          </a:p>
          <a:p>
            <a:pPr>
              <a:buNone/>
            </a:pPr>
            <a:r>
              <a:rPr lang="th-TH" dirty="0">
                <a:cs typeface="+mj-cs"/>
              </a:rPr>
              <a:t>  	</a:t>
            </a:r>
            <a:r>
              <a:rPr lang="th-TH" dirty="0" smtClean="0">
                <a:cs typeface="+mj-cs"/>
              </a:rPr>
              <a:t>    พืช</a:t>
            </a:r>
            <a:r>
              <a:rPr lang="th-TH" dirty="0">
                <a:cs typeface="+mj-cs"/>
              </a:rPr>
              <a:t>และสัตว์มีการเจริญเติบโตตัวเราก็มีการเจริญเติบโตเช่นเดียวกับต้นพืช  เมื่อก่อนเราตัวเล็ก  เดี๋ยวนี้เราตัวโตขึ้น  ที่เราตัวโตขึ้น  เพราะเราได้กินอาหารทุกวัน  อาหารที่เหมาะสม  และช่วยให้เด็กๆ  อย่างพวกเราเจริญเติบโตได้ดีชนิดหนึ่ง  คือ  </a:t>
            </a:r>
            <a:r>
              <a:rPr lang="th-TH" dirty="0" smtClean="0">
                <a:cs typeface="+mj-cs"/>
              </a:rPr>
              <a:t>นม</a:t>
            </a:r>
          </a:p>
          <a:p>
            <a:pPr>
              <a:buNone/>
            </a:pPr>
            <a:r>
              <a:rPr lang="th-TH" dirty="0" smtClean="0">
                <a:cs typeface="+mj-cs"/>
              </a:rPr>
              <a:t>         การ</a:t>
            </a:r>
            <a:r>
              <a:rPr lang="th-TH" dirty="0">
                <a:cs typeface="+mj-cs"/>
              </a:rPr>
              <a:t>รับประทานอาหารที่ดีมีประโยชน์จะช่วยให้ร่างกายของเราเจริญเติบโตและแข็งแรง  สิ่งที่แสดงให้เห็นว่าร่างกายของเรามีการเจริญเติบโต  คือ  การมีน้ำหนักและส่วนสูง</a:t>
            </a:r>
            <a:r>
              <a:rPr lang="th-TH" dirty="0" smtClean="0">
                <a:cs typeface="+mj-cs"/>
              </a:rPr>
              <a:t>เพิ่มขึ้น</a:t>
            </a:r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เด็กผู้หญิง</a:t>
            </a:r>
            <a:r>
              <a:rPr lang="th-TH" dirty="0">
                <a:cs typeface="+mj-cs"/>
              </a:rPr>
              <a:t>จะมีส่วนสูงเต็มที่เมื่อมีอายุระหว่าง  </a:t>
            </a:r>
            <a:r>
              <a:rPr lang="en-US" dirty="0">
                <a:cs typeface="+mj-cs"/>
              </a:rPr>
              <a:t>14 – 15</a:t>
            </a:r>
            <a:r>
              <a:rPr lang="th-TH" dirty="0">
                <a:cs typeface="+mj-cs"/>
              </a:rPr>
              <a:t> ปี </a:t>
            </a:r>
            <a:r>
              <a:rPr lang="th-TH" dirty="0" smtClean="0">
                <a:cs typeface="+mj-cs"/>
              </a:rPr>
              <a:t>ส่วนเด็กผู้ชาย</a:t>
            </a:r>
            <a:r>
              <a:rPr lang="th-TH" dirty="0">
                <a:cs typeface="+mj-cs"/>
              </a:rPr>
              <a:t>ส่วนสูงจะเพิ่มขึ้นที่เมื่ออายุระหว่าง </a:t>
            </a:r>
            <a:r>
              <a:rPr lang="en-US" dirty="0">
                <a:cs typeface="+mj-cs"/>
              </a:rPr>
              <a:t>17 – 18</a:t>
            </a:r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ปี</a:t>
            </a:r>
            <a:endParaRPr lang="en-US" dirty="0">
              <a:cs typeface="+mj-cs"/>
            </a:endParaRPr>
          </a:p>
          <a:p>
            <a:pPr>
              <a:buNone/>
            </a:pPr>
            <a:endParaRPr lang="th-TH" sz="3000" dirty="0" smtClean="0">
              <a:cs typeface="+mj-cs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th-TH" sz="3000" dirty="0" smtClean="0">
              <a:cs typeface="+mj-cs"/>
            </a:endParaRPr>
          </a:p>
          <a:p>
            <a:pPr marL="514350" indent="-514350">
              <a:buAutoNum type="arabicPeriod"/>
            </a:pPr>
            <a:r>
              <a:rPr lang="th-TH" sz="3000" dirty="0" smtClean="0">
                <a:cs typeface="+mj-cs"/>
              </a:rPr>
              <a:t>การเจริญเติบโตของร่างกายในวัยต่างๆ</a:t>
            </a:r>
          </a:p>
          <a:p>
            <a:pPr marL="514350" indent="-514350">
              <a:buNone/>
            </a:pPr>
            <a:endParaRPr lang="th-TH" sz="3000" dirty="0" smtClean="0">
              <a:cs typeface="+mj-cs"/>
            </a:endParaRPr>
          </a:p>
          <a:p>
            <a:pPr marL="514350" indent="-514350">
              <a:buNone/>
            </a:pPr>
            <a:r>
              <a:rPr lang="th-TH" sz="3000" dirty="0" smtClean="0">
                <a:cs typeface="+mj-cs"/>
              </a:rPr>
              <a:t>เด็ก</a:t>
            </a:r>
            <a:r>
              <a:rPr lang="th-TH" sz="3000" dirty="0">
                <a:cs typeface="+mj-cs"/>
              </a:rPr>
              <a:t>วัยทารกหรือเด็กวัยแรกเกิด</a:t>
            </a:r>
            <a:endParaRPr lang="en-US" sz="3000" dirty="0">
              <a:cs typeface="+mj-cs"/>
            </a:endParaRPr>
          </a:p>
          <a:p>
            <a:r>
              <a:rPr lang="th-TH" sz="3000" dirty="0" smtClean="0">
                <a:cs typeface="+mj-cs"/>
              </a:rPr>
              <a:t>เด็ก</a:t>
            </a:r>
            <a:r>
              <a:rPr lang="th-TH" sz="3000" dirty="0">
                <a:cs typeface="+mj-cs"/>
              </a:rPr>
              <a:t>วัยแรกเกิดจะมีอายุอยู่ในช่วงตั้งแต่แรกเกิดจนถึงสามปี จะมีการเจริญเติบโตโดยมีสัดส่วนของศีรษะต่อลำตัวเป็น </a:t>
            </a:r>
            <a:r>
              <a:rPr lang="en-US" sz="3000" dirty="0">
                <a:cs typeface="+mj-cs"/>
              </a:rPr>
              <a:t>1</a:t>
            </a:r>
            <a:r>
              <a:rPr lang="th-TH" sz="3000" dirty="0">
                <a:cs typeface="+mj-cs"/>
              </a:rPr>
              <a:t> ต่อ </a:t>
            </a:r>
            <a:r>
              <a:rPr lang="en-US" sz="3000" dirty="0" smtClean="0">
                <a:cs typeface="+mj-cs"/>
              </a:rPr>
              <a:t>4</a:t>
            </a:r>
          </a:p>
          <a:p>
            <a:r>
              <a:rPr lang="th-TH" sz="3000" dirty="0">
                <a:cs typeface="+mj-cs"/>
              </a:rPr>
              <a:t>ก่อนวัย</a:t>
            </a:r>
            <a:r>
              <a:rPr lang="th-TH" sz="3000" dirty="0" smtClean="0">
                <a:cs typeface="+mj-cs"/>
              </a:rPr>
              <a:t>เรียน ใน</a:t>
            </a:r>
            <a:r>
              <a:rPr lang="th-TH" sz="3000" dirty="0">
                <a:cs typeface="+mj-cs"/>
              </a:rPr>
              <a:t>วัยนี้จะมีอายุอยู่ในช่วง </a:t>
            </a:r>
            <a:r>
              <a:rPr lang="en-US" sz="3000" dirty="0">
                <a:cs typeface="+mj-cs"/>
              </a:rPr>
              <a:t>3 -6</a:t>
            </a:r>
            <a:r>
              <a:rPr lang="th-TH" sz="3000" dirty="0">
                <a:cs typeface="+mj-cs"/>
              </a:rPr>
              <a:t> ปี รูปร่างและสัดส่วนของเด็กจะเปลี่ยนไปจากวัยแรกเกิด </a:t>
            </a:r>
            <a:endParaRPr lang="th-TH" sz="3000" dirty="0" smtClean="0">
              <a:cs typeface="+mj-cs"/>
            </a:endParaRPr>
          </a:p>
          <a:p>
            <a:r>
              <a:rPr lang="th-TH" sz="3000" dirty="0">
                <a:cs typeface="+mj-cs"/>
              </a:rPr>
              <a:t>เด็กวัย</a:t>
            </a:r>
            <a:r>
              <a:rPr lang="th-TH" sz="3000" dirty="0" smtClean="0">
                <a:cs typeface="+mj-cs"/>
              </a:rPr>
              <a:t>เรียน เด็ก</a:t>
            </a:r>
            <a:r>
              <a:rPr lang="th-TH" sz="3000" dirty="0">
                <a:cs typeface="+mj-cs"/>
              </a:rPr>
              <a:t>ในวัยเรียนอายุระหว่าง </a:t>
            </a:r>
            <a:r>
              <a:rPr lang="en-US" sz="3000" dirty="0">
                <a:cs typeface="+mj-cs"/>
              </a:rPr>
              <a:t>6 – 12</a:t>
            </a:r>
            <a:r>
              <a:rPr lang="th-TH" sz="3000" dirty="0">
                <a:cs typeface="+mj-cs"/>
              </a:rPr>
              <a:t> ปี จะมีการเจริญเติบโต ดังนี้น้ำหนักโดยเฉลี่ยจะเพิ่มขึ้นประมาณ    </a:t>
            </a:r>
            <a:r>
              <a:rPr lang="en-US" sz="3000" dirty="0">
                <a:cs typeface="+mj-cs"/>
              </a:rPr>
              <a:t>2 – 3</a:t>
            </a:r>
            <a:r>
              <a:rPr lang="th-TH" sz="3000" dirty="0">
                <a:cs typeface="+mj-cs"/>
              </a:rPr>
              <a:t> กิโลกรัมต่อปี ส่วนสูงเพิ่มประมาณ </a:t>
            </a:r>
            <a:r>
              <a:rPr lang="en-US" sz="3000" dirty="0">
                <a:cs typeface="+mj-cs"/>
              </a:rPr>
              <a:t>4 – 5</a:t>
            </a:r>
            <a:r>
              <a:rPr lang="th-TH" sz="3000" dirty="0">
                <a:cs typeface="+mj-cs"/>
              </a:rPr>
              <a:t> เซนติเมตรต่อปี </a:t>
            </a:r>
            <a:endParaRPr lang="en-US" sz="3000" dirty="0">
              <a:cs typeface="+mj-cs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th-TH" sz="3000" dirty="0" smtClean="0">
              <a:cs typeface="+mj-cs"/>
            </a:endParaRPr>
          </a:p>
          <a:p>
            <a:r>
              <a:rPr lang="th-TH" sz="3000" dirty="0" smtClean="0">
                <a:cs typeface="+mj-cs"/>
              </a:rPr>
              <a:t>เด็กวัยรุ่น เด็กวัยรุ่นจะมีอายุอยู่ในช่วงอายุประมาณ </a:t>
            </a:r>
            <a:r>
              <a:rPr lang="en-US" sz="3000" dirty="0" smtClean="0">
                <a:cs typeface="+mj-cs"/>
              </a:rPr>
              <a:t>10</a:t>
            </a:r>
            <a:r>
              <a:rPr lang="th-TH" sz="3000" dirty="0" smtClean="0">
                <a:cs typeface="+mj-cs"/>
              </a:rPr>
              <a:t> ปีขึ้นไป จนถึงอายุประมาณ </a:t>
            </a:r>
            <a:r>
              <a:rPr lang="en-US" sz="3000" dirty="0" smtClean="0">
                <a:cs typeface="+mj-cs"/>
              </a:rPr>
              <a:t>20</a:t>
            </a:r>
            <a:r>
              <a:rPr lang="th-TH" sz="3000" dirty="0" smtClean="0">
                <a:cs typeface="+mj-cs"/>
              </a:rPr>
              <a:t> ปี ระยะวัยรุ่นจัดว่าเป็นวัยที่มีความสำคัญอย่างยิ่ง เพราะเป็นวัยที่ร่างกายและจิตใจเริ่มเปลี่ยนจากวัยเด็กเข้าสู่วัยผู้ใหญ่ ทั้งเพศชายและเพศหญิงจะมีการเปลี่ยนแปลงที่เกิดขึ้นตามธรรมชาติ </a:t>
            </a:r>
          </a:p>
          <a:p>
            <a:pPr>
              <a:buNone/>
            </a:pPr>
            <a:endParaRPr lang="th-TH" sz="3000" dirty="0" smtClean="0">
              <a:cs typeface="+mj-cs"/>
            </a:endParaRPr>
          </a:p>
          <a:p>
            <a:pPr>
              <a:buNone/>
            </a:pPr>
            <a:r>
              <a:rPr lang="th-TH" sz="3000" dirty="0" smtClean="0">
                <a:cs typeface="+mj-cs"/>
              </a:rPr>
              <a:t>  การ</a:t>
            </a:r>
            <a:r>
              <a:rPr lang="th-TH" sz="3000" dirty="0">
                <a:cs typeface="+mj-cs"/>
              </a:rPr>
              <a:t>ติดตามดูแลการ</a:t>
            </a:r>
            <a:r>
              <a:rPr lang="th-TH" sz="3000" dirty="0" smtClean="0">
                <a:cs typeface="+mj-cs"/>
              </a:rPr>
              <a:t>เจริญเติบโต</a:t>
            </a:r>
          </a:p>
          <a:p>
            <a:pPr>
              <a:buNone/>
            </a:pPr>
            <a:r>
              <a:rPr lang="th-TH" sz="3000" dirty="0">
                <a:cs typeface="+mj-cs"/>
              </a:rPr>
              <a:t>	ชั่งน้ำหนักและวัดส่วนสูงของตนเองอย่างสม่ำเสมอ อย่างน้อยปีละ </a:t>
            </a:r>
            <a:r>
              <a:rPr lang="en-US" sz="3000" dirty="0">
                <a:cs typeface="+mj-cs"/>
              </a:rPr>
              <a:t>2</a:t>
            </a:r>
            <a:r>
              <a:rPr lang="th-TH" sz="3000" dirty="0">
                <a:cs typeface="+mj-cs"/>
              </a:rPr>
              <a:t> ครั้ง สำรวจตนเองและจดบันทึกการเปลี่ยนแปลงของ</a:t>
            </a:r>
            <a:r>
              <a:rPr lang="th-TH" sz="3000" dirty="0" smtClean="0">
                <a:cs typeface="+mj-cs"/>
              </a:rPr>
              <a:t>ร่างกาย</a:t>
            </a:r>
            <a:r>
              <a:rPr lang="th-TH" sz="3000" dirty="0">
                <a:cs typeface="+mj-cs"/>
              </a:rPr>
              <a:t>เข้ารับการตรวจสุขภาพร่างกายประจำปี เป็นประจำทุกๆ ปี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000" b="1" dirty="0" err="1" smtClean="0">
                <a:cs typeface="+mj-cs"/>
              </a:rPr>
              <a:t>บูรณา</a:t>
            </a:r>
            <a:r>
              <a:rPr lang="th-TH" sz="3000" b="1" dirty="0" smtClean="0">
                <a:cs typeface="+mj-cs"/>
              </a:rPr>
              <a:t>การ กับ วิชา สุขศึกษา</a:t>
            </a:r>
          </a:p>
          <a:p>
            <a:pPr algn="ctr">
              <a:buNone/>
            </a:pPr>
            <a:r>
              <a:rPr lang="th-TH" sz="3000" b="1" dirty="0" smtClean="0">
                <a:cs typeface="+mj-cs"/>
              </a:rPr>
              <a:t>เรื่อง คุณประโยชน์ของนม</a:t>
            </a:r>
          </a:p>
          <a:p>
            <a:pPr>
              <a:buNone/>
            </a:pPr>
            <a:r>
              <a:rPr lang="th-TH" sz="2800" b="1" dirty="0" smtClean="0"/>
              <a:t>	</a:t>
            </a:r>
            <a:r>
              <a:rPr lang="th-TH" b="1" dirty="0" smtClean="0">
                <a:cs typeface="+mj-cs"/>
              </a:rPr>
              <a:t>คุณประโยชน์ของนม</a:t>
            </a:r>
            <a:endParaRPr lang="en-US" b="1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          นมเป็นแหล่งสำคัญของแคลเซียมและโปรตีน ช่วยให้กระดูกเจริญเติบโตและแข็งแรง นมมีความสำคัญกับเด็กมากโดยเฉพาะเด็กในช่วงก่อนเข้าวัยรุ่นและช่วงวัยรุ่น เพราะเป็นช่วงที่ร่างกายเจริญเติบโตเร็วมาก แคลเซียมช่วยให้เด็กมีความหนาแน่นของมวลกระดูก นมมีสารอาหารที่เป็นประโยชน์กับเด็ก โดยเฉพาะนมจืด เพราะไม่เป็นปัญหาในเรื่องอ้วนและฟันผุ เสี่ยงของโรคกระดูกพรุน กระดูกเปราะแล้วยังช่วยในเรื่องของฟัน </a:t>
            </a:r>
            <a:endParaRPr lang="th-TH" dirty="0">
              <a:cs typeface="+mj-cs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000" b="1" dirty="0" err="1" smtClean="0">
                <a:cs typeface="+mj-cs"/>
              </a:rPr>
              <a:t>บูรณา</a:t>
            </a:r>
            <a:r>
              <a:rPr lang="th-TH" sz="3000" b="1" dirty="0" smtClean="0">
                <a:cs typeface="+mj-cs"/>
              </a:rPr>
              <a:t>การ กับ วิชา ฟิสิกส์</a:t>
            </a:r>
          </a:p>
          <a:p>
            <a:pPr algn="ctr">
              <a:buNone/>
            </a:pPr>
            <a:r>
              <a:rPr lang="th-TH" sz="3000" b="1" dirty="0" smtClean="0">
                <a:cs typeface="+mj-cs"/>
              </a:rPr>
              <a:t>เรื่อง พลังงานจากสารอาหาร</a:t>
            </a:r>
          </a:p>
          <a:p>
            <a:pPr>
              <a:buNone/>
            </a:pPr>
            <a:r>
              <a:rPr lang="th-TH" b="1" dirty="0" smtClean="0">
                <a:cs typeface="+mj-cs"/>
              </a:rPr>
              <a:t>พลังงานจากสารอาหาร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th-TH" dirty="0" smtClean="0">
                <a:cs typeface="+mj-cs"/>
              </a:rPr>
              <a:t>        พลังงานการการบริโภคของคนเราในแต่ละวันนั้นมีมาตรวัดเป็น</a:t>
            </a:r>
            <a:r>
              <a:rPr lang="en-US" dirty="0" smtClean="0">
                <a:cs typeface="+mj-cs"/>
              </a:rPr>
              <a:t>         "</a:t>
            </a:r>
            <a:r>
              <a:rPr lang="th-TH" dirty="0" smtClean="0">
                <a:cs typeface="+mj-cs"/>
              </a:rPr>
              <a:t>กิโล</a:t>
            </a:r>
            <a:r>
              <a:rPr lang="th-TH" dirty="0" err="1" smtClean="0">
                <a:cs typeface="+mj-cs"/>
              </a:rPr>
              <a:t>แคลลอ</a:t>
            </a:r>
            <a:r>
              <a:rPr lang="th-TH" dirty="0" smtClean="0">
                <a:cs typeface="+mj-cs"/>
              </a:rPr>
              <a:t>รี่</a:t>
            </a:r>
            <a:r>
              <a:rPr lang="en-US" dirty="0" smtClean="0">
                <a:cs typeface="+mj-cs"/>
              </a:rPr>
              <a:t>"</a:t>
            </a:r>
            <a:r>
              <a:rPr lang="th-TH" dirty="0" smtClean="0">
                <a:cs typeface="+mj-cs"/>
              </a:rPr>
              <a:t>ปริมาณพลังงานโดยเฉลี่ยผู้หญิงและผู้ชายต้องการในแต่ละวันต่างกัน โดยที่ผู้ชายต้องการพลังงานโดยปกติอยู่ที่</a:t>
            </a:r>
            <a:r>
              <a:rPr lang="en-US" dirty="0" smtClean="0">
                <a:cs typeface="+mj-cs"/>
              </a:rPr>
              <a:t> 2,500 </a:t>
            </a:r>
            <a:r>
              <a:rPr lang="th-TH" dirty="0" smtClean="0">
                <a:cs typeface="+mj-cs"/>
              </a:rPr>
              <a:t>กิโล</a:t>
            </a:r>
            <a:r>
              <a:rPr lang="th-TH" dirty="0" err="1" smtClean="0">
                <a:cs typeface="+mj-cs"/>
              </a:rPr>
              <a:t>แคลลอ</a:t>
            </a:r>
            <a:r>
              <a:rPr lang="th-TH" dirty="0" smtClean="0">
                <a:cs typeface="+mj-cs"/>
              </a:rPr>
              <a:t>รี่ต่อวัน และผู้หญิงต้องการพลังงานโดยปกติอยู่ที่</a:t>
            </a:r>
            <a:r>
              <a:rPr lang="en-US" dirty="0" smtClean="0">
                <a:cs typeface="+mj-cs"/>
              </a:rPr>
              <a:t> 2,000 </a:t>
            </a:r>
            <a:r>
              <a:rPr lang="th-TH" dirty="0" smtClean="0">
                <a:cs typeface="+mj-cs"/>
              </a:rPr>
              <a:t>กิโล</a:t>
            </a:r>
            <a:r>
              <a:rPr lang="th-TH" dirty="0" err="1" smtClean="0">
                <a:cs typeface="+mj-cs"/>
              </a:rPr>
              <a:t>แคลลอ</a:t>
            </a:r>
            <a:r>
              <a:rPr lang="th-TH" dirty="0" smtClean="0">
                <a:cs typeface="+mj-cs"/>
              </a:rPr>
              <a:t>รี่ต่อวัน กว่า</a:t>
            </a:r>
            <a:r>
              <a:rPr lang="en-US" dirty="0" smtClean="0">
                <a:cs typeface="+mj-cs"/>
              </a:rPr>
              <a:t> 70% </a:t>
            </a:r>
            <a:r>
              <a:rPr lang="th-TH" dirty="0" smtClean="0">
                <a:cs typeface="+mj-cs"/>
              </a:rPr>
              <a:t>ของพลังงานที่ร่างกายคนเราสร้างได้จากการบริโภคอาหารนั้นหมดไปกับกิจกรรมปกติของร่างกายยกตัวอย่างพลังงาน เช่น พลังงานจลน์ </a:t>
            </a:r>
            <a:r>
              <a:rPr lang="th-TH" dirty="0" smtClean="0"/>
              <a:t>คือพลังงานที่ มีอยู่ในวัตถุที่กำลังเคลื่อนที่ </a:t>
            </a:r>
            <a:r>
              <a:rPr lang="th-TH" dirty="0" smtClean="0">
                <a:cs typeface="+mj-cs"/>
              </a:rPr>
              <a:t> เช่น ลูกบอลที่กำลังเคลื่อนที่ ลูกบอลเคลื่อนที่โดยการแตะ แรงที่แตะลูกบอลก็เป็นแรงที่มาจากสารอาหารที่เรารับประทาน เป็นต้น</a:t>
            </a:r>
            <a:endParaRPr lang="th-TH" b="1" dirty="0">
              <a:cs typeface="+mj-cs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cs typeface="+mj-cs"/>
              </a:rPr>
              <a:t>    </a:t>
            </a:r>
          </a:p>
          <a:p>
            <a:pPr>
              <a:buNone/>
            </a:pPr>
            <a:r>
              <a:rPr lang="th-TH" b="1" dirty="0" smtClean="0">
                <a:cs typeface="+mj-cs"/>
              </a:rPr>
              <a:t>          </a:t>
            </a:r>
            <a:r>
              <a:rPr lang="th-TH" sz="3600" b="1" dirty="0" smtClean="0">
                <a:cs typeface="+mj-cs"/>
              </a:rPr>
              <a:t> สรุปผล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                 </a:t>
            </a:r>
            <a:r>
              <a:rPr lang="th-TH" sz="3600" dirty="0" smtClean="0">
                <a:cs typeface="+mj-cs"/>
              </a:rPr>
              <a:t>จากการทำโครงงานคณิตศาสตร์ เรื่อง การดื่มนม ของนักเรียน</a:t>
            </a:r>
          </a:p>
          <a:p>
            <a:pPr>
              <a:buNone/>
            </a:pPr>
            <a:r>
              <a:rPr lang="th-TH" sz="3600" dirty="0" smtClean="0">
                <a:cs typeface="+mj-cs"/>
              </a:rPr>
              <a:t>      โรงเรียนอุดร</a:t>
            </a:r>
            <a:r>
              <a:rPr lang="th-TH" sz="3600" dirty="0" err="1" smtClean="0">
                <a:cs typeface="+mj-cs"/>
              </a:rPr>
              <a:t>ธรร</a:t>
            </a:r>
            <a:r>
              <a:rPr lang="th-TH" sz="3600" dirty="0" smtClean="0">
                <a:cs typeface="+mj-cs"/>
              </a:rPr>
              <a:t>มานุสรณ์ เกี่ยวกับการบริโภคนมของนักเรียนช่วงชั้น ม</a:t>
            </a:r>
            <a:r>
              <a:rPr lang="en-US" sz="3600" dirty="0" smtClean="0">
                <a:cs typeface="+mj-cs"/>
              </a:rPr>
              <a:t>. 1 –</a:t>
            </a:r>
            <a:r>
              <a:rPr lang="th-TH" sz="3600" dirty="0" smtClean="0">
                <a:cs typeface="+mj-cs"/>
              </a:rPr>
              <a:t>ม</a:t>
            </a:r>
            <a:r>
              <a:rPr lang="en-US" sz="3600" dirty="0" smtClean="0">
                <a:cs typeface="+mj-cs"/>
              </a:rPr>
              <a:t>.6</a:t>
            </a:r>
            <a:r>
              <a:rPr lang="th-TH" sz="3600" dirty="0" smtClean="0">
                <a:cs typeface="+mj-cs"/>
              </a:rPr>
              <a:t> เป็นโครงงานที่ทำให้ คณะผู้จัดทำโครงงานเกิดกระบวนการเรียนรู้ทางคณิตศาสตร์   เช่น   ฝึกคิด ฝึกคำนวณ มีความคิดสร้างสรรค์ การสื่อสารและการนำเสนอ เป็นการฝึกทักษะการคิดซึ่งสามารถนำไปใช้ประโยชน์ในการเรียนเรื่องสถิติและข้อมูลได้        คณะผู้จัดทำได้ข้อสรุปว่า จากแบบสำรวจความพึงพอใจการดื่มนมของนักเรียนโรงเรียนอุดร</a:t>
            </a:r>
            <a:r>
              <a:rPr lang="th-TH" sz="3600" dirty="0" err="1" smtClean="0">
                <a:cs typeface="+mj-cs"/>
              </a:rPr>
              <a:t>ธรร</a:t>
            </a:r>
            <a:r>
              <a:rPr lang="th-TH" sz="3600" dirty="0" smtClean="0">
                <a:cs typeface="+mj-cs"/>
              </a:rPr>
              <a:t>มานุสรณ์ จำนวน </a:t>
            </a:r>
            <a:r>
              <a:rPr lang="en-US" sz="3600" dirty="0" smtClean="0">
                <a:cs typeface="+mj-cs"/>
              </a:rPr>
              <a:t>50</a:t>
            </a:r>
            <a:r>
              <a:rPr lang="th-TH" sz="3600" dirty="0" smtClean="0">
                <a:cs typeface="+mj-cs"/>
              </a:rPr>
              <a:t> คน</a:t>
            </a:r>
            <a:endParaRPr lang="th-TH" sz="3600" dirty="0">
              <a:cs typeface="+mj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b="1" dirty="0" smtClean="0">
                <a:cs typeface="+mj-cs"/>
              </a:rPr>
              <a:t>  เพศ </a:t>
            </a:r>
            <a:r>
              <a:rPr lang="th-TH" dirty="0" smtClean="0">
                <a:cs typeface="+mj-cs"/>
              </a:rPr>
              <a:t>ชาย </a:t>
            </a:r>
            <a:r>
              <a:rPr lang="en-US" dirty="0" smtClean="0">
                <a:cs typeface="+mj-cs"/>
              </a:rPr>
              <a:t>    23 </a:t>
            </a:r>
            <a:r>
              <a:rPr lang="th-TH" dirty="0" smtClean="0">
                <a:cs typeface="+mj-cs"/>
              </a:rPr>
              <a:t>  คน   คิดเป็นร้อยละ </a:t>
            </a:r>
            <a:r>
              <a:rPr lang="en-US" dirty="0" smtClean="0">
                <a:cs typeface="+mj-cs"/>
              </a:rPr>
              <a:t>46 %</a:t>
            </a:r>
          </a:p>
          <a:p>
            <a:pPr algn="ctr">
              <a:buNone/>
            </a:pPr>
            <a:r>
              <a:rPr lang="th-TH" dirty="0" smtClean="0">
                <a:cs typeface="+mj-cs"/>
              </a:rPr>
              <a:t>         หญิง   </a:t>
            </a:r>
            <a:r>
              <a:rPr lang="en-US" dirty="0" smtClean="0">
                <a:cs typeface="+mj-cs"/>
              </a:rPr>
              <a:t>27   </a:t>
            </a:r>
            <a:r>
              <a:rPr lang="th-TH" dirty="0" smtClean="0">
                <a:cs typeface="+mj-cs"/>
              </a:rPr>
              <a:t>คน   คิดเป็นร้อยละ </a:t>
            </a:r>
            <a:r>
              <a:rPr lang="en-US" dirty="0" smtClean="0">
                <a:cs typeface="+mj-cs"/>
              </a:rPr>
              <a:t>54 %</a:t>
            </a:r>
          </a:p>
          <a:p>
            <a:pPr algn="ctr">
              <a:buNone/>
            </a:pPr>
            <a:endParaRPr lang="th-TH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                               </a:t>
            </a:r>
            <a:r>
              <a:rPr lang="th-TH" b="1" dirty="0" smtClean="0">
                <a:cs typeface="+mj-cs"/>
              </a:rPr>
              <a:t>การศึกษาระดับชั้น</a:t>
            </a:r>
            <a:r>
              <a:rPr lang="en-US" b="1" dirty="0" smtClean="0">
                <a:cs typeface="+mj-cs"/>
              </a:rPr>
              <a:t>    </a:t>
            </a:r>
            <a:r>
              <a:rPr lang="th-TH" b="1" dirty="0" smtClean="0">
                <a:cs typeface="+mj-cs"/>
              </a:rPr>
              <a:t>  </a:t>
            </a:r>
            <a:r>
              <a:rPr lang="th-TH" dirty="0" smtClean="0">
                <a:cs typeface="+mj-cs"/>
              </a:rPr>
              <a:t>	</a:t>
            </a:r>
          </a:p>
          <a:p>
            <a:pPr>
              <a:buNone/>
            </a:pPr>
            <a:r>
              <a:rPr lang="th-TH" dirty="0" smtClean="0">
                <a:cs typeface="+mj-cs"/>
              </a:rPr>
              <a:t> 			ม.</a:t>
            </a:r>
            <a:r>
              <a:rPr lang="en-US" dirty="0" smtClean="0">
                <a:cs typeface="+mj-cs"/>
              </a:rPr>
              <a:t>1  </a:t>
            </a:r>
            <a:r>
              <a:rPr lang="th-TH" dirty="0" smtClean="0">
                <a:cs typeface="+mj-cs"/>
              </a:rPr>
              <a:t>จำนวน</a:t>
            </a:r>
            <a:r>
              <a:rPr lang="en-US" dirty="0" smtClean="0">
                <a:cs typeface="+mj-cs"/>
              </a:rPr>
              <a:t>    12  </a:t>
            </a:r>
            <a:r>
              <a:rPr lang="th-TH" dirty="0" smtClean="0">
                <a:cs typeface="+mj-cs"/>
              </a:rPr>
              <a:t>คน คิดเป็นร้อยละ</a:t>
            </a:r>
            <a:r>
              <a:rPr lang="en-US" dirty="0" smtClean="0">
                <a:cs typeface="+mj-cs"/>
              </a:rPr>
              <a:t> 24 %</a:t>
            </a:r>
          </a:p>
          <a:p>
            <a:pPr>
              <a:buNone/>
            </a:pPr>
            <a:r>
              <a:rPr lang="th-TH" dirty="0" smtClean="0">
                <a:cs typeface="+mj-cs"/>
              </a:rPr>
              <a:t>			ม.</a:t>
            </a:r>
            <a:r>
              <a:rPr lang="en-US" dirty="0" smtClean="0">
                <a:cs typeface="+mj-cs"/>
              </a:rPr>
              <a:t>2  </a:t>
            </a:r>
            <a:r>
              <a:rPr lang="th-TH" dirty="0" smtClean="0">
                <a:cs typeface="+mj-cs"/>
              </a:rPr>
              <a:t>จำนวน	</a:t>
            </a:r>
            <a:r>
              <a:rPr lang="en-US" dirty="0" smtClean="0">
                <a:cs typeface="+mj-cs"/>
              </a:rPr>
              <a:t>4   </a:t>
            </a:r>
            <a:r>
              <a:rPr lang="th-TH" dirty="0" smtClean="0">
                <a:cs typeface="+mj-cs"/>
              </a:rPr>
              <a:t>คน	 คิดเป็นร้อยละ </a:t>
            </a:r>
            <a:r>
              <a:rPr lang="en-US" dirty="0" smtClean="0">
                <a:cs typeface="+mj-cs"/>
              </a:rPr>
              <a:t>   8 %</a:t>
            </a:r>
            <a:r>
              <a:rPr lang="th-TH" dirty="0" smtClean="0">
                <a:cs typeface="+mj-cs"/>
              </a:rPr>
              <a:t>			             ม.</a:t>
            </a:r>
            <a:r>
              <a:rPr lang="en-US" dirty="0" smtClean="0">
                <a:cs typeface="+mj-cs"/>
              </a:rPr>
              <a:t>3  </a:t>
            </a:r>
            <a:r>
              <a:rPr lang="th-TH" dirty="0" smtClean="0">
                <a:cs typeface="+mj-cs"/>
              </a:rPr>
              <a:t>จำนวน	</a:t>
            </a:r>
            <a:r>
              <a:rPr lang="en-US" dirty="0" smtClean="0">
                <a:cs typeface="+mj-cs"/>
              </a:rPr>
              <a:t>9   </a:t>
            </a:r>
            <a:r>
              <a:rPr lang="th-TH" dirty="0" smtClean="0">
                <a:cs typeface="+mj-cs"/>
              </a:rPr>
              <a:t>คน  </a:t>
            </a:r>
            <a:r>
              <a:rPr lang="th-TH" dirty="0" smtClean="0"/>
              <a:t>คิดเป็นร้อยละ</a:t>
            </a:r>
            <a:r>
              <a:rPr lang="th-TH" dirty="0" smtClean="0">
                <a:cs typeface="+mj-cs"/>
              </a:rPr>
              <a:t>  </a:t>
            </a:r>
            <a:r>
              <a:rPr lang="en-US" dirty="0" smtClean="0">
                <a:cs typeface="+mj-cs"/>
              </a:rPr>
              <a:t>18%</a:t>
            </a:r>
          </a:p>
          <a:p>
            <a:pPr>
              <a:buNone/>
            </a:pPr>
            <a:r>
              <a:rPr lang="th-TH" dirty="0" smtClean="0">
                <a:cs typeface="+mj-cs"/>
              </a:rPr>
              <a:t>		             ม</a:t>
            </a:r>
            <a:r>
              <a:rPr lang="en-US" dirty="0" smtClean="0">
                <a:cs typeface="+mj-cs"/>
              </a:rPr>
              <a:t>.4</a:t>
            </a:r>
            <a:r>
              <a:rPr lang="th-TH" dirty="0" smtClean="0">
                <a:cs typeface="+mj-cs"/>
              </a:rPr>
              <a:t>   จำนวน</a:t>
            </a:r>
            <a:r>
              <a:rPr lang="en-US" dirty="0" smtClean="0">
                <a:cs typeface="+mj-cs"/>
              </a:rPr>
              <a:t>	3</a:t>
            </a:r>
            <a:r>
              <a:rPr lang="th-TH" dirty="0" smtClean="0">
                <a:cs typeface="+mj-cs"/>
              </a:rPr>
              <a:t>    คน</a:t>
            </a:r>
            <a:r>
              <a:rPr lang="en-US" dirty="0" smtClean="0">
                <a:cs typeface="+mj-cs"/>
              </a:rPr>
              <a:t>	</a:t>
            </a:r>
            <a:r>
              <a:rPr lang="th-TH" dirty="0" smtClean="0">
                <a:cs typeface="+mj-cs"/>
              </a:rPr>
              <a:t>คิดเป็นร้อยละ</a:t>
            </a:r>
            <a:r>
              <a:rPr lang="en-US" dirty="0" smtClean="0">
                <a:cs typeface="+mj-cs"/>
              </a:rPr>
              <a:t>     6 %</a:t>
            </a:r>
            <a:r>
              <a:rPr lang="th-TH" dirty="0" smtClean="0">
                <a:cs typeface="+mj-cs"/>
              </a:rPr>
              <a:t>    </a:t>
            </a:r>
          </a:p>
          <a:p>
            <a:pPr>
              <a:buNone/>
            </a:pPr>
            <a:r>
              <a:rPr lang="th-TH" dirty="0" smtClean="0">
                <a:cs typeface="+mj-cs"/>
              </a:rPr>
              <a:t> 			ม</a:t>
            </a:r>
            <a:r>
              <a:rPr lang="en-US" dirty="0" smtClean="0">
                <a:cs typeface="+mj-cs"/>
              </a:rPr>
              <a:t>.5  </a:t>
            </a:r>
            <a:r>
              <a:rPr lang="th-TH" dirty="0" smtClean="0">
                <a:cs typeface="+mj-cs"/>
              </a:rPr>
              <a:t>จำนวน	</a:t>
            </a:r>
            <a:r>
              <a:rPr lang="en-US" dirty="0" smtClean="0">
                <a:cs typeface="+mj-cs"/>
              </a:rPr>
              <a:t>10 </a:t>
            </a:r>
            <a:r>
              <a:rPr lang="th-TH" dirty="0" smtClean="0">
                <a:cs typeface="+mj-cs"/>
              </a:rPr>
              <a:t>คน  คิดเป็นร้อยละ</a:t>
            </a:r>
            <a:r>
              <a:rPr lang="en-US" dirty="0" smtClean="0">
                <a:cs typeface="+mj-cs"/>
              </a:rPr>
              <a:t>   20%                             </a:t>
            </a:r>
            <a:endParaRPr lang="th-TH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		ม</a:t>
            </a:r>
            <a:r>
              <a:rPr lang="en-US" dirty="0" smtClean="0">
                <a:cs typeface="+mj-cs"/>
              </a:rPr>
              <a:t>. 6  </a:t>
            </a:r>
            <a:r>
              <a:rPr lang="th-TH" dirty="0" smtClean="0">
                <a:cs typeface="+mj-cs"/>
              </a:rPr>
              <a:t>จำนวน	</a:t>
            </a:r>
            <a:r>
              <a:rPr lang="en-US" dirty="0" smtClean="0">
                <a:cs typeface="+mj-cs"/>
              </a:rPr>
              <a:t>12 </a:t>
            </a:r>
            <a:r>
              <a:rPr lang="th-TH" dirty="0" smtClean="0">
                <a:cs typeface="+mj-cs"/>
              </a:rPr>
              <a:t>คน</a:t>
            </a:r>
            <a:r>
              <a:rPr lang="en-US" dirty="0" smtClean="0">
                <a:cs typeface="+mj-cs"/>
              </a:rPr>
              <a:t>	</a:t>
            </a:r>
            <a:r>
              <a:rPr lang="th-TH" dirty="0" smtClean="0">
                <a:cs typeface="+mj-cs"/>
              </a:rPr>
              <a:t>คิดเป็นร้อยละ</a:t>
            </a:r>
            <a:r>
              <a:rPr lang="en-US" dirty="0" smtClean="0">
                <a:cs typeface="+mj-cs"/>
              </a:rPr>
              <a:t>   24%</a:t>
            </a:r>
          </a:p>
          <a:p>
            <a:pPr>
              <a:buNone/>
            </a:pPr>
            <a:r>
              <a:rPr lang="en-US" dirty="0" smtClean="0">
                <a:cs typeface="+mj-cs"/>
              </a:rPr>
              <a:t> </a:t>
            </a:r>
            <a:endParaRPr lang="th-TH" dirty="0">
              <a:cs typeface="+mj-cs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000" b="1" dirty="0" smtClean="0">
                <a:cs typeface="+mj-cs"/>
              </a:rPr>
              <a:t> 		</a:t>
            </a:r>
          </a:p>
          <a:p>
            <a:pPr>
              <a:buNone/>
            </a:pPr>
            <a:r>
              <a:rPr lang="th-TH" sz="3000" b="1" dirty="0" smtClean="0">
                <a:cs typeface="+mj-cs"/>
              </a:rPr>
              <a:t>                </a:t>
            </a:r>
            <a:r>
              <a:rPr lang="th-TH" sz="2800" b="1" dirty="0" smtClean="0"/>
              <a:t>ปริมาณการบริโภค</a:t>
            </a:r>
            <a:endParaRPr lang="en-US" sz="2800" dirty="0" smtClean="0"/>
          </a:p>
          <a:p>
            <a:pPr>
              <a:buNone/>
            </a:pPr>
            <a:r>
              <a:rPr lang="th-TH" sz="2800" dirty="0" smtClean="0"/>
              <a:t>	1กล่อง / แก้วต่อวัน</a:t>
            </a:r>
            <a:r>
              <a:rPr lang="en-US" sz="2800" dirty="0" smtClean="0"/>
              <a:t>	  </a:t>
            </a:r>
            <a:r>
              <a:rPr lang="th-TH" sz="2800" dirty="0" smtClean="0"/>
              <a:t>  จำนวน     </a:t>
            </a:r>
            <a:r>
              <a:rPr lang="en-US" sz="2800" dirty="0" smtClean="0"/>
              <a:t>24</a:t>
            </a:r>
            <a:r>
              <a:rPr lang="th-TH" sz="2800" dirty="0" smtClean="0"/>
              <a:t>      คน	คิดเป็นร้อยละ </a:t>
            </a:r>
            <a:r>
              <a:rPr lang="en-US" sz="2800" dirty="0" smtClean="0"/>
              <a:t> 48 %</a:t>
            </a:r>
          </a:p>
          <a:p>
            <a:pPr>
              <a:buNone/>
            </a:pPr>
            <a:r>
              <a:rPr lang="th-TH" sz="2800" dirty="0" smtClean="0"/>
              <a:t>	1 กล่อง / แก้วต่อสัปดาห์</a:t>
            </a:r>
            <a:r>
              <a:rPr lang="en-US" sz="2800" dirty="0" smtClean="0"/>
              <a:t>    </a:t>
            </a:r>
            <a:r>
              <a:rPr lang="th-TH" sz="2800" dirty="0" smtClean="0"/>
              <a:t>จำนวน   </a:t>
            </a:r>
            <a:r>
              <a:rPr lang="en-US" sz="2800" dirty="0" smtClean="0"/>
              <a:t>  10     </a:t>
            </a:r>
            <a:r>
              <a:rPr lang="th-TH" sz="2800" dirty="0" smtClean="0"/>
              <a:t>คน</a:t>
            </a:r>
            <a:r>
              <a:rPr lang="en-US" sz="2800" dirty="0" smtClean="0"/>
              <a:t>	</a:t>
            </a:r>
            <a:r>
              <a:rPr lang="th-TH" sz="2800" dirty="0" smtClean="0"/>
              <a:t>คิดเป็นร้อยละ </a:t>
            </a:r>
            <a:r>
              <a:rPr lang="en-US" sz="2800" dirty="0" smtClean="0"/>
              <a:t> 20%</a:t>
            </a:r>
            <a:endParaRPr lang="th-TH" sz="2800" dirty="0" smtClean="0"/>
          </a:p>
          <a:p>
            <a:pPr>
              <a:buNone/>
            </a:pPr>
            <a:r>
              <a:rPr lang="th-TH" sz="2800" dirty="0" smtClean="0"/>
              <a:t>	2 กล่อง / แก้วต่อวัน</a:t>
            </a:r>
            <a:r>
              <a:rPr lang="en-US" sz="2800" dirty="0" smtClean="0"/>
              <a:t>        </a:t>
            </a:r>
            <a:r>
              <a:rPr lang="th-TH" sz="2800" dirty="0" smtClean="0"/>
              <a:t>  จำนวน</a:t>
            </a:r>
            <a:r>
              <a:rPr lang="en-US" sz="2800" dirty="0" smtClean="0"/>
              <a:t>    12</a:t>
            </a:r>
            <a:r>
              <a:rPr lang="th-TH" sz="2800" dirty="0" smtClean="0"/>
              <a:t>      คน</a:t>
            </a:r>
            <a:r>
              <a:rPr lang="en-US" sz="2800" dirty="0" smtClean="0"/>
              <a:t>   	</a:t>
            </a:r>
            <a:r>
              <a:rPr lang="th-TH" sz="2800" dirty="0" smtClean="0"/>
              <a:t>คิดเป็นร้อยละ</a:t>
            </a:r>
            <a:r>
              <a:rPr lang="en-US" sz="2800" dirty="0" smtClean="0"/>
              <a:t>  24%</a:t>
            </a:r>
          </a:p>
          <a:p>
            <a:pPr>
              <a:buNone/>
            </a:pPr>
            <a:r>
              <a:rPr lang="th-TH" sz="2800" dirty="0" smtClean="0"/>
              <a:t>	2 กล่อง / แก้วต่อสัปดาห์     จำนวน      </a:t>
            </a:r>
            <a:r>
              <a:rPr lang="en-US" sz="2800" dirty="0" smtClean="0"/>
              <a:t>1</a:t>
            </a:r>
            <a:r>
              <a:rPr lang="th-TH" sz="2800" dirty="0" smtClean="0"/>
              <a:t>        คน</a:t>
            </a:r>
            <a:r>
              <a:rPr lang="en-US" sz="2800" dirty="0" smtClean="0"/>
              <a:t>	</a:t>
            </a:r>
            <a:r>
              <a:rPr lang="th-TH" sz="2800" dirty="0" smtClean="0"/>
              <a:t>คิดเป็นร้อยละ</a:t>
            </a:r>
            <a:r>
              <a:rPr lang="en-US" sz="2800" dirty="0" smtClean="0"/>
              <a:t>  2 %	</a:t>
            </a:r>
            <a:endParaRPr lang="th-TH" sz="2800" dirty="0" smtClean="0"/>
          </a:p>
          <a:p>
            <a:pPr>
              <a:buNone/>
            </a:pPr>
            <a:r>
              <a:rPr lang="th-TH" sz="2800" dirty="0" smtClean="0"/>
              <a:t>     3 กล่อง / แก้วต่อวัน            จำนวน</a:t>
            </a:r>
            <a:r>
              <a:rPr lang="en-US" sz="2800" dirty="0" smtClean="0"/>
              <a:t>     0  </a:t>
            </a:r>
            <a:r>
              <a:rPr lang="th-TH" sz="2800" dirty="0" smtClean="0"/>
              <a:t>     คน	คิดเป็นร้อยละ</a:t>
            </a:r>
            <a:r>
              <a:rPr lang="en-US" sz="2800" dirty="0" smtClean="0"/>
              <a:t>  0 %</a:t>
            </a:r>
            <a:r>
              <a:rPr lang="th-TH" sz="2800" dirty="0" smtClean="0"/>
              <a:t>                                                          3 กล่อง / แก้วต่อสัปดาห์     จำนวน </a:t>
            </a:r>
            <a:r>
              <a:rPr lang="en-US" sz="2800" dirty="0" smtClean="0"/>
              <a:t>    2       </a:t>
            </a:r>
            <a:r>
              <a:rPr lang="th-TH" sz="2800" dirty="0" smtClean="0"/>
              <a:t>คน 	คิดเป็นร้อยละ </a:t>
            </a:r>
            <a:r>
              <a:rPr lang="en-US" sz="2800" dirty="0" smtClean="0"/>
              <a:t> 4</a:t>
            </a:r>
            <a:r>
              <a:rPr lang="th-TH" sz="2800" dirty="0" smtClean="0"/>
              <a:t> </a:t>
            </a:r>
            <a:r>
              <a:rPr lang="en-US" sz="2800" dirty="0" smtClean="0"/>
              <a:t>%</a:t>
            </a:r>
            <a:r>
              <a:rPr lang="th-TH" sz="2800" dirty="0" smtClean="0"/>
              <a:t>	</a:t>
            </a:r>
            <a:r>
              <a:rPr lang="en-US" sz="2800" dirty="0" smtClean="0"/>
              <a:t>                                              </a:t>
            </a:r>
            <a:r>
              <a:rPr lang="th-TH" sz="2800" dirty="0" smtClean="0"/>
              <a:t>อื่นๆ                                   จำนวน     </a:t>
            </a:r>
            <a:r>
              <a:rPr lang="en-US" sz="2800" dirty="0" smtClean="0"/>
              <a:t>1        </a:t>
            </a:r>
            <a:r>
              <a:rPr lang="th-TH" sz="2800" dirty="0" smtClean="0"/>
              <a:t>คน </a:t>
            </a:r>
            <a:r>
              <a:rPr lang="en-US" sz="2800" dirty="0" smtClean="0"/>
              <a:t>	</a:t>
            </a:r>
            <a:r>
              <a:rPr lang="th-TH" sz="2800" dirty="0" smtClean="0"/>
              <a:t>คิดเป็นร้อยละ</a:t>
            </a:r>
            <a:r>
              <a:rPr lang="en-US" sz="2800" dirty="0" smtClean="0"/>
              <a:t>  2 %</a:t>
            </a:r>
            <a:endParaRPr lang="th-TH" sz="3000" dirty="0" smtClean="0">
              <a:cs typeface="+mj-cs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000" b="1" dirty="0" smtClean="0">
                <a:cs typeface="+mj-cs"/>
              </a:rPr>
              <a:t>ตอนที่ 2 แบบสำรวจความคิดเห็น</a:t>
            </a:r>
          </a:p>
          <a:p>
            <a:pPr>
              <a:buNone/>
            </a:pPr>
            <a:endParaRPr lang="th-TH" sz="3000" b="1" dirty="0" smtClean="0">
              <a:cs typeface="+mj-cs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0" y="500042"/>
          <a:ext cx="9144000" cy="7742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77996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/>
                        <a:t>ผลิต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/>
                        <a:t>ภัณฑ์</a:t>
                      </a:r>
                      <a:r>
                        <a:rPr lang="th-TH" sz="2800" dirty="0"/>
                        <a:t>ที่เลือกดื่มนม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/>
                        <a:t>ระดับความพึงพอใจ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/>
                </a:tc>
              </a:tr>
              <a:tr h="577996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800" dirty="0">
                          <a:latin typeface="Calibri"/>
                          <a:ea typeface="Times New Roman"/>
                          <a:cs typeface="Angsana New"/>
                        </a:rPr>
                        <a:t>มาก               ( </a:t>
                      </a:r>
                      <a:r>
                        <a:rPr lang="en-US" sz="2800" dirty="0">
                          <a:latin typeface="Angsana New"/>
                          <a:ea typeface="Times New Roman"/>
                          <a:cs typeface="Cordia New"/>
                        </a:rPr>
                        <a:t>3 )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800" dirty="0">
                          <a:latin typeface="Calibri"/>
                          <a:ea typeface="Times New Roman"/>
                          <a:cs typeface="Angsana New"/>
                        </a:rPr>
                        <a:t>ปานกลาง      ( </a:t>
                      </a:r>
                      <a:r>
                        <a:rPr lang="en-US" sz="2800" dirty="0">
                          <a:latin typeface="Angsana New"/>
                          <a:ea typeface="Times New Roman"/>
                          <a:cs typeface="Cordia New"/>
                        </a:rPr>
                        <a:t>2 )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800" dirty="0">
                          <a:latin typeface="Calibri"/>
                          <a:ea typeface="Times New Roman"/>
                          <a:cs typeface="Angsana New"/>
                        </a:rPr>
                        <a:t>น้อย               ( </a:t>
                      </a:r>
                      <a:r>
                        <a:rPr lang="en-US" sz="2800" dirty="0">
                          <a:latin typeface="Angsana New"/>
                          <a:ea typeface="Times New Roman"/>
                          <a:cs typeface="Cordia New"/>
                        </a:rPr>
                        <a:t>1 )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800" dirty="0">
                          <a:latin typeface="Calibri"/>
                          <a:ea typeface="Times New Roman"/>
                          <a:cs typeface="Angsana New"/>
                        </a:rPr>
                        <a:t>ไม่ชอบดื่ม     ( </a:t>
                      </a:r>
                      <a:r>
                        <a:rPr lang="en-US" sz="2800" dirty="0">
                          <a:latin typeface="Angsana New"/>
                          <a:ea typeface="Times New Roman"/>
                          <a:cs typeface="Cordia New"/>
                        </a:rPr>
                        <a:t>0 )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dirty="0" smtClean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Calibri"/>
                          <a:ea typeface="Calibri"/>
                          <a:cs typeface="Angsana New"/>
                        </a:rPr>
                        <a:t>รวม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Angsana New"/>
                          <a:ea typeface="Times New Roman"/>
                          <a:cs typeface="Cordia New"/>
                        </a:rPr>
                        <a:t>1 </a:t>
                      </a:r>
                      <a:r>
                        <a:rPr lang="th-TH" sz="2800" dirty="0" err="1">
                          <a:latin typeface="Angsana New"/>
                          <a:ea typeface="Times New Roman"/>
                          <a:cs typeface="Cordia New"/>
                        </a:rPr>
                        <a:t>ดัชมิลล์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Angsana New"/>
                          <a:ea typeface="Calibri"/>
                          <a:cs typeface="Cordia New"/>
                        </a:rPr>
                        <a:t>28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14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8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-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50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Angsana New"/>
                          <a:ea typeface="Times New Roman"/>
                          <a:cs typeface="Cordia New"/>
                        </a:rPr>
                        <a:t>2 </a:t>
                      </a:r>
                      <a:r>
                        <a:rPr lang="th-TH" sz="2800">
                          <a:latin typeface="Angsana New"/>
                          <a:ea typeface="Times New Roman"/>
                          <a:cs typeface="Cordia New"/>
                        </a:rPr>
                        <a:t>ไมโล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24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13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9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4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50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Angsana New"/>
                          <a:ea typeface="Times New Roman"/>
                          <a:cs typeface="Cordia New"/>
                        </a:rPr>
                        <a:t>3 </a:t>
                      </a:r>
                      <a:r>
                        <a:rPr lang="th-TH" sz="2800">
                          <a:latin typeface="Angsana New"/>
                          <a:ea typeface="Times New Roman"/>
                          <a:cs typeface="Cordia New"/>
                        </a:rPr>
                        <a:t>โอวัลติน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26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14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/>
                          <a:ea typeface="Calibri"/>
                          <a:cs typeface="Cordia New"/>
                        </a:rPr>
                        <a:t>8</a:t>
                      </a:r>
                      <a:endParaRPr lang="en-US" sz="2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2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50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Angsana New"/>
                          <a:ea typeface="Times New Roman"/>
                          <a:cs typeface="Cordia New"/>
                        </a:rPr>
                        <a:t>4 </a:t>
                      </a:r>
                      <a:r>
                        <a:rPr lang="th-TH" sz="2800">
                          <a:latin typeface="Angsana New"/>
                          <a:ea typeface="Times New Roman"/>
                          <a:cs typeface="Cordia New"/>
                        </a:rPr>
                        <a:t>หนองโพ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/>
                          <a:ea typeface="Calibri"/>
                          <a:cs typeface="Cordia New"/>
                        </a:rPr>
                        <a:t>16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12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Angsana New"/>
                          <a:ea typeface="Calibri"/>
                          <a:cs typeface="Cordia New"/>
                        </a:rPr>
                        <a:t>17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5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50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Angsana New"/>
                          <a:ea typeface="Times New Roman"/>
                          <a:cs typeface="Cordia New"/>
                        </a:rPr>
                        <a:t>5 </a:t>
                      </a:r>
                      <a:r>
                        <a:rPr lang="th-TH" sz="2800">
                          <a:latin typeface="Angsana New"/>
                          <a:ea typeface="Times New Roman"/>
                          <a:cs typeface="Cordia New"/>
                        </a:rPr>
                        <a:t>ไวตามิลล์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13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26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/>
                          <a:ea typeface="Calibri"/>
                          <a:cs typeface="Cordia New"/>
                        </a:rPr>
                        <a:t>6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/>
                          <a:ea typeface="Calibri"/>
                          <a:cs typeface="Cordia New"/>
                        </a:rPr>
                        <a:t>5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50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Angsana New"/>
                          <a:ea typeface="Times New Roman"/>
                          <a:cs typeface="Cordia New"/>
                        </a:rPr>
                        <a:t>6 </a:t>
                      </a:r>
                      <a:r>
                        <a:rPr lang="th-TH" sz="2800">
                          <a:latin typeface="Angsana New"/>
                          <a:ea typeface="Times New Roman"/>
                          <a:cs typeface="Cordia New"/>
                        </a:rPr>
                        <a:t>บีทาเก้น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23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19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5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3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50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Angsana New"/>
                          <a:ea typeface="Times New Roman"/>
                          <a:cs typeface="Cordia New"/>
                        </a:rPr>
                        <a:t>7 </a:t>
                      </a:r>
                      <a:r>
                        <a:rPr lang="th-TH" sz="2800">
                          <a:latin typeface="Angsana New"/>
                          <a:ea typeface="Times New Roman"/>
                          <a:cs typeface="Cordia New"/>
                        </a:rPr>
                        <a:t>แลคตาซอย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8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Angsana New"/>
                          <a:ea typeface="Calibri"/>
                          <a:cs typeface="Cordia New"/>
                        </a:rPr>
                        <a:t>27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8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7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50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Angsana New"/>
                          <a:ea typeface="Times New Roman"/>
                          <a:cs typeface="Cordia New"/>
                        </a:rPr>
                        <a:t>8 </a:t>
                      </a:r>
                      <a:r>
                        <a:rPr lang="th-TH" sz="2800">
                          <a:latin typeface="Angsana New"/>
                          <a:ea typeface="Times New Roman"/>
                          <a:cs typeface="Cordia New"/>
                        </a:rPr>
                        <a:t>ตราหมี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20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14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8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Angsana New"/>
                          <a:ea typeface="Calibri"/>
                          <a:cs typeface="Cordia New"/>
                        </a:rPr>
                        <a:t>8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50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Angsana New"/>
                          <a:ea typeface="Times New Roman"/>
                          <a:cs typeface="Cordia New"/>
                        </a:rPr>
                        <a:t>9 </a:t>
                      </a:r>
                      <a:r>
                        <a:rPr lang="th-TH" sz="2800">
                          <a:latin typeface="Angsana New"/>
                          <a:ea typeface="Times New Roman"/>
                          <a:cs typeface="Cordia New"/>
                        </a:rPr>
                        <a:t>เมจิ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23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16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5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6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Cordia New"/>
                        </a:rPr>
                        <a:t>50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Angsana New"/>
                          <a:ea typeface="Times New Roman"/>
                          <a:cs typeface="Cordia New"/>
                        </a:rPr>
                        <a:t>10 </a:t>
                      </a:r>
                      <a:r>
                        <a:rPr lang="th-TH" sz="2800">
                          <a:latin typeface="Angsana New"/>
                          <a:ea typeface="Times New Roman"/>
                          <a:cs typeface="Cordia New"/>
                        </a:rPr>
                        <a:t>โฟร์โมสต์</a:t>
                      </a:r>
                      <a:endParaRPr lang="en-US" sz="2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27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16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7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-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50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>
              <a:buNone/>
            </a:pPr>
            <a:endParaRPr lang="th-TH" sz="3000" b="1" dirty="0" smtClean="0">
              <a:cs typeface="+mj-cs"/>
            </a:endParaRPr>
          </a:p>
          <a:p>
            <a:pPr>
              <a:buNone/>
            </a:pPr>
            <a:r>
              <a:rPr lang="th-TH" b="1" dirty="0" smtClean="0">
                <a:cs typeface="+mj-cs"/>
              </a:rPr>
              <a:t>    อภิปรายผล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solidFill>
                  <a:srgbClr val="FF0000"/>
                </a:solidFill>
                <a:cs typeface="+mj-cs"/>
              </a:rPr>
              <a:t>         ผลิตภัณฑ์ที่เลือกดื่มนมมากที่สุด    คือ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 </a:t>
            </a:r>
            <a:r>
              <a:rPr lang="th-TH" dirty="0" err="1" smtClean="0">
                <a:solidFill>
                  <a:srgbClr val="FF0000"/>
                </a:solidFill>
                <a:cs typeface="+mj-cs"/>
              </a:rPr>
              <a:t>ดัชมิลล์</a:t>
            </a:r>
            <a:r>
              <a:rPr lang="th-TH" dirty="0" smtClean="0">
                <a:solidFill>
                  <a:srgbClr val="FF0000"/>
                </a:solidFill>
                <a:cs typeface="+mj-cs"/>
              </a:rPr>
              <a:t>        จำนวน 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28</a:t>
            </a:r>
            <a:r>
              <a:rPr lang="th-TH" dirty="0" smtClean="0">
                <a:solidFill>
                  <a:srgbClr val="FF0000"/>
                </a:solidFill>
                <a:cs typeface="+mj-cs"/>
              </a:rPr>
              <a:t>   คน                               </a:t>
            </a:r>
            <a:endParaRPr lang="en-US" dirty="0" smtClean="0">
              <a:solidFill>
                <a:srgbClr val="FF0000"/>
              </a:solidFill>
              <a:cs typeface="+mj-cs"/>
            </a:endParaRPr>
          </a:p>
          <a:p>
            <a:pPr>
              <a:buNone/>
            </a:pPr>
            <a:r>
              <a:rPr lang="th-TH" dirty="0" smtClean="0">
                <a:solidFill>
                  <a:srgbClr val="FF0000"/>
                </a:solidFill>
                <a:cs typeface="+mj-cs"/>
              </a:rPr>
              <a:t>         เลือกดื่มนมปานกลางมากที่สุด       คือ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 </a:t>
            </a:r>
            <a:r>
              <a:rPr lang="th-TH" dirty="0" err="1" smtClean="0">
                <a:solidFill>
                  <a:srgbClr val="FF0000"/>
                </a:solidFill>
                <a:cs typeface="+mj-cs"/>
              </a:rPr>
              <a:t>แลค</a:t>
            </a:r>
            <a:r>
              <a:rPr lang="th-TH" dirty="0" smtClean="0">
                <a:solidFill>
                  <a:srgbClr val="FF0000"/>
                </a:solidFill>
                <a:cs typeface="+mj-cs"/>
              </a:rPr>
              <a:t>ตาซอย  จำนวน 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27   </a:t>
            </a:r>
            <a:r>
              <a:rPr lang="th-TH" dirty="0" smtClean="0">
                <a:solidFill>
                  <a:srgbClr val="FF0000"/>
                </a:solidFill>
                <a:cs typeface="+mj-cs"/>
              </a:rPr>
              <a:t>คน</a:t>
            </a:r>
            <a:endParaRPr lang="en-US" dirty="0" smtClean="0">
              <a:solidFill>
                <a:srgbClr val="FF0000"/>
              </a:solidFill>
              <a:cs typeface="+mj-cs"/>
            </a:endParaRPr>
          </a:p>
          <a:p>
            <a:pPr>
              <a:buNone/>
            </a:pPr>
            <a:r>
              <a:rPr lang="th-TH" dirty="0" smtClean="0">
                <a:solidFill>
                  <a:srgbClr val="FF0000"/>
                </a:solidFill>
                <a:cs typeface="+mj-cs"/>
              </a:rPr>
              <a:t>         เลือกดื่มนมน้อยมากที่สุด	          คือ  หนองโพ       จำนวน 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17   </a:t>
            </a:r>
            <a:r>
              <a:rPr lang="th-TH" dirty="0" smtClean="0">
                <a:solidFill>
                  <a:srgbClr val="FF0000"/>
                </a:solidFill>
                <a:cs typeface="+mj-cs"/>
              </a:rPr>
              <a:t>คน</a:t>
            </a:r>
            <a:endParaRPr lang="en-US" dirty="0" smtClean="0">
              <a:solidFill>
                <a:srgbClr val="FF0000"/>
              </a:solidFill>
              <a:cs typeface="+mj-cs"/>
            </a:endParaRPr>
          </a:p>
          <a:p>
            <a:pPr>
              <a:buNone/>
            </a:pPr>
            <a:r>
              <a:rPr lang="th-TH" dirty="0" smtClean="0">
                <a:solidFill>
                  <a:srgbClr val="FF0000"/>
                </a:solidFill>
                <a:cs typeface="+mj-cs"/>
              </a:rPr>
              <a:t>         ไม่เลือกดื่มนมมากที่สุด	          คือ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 </a:t>
            </a:r>
            <a:r>
              <a:rPr lang="th-TH" dirty="0" smtClean="0">
                <a:solidFill>
                  <a:srgbClr val="FF0000"/>
                </a:solidFill>
                <a:cs typeface="+mj-cs"/>
              </a:rPr>
              <a:t>ตราหมี          จำนวน 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8    </a:t>
            </a:r>
            <a:r>
              <a:rPr lang="th-TH" dirty="0" smtClean="0">
                <a:solidFill>
                  <a:srgbClr val="FF0000"/>
                </a:solidFill>
                <a:cs typeface="+mj-cs"/>
              </a:rPr>
              <a:t> คน</a:t>
            </a:r>
            <a:endParaRPr lang="en-US" dirty="0" smtClean="0">
              <a:solidFill>
                <a:srgbClr val="FF0000"/>
              </a:solidFill>
              <a:cs typeface="+mj-cs"/>
            </a:endParaRPr>
          </a:p>
          <a:p>
            <a:pPr>
              <a:buNone/>
            </a:pPr>
            <a:r>
              <a:rPr lang="th-TH" dirty="0" smtClean="0">
                <a:solidFill>
                  <a:srgbClr val="FF0000"/>
                </a:solidFill>
                <a:cs typeface="+mj-cs"/>
              </a:rPr>
              <a:t>	                                    	                        </a:t>
            </a:r>
            <a:endParaRPr lang="en-US" dirty="0" smtClean="0">
              <a:solidFill>
                <a:srgbClr val="FF0000"/>
              </a:solidFill>
              <a:cs typeface="+mj-cs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000" b="1" dirty="0" smtClean="0">
                <a:cs typeface="+mj-cs"/>
              </a:rPr>
              <a:t>บทคัดย่อ</a:t>
            </a:r>
            <a:endParaRPr lang="en-US" sz="3000" dirty="0">
              <a:cs typeface="+mj-cs"/>
            </a:endParaRPr>
          </a:p>
          <a:p>
            <a:pPr>
              <a:buNone/>
            </a:pPr>
            <a:r>
              <a:rPr lang="th-TH" sz="3000" dirty="0" smtClean="0">
                <a:cs typeface="+mj-cs"/>
              </a:rPr>
              <a:t>		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โครงงาน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คณิตศาสตร์ เรื่อง การดื่ม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นมมี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จุดมุ่งหมายเพื่อที่จะรู้ถึงจำนวนการบริโภคนม และ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ผลิตภัณฑ์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ที่ผู้คนนิยมดื่ม และจำนวน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ผู้บริโภคได้ว่าผู้หญิงนิยมบริโภคมากกว่าผู้ชาย และนักเรียนชั้น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มัธยมศึกษาปีที่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1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และ 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.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6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นิยม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บริโภคมากที่สุด และ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ปริมาณ การ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บริโภค ส่วนมากที่สุดนิยมบริโภค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1 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กล่อง ต่อ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วัน และส่วนน้อยนิยมดื่ม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1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กล่อง ต่อ สัปดาห์ 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และให้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ผู้คนทั่วไปที่ต้องการศึกษาได้รู้ถึงประโยชน์ของการดื่มนม และหันมาดื่มนมกันมากขึ้น </a:t>
            </a:r>
          </a:p>
          <a:p>
            <a:pPr>
              <a:buNone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            นอกจากนี้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เรื่องเกี่ยวกับนมสามารถ</a:t>
            </a:r>
            <a:r>
              <a:rPr lang="th-TH" dirty="0" err="1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บูรณา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การวิชาต่างๆ ที่ผู้จัดทำโครงงาน</a:t>
            </a:r>
            <a:r>
              <a:rPr lang="th-TH" dirty="0" err="1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บูรณา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การเข้าด้วยกัน ได้แก่ วิชาคณิตศาสตร์ วิชาสังคมศึกษา  วิชาภาษาไทย  วิชาสุขศึกษา  วิชาฟิสิกส์  วิชาภาษาอังกฤษ  และวิชาชีววิทยา เพื่อให้เกิดความรู้ที่หลากหลายและรอบ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ด้าน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  <a:p>
            <a:endParaRPr lang="th-TH" sz="3000" dirty="0"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th-TH" sz="7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9143999" cy="4616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th-TH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จบการนำเสนอแล้วค่ะ</a:t>
            </a:r>
          </a:p>
          <a:p>
            <a:pPr algn="ctr">
              <a:buNone/>
            </a:pPr>
            <a:endParaRPr lang="th-TH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buNone/>
            </a:pPr>
            <a:r>
              <a:rPr lang="th-TH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ผิดพลาดประการใดขออภัย</a:t>
            </a:r>
            <a:r>
              <a:rPr lang="th-TH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ด้วยน่ะ</a:t>
            </a:r>
            <a:r>
              <a:rPr lang="th-TH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ค่ะ    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5984" y="4643446"/>
            <a:ext cx="500066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สวัสดี</a:t>
            </a:r>
            <a:r>
              <a:rPr lang="th-TH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ค่ะ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ัวยึดเนื้อหา 8"/>
          <p:cNvGraphicFramePr>
            <a:graphicFrameLocks noGrp="1"/>
          </p:cNvGraphicFramePr>
          <p:nvPr>
            <p:ph idx="1"/>
          </p:nvPr>
        </p:nvGraphicFramePr>
        <p:xfrm>
          <a:off x="214343" y="214290"/>
          <a:ext cx="8715375" cy="650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2800" dirty="0" smtClean="0">
                <a:cs typeface="+mj-cs"/>
              </a:rPr>
              <a:t>การบูร</a:t>
            </a:r>
            <a:r>
              <a:rPr lang="th-TH" sz="2800" dirty="0" err="1" smtClean="0">
                <a:cs typeface="+mj-cs"/>
              </a:rPr>
              <a:t>ณา</a:t>
            </a:r>
            <a:r>
              <a:rPr lang="th-TH" sz="2800" dirty="0" smtClean="0">
                <a:cs typeface="+mj-cs"/>
              </a:rPr>
              <a:t>การ</a:t>
            </a:r>
          </a:p>
          <a:p>
            <a:pPr>
              <a:buNone/>
            </a:pPr>
            <a:r>
              <a:rPr lang="th-TH" sz="2800" dirty="0" smtClean="0">
                <a:cs typeface="+mj-cs"/>
              </a:rPr>
              <a:t>     เรื่อง</a:t>
            </a:r>
            <a:r>
              <a:rPr lang="th-TH" sz="2800" dirty="0">
                <a:cs typeface="+mj-cs"/>
              </a:rPr>
              <a:t>การบูร</a:t>
            </a:r>
            <a:r>
              <a:rPr lang="th-TH" sz="2800" dirty="0" err="1">
                <a:cs typeface="+mj-cs"/>
              </a:rPr>
              <a:t>ณา</a:t>
            </a:r>
            <a:r>
              <a:rPr lang="th-TH" sz="2800" dirty="0">
                <a:cs typeface="+mj-cs"/>
              </a:rPr>
              <a:t>การ หมายถึง</a:t>
            </a:r>
            <a:r>
              <a:rPr lang="en-US" sz="2800" dirty="0">
                <a:cs typeface="+mj-cs"/>
              </a:rPr>
              <a:t>  </a:t>
            </a:r>
            <a:r>
              <a:rPr lang="th-TH" sz="2800" dirty="0">
                <a:cs typeface="+mj-cs"/>
              </a:rPr>
              <a:t>การ นำศาสตร์หรือความรู้วิชาต่าง ๆ ที่สัมพันธ์</a:t>
            </a:r>
            <a:r>
              <a:rPr lang="th-TH" sz="2800" dirty="0" smtClean="0">
                <a:cs typeface="+mj-cs"/>
              </a:rPr>
              <a:t>กันมา</a:t>
            </a:r>
            <a:r>
              <a:rPr lang="th-TH" sz="2800" dirty="0">
                <a:cs typeface="+mj-cs"/>
              </a:rPr>
              <a:t>เข้าด้วยกันหรือผสมผสานได้อย่างกลมกลืน เพื่อนำมาจัดเป็นการเรียนการสอนภายใต้หัวข้อเดียวกัน เชื่อมโยงกันเพื่อให้เกิดประโยชน์สูงสุด โดยมีการเน้นองค์รวมของเนื้อหามากกว่าองค์ความรู้ของแต่ละรายวิชา และเน้นการสร้างความรู้ของผู้เรียนที่มากกว่า การให้เนื้อหาโดยครูเป็นผู้</a:t>
            </a:r>
            <a:r>
              <a:rPr lang="th-TH" sz="2800" dirty="0" smtClean="0">
                <a:cs typeface="+mj-cs"/>
              </a:rPr>
              <a:t>กำหนด</a:t>
            </a:r>
            <a:endParaRPr lang="en-US" sz="2800" dirty="0" smtClean="0">
              <a:cs typeface="+mj-cs"/>
            </a:endParaRPr>
          </a:p>
          <a:p>
            <a:pPr>
              <a:buNone/>
            </a:pPr>
            <a:r>
              <a:rPr lang="th-TH" sz="2800" b="1" dirty="0">
                <a:cs typeface="+mj-cs"/>
              </a:rPr>
              <a:t>ประโยชน์ของการบูร</a:t>
            </a:r>
            <a:r>
              <a:rPr lang="th-TH" sz="2800" b="1" dirty="0" err="1">
                <a:cs typeface="+mj-cs"/>
              </a:rPr>
              <a:t>ณา</a:t>
            </a:r>
            <a:r>
              <a:rPr lang="th-TH" sz="2800" b="1" dirty="0">
                <a:cs typeface="+mj-cs"/>
              </a:rPr>
              <a:t>การ</a:t>
            </a:r>
            <a:r>
              <a:rPr lang="en-US" sz="2800" dirty="0">
                <a:cs typeface="+mj-cs"/>
              </a:rPr>
              <a:t/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 	1. </a:t>
            </a:r>
            <a:r>
              <a:rPr lang="th-TH" sz="2800" dirty="0">
                <a:cs typeface="+mj-cs"/>
              </a:rPr>
              <a:t>เป็นการนำวิชาหรือศาสตร์ต่าง ๆ เชื่อมโยงกันภายใต้หัวข้อเดียวกัน</a:t>
            </a:r>
            <a:r>
              <a:rPr lang="en-US" sz="2800" dirty="0">
                <a:cs typeface="+mj-cs"/>
              </a:rPr>
              <a:t/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 	2. </a:t>
            </a:r>
            <a:r>
              <a:rPr lang="th-TH" sz="2800" dirty="0">
                <a:cs typeface="+mj-cs"/>
              </a:rPr>
              <a:t>ช่วยให้ผู้เรียนเกิดการเรียนที่ลึกซึ้ง และมีลักษณะใกล้เคียงกับชีวิตจริง</a:t>
            </a:r>
            <a:r>
              <a:rPr lang="en-US" sz="2800" dirty="0">
                <a:cs typeface="+mj-cs"/>
              </a:rPr>
              <a:t>  </a:t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 	3. </a:t>
            </a:r>
            <a:r>
              <a:rPr lang="th-TH" sz="2800" dirty="0">
                <a:cs typeface="+mj-cs"/>
              </a:rPr>
              <a:t>ช่วยให้ผู้เรียนได้รับความรู้ ความเข้าใจ ในลักษณะองค์รวม</a:t>
            </a:r>
            <a:r>
              <a:rPr lang="en-US" sz="2800" dirty="0">
                <a:cs typeface="+mj-cs"/>
              </a:rPr>
              <a:t/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 	4. </a:t>
            </a:r>
            <a:r>
              <a:rPr lang="th-TH" sz="2800" dirty="0">
                <a:cs typeface="+mj-cs"/>
              </a:rPr>
              <a:t>ช่วยให้ผู้เรียนสามารถแสวงหาความรู้ ความเข้าใจ จากสิ่งต่าง ๆ ที่มีอยู่รอบตัว</a:t>
            </a:r>
            <a:r>
              <a:rPr lang="en-US" sz="2800" dirty="0">
                <a:cs typeface="+mj-cs"/>
              </a:rPr>
              <a:t/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 	5. </a:t>
            </a:r>
            <a:r>
              <a:rPr lang="th-TH" sz="2800" dirty="0">
                <a:cs typeface="+mj-cs"/>
              </a:rPr>
              <a:t>เป็นแนวทางที่ช่วยให้ครูได้ทำงานร่วมกัน หรือประสานงานร่วมกันอย่างมีความสุข</a:t>
            </a:r>
            <a:r>
              <a:rPr lang="en-US" sz="2800" dirty="0">
                <a:cs typeface="+mj-cs"/>
              </a:rPr>
              <a:t/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 	6. </a:t>
            </a:r>
            <a:r>
              <a:rPr lang="th-TH" sz="2800" dirty="0">
                <a:cs typeface="+mj-cs"/>
              </a:rPr>
              <a:t>ส่งเสริม สนับสนุนให้ครูได้คิดวิธีการหรือนำเทคนิคใหม่ ๆ มาใช้</a:t>
            </a:r>
            <a:r>
              <a:rPr lang="en-US" sz="2800" dirty="0">
                <a:cs typeface="+mj-cs"/>
              </a:rPr>
              <a:t/>
            </a:r>
            <a:br>
              <a:rPr lang="en-US" sz="2800" dirty="0">
                <a:cs typeface="+mj-cs"/>
              </a:rPr>
            </a:br>
            <a:endParaRPr lang="en-US" sz="2800" dirty="0">
              <a:cs typeface="+mj-cs"/>
            </a:endParaRPr>
          </a:p>
          <a:p>
            <a:pPr>
              <a:buNone/>
            </a:pPr>
            <a:endParaRPr lang="th-TH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000" b="1" dirty="0" err="1" smtClean="0">
                <a:cs typeface="+mj-cs"/>
              </a:rPr>
              <a:t>บูรณา</a:t>
            </a:r>
            <a:r>
              <a:rPr lang="th-TH" sz="3000" b="1" dirty="0" smtClean="0">
                <a:cs typeface="+mj-cs"/>
              </a:rPr>
              <a:t>การ กับ วิชา คณิตศาสตร์ </a:t>
            </a:r>
          </a:p>
          <a:p>
            <a:pPr algn="ctr">
              <a:buNone/>
            </a:pPr>
            <a:r>
              <a:rPr lang="th-TH" sz="3000" b="1" dirty="0" smtClean="0">
                <a:cs typeface="+mj-cs"/>
              </a:rPr>
              <a:t>เรื่อง สถิติและข้อมูล</a:t>
            </a:r>
          </a:p>
          <a:p>
            <a:pPr>
              <a:buNone/>
            </a:pPr>
            <a:r>
              <a:rPr lang="en-US" sz="2800" dirty="0" smtClean="0"/>
              <a:t> </a:t>
            </a:r>
            <a:r>
              <a:rPr lang="th-TH" sz="2800" dirty="0" smtClean="0"/>
              <a:t>    </a:t>
            </a:r>
            <a:r>
              <a:rPr lang="th-TH" sz="3000" dirty="0" smtClean="0">
                <a:cs typeface="+mj-cs"/>
              </a:rPr>
              <a:t>สถิติ หมายถึง ศาสตร์ที่นำมากระทำกับหลักฐานที่เป็นข้อมูลซึ่งอาจจะเป็นข้อมูลเชิงปริมาณ หรือเชิงคุณภาพ โดยมีวิธีการกระทำได้แก่ การเก็บรวบรวมข้อมูล การนำเสนอข้อมูล การวิเคราะห์โดยใช้หลักการทางคณิตศาสตร์ และการนำผลการวิเคราะห์มาสรุป</a:t>
            </a:r>
          </a:p>
          <a:p>
            <a:pPr>
              <a:buNone/>
            </a:pPr>
            <a:r>
              <a:rPr lang="th-TH" sz="3000" dirty="0" smtClean="0">
                <a:cs typeface="+mj-cs"/>
              </a:rPr>
              <a:t>     ประเภทของสถิติศาสตร์ แบ่งได้เป็น </a:t>
            </a:r>
            <a:r>
              <a:rPr lang="en-US" sz="3000" dirty="0" smtClean="0">
                <a:cs typeface="+mj-cs"/>
              </a:rPr>
              <a:t>2</a:t>
            </a:r>
            <a:r>
              <a:rPr lang="th-TH" sz="3000" dirty="0" smtClean="0">
                <a:cs typeface="+mj-cs"/>
              </a:rPr>
              <a:t> ประเภทใหญ่ ๆ  ได้แก่</a:t>
            </a:r>
            <a:r>
              <a:rPr lang="en-US" sz="3000" dirty="0" smtClean="0">
                <a:cs typeface="+mj-cs"/>
              </a:rPr>
              <a:t/>
            </a:r>
            <a:br>
              <a:rPr lang="en-US" sz="3000" dirty="0" smtClean="0">
                <a:cs typeface="+mj-cs"/>
              </a:rPr>
            </a:br>
            <a:r>
              <a:rPr lang="en-US" sz="3000" dirty="0" smtClean="0">
                <a:cs typeface="+mj-cs"/>
              </a:rPr>
              <a:t>1. </a:t>
            </a:r>
            <a:r>
              <a:rPr lang="th-TH" sz="3000" dirty="0" smtClean="0">
                <a:cs typeface="+mj-cs"/>
              </a:rPr>
              <a:t>สถิติเชิงพรรณนา</a:t>
            </a:r>
            <a:r>
              <a:rPr lang="en-US" sz="3000" dirty="0" smtClean="0">
                <a:cs typeface="+mj-cs"/>
              </a:rPr>
              <a:t> (Descriptive Statistics) </a:t>
            </a:r>
            <a:r>
              <a:rPr lang="th-TH" sz="3000" dirty="0" smtClean="0">
                <a:cs typeface="+mj-cs"/>
              </a:rPr>
              <a:t>เป็นสถิติที่บรรยายถึงคุณลักษณะของสิ่งที่กำลังต้องการศึกษา</a:t>
            </a:r>
            <a:r>
              <a:rPr lang="en-US" sz="3000" dirty="0" smtClean="0">
                <a:cs typeface="+mj-cs"/>
              </a:rPr>
              <a:t> </a:t>
            </a:r>
            <a:r>
              <a:rPr lang="th-TH" sz="3000" dirty="0" smtClean="0">
                <a:cs typeface="+mj-cs"/>
              </a:rPr>
              <a:t>ว่าด้วยการสรุปข้อมูลแต่ละชุดที่เราสนใจ</a:t>
            </a:r>
          </a:p>
          <a:p>
            <a:pPr>
              <a:buNone/>
            </a:pPr>
            <a:r>
              <a:rPr lang="en-US" sz="3000" dirty="0" smtClean="0">
                <a:cs typeface="+mj-cs"/>
              </a:rPr>
              <a:t>    2. </a:t>
            </a:r>
            <a:r>
              <a:rPr lang="th-TH" sz="3000" dirty="0" smtClean="0">
                <a:cs typeface="+mj-cs"/>
              </a:rPr>
              <a:t>สถิติเชิงอนุมาน</a:t>
            </a:r>
            <a:r>
              <a:rPr lang="en-US" sz="3000" dirty="0" smtClean="0">
                <a:cs typeface="+mj-cs"/>
              </a:rPr>
              <a:t> (Inferential Statistics) </a:t>
            </a:r>
            <a:r>
              <a:rPr lang="th-TH" sz="3000" dirty="0" smtClean="0">
                <a:cs typeface="+mj-cs"/>
              </a:rPr>
              <a:t>เป็นสถิติที่ศึกษาข้อมูลที่เป็นกลุ่มตัวอย่างเพียงกลุ่มเดียว จากข้อมูลของประชากรทั้งหมด</a:t>
            </a:r>
            <a:endParaRPr lang="en-US" sz="3000" dirty="0" smtClean="0">
              <a:cs typeface="+mj-cs"/>
            </a:endParaRPr>
          </a:p>
          <a:p>
            <a:pPr>
              <a:buNone/>
            </a:pPr>
            <a:endParaRPr lang="en-US" sz="3000" dirty="0" smtClean="0">
              <a:cs typeface="+mj-cs"/>
            </a:endParaRPr>
          </a:p>
          <a:p>
            <a:pPr>
              <a:buNone/>
            </a:pPr>
            <a:endParaRPr lang="th-TH" sz="3000" b="1" dirty="0">
              <a:cs typeface="+mj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th-TH" sz="3000" b="1" dirty="0" smtClean="0">
              <a:cs typeface="+mj-cs"/>
            </a:endParaRPr>
          </a:p>
          <a:p>
            <a:pPr>
              <a:buNone/>
            </a:pPr>
            <a:r>
              <a:rPr lang="th-TH" sz="3000" b="1" dirty="0">
                <a:cs typeface="+mj-cs"/>
              </a:rPr>
              <a:t> </a:t>
            </a:r>
            <a:r>
              <a:rPr lang="th-TH" sz="3000" b="1" dirty="0" smtClean="0">
                <a:cs typeface="+mj-cs"/>
              </a:rPr>
              <a:t> ข้อมูล</a:t>
            </a:r>
            <a:r>
              <a:rPr lang="th-TH" sz="3000" b="1" dirty="0">
                <a:cs typeface="+mj-cs"/>
              </a:rPr>
              <a:t>และการเก็บรวบรวมข้อมูล</a:t>
            </a:r>
            <a:r>
              <a:rPr lang="en-US" sz="3000" dirty="0">
                <a:cs typeface="+mj-cs"/>
              </a:rPr>
              <a:t>    </a:t>
            </a:r>
            <a:r>
              <a:rPr lang="th-TH" sz="3000" dirty="0" smtClean="0">
                <a:cs typeface="+mj-cs"/>
              </a:rPr>
              <a:t>                       </a:t>
            </a:r>
          </a:p>
          <a:p>
            <a:pPr>
              <a:buNone/>
            </a:pPr>
            <a:r>
              <a:rPr lang="th-TH" sz="3000" dirty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            ข้อมูล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หมายถึง  ข้อเท็จจริงของสิ่งต่างๆที่อยู่รอบตัวเรา ไม่</a:t>
            </a:r>
            <a:r>
              <a:rPr lang="th-TH" sz="3000" dirty="0" smtClean="0">
                <a:cs typeface="+mj-cs"/>
              </a:rPr>
              <a:t>ว่าจะเป็นคน </a:t>
            </a:r>
            <a:r>
              <a:rPr lang="th-TH" sz="3000" dirty="0">
                <a:cs typeface="+mj-cs"/>
              </a:rPr>
              <a:t> สัตว์  สิ่งของ</a:t>
            </a:r>
            <a:r>
              <a:rPr lang="en-US" sz="3000" dirty="0">
                <a:cs typeface="+mj-cs"/>
              </a:rPr>
              <a:t>  </a:t>
            </a:r>
            <a:r>
              <a:rPr lang="th-TH" sz="3000" dirty="0">
                <a:cs typeface="+mj-cs"/>
              </a:rPr>
              <a:t>สถานที่ต่าง ๆ ธรรมชาติทั่วไป</a:t>
            </a:r>
            <a:r>
              <a:rPr lang="en-US" sz="3000" dirty="0">
                <a:cs typeface="+mj-cs"/>
              </a:rPr>
              <a:t> </a:t>
            </a:r>
          </a:p>
          <a:p>
            <a:pPr>
              <a:buNone/>
            </a:pPr>
            <a:r>
              <a:rPr lang="th-TH" sz="3000" dirty="0" smtClean="0">
                <a:cs typeface="+mj-cs"/>
              </a:rPr>
              <a:t>     ประเภท</a:t>
            </a:r>
            <a:r>
              <a:rPr lang="th-TH" sz="3000" dirty="0">
                <a:cs typeface="+mj-cs"/>
              </a:rPr>
              <a:t>ของข้อมูลอาจแบ่งออกได้หลายประเภทดังต่อไปนี้</a:t>
            </a:r>
            <a:endParaRPr lang="en-US" sz="3000" dirty="0">
              <a:cs typeface="+mj-cs"/>
            </a:endParaRPr>
          </a:p>
          <a:p>
            <a:pPr>
              <a:buNone/>
            </a:pPr>
            <a:r>
              <a:rPr lang="en-US" sz="3000" dirty="0" smtClean="0">
                <a:cs typeface="+mj-cs"/>
              </a:rPr>
              <a:t>    1</a:t>
            </a:r>
            <a:r>
              <a:rPr lang="en-US" sz="3000" dirty="0">
                <a:cs typeface="+mj-cs"/>
              </a:rPr>
              <a:t>.  </a:t>
            </a:r>
            <a:r>
              <a:rPr lang="th-TH" sz="3000" dirty="0">
                <a:cs typeface="+mj-cs"/>
              </a:rPr>
              <a:t>แบ่งประเภทข้อมูลตามวิธีการเก็บรวบรวมข้อมูล</a:t>
            </a:r>
            <a:r>
              <a:rPr lang="en-US" sz="3000" dirty="0">
                <a:cs typeface="+mj-cs"/>
              </a:rPr>
              <a:t> </a:t>
            </a:r>
            <a:r>
              <a:rPr lang="th-TH" sz="3000" dirty="0">
                <a:cs typeface="+mj-cs"/>
              </a:rPr>
              <a:t>สามารถแบ่งออกได้เป็น</a:t>
            </a:r>
            <a:r>
              <a:rPr lang="en-US" sz="3000" dirty="0">
                <a:cs typeface="+mj-cs"/>
              </a:rPr>
              <a:t> 2 </a:t>
            </a:r>
            <a:r>
              <a:rPr lang="th-TH" sz="3000" dirty="0">
                <a:cs typeface="+mj-cs"/>
              </a:rPr>
              <a:t>ประเภท</a:t>
            </a:r>
            <a:endParaRPr lang="en-US" sz="3000" dirty="0">
              <a:cs typeface="+mj-cs"/>
            </a:endParaRPr>
          </a:p>
          <a:p>
            <a:pPr>
              <a:buNone/>
            </a:pPr>
            <a:r>
              <a:rPr lang="en-US" sz="3000" dirty="0" smtClean="0">
                <a:cs typeface="+mj-cs"/>
              </a:rPr>
              <a:t>    1.1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ข้อมูลปฐม</a:t>
            </a:r>
            <a:r>
              <a:rPr lang="th-TH" sz="3000" dirty="0" smtClean="0">
                <a:cs typeface="+mj-cs"/>
              </a:rPr>
              <a:t>ภูมิ</a:t>
            </a:r>
            <a:r>
              <a:rPr lang="th-TH" sz="3000" dirty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หมายถึง </a:t>
            </a:r>
            <a:r>
              <a:rPr lang="th-TH" sz="3000" dirty="0">
                <a:cs typeface="+mj-cs"/>
              </a:rPr>
              <a:t>ข้อมูลที่ผู้ใช้เป็นผู้เก็บรวบรวมข้อมูล ขึ้น</a:t>
            </a:r>
            <a:r>
              <a:rPr lang="th-TH" sz="3000" dirty="0" smtClean="0">
                <a:cs typeface="+mj-cs"/>
              </a:rPr>
              <a:t>เอง</a:t>
            </a:r>
          </a:p>
          <a:p>
            <a:pPr>
              <a:buNone/>
            </a:pPr>
            <a:r>
              <a:rPr lang="en-US" sz="3000" dirty="0" smtClean="0">
                <a:cs typeface="+mj-cs"/>
              </a:rPr>
              <a:t>    1.2 </a:t>
            </a:r>
            <a:r>
              <a:rPr lang="th-TH" sz="3000" dirty="0">
                <a:cs typeface="+mj-cs"/>
              </a:rPr>
              <a:t>ข้อมูลทุติย</a:t>
            </a:r>
            <a:r>
              <a:rPr lang="th-TH" sz="3000" dirty="0" smtClean="0">
                <a:cs typeface="+mj-cs"/>
              </a:rPr>
              <a:t>ภูมิ หมาย </a:t>
            </a:r>
            <a:r>
              <a:rPr lang="th-TH" sz="3000" dirty="0">
                <a:cs typeface="+mj-cs"/>
              </a:rPr>
              <a:t>ถึง ข้อมูลที่ผู้ใช้นำมาจากหน่วยงานอื่น หรือผู้อื่นที่ได้ทำการเก็บรวบรวมมาแล้วในอดีต</a:t>
            </a:r>
            <a:endParaRPr lang="th-TH" sz="3000" dirty="0" smtClean="0">
              <a:cs typeface="+mj-cs"/>
            </a:endParaRPr>
          </a:p>
          <a:p>
            <a:pPr>
              <a:buNone/>
            </a:pPr>
            <a:endParaRPr lang="th-TH" sz="3000" dirty="0"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cs typeface="+mj-cs"/>
              </a:rPr>
              <a:t> </a:t>
            </a:r>
            <a:r>
              <a:rPr lang="en-US" sz="3000" dirty="0" smtClean="0">
                <a:cs typeface="+mj-cs"/>
              </a:rPr>
              <a:t>  2</a:t>
            </a:r>
            <a:r>
              <a:rPr lang="en-US" sz="3000" dirty="0">
                <a:cs typeface="+mj-cs"/>
              </a:rPr>
              <a:t>. </a:t>
            </a:r>
            <a:r>
              <a:rPr lang="th-TH" sz="3000" dirty="0">
                <a:cs typeface="+mj-cs"/>
              </a:rPr>
              <a:t>แบ่งประเภทข้อมูลตามระดับการวัด สามารถแบ่งออกได้เป็น</a:t>
            </a:r>
            <a:r>
              <a:rPr lang="en-US" sz="3000" dirty="0">
                <a:cs typeface="+mj-cs"/>
              </a:rPr>
              <a:t> 4 </a:t>
            </a:r>
            <a:r>
              <a:rPr lang="th-TH" sz="3000" dirty="0">
                <a:cs typeface="+mj-cs"/>
              </a:rPr>
              <a:t>ประเภท</a:t>
            </a:r>
            <a:endParaRPr lang="en-US" sz="3000" dirty="0">
              <a:cs typeface="+mj-cs"/>
            </a:endParaRPr>
          </a:p>
          <a:p>
            <a:pPr>
              <a:buNone/>
            </a:pPr>
            <a:r>
              <a:rPr lang="en-US" sz="3000" dirty="0">
                <a:cs typeface="+mj-cs"/>
              </a:rPr>
              <a:t> </a:t>
            </a:r>
            <a:r>
              <a:rPr lang="en-US" sz="3000" dirty="0" smtClean="0">
                <a:cs typeface="+mj-cs"/>
              </a:rPr>
              <a:t>  2.1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ข้อมูลระดับนามบัญญัติ</a:t>
            </a:r>
            <a:r>
              <a:rPr lang="en-US" sz="3000" dirty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หมายถึง </a:t>
            </a:r>
            <a:r>
              <a:rPr lang="th-TH" sz="3000" dirty="0">
                <a:cs typeface="+mj-cs"/>
              </a:rPr>
              <a:t>ข้อมูลที่แบ่งเป็นกลุ่มเป็น</a:t>
            </a:r>
            <a:r>
              <a:rPr lang="th-TH" sz="3000" dirty="0" smtClean="0">
                <a:cs typeface="+mj-cs"/>
              </a:rPr>
              <a:t>พวก</a:t>
            </a:r>
          </a:p>
          <a:p>
            <a:pPr>
              <a:buNone/>
            </a:pPr>
            <a:r>
              <a:rPr lang="en-US" sz="3000" dirty="0" smtClean="0">
                <a:cs typeface="+mj-cs"/>
              </a:rPr>
              <a:t>   2.2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ข้อมูลระดับ</a:t>
            </a:r>
            <a:r>
              <a:rPr lang="th-TH" sz="3000" dirty="0" smtClean="0">
                <a:cs typeface="+mj-cs"/>
              </a:rPr>
              <a:t>อันดับ</a:t>
            </a:r>
            <a:r>
              <a:rPr lang="en-US" sz="3000" dirty="0" smtClean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หมาย </a:t>
            </a:r>
            <a:r>
              <a:rPr lang="th-TH" sz="3000" dirty="0">
                <a:cs typeface="+mj-cs"/>
              </a:rPr>
              <a:t>ถึง ข้อมูลที่สามารถแบ่งเป็นกลุ่มได้ แล้วยังสามารถบอกอันดับที่ของความแตกต่าง</a:t>
            </a:r>
            <a:r>
              <a:rPr lang="th-TH" sz="3000" dirty="0" smtClean="0">
                <a:cs typeface="+mj-cs"/>
              </a:rPr>
              <a:t>ได้</a:t>
            </a:r>
          </a:p>
          <a:p>
            <a:pPr>
              <a:buNone/>
            </a:pPr>
            <a:r>
              <a:rPr lang="en-US" sz="3000" dirty="0" smtClean="0">
                <a:cs typeface="+mj-cs"/>
              </a:rPr>
              <a:t>   2.3 </a:t>
            </a:r>
            <a:r>
              <a:rPr lang="th-TH" sz="3000" dirty="0">
                <a:cs typeface="+mj-cs"/>
              </a:rPr>
              <a:t>ข้อมูลระดับอันตรภาค</a:t>
            </a:r>
            <a:r>
              <a:rPr lang="en-US" sz="3000" dirty="0">
                <a:cs typeface="+mj-cs"/>
              </a:rPr>
              <a:t> </a:t>
            </a:r>
            <a:r>
              <a:rPr lang="en-US" sz="3000" dirty="0" smtClean="0">
                <a:cs typeface="+mj-cs"/>
              </a:rPr>
              <a:t> </a:t>
            </a:r>
            <a:r>
              <a:rPr lang="th-TH" sz="3000" dirty="0">
                <a:cs typeface="+mj-cs"/>
              </a:rPr>
              <a:t>หมาย ถึง ข้อมูลที่มีช่วงห่าง หรือระยะห่าง</a:t>
            </a:r>
            <a:r>
              <a:rPr lang="th-TH" sz="3000" dirty="0" smtClean="0">
                <a:cs typeface="+mj-cs"/>
              </a:rPr>
              <a:t>เท่าๆกัน</a:t>
            </a:r>
          </a:p>
          <a:p>
            <a:pPr>
              <a:buNone/>
            </a:pPr>
            <a:r>
              <a:rPr lang="en-US" sz="3000" dirty="0" smtClean="0">
                <a:cs typeface="+mj-cs"/>
              </a:rPr>
              <a:t>   2.4 </a:t>
            </a:r>
            <a:r>
              <a:rPr lang="th-TH" sz="3000" dirty="0">
                <a:cs typeface="+mj-cs"/>
              </a:rPr>
              <a:t>ข้อมูลระดับอัตราส่วน</a:t>
            </a:r>
            <a:r>
              <a:rPr lang="en-US" sz="3000" dirty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หมาย </a:t>
            </a:r>
            <a:r>
              <a:rPr lang="th-TH" sz="3000" dirty="0">
                <a:cs typeface="+mj-cs"/>
              </a:rPr>
              <a:t>ถึง ข้อมูลที่มีมาตราวัดหรือระดับการวัดที่สูงที่สุด คือ นอกจากสามารถแบ่งกลุ่มได้ จัดอันดับได้ มีช่วงห่างของข้อมูลเท่าๆกันแล้ว</a:t>
            </a:r>
            <a:endParaRPr lang="th-TH" sz="3000" dirty="0" smtClean="0">
              <a:cs typeface="+mj-cs"/>
            </a:endParaRPr>
          </a:p>
          <a:p>
            <a:pPr>
              <a:buNone/>
            </a:pPr>
            <a:r>
              <a:rPr lang="en-US" sz="3000" dirty="0" smtClean="0">
                <a:cs typeface="+mj-cs"/>
              </a:rPr>
              <a:t>  3</a:t>
            </a:r>
            <a:r>
              <a:rPr lang="en-US" sz="3000" dirty="0">
                <a:cs typeface="+mj-cs"/>
              </a:rPr>
              <a:t>. </a:t>
            </a:r>
            <a:r>
              <a:rPr lang="th-TH" sz="3000" dirty="0">
                <a:cs typeface="+mj-cs"/>
              </a:rPr>
              <a:t>แบ่งประเภทข้อมูลตามลักษณะของข้อมูล สามารถแบ่งได้</a:t>
            </a:r>
            <a:r>
              <a:rPr lang="en-US" sz="3000" dirty="0">
                <a:cs typeface="+mj-cs"/>
              </a:rPr>
              <a:t>  2  </a:t>
            </a:r>
            <a:r>
              <a:rPr lang="th-TH" sz="3000" dirty="0">
                <a:cs typeface="+mj-cs"/>
              </a:rPr>
              <a:t>ประเภทดังนี้</a:t>
            </a:r>
            <a:endParaRPr lang="en-US" sz="3000" dirty="0">
              <a:cs typeface="+mj-cs"/>
            </a:endParaRPr>
          </a:p>
          <a:p>
            <a:pPr>
              <a:buNone/>
            </a:pPr>
            <a:r>
              <a:rPr lang="en-US" sz="3000" dirty="0">
                <a:cs typeface="+mj-cs"/>
              </a:rPr>
              <a:t> </a:t>
            </a:r>
            <a:r>
              <a:rPr lang="en-US" sz="3000" dirty="0" smtClean="0">
                <a:cs typeface="+mj-cs"/>
              </a:rPr>
              <a:t>  3.1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ข้อมูลเชิงปริมาณ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คือ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ข้อมูลที่เป็นตัวเลขที่ใช้แทนขนาดหรือปริมาณที่วัดออกมา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สามารถนำมาเปรียบเทียบข้อมูลได้</a:t>
            </a:r>
            <a:r>
              <a:rPr lang="en-US" sz="3000" dirty="0">
                <a:cs typeface="+mj-cs"/>
              </a:rPr>
              <a:t>  </a:t>
            </a:r>
            <a:r>
              <a:rPr lang="en-US" sz="3000" dirty="0" smtClean="0">
                <a:cs typeface="+mj-cs"/>
              </a:rPr>
              <a:t>                              </a:t>
            </a:r>
          </a:p>
          <a:p>
            <a:pPr>
              <a:buNone/>
            </a:pPr>
            <a:r>
              <a:rPr lang="en-US" sz="3000" dirty="0">
                <a:cs typeface="+mj-cs"/>
              </a:rPr>
              <a:t> </a:t>
            </a:r>
            <a:r>
              <a:rPr lang="en-US" sz="3000" dirty="0" smtClean="0">
                <a:cs typeface="+mj-cs"/>
              </a:rPr>
              <a:t>  3.2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ข้อมูลเชิงคุณภาพ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คือ</a:t>
            </a:r>
            <a:r>
              <a:rPr lang="en-US" sz="3000" dirty="0">
                <a:cs typeface="+mj-cs"/>
              </a:rPr>
              <a:t>  </a:t>
            </a:r>
            <a:r>
              <a:rPr lang="th-TH" sz="3000" dirty="0">
                <a:cs typeface="+mj-cs"/>
              </a:rPr>
              <a:t>ข้อมูลที่ไม่สามารถวัดออกมาเป็นจำนวนได้แต่อธิบายลักษณะของข้อมูล</a:t>
            </a:r>
            <a:r>
              <a:rPr lang="th-TH" sz="3000" dirty="0" smtClean="0">
                <a:cs typeface="+mj-cs"/>
              </a:rPr>
              <a:t>นั้น</a:t>
            </a:r>
            <a:endParaRPr lang="th-TH" sz="3000" dirty="0"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000" b="1" dirty="0" err="1" smtClean="0">
                <a:cs typeface="+mj-cs"/>
              </a:rPr>
              <a:t>บูรณา</a:t>
            </a:r>
            <a:r>
              <a:rPr lang="th-TH" sz="3000" b="1" dirty="0" smtClean="0">
                <a:cs typeface="+mj-cs"/>
              </a:rPr>
              <a:t>การ กับ วิชา ภาษาอังกฤษ</a:t>
            </a:r>
          </a:p>
          <a:p>
            <a:pPr algn="ctr">
              <a:buNone/>
            </a:pPr>
            <a:r>
              <a:rPr lang="th-TH" sz="3000" b="1" dirty="0" smtClean="0">
                <a:cs typeface="+mj-cs"/>
              </a:rPr>
              <a:t>เรื่อง คำศัพท์ที่ใช้ในโครงงาน</a:t>
            </a:r>
          </a:p>
          <a:p>
            <a:pPr>
              <a:buNone/>
            </a:pPr>
            <a:r>
              <a:rPr lang="th-TH" b="1" dirty="0" smtClean="0">
                <a:cs typeface="+mj-cs"/>
              </a:rPr>
              <a:t>ตัวอย่างเช่น</a:t>
            </a:r>
          </a:p>
          <a:p>
            <a:pPr>
              <a:buNone/>
            </a:pPr>
            <a:r>
              <a:rPr lang="en-US" dirty="0" smtClean="0">
                <a:cs typeface="+mj-cs"/>
              </a:rPr>
              <a:t>  Population </a:t>
            </a:r>
            <a:r>
              <a:rPr lang="th-TH" dirty="0" smtClean="0">
                <a:cs typeface="+mj-cs"/>
              </a:rPr>
              <a:t>	 แปลว่า ประชากร</a:t>
            </a:r>
          </a:p>
          <a:p>
            <a:pPr>
              <a:buNone/>
            </a:pPr>
            <a:r>
              <a:rPr lang="en-US" dirty="0" smtClean="0">
                <a:cs typeface="+mj-cs"/>
              </a:rPr>
              <a:t>  Sample</a:t>
            </a:r>
            <a:r>
              <a:rPr lang="th-TH" dirty="0" smtClean="0">
                <a:cs typeface="+mj-cs"/>
              </a:rPr>
              <a:t>	               แปลว่า </a:t>
            </a:r>
            <a:r>
              <a:rPr lang="th-TH" dirty="0">
                <a:cs typeface="+mj-cs"/>
              </a:rPr>
              <a:t>กลุ่ม</a:t>
            </a:r>
            <a:r>
              <a:rPr lang="th-TH" dirty="0" smtClean="0">
                <a:cs typeface="+mj-cs"/>
              </a:rPr>
              <a:t>ตัวอย่าง</a:t>
            </a:r>
          </a:p>
          <a:p>
            <a:pPr>
              <a:buNone/>
            </a:pPr>
            <a:r>
              <a:rPr lang="en-US" dirty="0" smtClean="0">
                <a:cs typeface="+mj-cs"/>
              </a:rPr>
              <a:t>  Primary Data</a:t>
            </a:r>
            <a:r>
              <a:rPr lang="th-TH" dirty="0" smtClean="0">
                <a:cs typeface="+mj-cs"/>
              </a:rPr>
              <a:t> 	แปลว่า </a:t>
            </a:r>
            <a:r>
              <a:rPr lang="th-TH" dirty="0">
                <a:cs typeface="+mj-cs"/>
              </a:rPr>
              <a:t>ข้อมูลปฐม</a:t>
            </a:r>
            <a:r>
              <a:rPr lang="th-TH" dirty="0" smtClean="0">
                <a:cs typeface="+mj-cs"/>
              </a:rPr>
              <a:t>ภูมิ</a:t>
            </a:r>
          </a:p>
          <a:p>
            <a:pPr>
              <a:buNone/>
            </a:pPr>
            <a:r>
              <a:rPr lang="en-US" dirty="0" smtClean="0">
                <a:cs typeface="+mj-cs"/>
              </a:rPr>
              <a:t>  Second Data </a:t>
            </a:r>
            <a:r>
              <a:rPr lang="th-TH" dirty="0" smtClean="0">
                <a:cs typeface="+mj-cs"/>
              </a:rPr>
              <a:t>	แปลว่า ข้อมูลทุติยภูมิ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en-US" dirty="0" smtClean="0">
                <a:cs typeface="+mj-cs"/>
              </a:rPr>
              <a:t>  Nominal Scale </a:t>
            </a:r>
            <a:r>
              <a:rPr lang="th-TH" dirty="0" smtClean="0">
                <a:cs typeface="+mj-cs"/>
              </a:rPr>
              <a:t>	แปลว่า ข้อมูลระดับนามบัญญัติ</a:t>
            </a:r>
            <a:endParaRPr lang="en-US" dirty="0">
              <a:cs typeface="+mj-cs"/>
            </a:endParaRPr>
          </a:p>
          <a:p>
            <a:pPr>
              <a:buNone/>
            </a:pPr>
            <a:r>
              <a:rPr lang="en-US" dirty="0" smtClean="0">
                <a:cs typeface="+mj-cs"/>
              </a:rPr>
              <a:t>  Ordinal Scale </a:t>
            </a:r>
            <a:r>
              <a:rPr lang="th-TH" dirty="0" smtClean="0">
                <a:cs typeface="+mj-cs"/>
              </a:rPr>
              <a:t>	แปลว่า ข้อมูลระดับอันดับ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en-US" dirty="0" smtClean="0">
                <a:cs typeface="+mj-cs"/>
              </a:rPr>
              <a:t>  Interval Scale      </a:t>
            </a:r>
            <a:r>
              <a:rPr lang="th-TH" dirty="0" smtClean="0">
                <a:cs typeface="+mj-cs"/>
              </a:rPr>
              <a:t>แปลว่า ข้อมูลระดับอันตรภาค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en-US" dirty="0" smtClean="0">
                <a:cs typeface="+mj-cs"/>
              </a:rPr>
              <a:t>  Ratio Scale </a:t>
            </a:r>
            <a:r>
              <a:rPr lang="th-TH" dirty="0" smtClean="0">
                <a:cs typeface="+mj-cs"/>
              </a:rPr>
              <a:t>	แปลว่า ข้อมูลระดับอัตราส่วน</a:t>
            </a:r>
            <a:endParaRPr lang="en-US" dirty="0" smtClean="0">
              <a:cs typeface="+mj-cs"/>
            </a:endParaRP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th-TH" sz="3000" dirty="0"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6858000"/>
          </a:xfrm>
        </p:spPr>
        <p:txBody>
          <a:bodyPr/>
          <a:lstStyle/>
          <a:p>
            <a:pPr algn="ctr">
              <a:buNone/>
            </a:pPr>
            <a:r>
              <a:rPr lang="th-TH" sz="3000" b="1" dirty="0" err="1" smtClean="0">
                <a:cs typeface="+mj-cs"/>
              </a:rPr>
              <a:t>บูรณา</a:t>
            </a:r>
            <a:r>
              <a:rPr lang="th-TH" sz="3000" b="1" dirty="0" smtClean="0">
                <a:cs typeface="+mj-cs"/>
              </a:rPr>
              <a:t>การการ กับ วิชา ประวัติศาสตร์</a:t>
            </a:r>
          </a:p>
          <a:p>
            <a:pPr algn="ctr">
              <a:buNone/>
            </a:pPr>
            <a:r>
              <a:rPr lang="th-TH" sz="3000" b="1" dirty="0" smtClean="0">
                <a:cs typeface="+mj-cs"/>
              </a:rPr>
              <a:t>เรื่อง ความเป็นมาของนม</a:t>
            </a:r>
          </a:p>
          <a:p>
            <a:pPr>
              <a:buNone/>
            </a:pPr>
            <a:r>
              <a:rPr lang="th-TH" sz="3000" dirty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            </a:t>
            </a:r>
            <a:r>
              <a:rPr lang="th-TH" dirty="0" smtClean="0">
                <a:cs typeface="+mj-cs"/>
              </a:rPr>
              <a:t> </a:t>
            </a:r>
            <a:r>
              <a:rPr lang="th-TH" sz="3600" dirty="0" smtClean="0">
                <a:cs typeface="+mj-cs"/>
              </a:rPr>
              <a:t>นม </a:t>
            </a:r>
            <a:r>
              <a:rPr lang="th-TH" sz="3600" dirty="0">
                <a:cs typeface="+mj-cs"/>
              </a:rPr>
              <a:t>หรือ น้ำนม </a:t>
            </a:r>
            <a:r>
              <a:rPr lang="th-TH" sz="3600" dirty="0" smtClean="0">
                <a:cs typeface="+mj-cs"/>
              </a:rPr>
              <a:t>หมายถึงของเหลวสีขาว</a:t>
            </a:r>
            <a:r>
              <a:rPr lang="th-TH" sz="3600" dirty="0">
                <a:cs typeface="+mj-cs"/>
              </a:rPr>
              <a:t>ที่</a:t>
            </a:r>
            <a:r>
              <a:rPr lang="th-TH" sz="3600" dirty="0" smtClean="0">
                <a:cs typeface="+mj-cs"/>
              </a:rPr>
              <a:t>ประกอบด้วยสารอาหารที่อ</a:t>
            </a:r>
            <a:r>
              <a:rPr lang="th-TH" sz="3600" dirty="0">
                <a:cs typeface="+mj-cs"/>
              </a:rPr>
              <a:t>อกมา</a:t>
            </a:r>
            <a:r>
              <a:rPr lang="th-TH" sz="3600" dirty="0" smtClean="0">
                <a:cs typeface="+mj-cs"/>
              </a:rPr>
              <a:t>จากเต้านมของสัตว์เลี้ยงลูกด้วยนม</a:t>
            </a:r>
            <a:r>
              <a:rPr lang="en-US" sz="3600" dirty="0" smtClean="0">
                <a:cs typeface="+mj-cs"/>
              </a:rPr>
              <a:t> </a:t>
            </a:r>
            <a:r>
              <a:rPr lang="th-TH" sz="3600" dirty="0">
                <a:cs typeface="+mj-cs"/>
              </a:rPr>
              <a:t>นมจะประกอบไปด้วยสารอาหารหลักที่จำเป็นสำหรับเด็กหรือสัตว์เกิดใหม่ </a:t>
            </a:r>
            <a:endParaRPr lang="th-TH" sz="3600" dirty="0" smtClean="0">
              <a:cs typeface="+mj-cs"/>
            </a:endParaRPr>
          </a:p>
          <a:p>
            <a:pPr>
              <a:buNone/>
            </a:pPr>
            <a:r>
              <a:rPr lang="th-TH" sz="3600" dirty="0" smtClean="0">
                <a:cs typeface="+mj-cs"/>
              </a:rPr>
              <a:t>           สัตว์</a:t>
            </a:r>
            <a:r>
              <a:rPr lang="th-TH" sz="3600" dirty="0">
                <a:cs typeface="+mj-cs"/>
              </a:rPr>
              <a:t>เลี้ยงลูกด้วยนม ที่</a:t>
            </a:r>
            <a:r>
              <a:rPr lang="th-TH" sz="3600" dirty="0" smtClean="0">
                <a:cs typeface="+mj-cs"/>
              </a:rPr>
              <a:t>ให้นมโดย</a:t>
            </a:r>
            <a:r>
              <a:rPr lang="th-TH" sz="3600" dirty="0">
                <a:cs typeface="+mj-cs"/>
              </a:rPr>
              <a:t>นมจากม้าและลาเป็นนมที่มี</a:t>
            </a:r>
            <a:r>
              <a:rPr lang="th-TH" sz="3600" dirty="0" smtClean="0">
                <a:cs typeface="+mj-cs"/>
              </a:rPr>
              <a:t>ไขมันต่ำ </a:t>
            </a:r>
            <a:r>
              <a:rPr lang="th-TH" sz="3600" dirty="0">
                <a:cs typeface="+mj-cs"/>
              </a:rPr>
              <a:t>ในขณะที่นมจากแมวน้ำจะมีไขมันสูงถึง </a:t>
            </a:r>
            <a:r>
              <a:rPr lang="en-US" sz="3600" dirty="0">
                <a:cs typeface="+mj-cs"/>
              </a:rPr>
              <a:t>50% </a:t>
            </a:r>
            <a:r>
              <a:rPr lang="th-TH" sz="3600" dirty="0">
                <a:cs typeface="+mj-cs"/>
              </a:rPr>
              <a:t>ประเทศรัสเซียและประเทศสวีเดน</a:t>
            </a:r>
            <a:r>
              <a:rPr lang="en-US" sz="3600" dirty="0">
                <a:cs typeface="+mj-cs"/>
              </a:rPr>
              <a:t> </a:t>
            </a:r>
            <a:r>
              <a:rPr lang="th-TH" sz="3600" dirty="0">
                <a:cs typeface="+mj-cs"/>
              </a:rPr>
              <a:t>มีการกิน</a:t>
            </a:r>
            <a:r>
              <a:rPr lang="th-TH" sz="3600" dirty="0" err="1">
                <a:cs typeface="+mj-cs"/>
              </a:rPr>
              <a:t>นมมูส</a:t>
            </a:r>
            <a:r>
              <a:rPr lang="th-TH" sz="3600" dirty="0">
                <a:cs typeface="+mj-cs"/>
              </a:rPr>
              <a:t>  มีบางคนที่ไม่มีน้ำย่อย</a:t>
            </a:r>
            <a:r>
              <a:rPr lang="th-TH" sz="3600" dirty="0" err="1">
                <a:cs typeface="+mj-cs"/>
              </a:rPr>
              <a:t>แล๊คเตส</a:t>
            </a:r>
            <a:r>
              <a:rPr lang="en-US" sz="3600" dirty="0">
                <a:cs typeface="+mj-cs"/>
              </a:rPr>
              <a:t> </a:t>
            </a:r>
            <a:r>
              <a:rPr lang="th-TH" sz="3600" dirty="0">
                <a:cs typeface="+mj-cs"/>
              </a:rPr>
              <a:t>จะไม่สามารถดื่มนมวัวได้ ก็จะหันมาดื่มนมสัตว์ชนิดอื่นแทน เช่น นมแพะ </a:t>
            </a:r>
            <a:r>
              <a:rPr lang="th-TH" sz="3600" dirty="0" smtClean="0">
                <a:cs typeface="+mj-cs"/>
              </a:rPr>
              <a:t> </a:t>
            </a:r>
            <a:endParaRPr lang="th-TH" sz="3600" dirty="0">
              <a:cs typeface="+mj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761</Words>
  <Application>Microsoft Office PowerPoint</Application>
  <PresentationFormat>นำเสนอทางหน้าจอ (4:3)</PresentationFormat>
  <Paragraphs>239</Paragraphs>
  <Slides>20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โครงงานบูรณาการ  เรื่อง การดื่มนม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โครงงานบูรณาการ เรื่อง การดื่มนม</dc:title>
  <dc:creator>W 7 64bit</dc:creator>
  <cp:lastModifiedBy>Stealth</cp:lastModifiedBy>
  <cp:revision>38</cp:revision>
  <dcterms:created xsi:type="dcterms:W3CDTF">2013-09-12T09:27:58Z</dcterms:created>
  <dcterms:modified xsi:type="dcterms:W3CDTF">2013-11-07T12:03:12Z</dcterms:modified>
</cp:coreProperties>
</file>