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80" r:id="rId20"/>
    <p:sldId id="281" r:id="rId21"/>
    <p:sldId id="282" r:id="rId22"/>
    <p:sldId id="285" r:id="rId23"/>
    <p:sldId id="283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10" r:id="rId46"/>
    <p:sldId id="308" r:id="rId47"/>
    <p:sldId id="309" r:id="rId4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003300"/>
    <a:srgbClr val="18021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208" autoAdjust="0"/>
    <p:restoredTop sz="94660"/>
  </p:normalViewPr>
  <p:slideViewPr>
    <p:cSldViewPr>
      <p:cViewPr varScale="1">
        <p:scale>
          <a:sx n="74" d="100"/>
          <a:sy n="74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89BE-DE6F-46DF-A62B-363AF42BF284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1EC5-76F3-4B14-92F1-76B70F5C48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89BE-DE6F-46DF-A62B-363AF42BF284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1EC5-76F3-4B14-92F1-76B70F5C48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89BE-DE6F-46DF-A62B-363AF42BF284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1EC5-76F3-4B14-92F1-76B70F5C48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89BE-DE6F-46DF-A62B-363AF42BF284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1EC5-76F3-4B14-92F1-76B70F5C48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89BE-DE6F-46DF-A62B-363AF42BF284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1EC5-76F3-4B14-92F1-76B70F5C48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89BE-DE6F-46DF-A62B-363AF42BF284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1EC5-76F3-4B14-92F1-76B70F5C48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89BE-DE6F-46DF-A62B-363AF42BF284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1EC5-76F3-4B14-92F1-76B70F5C48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89BE-DE6F-46DF-A62B-363AF42BF284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1EC5-76F3-4B14-92F1-76B70F5C48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89BE-DE6F-46DF-A62B-363AF42BF284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1EC5-76F3-4B14-92F1-76B70F5C48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89BE-DE6F-46DF-A62B-363AF42BF284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1EC5-76F3-4B14-92F1-76B70F5C48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89BE-DE6F-46DF-A62B-363AF42BF284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1EC5-76F3-4B14-92F1-76B70F5C48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B89BE-DE6F-46DF-A62B-363AF42BF284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E1EC5-76F3-4B14-92F1-76B70F5C482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00034" y="25003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</a:rPr>
              <a:t>โครงงาน</a:t>
            </a:r>
            <a:r>
              <a:rPr lang="th-TH" sz="7200" b="1" dirty="0" err="1" smtClean="0">
                <a:solidFill>
                  <a:schemeClr val="accent2">
                    <a:lumMod val="50000"/>
                  </a:schemeClr>
                </a:solidFill>
              </a:rPr>
              <a:t>บูรณา</a:t>
            </a:r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</a:rPr>
              <a:t>การ</a:t>
            </a:r>
            <a:br>
              <a:rPr lang="th-TH" sz="7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h-TH" sz="6000" b="1" u="sng" dirty="0" smtClean="0"/>
              <a:t>เรื่อง การใช้พลังงาน และแหล่งพลังงาน</a:t>
            </a:r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h-TH" sz="72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th-TH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r>
              <a:rPr lang="th-TH" b="1" dirty="0" smtClean="0">
                <a:solidFill>
                  <a:srgbClr val="7030A0"/>
                </a:solidFill>
              </a:rPr>
              <a:t>ก๊าซธรรมชาติ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th-TH" b="1" dirty="0" smtClean="0">
                <a:solidFill>
                  <a:srgbClr val="7030A0"/>
                </a:solidFill>
              </a:rPr>
              <a:t>นับเป็นแหล่งพลังงานที่สำคัญของประเทศไทยในปัจจุบันปริมาณของก๊าซธรรมชาติในประเทศไทยที่พิสูจน์แล้วทั้งหมดมากกว่า </a:t>
            </a:r>
            <a:r>
              <a:rPr lang="en-US" b="1" dirty="0" smtClean="0">
                <a:solidFill>
                  <a:srgbClr val="7030A0"/>
                </a:solidFill>
              </a:rPr>
              <a:t>100 </a:t>
            </a:r>
            <a:r>
              <a:rPr lang="th-TH" b="1" dirty="0" smtClean="0">
                <a:solidFill>
                  <a:srgbClr val="7030A0"/>
                </a:solidFill>
              </a:rPr>
              <a:t>พันล้านลูกบาศก์เมตร และโอกาสที่จะพบเพิ่มเติมมีโอกาสสูงมากโดยเฉพาะในบริเวณอ่าวไทยซึ่งการผลิตก๊าซธรรมชาตินั้น สามารถนำมาผลิตเป็นมี</a:t>
            </a:r>
            <a:r>
              <a:rPr lang="th-TH" b="1" dirty="0" err="1" smtClean="0">
                <a:solidFill>
                  <a:srgbClr val="7030A0"/>
                </a:solidFill>
              </a:rPr>
              <a:t>เธน</a:t>
            </a:r>
            <a:r>
              <a:rPr lang="th-TH" b="1" dirty="0" smtClean="0">
                <a:solidFill>
                  <a:srgbClr val="7030A0"/>
                </a:solidFill>
              </a:rPr>
              <a:t> อี</a:t>
            </a:r>
            <a:r>
              <a:rPr lang="th-TH" b="1" dirty="0" err="1" smtClean="0">
                <a:solidFill>
                  <a:srgbClr val="7030A0"/>
                </a:solidFill>
              </a:rPr>
              <a:t>เทน</a:t>
            </a:r>
            <a:r>
              <a:rPr lang="th-TH" b="1" dirty="0" smtClean="0">
                <a:solidFill>
                  <a:srgbClr val="7030A0"/>
                </a:solidFill>
              </a:rPr>
              <a:t> และ</a:t>
            </a:r>
            <a:r>
              <a:rPr lang="th-TH" b="1" dirty="0" err="1" smtClean="0">
                <a:solidFill>
                  <a:srgbClr val="7030A0"/>
                </a:solidFill>
              </a:rPr>
              <a:t>แอล</a:t>
            </a:r>
            <a:r>
              <a:rPr lang="th-TH" b="1" dirty="0" smtClean="0">
                <a:solidFill>
                  <a:srgbClr val="7030A0"/>
                </a:solidFill>
              </a:rPr>
              <a:t>พีจี ซึ่งใช้ประโยชน์เป็นเชื้อเพลิงสำหรับไฟฟ้าเชื้อเพลิงสำหรับหุงต้มแลยานพาหนะ</a:t>
            </a:r>
            <a:endParaRPr lang="th-TH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</a:rPr>
              <a:t>3.</a:t>
            </a:r>
            <a:r>
              <a:rPr lang="th-TH" sz="7200" b="1" dirty="0" smtClean="0">
                <a:solidFill>
                  <a:schemeClr val="accent5">
                    <a:lumMod val="50000"/>
                  </a:schemeClr>
                </a:solidFill>
              </a:rPr>
              <a:t>ถ่านหินลิกไนต์</a:t>
            </a:r>
            <a:endParaRPr lang="th-TH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รูปภาพ 3" descr="12jan53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500306"/>
            <a:ext cx="5715040" cy="343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/>
          <a:lstStyle/>
          <a:p>
            <a:r>
              <a:rPr lang="th-TH" dirty="0" smtClean="0"/>
              <a:t>ประเทศไทยมีแหล่งถ่านหินลิกไนต์รวมทั้งหมด </a:t>
            </a:r>
            <a:r>
              <a:rPr lang="en-US" dirty="0" smtClean="0"/>
              <a:t>72 </a:t>
            </a:r>
            <a:r>
              <a:rPr lang="th-TH" dirty="0" smtClean="0"/>
              <a:t>แหล่ง กระจายอยู่ทั่วประเทศ แต่ที่มีการนำมาใช้ในปัจจุบันนี้ ส่วนใหญ่อยู่ภาคเหนือและภาคใต้ แอ่งที่จัดว่ามีปริมาณถ่านหินลิกไนต์มากได้แก่ แอ่งแม่เมาะ แอ่งกระบี่ ซึ่งได้มีการนำมาผลิตกระแสไฟฟ้า นับเป็นเวลานานแล้ว ส่วนแหล่งอื่น ๆ ที่สำรวจแล้วแต่ยังไม่มีการดำเนินการเพื่อนำถ่านหินมาใช้ ได้แก่ แอ่งสะบ้าย้อย จังหวัดสงขลา แอ่งสินปูน จังหวัดสุราษฎร์ธานี ที่นับว่าเป็นแหล่งที่มีถ่านหินลิกไนต์สะสมเป็นจำนวนมหาศาล การใช้ประโยชน์ในปัจจุบันส่วนใหญ่จะผลิตกระแสไฟฟ้า ยกเว้นเหมืองแร่ถ่านหินลิกไนต์ ที่มีเอกชนเข้ามาเปิด</a:t>
            </a:r>
            <a:endParaRPr lang="th-TH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4.</a:t>
            </a:r>
            <a:r>
              <a:rPr lang="th-TH" sz="6600" b="1" dirty="0" smtClean="0">
                <a:solidFill>
                  <a:srgbClr val="FFFF00"/>
                </a:solidFill>
              </a:rPr>
              <a:t>พลังงานน้ำ</a:t>
            </a:r>
            <a:endParaRPr lang="th-TH" sz="6600" b="1" dirty="0">
              <a:solidFill>
                <a:srgbClr val="FFFF00"/>
              </a:solidFill>
            </a:endParaRPr>
          </a:p>
        </p:txBody>
      </p:sp>
      <p:pic>
        <p:nvPicPr>
          <p:cNvPr id="4" name="รูปภาพ 3" descr="dam-o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785926"/>
            <a:ext cx="6310330" cy="473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h-TH" b="1" dirty="0" smtClean="0">
                <a:solidFill>
                  <a:schemeClr val="bg1">
                    <a:lumMod val="95000"/>
                  </a:schemeClr>
                </a:solidFill>
              </a:rPr>
              <a:t>การผลิตพลังงานไฟฟ้าโดยอาศัยพลังน้ำ โดยการสร้างเขื่อนนั้น เป็นวิธีการซึ่งให้ได้มาซึ่งพลังงาน การไฟฟ้าฝ่ายผลิตแห่งประเทศไทย เป็นหน่วยงานที่ดำเนินการสร้างเขื่อนอเนกประสงค์ โดยหลักแล้วเพื่อการผลิตกระแสไฟฟ้า เขื่อนแรกได้แก่ เขื่อนภูมิพล จังหวัดตาก และต่อมาเขื่อนก็ถูกสร้างขึ้นมาเรื่อย ๆ เช่น เขื่อนสิริกิติ์ จังหวัดอุดรดิตถ์ เขื่อนศรีนครินทร์ จังหวัดกาญจนบุรี เป็นต้น พลังน้ำจะสามารถผลิตกระแสไฟฟ้าในราคาต้นทุนต่ำ แต่มีปัญหาสิ่งแวดล้อมที่ควรคำนึงเป็นอย่างมาก โดยเฉพาะการสูญเสียเนื้อที่ป่าเป็นจำนวนมหาศาล เพื่อใช้เป็นอ่างเก็บน้ำเหนือเขื่อน </a:t>
            </a:r>
            <a:endParaRPr lang="th-TH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5.</a:t>
            </a:r>
            <a:r>
              <a:rPr lang="th-TH" sz="6600" b="1" dirty="0" smtClean="0"/>
              <a:t>พลังงานแสงอาทิตย์</a:t>
            </a:r>
            <a:endParaRPr lang="th-TH" sz="6600" b="1" dirty="0"/>
          </a:p>
        </p:txBody>
      </p:sp>
      <p:pic>
        <p:nvPicPr>
          <p:cNvPr id="4" name="รูปภาพ 3" descr="su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857364"/>
            <a:ext cx="5143536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r>
              <a:rPr lang="th-TH" b="1" dirty="0" smtClean="0"/>
              <a:t>ประเทศไทยเป็นประเทศที่จะได้รับรังสีอาทิตย์เฉลี่ยประมาณวันละ </a:t>
            </a:r>
            <a:r>
              <a:rPr lang="en-US" b="1" dirty="0" smtClean="0"/>
              <a:t>17 </a:t>
            </a:r>
            <a:r>
              <a:rPr lang="th-TH" b="1" dirty="0" smtClean="0"/>
              <a:t>เมกะ</a:t>
            </a:r>
            <a:r>
              <a:rPr lang="th-TH" b="1" dirty="0" err="1" smtClean="0"/>
              <a:t>จูน</a:t>
            </a:r>
            <a:r>
              <a:rPr lang="th-TH" b="1" dirty="0" smtClean="0"/>
              <a:t>ต่อตารางเมตร ซึ่งประเทศไทยได้ใช้ประโยชน์จากรังสีอาทิตย์มานานตั้งแต่ในอดีต เช่น การผลิตเกลือจากน้ำทะเล การตากผลิตผลทางเกษตร เช่น ข้าว ข้าวโพด มันสำปะหลัง แต่ยังมิได้ประเมินปริมาณรังสีอาทิตย์ที่ประเทศได้ใช้ในแต่ละปี ในปัจจุบันได้มีเทคโนโลยีที่ทันสมัยเพื่อนำรังสีอาทิตย์มาใช้ประโยชน์ในรูปแบบต่าง ๆ มากยิ่งขึ้น และสามารถจะเก็บสะสมไว้ในรูปของเซลความร้อนที่จะสามารถเรียกใช้ได้ตามเวลาที่ต้องการ </a:t>
            </a:r>
            <a:endParaRPr lang="th-TH" b="1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285992"/>
            <a:ext cx="8229600" cy="1857380"/>
          </a:xfrm>
        </p:spPr>
        <p:txBody>
          <a:bodyPr>
            <a:normAutofit/>
          </a:bodyPr>
          <a:lstStyle/>
          <a:p>
            <a:r>
              <a:rPr lang="th-TH" sz="7200" b="1" u="sng" dirty="0" smtClean="0">
                <a:solidFill>
                  <a:srgbClr val="FF0000"/>
                </a:solidFill>
              </a:rPr>
              <a:t>วิชา ประวัติศาสตร์</a:t>
            </a:r>
            <a:endParaRPr lang="th-TH" sz="7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dirty="0" smtClean="0">
                <a:solidFill>
                  <a:srgbClr val="FF0000"/>
                </a:solidFill>
              </a:rPr>
              <a:t>ในยุคแรกๆของการเกิด</a:t>
            </a:r>
            <a:r>
              <a:rPr lang="th-TH" sz="4000" dirty="0" err="1" smtClean="0">
                <a:solidFill>
                  <a:srgbClr val="FF0000"/>
                </a:solidFill>
              </a:rPr>
              <a:t>อารย</a:t>
            </a:r>
            <a:r>
              <a:rPr lang="th-TH" sz="4000" dirty="0" smtClean="0">
                <a:solidFill>
                  <a:srgbClr val="FF0000"/>
                </a:solidFill>
              </a:rPr>
              <a:t>ธรรมได้มีการค้นพบแรงและพลังงานขึ้น เมื่อ </a:t>
            </a:r>
            <a:r>
              <a:rPr lang="en-US" sz="4000" dirty="0" smtClean="0">
                <a:solidFill>
                  <a:srgbClr val="FF0000"/>
                </a:solidFill>
              </a:rPr>
              <a:t>1,000</a:t>
            </a:r>
            <a:r>
              <a:rPr lang="th-TH" sz="4000" dirty="0" smtClean="0">
                <a:solidFill>
                  <a:srgbClr val="FF0000"/>
                </a:solidFill>
              </a:rPr>
              <a:t> ปีก่อน .เริ่มเรียนรู้และนำพลังงานลมในการเผาไม้ และพืชต่างๆ เพื่อให้ความร้อน และเริ่มมีการค้นพบแรงที่ทำงานเกิดพลังงานขึ้นมากหลายรูปแบบขึ้น โดยนักวิทยาศาสตร์ทั่วโลก        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 smtClean="0">
                <a:solidFill>
                  <a:srgbClr val="FF0000"/>
                </a:solidFill>
              </a:rPr>
              <a:t>การสร้าง</a:t>
            </a:r>
            <a:r>
              <a:rPr lang="th-TH" u="sng" dirty="0" err="1" smtClean="0">
                <a:solidFill>
                  <a:srgbClr val="FF0000"/>
                </a:solidFill>
              </a:rPr>
              <a:t>พลังงานปิ</a:t>
            </a:r>
            <a:r>
              <a:rPr lang="th-TH" u="sng" dirty="0" smtClean="0">
                <a:solidFill>
                  <a:srgbClr val="FF0000"/>
                </a:solidFill>
              </a:rPr>
              <a:t>โตเลียมในสมัยก่อน</a:t>
            </a:r>
            <a:endParaRPr lang="th-TH" u="sng" dirty="0">
              <a:solidFill>
                <a:srgbClr val="FF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/>
          <a:lstStyle/>
          <a:p>
            <a:r>
              <a:rPr lang="th-TH" dirty="0" smtClean="0"/>
              <a:t> 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เรื่องของพลังงานเป็นประเด็นที่ผู้คนทั่วโลกและรัฐบาลทุกประเทศให้ความสนใจมาก  เมื่ออดีตของประเทศไทยเรา ตั้งแต่สมัยที่มีรถราง และเรื่องราวการนำรถยนต์คันแรกเข้ามาวิ่งในประเทศไทย  ในสมัยพระบาทสมเด็จพระจุลจอมเกล้าเจ้าอยู่หัว รัชกาลที่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 (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พ.ศ.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2411 - 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พ.ศ.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2453 ) 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ในช่วงนั้นถือว่าเป็นสยามยุคพัฒนา  เช่น ผลิตภัณฑ์จากปิโตรเลียม หรือที่เรียกกันทั่วไปว่า น้ำมัน ที่เริ่มเข้ามามีบทบาทในชีวิตประจำวันของคนไทย กลายมาเป็นสิ่งสำคัญในการพัฒนาเศรษฐกิจและสังคมของประเทศในที่สุด และได้เริ่มมีการใช้พลังงานทดแทนมากขึ้น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6000" b="1" u="sng" dirty="0" smtClean="0"/>
              <a:t>นำเสนอ</a:t>
            </a:r>
            <a:br>
              <a:rPr lang="th-TH" sz="6000" b="1" u="sng" dirty="0" smtClean="0"/>
            </a:br>
            <a:r>
              <a:rPr lang="th-TH" sz="6000" b="1" dirty="0" smtClean="0"/>
              <a:t>คุณครูพิไล</a:t>
            </a:r>
            <a:r>
              <a:rPr lang="th-TH" sz="6000" b="1" dirty="0" err="1" smtClean="0"/>
              <a:t>วรรณ</a:t>
            </a:r>
            <a:r>
              <a:rPr lang="th-TH" sz="6000" b="1" dirty="0" smtClean="0"/>
              <a:t>  </a:t>
            </a:r>
            <a:r>
              <a:rPr lang="th-TH" sz="6000" b="1" dirty="0" err="1" smtClean="0"/>
              <a:t>สถิตย์</a:t>
            </a:r>
            <a:r>
              <a:rPr lang="th-TH" sz="6000" b="1" u="sng" dirty="0" smtClean="0"/>
              <a:t/>
            </a:r>
            <a:br>
              <a:rPr lang="th-TH" sz="6000" b="1" u="sng" dirty="0" smtClean="0"/>
            </a:br>
            <a:r>
              <a:rPr lang="th-TH" sz="6000" b="1" dirty="0" smtClean="0"/>
              <a:t>คุณครูจันทร์สุดา  โสดาดี</a:t>
            </a:r>
            <a:br>
              <a:rPr lang="th-TH" sz="6000" b="1" dirty="0" smtClean="0"/>
            </a:br>
            <a:r>
              <a:rPr lang="th-TH" sz="6000" b="1" dirty="0" smtClean="0"/>
              <a:t>คุณครูเลิศศักดิ์  </a:t>
            </a:r>
            <a:r>
              <a:rPr lang="th-TH" sz="6000" b="1" dirty="0" err="1" smtClean="0"/>
              <a:t>ถิรสถิตวงษ์</a:t>
            </a:r>
            <a:r>
              <a:rPr lang="th-TH" sz="6000" b="1" dirty="0" smtClean="0"/>
              <a:t/>
            </a:r>
            <a:br>
              <a:rPr lang="th-TH" sz="6000" b="1" dirty="0" smtClean="0"/>
            </a:br>
            <a:r>
              <a:rPr lang="th-TH" sz="6000" b="1" dirty="0" smtClean="0"/>
              <a:t>คุณครู</a:t>
            </a:r>
            <a:r>
              <a:rPr lang="th-TH" sz="6000" b="1" dirty="0" err="1" smtClean="0"/>
              <a:t>นิวร</a:t>
            </a:r>
            <a:r>
              <a:rPr lang="th-TH" sz="6000" b="1" dirty="0" smtClean="0"/>
              <a:t>รณ  พิมพ์ศรี</a:t>
            </a:r>
            <a:br>
              <a:rPr lang="th-TH" sz="6000" b="1" dirty="0" smtClean="0"/>
            </a:br>
            <a:r>
              <a:rPr lang="th-TH" sz="6000" b="1" dirty="0" smtClean="0"/>
              <a:t>คุณ</a:t>
            </a:r>
            <a:r>
              <a:rPr lang="th-TH" sz="6000" b="1" dirty="0" err="1" smtClean="0"/>
              <a:t>ครูวรรณ</a:t>
            </a:r>
            <a:r>
              <a:rPr lang="th-TH" sz="6000" b="1" dirty="0" smtClean="0"/>
              <a:t>ภา  </a:t>
            </a:r>
            <a:r>
              <a:rPr lang="th-TH" sz="6000" b="1" dirty="0" err="1" smtClean="0"/>
              <a:t>ศิ</a:t>
            </a:r>
            <a:r>
              <a:rPr lang="th-TH" sz="6000" b="1" dirty="0" smtClean="0"/>
              <a:t>รินคร</a:t>
            </a:r>
            <a:br>
              <a:rPr lang="th-TH" sz="6000" b="1" dirty="0" smtClean="0"/>
            </a:br>
            <a:r>
              <a:rPr lang="th-TH" sz="6000" b="1" dirty="0" smtClean="0"/>
              <a:t>               คุณครูนาถตะยา  จันทร์โพธิ์ศรี</a:t>
            </a:r>
            <a:br>
              <a:rPr lang="th-TH" sz="6000" b="1" dirty="0" smtClean="0"/>
            </a:br>
            <a:endParaRPr lang="th-TH" sz="6000" b="1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229600" cy="1143000"/>
          </a:xfrm>
        </p:spPr>
        <p:txBody>
          <a:bodyPr>
            <a:noAutofit/>
          </a:bodyPr>
          <a:lstStyle/>
          <a:p>
            <a:r>
              <a:rPr lang="th-TH" sz="7200" b="1" u="sng" dirty="0" smtClean="0">
                <a:solidFill>
                  <a:srgbClr val="FF0000"/>
                </a:solidFill>
              </a:rPr>
              <a:t>วิชา สุขศึกษา</a:t>
            </a:r>
            <a:endParaRPr lang="th-TH" sz="7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b="1" u="sng" dirty="0" smtClean="0">
                <a:solidFill>
                  <a:srgbClr val="FF0000"/>
                </a:solidFill>
                <a:latin typeface="French Script MT" pitchFamily="66" charset="0"/>
              </a:rPr>
              <a:t>วิตามิน </a:t>
            </a:r>
            <a:r>
              <a:rPr lang="en-US" sz="6600" b="1" u="sng" dirty="0" smtClean="0">
                <a:solidFill>
                  <a:srgbClr val="FF0000"/>
                </a:solidFill>
                <a:latin typeface="French Script MT" pitchFamily="66" charset="0"/>
              </a:rPr>
              <a:t>D</a:t>
            </a:r>
            <a:endParaRPr lang="th-TH" sz="6600" b="1" u="sng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endParaRPr lang="th-TH" b="1" dirty="0" smtClean="0"/>
          </a:p>
          <a:p>
            <a:endParaRPr lang="th-TH" dirty="0" smtClean="0"/>
          </a:p>
          <a:p>
            <a:pPr>
              <a:buNone/>
            </a:pPr>
            <a:r>
              <a:rPr lang="th-TH" b="1" dirty="0" smtClean="0">
                <a:solidFill>
                  <a:srgbClr val="C00000"/>
                </a:solidFill>
              </a:rPr>
              <a:t>   </a:t>
            </a:r>
            <a:r>
              <a:rPr lang="th-TH" sz="4000" b="1" dirty="0" smtClean="0">
                <a:solidFill>
                  <a:srgbClr val="C00000"/>
                </a:solidFill>
              </a:rPr>
              <a:t>นอกจากพลังงานจาก ดวงอาทิตย์ จะช่วยให้ความสว่าง สร้างพลังงานไฟฟ้า สร้างสิ่งต่างๆมากมาย นอกจากนี้ดวงอาทิตย์ยังสามารถให้วิตามินดี อีกด้วย ซึ่งสำคัญต่อร่างกายอีกด้วย และสุขภาพ</a:t>
            </a:r>
            <a:endParaRPr lang="th-TH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 smtClean="0">
                <a:solidFill>
                  <a:srgbClr val="FF0000"/>
                </a:solidFill>
              </a:rPr>
              <a:t>ประโยชน์ของ วิตามินจากแสงแดด</a:t>
            </a:r>
            <a:endParaRPr lang="th-TH" u="sng" dirty="0">
              <a:solidFill>
                <a:srgbClr val="FF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3600" dirty="0" smtClean="0">
                <a:solidFill>
                  <a:srgbClr val="FF0066"/>
                </a:solidFill>
              </a:rPr>
              <a:t>วิตามินดีช่วยในการดูดซึมแคลเซียมและฟอสฟอรัส มีความสำคัญในการสร้างกระดูกและฟันและการเจริญเติบโตตามปกติของเด็ก</a:t>
            </a:r>
          </a:p>
          <a:p>
            <a:r>
              <a:rPr lang="th-TH" sz="3600" dirty="0" smtClean="0">
                <a:solidFill>
                  <a:srgbClr val="FF0066"/>
                </a:solidFill>
              </a:rPr>
              <a:t>มีผลต่อการดูดซึมกลับของ</a:t>
            </a:r>
            <a:r>
              <a:rPr lang="th-TH" sz="3600" dirty="0" err="1" smtClean="0">
                <a:solidFill>
                  <a:srgbClr val="FF0066"/>
                </a:solidFill>
              </a:rPr>
              <a:t>กรดอะ</a:t>
            </a:r>
            <a:r>
              <a:rPr lang="th-TH" sz="3600" dirty="0" smtClean="0">
                <a:solidFill>
                  <a:srgbClr val="FF0066"/>
                </a:solidFill>
              </a:rPr>
              <a:t>มิโนที่ไต  ช่วยสังเคราะห์ น้ำย่อย  ในการ ควบคุมปริมาณของแคลเซียมและฟอสฟอรัสในกระแสโลหิตไม่ให้ต่ำลงจนถึงขีดอันตราย  เกี่ยวข้องกับการใช้ฟอสฟอรัสในร่างกาย  ช่วยสังเคราะห์ ซึ่งเป็นสารที่จำเป็นในการสร้าง </a:t>
            </a:r>
            <a:r>
              <a:rPr lang="th-TH" sz="3600" dirty="0" err="1" smtClean="0">
                <a:solidFill>
                  <a:srgbClr val="FF0066"/>
                </a:solidFill>
              </a:rPr>
              <a:t>คอลลา</a:t>
            </a:r>
            <a:r>
              <a:rPr lang="th-TH" sz="3600" dirty="0" smtClean="0">
                <a:solidFill>
                  <a:srgbClr val="FF0066"/>
                </a:solidFill>
              </a:rPr>
              <a:t>เจน</a:t>
            </a:r>
            <a:endParaRPr lang="th-TH" sz="36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ร่างกายเมื่อได้รับวิตามิน </a:t>
            </a:r>
            <a:r>
              <a:rPr lang="en-US" b="1" u="sng" dirty="0" smtClean="0">
                <a:latin typeface="French Script MT" pitchFamily="66" charset="0"/>
              </a:rPr>
              <a:t>D</a:t>
            </a:r>
            <a:endParaRPr lang="th-TH" b="1" u="sng" dirty="0">
              <a:latin typeface="French Script MT" pitchFamily="66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b="1" dirty="0" smtClean="0">
                <a:solidFill>
                  <a:srgbClr val="C00000"/>
                </a:solidFill>
              </a:rPr>
              <a:t>วิตามินดี เป็นวิตามินที่ร่างกายต้องการเพื่อการรักษาภาวะสมดุลของระดับแคลเซียมในเลือดและในกระดูก เมื่อร่างกายได้รับแสงแดด ร่างกายสามารถสร้างวิตามินดีได้ เมื่อผิวหนังได้ รับแสงแดด </a:t>
            </a:r>
          </a:p>
          <a:p>
            <a:r>
              <a:rPr lang="th-TH" sz="3600" b="1" dirty="0" smtClean="0">
                <a:solidFill>
                  <a:srgbClr val="C00000"/>
                </a:solidFill>
              </a:rPr>
              <a:t>เมื่อได้รับแสงแดดพอ ไม่มีความจำเป็นที่จะต้องเสริมด้วยการรับประทานวิตามินดีในรูปวิตามินรวม หรือรับประทานอาหารที่มีการเสริมด้วยวิตามินดี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Autofit/>
          </a:bodyPr>
          <a:lstStyle/>
          <a:p>
            <a:r>
              <a:rPr lang="th-TH" sz="7200" b="1" u="sng" dirty="0" smtClean="0">
                <a:solidFill>
                  <a:srgbClr val="FF0066"/>
                </a:solidFill>
              </a:rPr>
              <a:t>วิชา คณิตศาสตร์</a:t>
            </a:r>
            <a:endParaRPr lang="th-TH" sz="7200" b="1" u="sng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ในปัจจุบัน คณิตศาสตร์เป็นศาสตร์สำคัญในการคำนวณสิ่งต่างๆรอบตัว เมื่อคำนวณหาผลได้และถูกต้องแม่นยำแล้วก็สามารถนำมาแสดงเป็น รูปแบบของกราฟ ได้ เป็นต้น  และ ณ ปัจจุบันคณิตศาสตร์ยังสามารถนำมาแสดงเป็นรูปของกราฟ และนำมาทำ สถิติ แสดงถึงการใช้พลังงานมากน้อย และสามารถ ดูเข้าใจ ได้มากกว่า</a:t>
            </a:r>
            <a:endParaRPr lang="th-TH" sz="40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b="1" u="sng" dirty="0" smtClean="0">
                <a:solidFill>
                  <a:srgbClr val="C00000"/>
                </a:solidFill>
              </a:rPr>
              <a:t>กราฟแสดงการใช้พลังงานของประเทศไทย</a:t>
            </a:r>
            <a:r>
              <a:rPr lang="en-US" b="1" u="sng" dirty="0" smtClean="0">
                <a:solidFill>
                  <a:srgbClr val="C00000"/>
                </a:solidFill>
              </a:rPr>
              <a:t/>
            </a:r>
            <a:br>
              <a:rPr lang="en-US" b="1" u="sng" dirty="0" smtClean="0">
                <a:solidFill>
                  <a:srgbClr val="C00000"/>
                </a:solidFill>
              </a:rPr>
            </a:br>
            <a:endParaRPr lang="th-TH" b="1" u="sng" dirty="0">
              <a:solidFill>
                <a:srgbClr val="C0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/>
          </a:p>
        </p:txBody>
      </p:sp>
      <p:pic>
        <p:nvPicPr>
          <p:cNvPr id="4" name="รูปภาพ 26" descr="edpr12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1357290" y="1500174"/>
            <a:ext cx="6429420" cy="4381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 smtClean="0">
                <a:solidFill>
                  <a:srgbClr val="FF0066"/>
                </a:solidFill>
              </a:rPr>
              <a:t>การใช้พลังงานรูปแบบต่างๆของไทย คิดเป็น</a:t>
            </a:r>
            <a:r>
              <a:rPr lang="th-TH" u="sng" dirty="0" err="1" smtClean="0">
                <a:solidFill>
                  <a:srgbClr val="FF0066"/>
                </a:solidFill>
              </a:rPr>
              <a:t>เปอ</a:t>
            </a:r>
            <a:r>
              <a:rPr lang="th-TH" u="sng" dirty="0" smtClean="0">
                <a:solidFill>
                  <a:srgbClr val="FF0066"/>
                </a:solidFill>
              </a:rPr>
              <a:t>เซ็น</a:t>
            </a:r>
            <a:endParaRPr lang="th-TH" u="sng" dirty="0">
              <a:solidFill>
                <a:srgbClr val="FF0066"/>
              </a:solidFill>
            </a:endParaRPr>
          </a:p>
        </p:txBody>
      </p:sp>
      <p:pic>
        <p:nvPicPr>
          <p:cNvPr id="4" name="รูปภาพ 28" descr="Energy-consumption-by-sector.pn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527" y="1600200"/>
            <a:ext cx="6788945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FF0066"/>
                </a:solidFill>
              </a:rPr>
              <a:t>สรุปได้ว่า คณิตศาสตร์สำคัญกับการใช้พลังงานเป็นอย่างมาก เพราะคณิตศาสตร์สามารถคำนวณ และแสดงเป็นเปอร์เซ็นต์ และกราฟ เพื่อให้ผู้ศึกษาสามารถเข้าใจได้ง่ายมากขึ้น และไม่สับสนในการดูกราฟอย่างง่าย</a:t>
            </a:r>
            <a:endParaRPr lang="th-TH" sz="4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Autofit/>
          </a:bodyPr>
          <a:lstStyle/>
          <a:p>
            <a:r>
              <a:rPr lang="th-TH" sz="7200" b="1" u="sng" dirty="0" smtClean="0">
                <a:solidFill>
                  <a:srgbClr val="FF0000"/>
                </a:solidFill>
              </a:rPr>
              <a:t>วิชา ชีววิทยา</a:t>
            </a:r>
            <a:endParaRPr lang="th-TH" sz="7200" b="1" u="sng" dirty="0">
              <a:solidFill>
                <a:srgbClr val="FF0000"/>
              </a:solidFill>
            </a:endParaRPr>
          </a:p>
        </p:txBody>
      </p:sp>
      <p:pic>
        <p:nvPicPr>
          <p:cNvPr id="4" name="รูปภาพ 3" descr="re-energ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941320"/>
            <a:ext cx="6786610" cy="2559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จัดทำโดย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th-TH" dirty="0" smtClean="0"/>
              <a:t>นางสาว รัตนาวดี	หมื่นศรีภูมิ	 ม</a:t>
            </a:r>
            <a:r>
              <a:rPr lang="en-US" dirty="0" smtClean="0"/>
              <a:t>.5</a:t>
            </a:r>
            <a:r>
              <a:rPr lang="th-TH" dirty="0" smtClean="0"/>
              <a:t>/</a:t>
            </a:r>
            <a:r>
              <a:rPr lang="en-US" dirty="0" smtClean="0"/>
              <a:t>2</a:t>
            </a:r>
            <a:endParaRPr lang="th-TH" dirty="0" smtClean="0"/>
          </a:p>
          <a:p>
            <a:pPr algn="ctr"/>
            <a:r>
              <a:rPr lang="th-TH" dirty="0" smtClean="0"/>
              <a:t>นางสาว นันทิสา	ศรีกระทุม	 ม</a:t>
            </a:r>
            <a:r>
              <a:rPr lang="en-US" dirty="0" smtClean="0"/>
              <a:t>.5</a:t>
            </a:r>
            <a:r>
              <a:rPr lang="th-TH" dirty="0" smtClean="0"/>
              <a:t>/</a:t>
            </a:r>
            <a:r>
              <a:rPr lang="en-US" dirty="0" smtClean="0"/>
              <a:t>2</a:t>
            </a:r>
            <a:endParaRPr lang="th-TH" dirty="0" smtClean="0"/>
          </a:p>
          <a:p>
            <a:pPr algn="ctr"/>
            <a:r>
              <a:rPr lang="th-TH" dirty="0" smtClean="0"/>
              <a:t>นางสาว ดรุณี	คำภาสุข	 ม</a:t>
            </a:r>
            <a:r>
              <a:rPr lang="en-US" dirty="0" smtClean="0"/>
              <a:t>.5</a:t>
            </a:r>
            <a:r>
              <a:rPr lang="th-TH" dirty="0" smtClean="0"/>
              <a:t>/</a:t>
            </a:r>
            <a:r>
              <a:rPr lang="en-US" dirty="0" smtClean="0"/>
              <a:t>2</a:t>
            </a:r>
            <a:endParaRPr lang="th-TH" dirty="0" smtClean="0"/>
          </a:p>
          <a:p>
            <a:pPr algn="ctr"/>
            <a:r>
              <a:rPr lang="th-TH" dirty="0" smtClean="0"/>
              <a:t>นางสาว </a:t>
            </a:r>
            <a:r>
              <a:rPr lang="th-TH" dirty="0" err="1" smtClean="0"/>
              <a:t>ณัฐ</a:t>
            </a:r>
            <a:r>
              <a:rPr lang="th-TH" dirty="0" smtClean="0"/>
              <a:t>ริกา	คงเพียร		 ม</a:t>
            </a:r>
            <a:r>
              <a:rPr lang="en-US" dirty="0" smtClean="0"/>
              <a:t>.5</a:t>
            </a:r>
            <a:r>
              <a:rPr lang="th-TH" dirty="0" smtClean="0"/>
              <a:t>/</a:t>
            </a:r>
            <a:r>
              <a:rPr lang="en-US" dirty="0" smtClean="0"/>
              <a:t>2</a:t>
            </a:r>
            <a:endParaRPr lang="th-TH" dirty="0" smtClean="0"/>
          </a:p>
          <a:p>
            <a:pPr algn="ctr"/>
            <a:r>
              <a:rPr lang="th-TH" dirty="0" smtClean="0"/>
              <a:t>นางสาว สุวิภา	โคตรธรา	 ม</a:t>
            </a:r>
            <a:r>
              <a:rPr lang="en-US" dirty="0" smtClean="0"/>
              <a:t>.5</a:t>
            </a:r>
            <a:r>
              <a:rPr lang="th-TH" dirty="0" smtClean="0"/>
              <a:t>/</a:t>
            </a:r>
            <a:r>
              <a:rPr lang="en-US" dirty="0" smtClean="0"/>
              <a:t>2</a:t>
            </a:r>
            <a:endParaRPr lang="th-TH" dirty="0" smtClean="0"/>
          </a:p>
          <a:p>
            <a:pPr algn="ctr"/>
            <a:r>
              <a:rPr lang="th-TH" dirty="0" smtClean="0"/>
              <a:t>นาย บัณฑิต		แสงอาทิตย์	 ม</a:t>
            </a:r>
            <a:r>
              <a:rPr lang="en-US" dirty="0" smtClean="0"/>
              <a:t>.5</a:t>
            </a:r>
            <a:r>
              <a:rPr lang="th-TH" dirty="0" smtClean="0"/>
              <a:t>/</a:t>
            </a:r>
            <a:r>
              <a:rPr lang="en-US" dirty="0" smtClean="0"/>
              <a:t>2</a:t>
            </a:r>
            <a:endParaRPr lang="th-TH" dirty="0" smtClean="0"/>
          </a:p>
          <a:p>
            <a:pPr algn="ctr"/>
            <a:r>
              <a:rPr lang="th-TH" dirty="0" smtClean="0"/>
              <a:t>โรงเรียนอุดร</a:t>
            </a:r>
            <a:r>
              <a:rPr lang="th-TH" dirty="0" err="1" smtClean="0"/>
              <a:t>ธรร</a:t>
            </a:r>
            <a:r>
              <a:rPr lang="th-TH" dirty="0" smtClean="0"/>
              <a:t>มานุสรณ์	</a:t>
            </a:r>
          </a:p>
          <a:p>
            <a:pPr algn="ctr"/>
            <a:endParaRPr lang="th-TH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 พลังงาน</a:t>
            </a:r>
            <a:r>
              <a:rPr lang="th-TH" b="1" dirty="0" err="1" smtClean="0"/>
              <a:t>ชีว</a:t>
            </a:r>
            <a:r>
              <a:rPr lang="th-TH" b="1" dirty="0" smtClean="0"/>
              <a:t>มวล</a:t>
            </a:r>
            <a:r>
              <a:rPr lang="en-US" b="1" dirty="0" smtClean="0"/>
              <a:t> (Biomass Energy) 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b="1" dirty="0" smtClean="0">
                <a:solidFill>
                  <a:srgbClr val="FF0066"/>
                </a:solidFill>
              </a:rPr>
              <a:t>พลังงานที่สะสมอยู่ในสิ่งมีชีวิตที่เราสามารถนำมาใช้ทำงานได้ เช่น ต้นไม้ กิ่งไม้ หรือเศษวัสดุจากการเกษตรหรืออุตสาหกรรม เช่น แกลบ ฟาง ชานอ้อย ขี้เลื่อย เศษไม้ เปลือกไม้ มูลสัตว์ รวมทั้งของเหลือหรือขยะจากครัวเรือนมนุษย์</a:t>
            </a:r>
            <a:endParaRPr lang="en-US" sz="4000" dirty="0" smtClean="0">
              <a:solidFill>
                <a:srgbClr val="FF0066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err="1" smtClean="0">
                <a:latin typeface="Harlow Solid Italic" pitchFamily="82" charset="0"/>
              </a:rPr>
              <a:t>ชีว</a:t>
            </a:r>
            <a:r>
              <a:rPr lang="th-TH" b="1" dirty="0" smtClean="0">
                <a:latin typeface="Harlow Solid Italic" pitchFamily="82" charset="0"/>
              </a:rPr>
              <a:t>มวล</a:t>
            </a:r>
            <a:r>
              <a:rPr lang="en-US" b="1" dirty="0" smtClean="0">
                <a:latin typeface="Harlow Solid Italic" pitchFamily="82" charset="0"/>
              </a:rPr>
              <a:t>(Biomass Energy) </a:t>
            </a:r>
            <a:endParaRPr lang="th-TH" dirty="0">
              <a:latin typeface="Harlow Solid Italic" pitchFamily="82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C00000"/>
                </a:solidFill>
              </a:rPr>
              <a:t>ดวงอาทิตย์ นั้นเปรียบเสมือนต้นกำเนิดของพลังงานทดแทนในทุกๆ ด้าน พลังงาน</a:t>
            </a:r>
            <a:r>
              <a:rPr lang="th-TH" b="1" dirty="0" err="1" smtClean="0">
                <a:solidFill>
                  <a:srgbClr val="C00000"/>
                </a:solidFill>
              </a:rPr>
              <a:t>ชีว</a:t>
            </a:r>
            <a:r>
              <a:rPr lang="th-TH" b="1" dirty="0" smtClean="0">
                <a:solidFill>
                  <a:srgbClr val="C00000"/>
                </a:solidFill>
              </a:rPr>
              <a:t>มวล ก็เป็นหนึ่งในพลังงานทดแทนที่มี  แหล่งกำเนิดจากพระอาทิตย์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th-TH" b="1" dirty="0" smtClean="0">
                <a:solidFill>
                  <a:srgbClr val="C00000"/>
                </a:solidFill>
              </a:rPr>
              <a:t>พลังงาน</a:t>
            </a:r>
            <a:r>
              <a:rPr lang="th-TH" b="1" dirty="0" err="1" smtClean="0">
                <a:solidFill>
                  <a:srgbClr val="C00000"/>
                </a:solidFill>
              </a:rPr>
              <a:t>ชีว</a:t>
            </a:r>
            <a:r>
              <a:rPr lang="th-TH" b="1" dirty="0" smtClean="0">
                <a:solidFill>
                  <a:srgbClr val="C00000"/>
                </a:solidFill>
              </a:rPr>
              <a:t>มวลยังไม่หมดแค่นำเศษไม้มาเผาไหม้เพื่อผลิตพลังงานแค่นั้น ยังมีอีกหลายวิธีที่เราสามารถใช้ประโยชน์จากของที่เราเห็นว่าสิ้นประโยชน์การใช้ไปแล้ว อาทิเช่น เราสามารถนำก๊าซมีเทนที่เกิดจากการ</a:t>
            </a:r>
            <a:r>
              <a:rPr lang="th-TH" b="1" dirty="0" err="1" smtClean="0">
                <a:solidFill>
                  <a:srgbClr val="C00000"/>
                </a:solidFill>
              </a:rPr>
              <a:t>หมักหมม</a:t>
            </a:r>
            <a:r>
              <a:rPr lang="th-TH" b="1" dirty="0" smtClean="0">
                <a:solidFill>
                  <a:srgbClr val="C00000"/>
                </a:solidFill>
              </a:rPr>
              <a:t>ของเศษขยะ มาผลิตเป็นกระแสไฟฟ้าหรือใช้หุงต้มได้</a:t>
            </a:r>
            <a:endParaRPr lang="th-TH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solidFill>
                  <a:schemeClr val="accent4">
                    <a:lumMod val="75000"/>
                  </a:schemeClr>
                </a:solidFill>
              </a:rPr>
              <a:t>การใช้พลังงาน </a:t>
            </a:r>
            <a:r>
              <a:rPr lang="th-TH" b="1" u="sng" dirty="0" err="1" smtClean="0">
                <a:solidFill>
                  <a:schemeClr val="accent4">
                    <a:lumMod val="75000"/>
                  </a:schemeClr>
                </a:solidFill>
              </a:rPr>
              <a:t>ชีว</a:t>
            </a:r>
            <a:r>
              <a:rPr lang="th-TH" b="1" u="sng" dirty="0" smtClean="0">
                <a:solidFill>
                  <a:schemeClr val="accent4">
                    <a:lumMod val="75000"/>
                  </a:schemeClr>
                </a:solidFill>
              </a:rPr>
              <a:t>มวล</a:t>
            </a:r>
            <a:endParaRPr lang="th-TH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>
                <a:solidFill>
                  <a:srgbClr val="C00000"/>
                </a:solidFill>
              </a:rPr>
              <a:t>วิธีการนำเอาพลังงาน</a:t>
            </a:r>
            <a:r>
              <a:rPr lang="th-TH" sz="3600" dirty="0" err="1" smtClean="0">
                <a:solidFill>
                  <a:srgbClr val="C00000"/>
                </a:solidFill>
              </a:rPr>
              <a:t>ชีว</a:t>
            </a:r>
            <a:r>
              <a:rPr lang="th-TH" sz="3600" dirty="0" smtClean="0">
                <a:solidFill>
                  <a:srgbClr val="C00000"/>
                </a:solidFill>
              </a:rPr>
              <a:t>มวลมาใช้แบบง่ายๆ ก็คือ เรานำเอาซากของต้นไม้และเศษอื่นๆ รวมถึงของเสียจากโรงงานและจากฟาร์มไปยังโรงไฟฟ้า</a:t>
            </a:r>
            <a:r>
              <a:rPr lang="th-TH" sz="3600" dirty="0" err="1" smtClean="0">
                <a:solidFill>
                  <a:srgbClr val="C00000"/>
                </a:solidFill>
              </a:rPr>
              <a:t>ชีว</a:t>
            </a:r>
            <a:r>
              <a:rPr lang="th-TH" sz="3600" dirty="0" smtClean="0">
                <a:solidFill>
                  <a:srgbClr val="C00000"/>
                </a:solidFill>
              </a:rPr>
              <a:t>มวล</a:t>
            </a:r>
            <a:r>
              <a:rPr lang="en-US" sz="3600" dirty="0" smtClean="0">
                <a:solidFill>
                  <a:srgbClr val="C00000"/>
                </a:solidFill>
              </a:rPr>
              <a:t> </a:t>
            </a:r>
            <a:r>
              <a:rPr lang="th-TH" sz="3600" dirty="0" smtClean="0">
                <a:solidFill>
                  <a:srgbClr val="C00000"/>
                </a:solidFill>
              </a:rPr>
              <a:t>ในโรงผลิตไฟฟ้าจะมีเตาเผาขนาดใหญ่ซึ่งจะมีเผาไหม้</a:t>
            </a:r>
            <a:r>
              <a:rPr lang="th-TH" sz="3600" dirty="0" err="1" smtClean="0">
                <a:solidFill>
                  <a:srgbClr val="C00000"/>
                </a:solidFill>
              </a:rPr>
              <a:t>ชีว</a:t>
            </a:r>
            <a:r>
              <a:rPr lang="th-TH" sz="3600" dirty="0" smtClean="0">
                <a:solidFill>
                  <a:srgbClr val="C00000"/>
                </a:solidFill>
              </a:rPr>
              <a:t>มวลปลดปล่อยพลังงานที่สะสมอยู่ พลังงานที่สะสมอยู่ใน</a:t>
            </a:r>
            <a:r>
              <a:rPr lang="th-TH" sz="3600" dirty="0" err="1" smtClean="0">
                <a:solidFill>
                  <a:srgbClr val="C00000"/>
                </a:solidFill>
              </a:rPr>
              <a:t>ชีว</a:t>
            </a:r>
            <a:r>
              <a:rPr lang="th-TH" sz="3600" dirty="0" smtClean="0">
                <a:solidFill>
                  <a:srgbClr val="C00000"/>
                </a:solidFill>
              </a:rPr>
              <a:t>มวลจะเปลี่ยนรูปแบบเป็นพลังงานความร้อน แล้วเรานำความร้อนนั้นมาต้มน้ำในหม้อน้ำขนาดใหญ่จนเกิดเป็นไอน้ำ เรานำไอน้ำนั้นมาใช้ในการหมุนเครื่องกำเนิดไฟฟ้า</a:t>
            </a:r>
            <a:endParaRPr lang="en-US" sz="3600" dirty="0" smtClean="0">
              <a:solidFill>
                <a:srgbClr val="C00000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 err="1" smtClean="0">
                <a:solidFill>
                  <a:srgbClr val="C00000"/>
                </a:solidFill>
              </a:rPr>
              <a:t>เกิดวัฏ</a:t>
            </a:r>
            <a:r>
              <a:rPr lang="th-TH" u="sng" dirty="0" smtClean="0">
                <a:solidFill>
                  <a:srgbClr val="C00000"/>
                </a:solidFill>
              </a:rPr>
              <a:t>จักรหมุนเวียนของก๊าซคาร์บอน</a:t>
            </a:r>
            <a:endParaRPr lang="th-TH" dirty="0"/>
          </a:p>
        </p:txBody>
      </p:sp>
      <p:pic>
        <p:nvPicPr>
          <p:cNvPr id="4" name="ctl00_ContentPlaceHolder1_gvType1_ctl02_Image1" descr="http://www.siamtownus.com/Resource/images/news/19/Img110200060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8001056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 err="1" smtClean="0">
                <a:solidFill>
                  <a:srgbClr val="C00000"/>
                </a:solidFill>
              </a:rPr>
              <a:t>เกิดวัฏ</a:t>
            </a:r>
            <a:r>
              <a:rPr lang="th-TH" u="sng" dirty="0" smtClean="0">
                <a:solidFill>
                  <a:srgbClr val="C00000"/>
                </a:solidFill>
              </a:rPr>
              <a:t>จักรหมุนเวียนของก๊าซคาร์บอน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>
                <a:solidFill>
                  <a:srgbClr val="FF0000"/>
                </a:solidFill>
              </a:rPr>
              <a:t>สิ่งแวดล้อมหรือ จริงๆ แล้วการเผาไหม้ซากไม้ทำให้ก๊าซคาร์บอนที่สะสมอยู่ในซากไม้ปลดปล่อยออกมา แต่ทว่าเมื่อเราปลูกต้นไม้ใหม่ขึ้นมาทดแทน ก๊าซคาร์บอนที่ถูกปล่อยออกมาก็จะถูกดูดสะสมเก็บเข้าไปในต้นไม้ใหม่ ทำให้</a:t>
            </a:r>
            <a:r>
              <a:rPr lang="th-TH" sz="3600" dirty="0" err="1" smtClean="0">
                <a:solidFill>
                  <a:srgbClr val="FF0000"/>
                </a:solidFill>
              </a:rPr>
              <a:t>เกิดวัฏ</a:t>
            </a:r>
            <a:r>
              <a:rPr lang="th-TH" sz="3600" dirty="0" smtClean="0">
                <a:solidFill>
                  <a:srgbClr val="FF0000"/>
                </a:solidFill>
              </a:rPr>
              <a:t>จักรหมุนเวียนของก๊าซคาร์บอน โดยที่มันจะไม่ลอยขึ้นไปทำลายชั้นบรรยากาศ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143000"/>
          </a:xfrm>
        </p:spPr>
        <p:txBody>
          <a:bodyPr>
            <a:noAutofit/>
          </a:bodyPr>
          <a:lstStyle/>
          <a:p>
            <a:r>
              <a:rPr lang="th-TH" sz="7200" b="1" u="sng" dirty="0" smtClean="0">
                <a:solidFill>
                  <a:schemeClr val="tx2">
                    <a:lumMod val="50000"/>
                  </a:schemeClr>
                </a:solidFill>
              </a:rPr>
              <a:t>วิชา ฟิสิกส์</a:t>
            </a:r>
            <a:endParaRPr lang="th-TH" sz="72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 smtClean="0">
                <a:solidFill>
                  <a:srgbClr val="C00000"/>
                </a:solidFill>
              </a:rPr>
              <a:t>พลังงาน มี </a:t>
            </a:r>
            <a:r>
              <a:rPr lang="en-US" u="sng" dirty="0" smtClean="0">
                <a:solidFill>
                  <a:srgbClr val="C00000"/>
                </a:solidFill>
              </a:rPr>
              <a:t>2 </a:t>
            </a:r>
            <a:r>
              <a:rPr lang="th-TH" u="sng" dirty="0" smtClean="0">
                <a:solidFill>
                  <a:srgbClr val="C00000"/>
                </a:solidFill>
              </a:rPr>
              <a:t>ความหมายคือ</a:t>
            </a:r>
            <a:endParaRPr lang="th-TH" u="sng" dirty="0">
              <a:solidFill>
                <a:srgbClr val="C0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1.</a:t>
            </a:r>
            <a:r>
              <a:rPr lang="th-TH" sz="3600" dirty="0" smtClean="0">
                <a:solidFill>
                  <a:srgbClr val="FF0066"/>
                </a:solidFill>
              </a:rPr>
              <a:t> พลังงาน คือ</a:t>
            </a:r>
            <a:r>
              <a:rPr lang="th-TH" sz="3600" b="1" dirty="0" smtClean="0">
                <a:solidFill>
                  <a:srgbClr val="FF0066"/>
                </a:solidFill>
              </a:rPr>
              <a:t> </a:t>
            </a:r>
            <a:r>
              <a:rPr lang="th-TH" sz="3600" dirty="0" smtClean="0">
                <a:solidFill>
                  <a:srgbClr val="FF0066"/>
                </a:solidFill>
              </a:rPr>
              <a:t>ความสามารถที่จะทำงานได้ ความสามารถดังกล่าวนี้เป็น ความสามารถของวัตถุใดมีพลังงานวัตถุนั้นก็สามารถทำงานได้และคำว่างานในที่นี้เป็นผลของการกระทำของแรง ซึ่งทำให้วัตถุเคลื่อนที่ไปในแนวของแรงสิ่งใดก็ตามที่สามารถทำให้วัตถุเปลี่ยนตำแหน่งหรือเคลื่อนที่ไปจากที่เดิมได้สิ่งนั้นย่อมมีพลังงานอยู่ภายใน </a:t>
            </a:r>
            <a:br>
              <a:rPr lang="th-TH" sz="3600" dirty="0" smtClean="0">
                <a:solidFill>
                  <a:srgbClr val="FF0066"/>
                </a:solidFill>
              </a:rPr>
            </a:br>
            <a:endParaRPr lang="th-TH" sz="36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/>
          </a:bodyPr>
          <a:lstStyle/>
          <a:p>
            <a:r>
              <a:rPr lang="th-TH" sz="3600" dirty="0" smtClean="0">
                <a:solidFill>
                  <a:srgbClr val="C00000"/>
                </a:solidFill>
              </a:rPr>
              <a:t>พลังงาน คือ ความสามารถที่จะทำงานได้โดยอาศัยแรงงานที่มีอยู่แล้วตามธรรมชาติโดยตรง และที่มนุษย์ใช้ความรู้วิทยาศาสตร์และเทคโนโลยีดัดแปลงใช้จากพลังงานตามธรรมชาติ ตามคำนิยามของนักวิทยาศาสตร์ พลังงาน (</a:t>
            </a:r>
            <a:r>
              <a:rPr lang="en-US" sz="3600" dirty="0" smtClean="0">
                <a:solidFill>
                  <a:srgbClr val="C00000"/>
                </a:solidFill>
              </a:rPr>
              <a:t>Energy) </a:t>
            </a:r>
            <a:r>
              <a:rPr lang="th-TH" sz="3600" dirty="0" smtClean="0">
                <a:solidFill>
                  <a:srgbClr val="C00000"/>
                </a:solidFill>
              </a:rPr>
              <a:t>คือ ความสามารถในการทำงาน (</a:t>
            </a:r>
            <a:r>
              <a:rPr lang="en-US" sz="3600" dirty="0" smtClean="0">
                <a:solidFill>
                  <a:srgbClr val="C00000"/>
                </a:solidFill>
              </a:rPr>
              <a:t>Ability to do work) </a:t>
            </a:r>
            <a:r>
              <a:rPr lang="th-TH" sz="3600" dirty="0" smtClean="0">
                <a:solidFill>
                  <a:srgbClr val="C00000"/>
                </a:solidFill>
              </a:rPr>
              <a:t>โดยการทำงานนี้อาจจะอยู่ในรูปของการเคลื่อนที่หรือเปลี่ยนรูปของวัตถุก็ได้ </a:t>
            </a:r>
            <a:endParaRPr lang="th-TH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1857364"/>
            <a:ext cx="8229600" cy="1143000"/>
          </a:xfrm>
        </p:spPr>
        <p:txBody>
          <a:bodyPr>
            <a:noAutofit/>
          </a:bodyPr>
          <a:lstStyle/>
          <a:p>
            <a:r>
              <a:rPr lang="th-TH" sz="7200" u="sng" dirty="0" smtClean="0">
                <a:solidFill>
                  <a:srgbClr val="C00000"/>
                </a:solidFill>
              </a:rPr>
              <a:t>วิชาภาษาไทย</a:t>
            </a:r>
            <a:endParaRPr lang="th-TH" sz="72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8000" b="1" u="sng" dirty="0" smtClean="0">
                <a:solidFill>
                  <a:srgbClr val="FF0066"/>
                </a:solidFill>
              </a:rPr>
              <a:t>พลังงานเสียง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/>
          </a:bodyPr>
          <a:lstStyle/>
          <a:p>
            <a:r>
              <a:rPr lang="th-TH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h-TH" sz="3600" dirty="0" smtClean="0"/>
              <a:t>พลังงานเสียงสำคัญมากในการเรียน ภาษาไทย ซึ่งการเรียนภาษาไทยนั่นต้อง เน้นเสียง ออกเสียง ที่จะสื่อออกมา และได้ยินรับรู้อย่างชัดเจน หากข้อมูลเสียงที่สื่อออกมาไม่ชัดเจนอาจทำให้ข้อมูลนั้นผิดพลาดได้ ในปัจจุบันนี้มีตัวช่วยในการให้เสียงดังและฟังชัดมากขึ้น เช่น ลำโพง ไมล์ เป็นต้น ทั้งนี้ทำให้การสื่อสารพัฒนาและสามารถทำให้ผู้ฟังได้ยินชัดเจนมากขึ้น</a:t>
            </a:r>
            <a:endParaRPr lang="th-TH" sz="36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/>
          <a:lstStyle/>
          <a:p>
            <a:r>
              <a:rPr lang="th-TH" dirty="0" smtClean="0"/>
              <a:t> พลังงานรูปแบบต่างๆ</a:t>
            </a:r>
            <a:endParaRPr lang="th-TH" dirty="0"/>
          </a:p>
        </p:txBody>
      </p:sp>
      <p:pic>
        <p:nvPicPr>
          <p:cNvPr id="11" name="รูปภาพ 10" descr="12jan53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3438" cy="2786058"/>
          </a:xfrm>
          <a:prstGeom prst="rect">
            <a:avLst/>
          </a:prstGeom>
        </p:spPr>
      </p:pic>
      <p:pic>
        <p:nvPicPr>
          <p:cNvPr id="12" name="รูปภาพ 11" descr="01072011-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0"/>
            <a:ext cx="4500562" cy="2786058"/>
          </a:xfrm>
          <a:prstGeom prst="rect">
            <a:avLst/>
          </a:prstGeom>
        </p:spPr>
      </p:pic>
      <p:pic>
        <p:nvPicPr>
          <p:cNvPr id="13" name="รูปภาพ 12" descr="article-1419--Newsoras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1877"/>
            <a:ext cx="4357686" cy="3286124"/>
          </a:xfrm>
          <a:prstGeom prst="rect">
            <a:avLst/>
          </a:prstGeom>
        </p:spPr>
      </p:pic>
      <p:pic>
        <p:nvPicPr>
          <p:cNvPr id="14" name="รูปภาพ 13" descr="ปตท.สผ.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3571876"/>
            <a:ext cx="4786314" cy="3286124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8000" b="1" u="sng" dirty="0" smtClean="0">
                <a:solidFill>
                  <a:srgbClr val="FF0066"/>
                </a:solidFill>
              </a:rPr>
              <a:t>ภาษามีพลัง</a:t>
            </a:r>
            <a:r>
              <a:rPr lang="en-US" b="1" u="sng" dirty="0" smtClean="0">
                <a:solidFill>
                  <a:srgbClr val="FF0066"/>
                </a:solidFill>
              </a:rPr>
              <a:t/>
            </a:r>
            <a:br>
              <a:rPr lang="en-US" b="1" u="sng" dirty="0" smtClean="0">
                <a:solidFill>
                  <a:srgbClr val="FF0066"/>
                </a:solidFill>
              </a:rPr>
            </a:br>
            <a:endParaRPr lang="th-TH" b="1" u="sng" dirty="0">
              <a:solidFill>
                <a:srgbClr val="FF0066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/>
          <a:lstStyle/>
          <a:p>
            <a:r>
              <a:rPr lang="en-US" dirty="0" smtClean="0"/>
              <a:t>      </a:t>
            </a:r>
            <a:r>
              <a:rPr lang="en-US" dirty="0" smtClean="0">
                <a:solidFill>
                  <a:srgbClr val="C00000"/>
                </a:solidFill>
              </a:rPr>
              <a:t> </a:t>
            </a:r>
            <a:r>
              <a:rPr lang="en-US" dirty="0" smtClean="0">
                <a:solidFill>
                  <a:srgbClr val="180214"/>
                </a:solidFill>
              </a:rPr>
              <a:t> </a:t>
            </a:r>
            <a:r>
              <a:rPr lang="th-TH" sz="3600" dirty="0" smtClean="0">
                <a:solidFill>
                  <a:srgbClr val="180214"/>
                </a:solidFill>
              </a:rPr>
              <a:t>ภาษา</a:t>
            </a:r>
            <a:r>
              <a:rPr lang="th-TH" sz="3600" b="1" dirty="0" smtClean="0">
                <a:solidFill>
                  <a:srgbClr val="180214"/>
                </a:solidFill>
              </a:rPr>
              <a:t>ที่ใช้สื่อสาร ก่อให้เกิดอารมณ์ เพราะภาษาถ่ายทอดอารมณ์ ถ่ายทอดความรู้สึก</a:t>
            </a:r>
            <a:r>
              <a:rPr lang="th-TH" sz="3600" dirty="0" smtClean="0">
                <a:solidFill>
                  <a:srgbClr val="180214"/>
                </a:solidFill>
              </a:rPr>
              <a:t> เช่น  ภาษาถ่ายทอดอารมณ์เศร้า</a:t>
            </a:r>
            <a:r>
              <a:rPr lang="en-US" sz="3600" dirty="0" smtClean="0">
                <a:solidFill>
                  <a:srgbClr val="180214"/>
                </a:solidFill>
              </a:rPr>
              <a:t>  </a:t>
            </a:r>
            <a:r>
              <a:rPr lang="th-TH" sz="3600" dirty="0" smtClean="0">
                <a:solidFill>
                  <a:srgbClr val="180214"/>
                </a:solidFill>
              </a:rPr>
              <a:t>การใช้คำที่มีความหมายในการคร่ำครวญ รำพัน ตัดพ้อ</a:t>
            </a:r>
            <a:r>
              <a:rPr lang="en-US" sz="3600" dirty="0" smtClean="0">
                <a:solidFill>
                  <a:srgbClr val="180214"/>
                </a:solidFill>
              </a:rPr>
              <a:t>  </a:t>
            </a:r>
            <a:r>
              <a:rPr lang="th-TH" sz="3600" dirty="0" smtClean="0">
                <a:solidFill>
                  <a:srgbClr val="180214"/>
                </a:solidFill>
              </a:rPr>
              <a:t>ทำให้เกิดอารมณ์เศร้า </a:t>
            </a:r>
            <a:r>
              <a:rPr lang="en-US" dirty="0" smtClean="0">
                <a:solidFill>
                  <a:srgbClr val="180214"/>
                </a:solidFill>
              </a:rPr>
              <a:t/>
            </a:r>
            <a:br>
              <a:rPr lang="en-US" dirty="0" smtClean="0">
                <a:solidFill>
                  <a:srgbClr val="180214"/>
                </a:solidFill>
              </a:rPr>
            </a:br>
            <a:endParaRPr lang="th-TH" dirty="0">
              <a:solidFill>
                <a:srgbClr val="180214"/>
              </a:solidFill>
            </a:endParaRPr>
          </a:p>
        </p:txBody>
      </p:sp>
      <p:pic>
        <p:nvPicPr>
          <p:cNvPr id="4" name="รูปภาพ 18" descr="image006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285852" y="3571876"/>
            <a:ext cx="6572296" cy="30003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/>
          </a:bodyPr>
          <a:lstStyle/>
          <a:p>
            <a:r>
              <a:rPr lang="th-TH" sz="3400" dirty="0" smtClean="0"/>
              <a:t>สรุปได้ว่า ภาษาไทยมีความสำคัญต่อชีวิตประจำวันมากๆ เพราะในการสื่อภาษาการออกเสียงต้องชัดเจน และมีประสิทธิภาพ ทำให้ผู้รับสารเข้าใจและรับรู้ได้ดีและชัดเจน</a:t>
            </a:r>
          </a:p>
        </p:txBody>
      </p:sp>
      <p:pic>
        <p:nvPicPr>
          <p:cNvPr id="4" name="รูปภาพ 21" descr="original_ultrasonic3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00100" y="3286124"/>
            <a:ext cx="7072362" cy="272415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071678"/>
            <a:ext cx="8229600" cy="1143000"/>
          </a:xfrm>
        </p:spPr>
        <p:txBody>
          <a:bodyPr>
            <a:noAutofit/>
          </a:bodyPr>
          <a:lstStyle/>
          <a:p>
            <a:r>
              <a:rPr lang="th-TH" sz="7200" b="1" u="sng" dirty="0" smtClean="0">
                <a:solidFill>
                  <a:srgbClr val="003300"/>
                </a:solidFill>
              </a:rPr>
              <a:t>วิชา ภาษาอังกฤษ</a:t>
            </a:r>
            <a:endParaRPr lang="th-TH" sz="7200" b="1" u="sng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u="sng" dirty="0" smtClean="0">
                <a:solidFill>
                  <a:schemeClr val="tx2">
                    <a:lumMod val="50000"/>
                  </a:schemeClr>
                </a:solidFill>
              </a:rPr>
              <a:t>ความสำคัญต่อภาษาอังกฤษ กับ ฟิสิกส์</a:t>
            </a:r>
            <a:endParaRPr lang="th-TH" sz="48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solidFill>
                  <a:srgbClr val="FF0066"/>
                </a:solidFill>
              </a:rPr>
              <a:t>ภาษาอังกฤษเป็นวิชาสำคัญ และเป็นวิชาพื้นฐานที่นักวิทยาศาสตร์ใช้กัน ในทางฟิสิกส์ได้นำภาษาอังกฤษมาเป็น ตัวอังษรแทนค่าในจำนวนต่างๆ และใช้ตัวอักษรแทนตัวเรียกต่างๆ เช่น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u="sng" dirty="0" smtClean="0">
                <a:solidFill>
                  <a:srgbClr val="FF0066"/>
                </a:solidFill>
              </a:rPr>
              <a:t>ตัวอักษร</a:t>
            </a:r>
            <a:endParaRPr lang="th-TH" sz="7200" b="1" u="sng" dirty="0">
              <a:solidFill>
                <a:srgbClr val="FF0066"/>
              </a:solidFill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1142976" y="285728"/>
          <a:ext cx="6762776" cy="642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2428892"/>
                <a:gridCol w="2833686"/>
              </a:tblGrid>
              <a:tr h="785818">
                <a:tc>
                  <a:txBody>
                    <a:bodyPr/>
                    <a:lstStyle/>
                    <a:p>
                      <a:r>
                        <a:rPr lang="th-TH" dirty="0" smtClean="0"/>
                        <a:t>ตัวใหญ่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ตัวเต็ม</a:t>
                      </a:r>
                      <a:endParaRPr lang="th-TH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ชื่อ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49191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th-TH" dirty="0" smtClean="0"/>
                    </a:p>
                    <a:p>
                      <a:r>
                        <a:rPr lang="el-GR" dirty="0" smtClean="0"/>
                        <a:t>┌</a:t>
                      </a:r>
                      <a:endParaRPr lang="th-TH" dirty="0" smtClean="0"/>
                    </a:p>
                    <a:p>
                      <a:r>
                        <a:rPr lang="th-TH" dirty="0" smtClean="0"/>
                        <a:t>∆</a:t>
                      </a:r>
                    </a:p>
                    <a:p>
                      <a:r>
                        <a:rPr lang="en-US" dirty="0" smtClean="0"/>
                        <a:t>B</a:t>
                      </a:r>
                      <a:endParaRPr lang="th-TH" dirty="0" smtClean="0"/>
                    </a:p>
                    <a:p>
                      <a:r>
                        <a:rPr lang="en-US" dirty="0" smtClean="0"/>
                        <a:t>E</a:t>
                      </a:r>
                    </a:p>
                    <a:p>
                      <a:r>
                        <a:rPr lang="en-US" dirty="0" smtClean="0"/>
                        <a:t>Z</a:t>
                      </a:r>
                    </a:p>
                    <a:p>
                      <a:r>
                        <a:rPr lang="en-US" dirty="0" smtClean="0"/>
                        <a:t>H</a:t>
                      </a:r>
                      <a:endParaRPr lang="th-TH" dirty="0" smtClean="0"/>
                    </a:p>
                    <a:p>
                      <a:r>
                        <a:rPr lang="az-Cyrl-AZ" dirty="0" smtClean="0"/>
                        <a:t>Ө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I</a:t>
                      </a:r>
                    </a:p>
                    <a:p>
                      <a:r>
                        <a:rPr lang="en-US" dirty="0" smtClean="0"/>
                        <a:t>K</a:t>
                      </a:r>
                    </a:p>
                    <a:p>
                      <a:r>
                        <a:rPr lang="en-US" dirty="0" smtClean="0"/>
                        <a:t>^</a:t>
                      </a:r>
                    </a:p>
                    <a:p>
                      <a:r>
                        <a:rPr lang="en-US" dirty="0" smtClean="0"/>
                        <a:t>M</a:t>
                      </a:r>
                    </a:p>
                    <a:p>
                      <a:r>
                        <a:rPr lang="en-US" dirty="0" smtClean="0"/>
                        <a:t>N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</a:t>
                      </a:r>
                      <a:endParaRPr lang="th-TH" dirty="0" smtClean="0"/>
                    </a:p>
                    <a:p>
                      <a:r>
                        <a:rPr lang="en-US" dirty="0" smtClean="0"/>
                        <a:t>Gamma</a:t>
                      </a:r>
                      <a:endParaRPr lang="th-TH" dirty="0" smtClean="0"/>
                    </a:p>
                    <a:p>
                      <a:r>
                        <a:rPr lang="en-US" dirty="0" smtClean="0"/>
                        <a:t>Delta</a:t>
                      </a:r>
                    </a:p>
                    <a:p>
                      <a:r>
                        <a:rPr lang="en-US" dirty="0" smtClean="0"/>
                        <a:t>Beta</a:t>
                      </a:r>
                    </a:p>
                    <a:p>
                      <a:r>
                        <a:rPr lang="en-US" dirty="0" smtClean="0"/>
                        <a:t>Epsilon</a:t>
                      </a:r>
                    </a:p>
                    <a:p>
                      <a:r>
                        <a:rPr lang="en-US" dirty="0" smtClean="0"/>
                        <a:t>Zeta</a:t>
                      </a:r>
                    </a:p>
                    <a:p>
                      <a:r>
                        <a:rPr lang="en-US" dirty="0" smtClean="0"/>
                        <a:t>Eta</a:t>
                      </a:r>
                      <a:endParaRPr lang="th-TH" dirty="0" smtClean="0"/>
                    </a:p>
                    <a:p>
                      <a:r>
                        <a:rPr lang="en-US" dirty="0" smtClean="0"/>
                        <a:t>Theta</a:t>
                      </a:r>
                    </a:p>
                    <a:p>
                      <a:r>
                        <a:rPr lang="en-US" dirty="0" smtClean="0"/>
                        <a:t>Iota</a:t>
                      </a:r>
                    </a:p>
                    <a:p>
                      <a:r>
                        <a:rPr lang="en-US" dirty="0" smtClean="0"/>
                        <a:t>Kappa</a:t>
                      </a:r>
                    </a:p>
                    <a:p>
                      <a:r>
                        <a:rPr lang="en-US" dirty="0" smtClean="0"/>
                        <a:t>Lambda</a:t>
                      </a:r>
                    </a:p>
                    <a:p>
                      <a:r>
                        <a:rPr lang="en-US" dirty="0" smtClean="0"/>
                        <a:t>Mu</a:t>
                      </a:r>
                    </a:p>
                    <a:p>
                      <a:r>
                        <a:rPr lang="en-US" dirty="0" smtClean="0"/>
                        <a:t>Nu</a:t>
                      </a:r>
                      <a:endParaRPr lang="th-TH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แอลฟา</a:t>
                      </a:r>
                    </a:p>
                    <a:p>
                      <a:r>
                        <a:rPr lang="th-TH" dirty="0" smtClean="0"/>
                        <a:t>แกมมา</a:t>
                      </a:r>
                    </a:p>
                    <a:p>
                      <a:r>
                        <a:rPr lang="th-TH" dirty="0" err="1" smtClean="0"/>
                        <a:t>เดล</a:t>
                      </a:r>
                      <a:r>
                        <a:rPr lang="th-TH" dirty="0" smtClean="0"/>
                        <a:t>ตา</a:t>
                      </a:r>
                      <a:endParaRPr lang="en-US" dirty="0" smtClean="0"/>
                    </a:p>
                    <a:p>
                      <a:r>
                        <a:rPr lang="th-TH" dirty="0" smtClean="0"/>
                        <a:t>บีตา</a:t>
                      </a:r>
                    </a:p>
                    <a:p>
                      <a:r>
                        <a:rPr lang="th-TH" dirty="0" err="1" smtClean="0"/>
                        <a:t>เอป</a:t>
                      </a:r>
                      <a:r>
                        <a:rPr lang="th-TH" dirty="0" smtClean="0"/>
                        <a:t>ไซลอน</a:t>
                      </a:r>
                    </a:p>
                    <a:p>
                      <a:r>
                        <a:rPr lang="th-TH" dirty="0" smtClean="0"/>
                        <a:t>ซีตา</a:t>
                      </a:r>
                    </a:p>
                    <a:p>
                      <a:r>
                        <a:rPr lang="th-TH" dirty="0" err="1" smtClean="0"/>
                        <a:t>อีต้า</a:t>
                      </a:r>
                      <a:endParaRPr lang="th-TH" dirty="0" smtClean="0"/>
                    </a:p>
                    <a:p>
                      <a:r>
                        <a:rPr lang="th-TH" dirty="0" err="1" smtClean="0"/>
                        <a:t>ทีต้า</a:t>
                      </a:r>
                      <a:endParaRPr lang="th-TH" dirty="0" smtClean="0"/>
                    </a:p>
                    <a:p>
                      <a:r>
                        <a:rPr lang="th-TH" dirty="0" smtClean="0"/>
                        <a:t>ไอโอตา</a:t>
                      </a:r>
                    </a:p>
                    <a:p>
                      <a:r>
                        <a:rPr lang="th-TH" dirty="0" err="1" smtClean="0"/>
                        <a:t>แคป</a:t>
                      </a:r>
                      <a:r>
                        <a:rPr lang="th-TH" dirty="0" smtClean="0"/>
                        <a:t>ปา</a:t>
                      </a:r>
                      <a:endParaRPr lang="en-US" dirty="0" smtClean="0"/>
                    </a:p>
                    <a:p>
                      <a:r>
                        <a:rPr lang="th-TH" dirty="0" err="1" smtClean="0"/>
                        <a:t>แลมบ์</a:t>
                      </a:r>
                      <a:r>
                        <a:rPr lang="th-TH" dirty="0" smtClean="0"/>
                        <a:t>ดา</a:t>
                      </a:r>
                    </a:p>
                    <a:p>
                      <a:r>
                        <a:rPr lang="th-TH" dirty="0" err="1" smtClean="0"/>
                        <a:t>มิว</a:t>
                      </a:r>
                      <a:endParaRPr lang="th-TH" dirty="0" smtClean="0"/>
                    </a:p>
                    <a:p>
                      <a:r>
                        <a:rPr lang="th-TH" dirty="0" err="1" smtClean="0"/>
                        <a:t>นิว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142976" y="714356"/>
          <a:ext cx="7000924" cy="5571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860"/>
                <a:gridCol w="2767032"/>
                <a:gridCol w="2767032"/>
              </a:tblGrid>
              <a:tr h="785818">
                <a:tc>
                  <a:txBody>
                    <a:bodyPr/>
                    <a:lstStyle/>
                    <a:p>
                      <a:r>
                        <a:rPr lang="th-TH" dirty="0" smtClean="0"/>
                        <a:t>ตัวใหญ่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ชื่อเต็ม</a:t>
                      </a:r>
                      <a:endParaRPr lang="th-TH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ชื่อ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14063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th-TH" dirty="0" smtClean="0"/>
                    </a:p>
                    <a:p>
                      <a:r>
                        <a:rPr lang="en-US" dirty="0" smtClean="0"/>
                        <a:t>∏</a:t>
                      </a:r>
                    </a:p>
                    <a:p>
                      <a:r>
                        <a:rPr lang="en-US" dirty="0" smtClean="0"/>
                        <a:t>P</a:t>
                      </a:r>
                    </a:p>
                    <a:p>
                      <a:r>
                        <a:rPr lang="en-US" dirty="0" smtClean="0"/>
                        <a:t>T</a:t>
                      </a:r>
                    </a:p>
                    <a:p>
                      <a:r>
                        <a:rPr lang="en-US" dirty="0" smtClean="0"/>
                        <a:t>Y</a:t>
                      </a:r>
                    </a:p>
                    <a:p>
                      <a:r>
                        <a:rPr lang="en-US" dirty="0" smtClean="0"/>
                        <a:t>X</a:t>
                      </a:r>
                    </a:p>
                    <a:p>
                      <a:r>
                        <a:rPr lang="en-US" dirty="0" smtClean="0"/>
                        <a:t>Ʃ</a:t>
                      </a:r>
                    </a:p>
                    <a:p>
                      <a:r>
                        <a:rPr lang="en-US" dirty="0" smtClean="0"/>
                        <a:t>ɸ</a:t>
                      </a:r>
                    </a:p>
                    <a:p>
                      <a:r>
                        <a:rPr lang="en-US" dirty="0" smtClean="0"/>
                        <a:t>ᴪ</a:t>
                      </a:r>
                    </a:p>
                    <a:p>
                      <a:r>
                        <a:rPr lang="en-US" dirty="0" smtClean="0"/>
                        <a:t>Ω</a:t>
                      </a:r>
                      <a:endParaRPr lang="th-TH" dirty="0" smtClean="0"/>
                    </a:p>
                    <a:p>
                      <a:r>
                        <a:rPr lang="en-US" dirty="0" smtClean="0"/>
                        <a:t>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Omicron</a:t>
                      </a:r>
                    </a:p>
                    <a:p>
                      <a:r>
                        <a:rPr lang="en-US" dirty="0" smtClean="0"/>
                        <a:t>Pi</a:t>
                      </a:r>
                    </a:p>
                    <a:p>
                      <a:r>
                        <a:rPr lang="en-US" dirty="0" smtClean="0"/>
                        <a:t>Rho</a:t>
                      </a:r>
                    </a:p>
                    <a:p>
                      <a:r>
                        <a:rPr lang="en-US" dirty="0" smtClean="0"/>
                        <a:t>Tau</a:t>
                      </a:r>
                    </a:p>
                    <a:p>
                      <a:r>
                        <a:rPr lang="en-US" dirty="0" smtClean="0"/>
                        <a:t>Upsilon</a:t>
                      </a:r>
                    </a:p>
                    <a:p>
                      <a:r>
                        <a:rPr lang="en-US" dirty="0" smtClean="0"/>
                        <a:t>Chi</a:t>
                      </a:r>
                    </a:p>
                    <a:p>
                      <a:r>
                        <a:rPr lang="en-US" dirty="0" smtClean="0"/>
                        <a:t>Sigma</a:t>
                      </a:r>
                    </a:p>
                    <a:p>
                      <a:r>
                        <a:rPr lang="en-US" dirty="0" smtClean="0"/>
                        <a:t>Phi</a:t>
                      </a:r>
                    </a:p>
                    <a:p>
                      <a:r>
                        <a:rPr lang="en-US" dirty="0" smtClean="0"/>
                        <a:t>Psi</a:t>
                      </a:r>
                    </a:p>
                    <a:p>
                      <a:r>
                        <a:rPr lang="en-US" dirty="0" smtClean="0"/>
                        <a:t>Omega</a:t>
                      </a:r>
                      <a:endParaRPr lang="th-TH" dirty="0" smtClean="0"/>
                    </a:p>
                    <a:p>
                      <a:r>
                        <a:rPr lang="en-US" dirty="0" smtClean="0"/>
                        <a:t>Xi</a:t>
                      </a:r>
                      <a:endParaRPr lang="th-TH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โอไมครอน</a:t>
                      </a:r>
                      <a:endParaRPr lang="en-US" dirty="0" smtClean="0"/>
                    </a:p>
                    <a:p>
                      <a:r>
                        <a:rPr lang="th-TH" dirty="0" smtClean="0"/>
                        <a:t>พาย</a:t>
                      </a:r>
                    </a:p>
                    <a:p>
                      <a:r>
                        <a:rPr lang="th-TH" dirty="0" smtClean="0"/>
                        <a:t>โร</a:t>
                      </a:r>
                    </a:p>
                    <a:p>
                      <a:r>
                        <a:rPr lang="th-TH" dirty="0" smtClean="0"/>
                        <a:t>เทา</a:t>
                      </a:r>
                    </a:p>
                    <a:p>
                      <a:r>
                        <a:rPr lang="th-TH" dirty="0" err="1" smtClean="0"/>
                        <a:t>อิป</a:t>
                      </a:r>
                      <a:r>
                        <a:rPr lang="th-TH" dirty="0" smtClean="0"/>
                        <a:t>ไซลอน</a:t>
                      </a:r>
                    </a:p>
                    <a:p>
                      <a:r>
                        <a:rPr lang="th-TH" dirty="0" smtClean="0"/>
                        <a:t>ไค</a:t>
                      </a:r>
                    </a:p>
                    <a:p>
                      <a:r>
                        <a:rPr lang="th-TH" dirty="0" smtClean="0"/>
                        <a:t>ซิกมา</a:t>
                      </a:r>
                    </a:p>
                    <a:p>
                      <a:r>
                        <a:rPr lang="th-TH" dirty="0" smtClean="0"/>
                        <a:t>ฟาย</a:t>
                      </a:r>
                      <a:endParaRPr lang="en-US" dirty="0" smtClean="0"/>
                    </a:p>
                    <a:p>
                      <a:r>
                        <a:rPr lang="th-TH" dirty="0" err="1" smtClean="0"/>
                        <a:t>ซาย</a:t>
                      </a:r>
                      <a:endParaRPr lang="th-TH" dirty="0" smtClean="0"/>
                    </a:p>
                    <a:p>
                      <a:r>
                        <a:rPr lang="th-TH" dirty="0" smtClean="0"/>
                        <a:t>โอเมกา</a:t>
                      </a:r>
                    </a:p>
                    <a:p>
                      <a:r>
                        <a:rPr lang="th-TH" dirty="0" smtClean="0"/>
                        <a:t>ไซ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4643446"/>
            <a:ext cx="8229600" cy="1143000"/>
          </a:xfrm>
        </p:spPr>
        <p:txBody>
          <a:bodyPr>
            <a:noAutofit/>
          </a:bodyPr>
          <a:lstStyle/>
          <a:p>
            <a:r>
              <a:rPr lang="th-TH" sz="7200" dirty="0" smtClean="0">
                <a:solidFill>
                  <a:srgbClr val="FF0066"/>
                </a:solidFill>
              </a:rPr>
              <a:t>จบการนำเสนอค่ะ</a:t>
            </a:r>
            <a:br>
              <a:rPr lang="th-TH" sz="7200" dirty="0" smtClean="0">
                <a:solidFill>
                  <a:srgbClr val="FF0066"/>
                </a:solidFill>
              </a:rPr>
            </a:br>
            <a:r>
              <a:rPr lang="th-TH" sz="6600" dirty="0" smtClean="0">
                <a:solidFill>
                  <a:srgbClr val="FF0066"/>
                </a:solidFill>
              </a:rPr>
              <a:t>ขออภัยในความผิดพลาดมา ณ ที่นี้</a:t>
            </a:r>
            <a:endParaRPr lang="th-TH" sz="66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357222" y="2928934"/>
            <a:ext cx="8229600" cy="1143000"/>
          </a:xfrm>
        </p:spPr>
        <p:txBody>
          <a:bodyPr>
            <a:noAutofit/>
          </a:bodyPr>
          <a:lstStyle/>
          <a:p>
            <a:r>
              <a:rPr lang="th-TH" sz="7200" u="sng" dirty="0" smtClean="0">
                <a:solidFill>
                  <a:srgbClr val="FF0000"/>
                </a:solidFill>
              </a:rPr>
              <a:t>ขอบคุณค่ะ</a:t>
            </a:r>
            <a:endParaRPr lang="th-TH" sz="72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solidFill>
                  <a:schemeClr val="accent6">
                    <a:lumMod val="75000"/>
                  </a:schemeClr>
                </a:solidFill>
              </a:rPr>
              <a:t>พลังงาน</a:t>
            </a:r>
            <a:endParaRPr lang="th-TH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พลังงาน </a:t>
            </a:r>
            <a:r>
              <a:rPr lang="th-TH" sz="3600" dirty="0" smtClean="0"/>
              <a:t>พลังงานเป็นสิ่งจำเป็นของมนุษย์ในโลกปัจจุบันและทวีความสำคัญขึ้นเมื่อโลกยิ่งพัฒนามากยิ่งขึ้น แหล่งพลังงานค่อย ๆ เปลี่ยนไปเป็นแหล่งพลังงานที่ต้องอาศัยเทคโนโลยีในการผลิตมากยิ่งขึ้น จากน้ำมันปิโตรเลียมไปเป็นพลังงานแสงอาทิตย์ เป็นต้น ประเทศไทยมีแหล่งพลังงานหลายประเภทด้วยกัน แต่อาจจะมีในปริมาณค่อนข้างน้อย เมื่อเทียบกับประเทศอื่น ๆ</a:t>
            </a:r>
            <a:endParaRPr lang="th-TH" sz="3600" b="1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FF0000"/>
                </a:solidFill>
              </a:rPr>
              <a:t>แหล่งของพลังงานในประเทศไทย</a:t>
            </a:r>
            <a:endParaRPr lang="th-TH" sz="6600" b="1" dirty="0">
              <a:solidFill>
                <a:srgbClr val="FF0000"/>
              </a:solidFill>
            </a:endParaRPr>
          </a:p>
        </p:txBody>
      </p:sp>
      <p:pic>
        <p:nvPicPr>
          <p:cNvPr id="4" name="รูปภาพ 3" descr="guvy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928802"/>
            <a:ext cx="7929618" cy="3581959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1.</a:t>
            </a:r>
            <a:r>
              <a:rPr lang="th-TH" b="1" dirty="0" smtClean="0">
                <a:solidFill>
                  <a:srgbClr val="FF0000"/>
                </a:solidFill>
              </a:rPr>
              <a:t>พลังงานจากน้ำมันปีโตเลียม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4" name="รูปภาพ 3" descr="ปตท.สผ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643050"/>
            <a:ext cx="621510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th-TH" dirty="0" smtClean="0">
                <a:solidFill>
                  <a:srgbClr val="FF0000"/>
                </a:solidFill>
              </a:rPr>
              <a:t>ประเทศไทยมีน้ำมันปิโตรเลียมในแหล่งต่าง ๆ ที่พิสูจน์แล้วไม่น้อยกว่า </a:t>
            </a:r>
            <a:r>
              <a:rPr lang="en-US" dirty="0" smtClean="0">
                <a:solidFill>
                  <a:srgbClr val="FF0000"/>
                </a:solidFill>
              </a:rPr>
              <a:t>174 </a:t>
            </a:r>
            <a:r>
              <a:rPr lang="th-TH" dirty="0" smtClean="0">
                <a:solidFill>
                  <a:srgbClr val="FF0000"/>
                </a:solidFill>
              </a:rPr>
              <a:t>ล้านบาร์เรล ได้แก่ น้ำมันจากอ่าวไทย และเช่น บริเวณจังหวัดสุพรรณบุรี </a:t>
            </a:r>
            <a:r>
              <a:rPr lang="th-TH" dirty="0" err="1" smtClean="0">
                <a:solidFill>
                  <a:srgbClr val="FF0000"/>
                </a:solidFill>
              </a:rPr>
              <a:t>สุราษฎ์</a:t>
            </a:r>
            <a:r>
              <a:rPr lang="th-TH" dirty="0" smtClean="0">
                <a:solidFill>
                  <a:srgbClr val="FF0000"/>
                </a:solidFill>
              </a:rPr>
              <a:t>ธานี ซึ่งคาดว่าจะพบอีกไม่น้อยว่า </a:t>
            </a:r>
            <a:r>
              <a:rPr lang="en-US" dirty="0" smtClean="0">
                <a:solidFill>
                  <a:srgbClr val="FF0000"/>
                </a:solidFill>
              </a:rPr>
              <a:t>100 </a:t>
            </a:r>
            <a:r>
              <a:rPr lang="th-TH" dirty="0" smtClean="0">
                <a:solidFill>
                  <a:srgbClr val="FF0000"/>
                </a:solidFill>
              </a:rPr>
              <a:t>ล้านบาร์เรล เนื่องจากสภาพทางธรณีวิทยามีความเป็นไปได้สูงที่จะเป็นแอ่งสะสมน้ำมันปิโตรเลียม ในปัจจุบันประเทศไทยยังต้องสั่งเข้าน้ำมันปิโตรเลียมเป็นอัตราส่วนสูง เนื่องจากการผลิตในประเทศไทยยังต่ำกว่าปริมาณการใช้มาก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u="sng" dirty="0" smtClean="0">
                <a:solidFill>
                  <a:srgbClr val="FF0000"/>
                </a:solidFill>
              </a:rPr>
              <a:t>2.</a:t>
            </a:r>
            <a:r>
              <a:rPr lang="th-TH" sz="7200" b="1" u="sng" dirty="0" smtClean="0">
                <a:solidFill>
                  <a:srgbClr val="FF0000"/>
                </a:solidFill>
              </a:rPr>
              <a:t>ก๊าซธรรมชาติ</a:t>
            </a:r>
            <a:endParaRPr lang="th-TH" sz="7200" b="1" u="sng" dirty="0">
              <a:solidFill>
                <a:srgbClr val="FF0000"/>
              </a:solidFill>
            </a:endParaRPr>
          </a:p>
        </p:txBody>
      </p:sp>
      <p:pic>
        <p:nvPicPr>
          <p:cNvPr id="6" name="รูปภาพ 5" descr="2313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214554"/>
            <a:ext cx="5429288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780</TotalTime>
  <Words>1764</Words>
  <Application>Microsoft Office PowerPoint</Application>
  <PresentationFormat>นำเสนอทางหน้าจอ (4:3)</PresentationFormat>
  <Paragraphs>150</Paragraphs>
  <Slides>47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47</vt:i4>
      </vt:variant>
    </vt:vector>
  </HeadingPairs>
  <TitlesOfParts>
    <vt:vector size="48" baseType="lpstr">
      <vt:lpstr>ชุดรูปแบบของ Office</vt:lpstr>
      <vt:lpstr>โครงงานบูรณาการ เรื่อง การใช้พลังงาน และแหล่งพลังงาน </vt:lpstr>
      <vt:lpstr>นำเสนอ คุณครูพิไลวรรณ  สถิตย์ คุณครูจันทร์สุดา  โสดาดี คุณครูเลิศศักดิ์  ถิรสถิตวงษ์ คุณครูนิวรรณ  พิมพ์ศรี คุณครูวรรณภา  ศิรินคร                คุณครูนาถตะยา  จันทร์โพธิ์ศรี </vt:lpstr>
      <vt:lpstr>จัดทำโดย</vt:lpstr>
      <vt:lpstr> พลังงานรูปแบบต่างๆ</vt:lpstr>
      <vt:lpstr>พลังงาน</vt:lpstr>
      <vt:lpstr>แหล่งของพลังงานในประเทศไทย</vt:lpstr>
      <vt:lpstr>1.พลังงานจากน้ำมันปีโตเลียม</vt:lpstr>
      <vt:lpstr>ภาพนิ่ง 8</vt:lpstr>
      <vt:lpstr>2.ก๊าซธรรมชาติ</vt:lpstr>
      <vt:lpstr>ภาพนิ่ง 10</vt:lpstr>
      <vt:lpstr>3.ถ่านหินลิกไนต์</vt:lpstr>
      <vt:lpstr>ภาพนิ่ง 12</vt:lpstr>
      <vt:lpstr>4.พลังงานน้ำ</vt:lpstr>
      <vt:lpstr>ภาพนิ่ง 14</vt:lpstr>
      <vt:lpstr>5.พลังงานแสงอาทิตย์</vt:lpstr>
      <vt:lpstr>ภาพนิ่ง 16</vt:lpstr>
      <vt:lpstr>วิชา ประวัติศาสตร์</vt:lpstr>
      <vt:lpstr>ภาพนิ่ง 18</vt:lpstr>
      <vt:lpstr>การสร้างพลังงานปิโตเลียมในสมัยก่อน</vt:lpstr>
      <vt:lpstr>วิชา สุขศึกษา</vt:lpstr>
      <vt:lpstr>วิตามิน D</vt:lpstr>
      <vt:lpstr>ประโยชน์ของ วิตามินจากแสงแดด</vt:lpstr>
      <vt:lpstr>ร่างกายเมื่อได้รับวิตามิน D</vt:lpstr>
      <vt:lpstr>วิชา คณิตศาสตร์</vt:lpstr>
      <vt:lpstr>ภาพนิ่ง 25</vt:lpstr>
      <vt:lpstr>กราฟแสดงการใช้พลังงานของประเทศไทย </vt:lpstr>
      <vt:lpstr>การใช้พลังงานรูปแบบต่างๆของไทย คิดเป็นเปอเซ็น</vt:lpstr>
      <vt:lpstr>ภาพนิ่ง 28</vt:lpstr>
      <vt:lpstr>วิชา ชีววิทยา</vt:lpstr>
      <vt:lpstr> พลังงานชีวมวล (Biomass Energy) </vt:lpstr>
      <vt:lpstr>ชีวมวล(Biomass Energy) </vt:lpstr>
      <vt:lpstr>การใช้พลังงาน ชีวมวล</vt:lpstr>
      <vt:lpstr>เกิดวัฏจักรหมุนเวียนของก๊าซคาร์บอน</vt:lpstr>
      <vt:lpstr>เกิดวัฏจักรหมุนเวียนของก๊าซคาร์บอน</vt:lpstr>
      <vt:lpstr>วิชา ฟิสิกส์</vt:lpstr>
      <vt:lpstr>พลังงาน มี 2 ความหมายคือ</vt:lpstr>
      <vt:lpstr>ภาพนิ่ง 37</vt:lpstr>
      <vt:lpstr>วิชาภาษาไทย</vt:lpstr>
      <vt:lpstr>พลังงานเสียง </vt:lpstr>
      <vt:lpstr>ภาษามีพลัง </vt:lpstr>
      <vt:lpstr>ภาพนิ่ง 41</vt:lpstr>
      <vt:lpstr>วิชา ภาษาอังกฤษ</vt:lpstr>
      <vt:lpstr>ความสำคัญต่อภาษาอังกฤษ กับ ฟิสิกส์</vt:lpstr>
      <vt:lpstr>ตัวอักษร</vt:lpstr>
      <vt:lpstr>ภาพนิ่ง 45</vt:lpstr>
      <vt:lpstr>จบการนำเสนอค่ะ ขออภัยในความผิดพลาดมา ณ ที่นี้</vt:lpstr>
      <vt:lpstr>ขอบคุณค่ะ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โครงงานบูรณาการณ์</dc:title>
  <dc:creator>Corporate Edition</dc:creator>
  <cp:lastModifiedBy>Stealth</cp:lastModifiedBy>
  <cp:revision>79</cp:revision>
  <dcterms:created xsi:type="dcterms:W3CDTF">2013-09-04T23:19:47Z</dcterms:created>
  <dcterms:modified xsi:type="dcterms:W3CDTF">2013-11-07T12:04:10Z</dcterms:modified>
</cp:coreProperties>
</file>