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FF"/>
    <a:srgbClr val="00FF00"/>
    <a:srgbClr val="FF66CC"/>
    <a:srgbClr val="3366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1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294E5-5AFB-4682-A917-1077509E74E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66135B9-11E3-4A1B-AEA8-3420AC4D6F23}">
      <dgm:prSet phldrT="[ข้อความ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FF99FF"/>
          </a:solidFill>
        </a:ln>
      </dgm:spPr>
      <dgm:t>
        <a:bodyPr/>
        <a:lstStyle/>
        <a:p>
          <a:r>
            <a:rPr lang="th-TH" sz="3200" b="1" dirty="0" smtClean="0">
              <a:solidFill>
                <a:srgbClr val="00B0F0"/>
              </a:solidFill>
            </a:rPr>
            <a:t>แผนผัง</a:t>
          </a:r>
          <a:br>
            <a:rPr lang="th-TH" sz="3200" b="1" dirty="0" smtClean="0">
              <a:solidFill>
                <a:srgbClr val="00B0F0"/>
              </a:solidFill>
            </a:rPr>
          </a:br>
          <a:r>
            <a:rPr lang="th-TH" sz="3200" b="1" dirty="0" smtClean="0">
              <a:solidFill>
                <a:srgbClr val="00B0F0"/>
              </a:solidFill>
            </a:rPr>
            <a:t>การบูร</a:t>
          </a:r>
          <a:r>
            <a:rPr lang="th-TH" sz="3200" b="1" dirty="0" err="1" smtClean="0">
              <a:solidFill>
                <a:srgbClr val="00B0F0"/>
              </a:solidFill>
            </a:rPr>
            <a:t>ณา</a:t>
          </a:r>
          <a:r>
            <a:rPr lang="th-TH" sz="3200" b="1" dirty="0" smtClean="0">
              <a:solidFill>
                <a:srgbClr val="00B0F0"/>
              </a:solidFill>
            </a:rPr>
            <a:t>การ</a:t>
          </a:r>
          <a:endParaRPr lang="th-TH" sz="3200" b="1" dirty="0">
            <a:solidFill>
              <a:srgbClr val="00B0F0"/>
            </a:solidFill>
          </a:endParaRPr>
        </a:p>
      </dgm:t>
    </dgm:pt>
    <dgm:pt modelId="{E0E9FFBF-23DA-4434-8E53-109BF972CA61}" type="parTrans" cxnId="{38614630-048F-4BA3-B36D-A33608488B8E}">
      <dgm:prSet/>
      <dgm:spPr/>
      <dgm:t>
        <a:bodyPr/>
        <a:lstStyle/>
        <a:p>
          <a:endParaRPr lang="th-TH"/>
        </a:p>
      </dgm:t>
    </dgm:pt>
    <dgm:pt modelId="{284E9114-4661-482B-B88F-6885564AA467}" type="sibTrans" cxnId="{38614630-048F-4BA3-B36D-A33608488B8E}">
      <dgm:prSet/>
      <dgm:spPr/>
      <dgm:t>
        <a:bodyPr/>
        <a:lstStyle/>
        <a:p>
          <a:endParaRPr lang="th-TH"/>
        </a:p>
      </dgm:t>
    </dgm:pt>
    <dgm:pt modelId="{88557A03-F2B9-4085-A1B9-3F81B0A3741A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การวิชาฟิสิกส์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</a:t>
          </a:r>
          <a:r>
            <a:rPr lang="th-TH" sz="2400" b="1" dirty="0" err="1" smtClean="0">
              <a:solidFill>
                <a:schemeClr val="tx1"/>
              </a:solidFill>
            </a:rPr>
            <a:t>ปรากฎการณ์</a:t>
          </a:r>
          <a:r>
            <a:rPr lang="th-TH" sz="2400" b="1" dirty="0" smtClean="0">
              <a:solidFill>
                <a:schemeClr val="tx1"/>
              </a:solidFill>
            </a:rPr>
            <a:t/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err="1" smtClean="0">
              <a:solidFill>
                <a:schemeClr val="tx1"/>
              </a:solidFill>
            </a:rPr>
            <a:t>ดอปเพลอร์</a:t>
          </a:r>
          <a:r>
            <a:rPr lang="th-TH" sz="2400" b="1" dirty="0" smtClean="0">
              <a:solidFill>
                <a:schemeClr val="tx1"/>
              </a:solidFill>
            </a:rPr>
            <a:t>)</a:t>
          </a:r>
          <a:endParaRPr lang="th-TH" sz="2400" dirty="0">
            <a:solidFill>
              <a:schemeClr val="tx1"/>
            </a:solidFill>
          </a:endParaRPr>
        </a:p>
      </dgm:t>
    </dgm:pt>
    <dgm:pt modelId="{F41E97D4-7BD3-441B-8E28-73422DA260C9}" type="parTrans" cxnId="{D71D939D-AEAB-48BB-ADD8-B5E36A1EF89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7759AC40-8D01-4332-8244-44C7415C8F42}" type="sibTrans" cxnId="{D71D939D-AEAB-48BB-ADD8-B5E36A1EF89F}">
      <dgm:prSet/>
      <dgm:spPr/>
      <dgm:t>
        <a:bodyPr/>
        <a:lstStyle/>
        <a:p>
          <a:endParaRPr lang="th-TH"/>
        </a:p>
      </dgm:t>
    </dgm:pt>
    <dgm:pt modelId="{EDFC3B2B-030A-4525-84BD-47933340E96A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การวิชาภาษาไทย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(คำราชาศัพท์)</a:t>
          </a:r>
          <a:endParaRPr lang="th-TH" sz="2400" dirty="0">
            <a:solidFill>
              <a:schemeClr val="tx1"/>
            </a:solidFill>
          </a:endParaRPr>
        </a:p>
      </dgm:t>
    </dgm:pt>
    <dgm:pt modelId="{5716088B-F7B4-418E-8DA5-78EB352E748B}" type="parTrans" cxnId="{59C71C4B-30A3-4CCB-949E-C7EFAEBD1C2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00334466-7D08-4E20-A388-A514F71E0C14}" type="sibTrans" cxnId="{59C71C4B-30A3-4CCB-949E-C7EFAEBD1C2B}">
      <dgm:prSet/>
      <dgm:spPr/>
      <dgm:t>
        <a:bodyPr/>
        <a:lstStyle/>
        <a:p>
          <a:endParaRPr lang="th-TH"/>
        </a:p>
      </dgm:t>
    </dgm:pt>
    <dgm:pt modelId="{A8B21D6B-DE3C-449E-83F5-3A76351C779F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การวิชาชีววิทยา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(ระบบร่างกายมนุษย์)</a:t>
          </a:r>
          <a:endParaRPr lang="th-TH" sz="2400" dirty="0">
            <a:solidFill>
              <a:schemeClr val="tx1"/>
            </a:solidFill>
          </a:endParaRPr>
        </a:p>
      </dgm:t>
    </dgm:pt>
    <dgm:pt modelId="{50426495-B60B-4FA2-921D-4446A82AA28E}" type="parTrans" cxnId="{BBF546E3-7066-41CF-AE87-7D9E2684AFD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385C7927-89E5-4971-8245-A8C5E66C93AF}" type="sibTrans" cxnId="{BBF546E3-7066-41CF-AE87-7D9E2684AFD8}">
      <dgm:prSet/>
      <dgm:spPr/>
      <dgm:t>
        <a:bodyPr/>
        <a:lstStyle/>
        <a:p>
          <a:endParaRPr lang="th-TH"/>
        </a:p>
      </dgm:t>
    </dgm:pt>
    <dgm:pt modelId="{82E9A5A6-B05A-480E-915D-C6B986D91392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การวิชาสุขศึกษา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(อาหารที่มีประโยชน์กับมนุษย์)</a:t>
          </a:r>
          <a:endParaRPr lang="th-TH" sz="2400" dirty="0">
            <a:solidFill>
              <a:schemeClr val="tx1"/>
            </a:solidFill>
          </a:endParaRPr>
        </a:p>
      </dgm:t>
    </dgm:pt>
    <dgm:pt modelId="{A0590238-1913-4292-918C-0598C22E137F}" type="parTrans" cxnId="{28CFDE56-D96C-4E33-ADA2-29AFA1E06E4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664AD8E7-47FB-4BFC-B9CE-CD74790CB40D}" type="sibTrans" cxnId="{28CFDE56-D96C-4E33-ADA2-29AFA1E06E48}">
      <dgm:prSet/>
      <dgm:spPr/>
      <dgm:t>
        <a:bodyPr/>
        <a:lstStyle/>
        <a:p>
          <a:endParaRPr lang="th-TH"/>
        </a:p>
      </dgm:t>
    </dgm:pt>
    <dgm:pt modelId="{009EDC50-2835-4C50-9632-ECF5C315985A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การวิชาคณิตศาสตร์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(การหาพื้นที่ผิวของร่างกาย)</a:t>
          </a:r>
          <a:endParaRPr lang="th-TH" sz="2400" dirty="0">
            <a:solidFill>
              <a:schemeClr val="tx1"/>
            </a:solidFill>
          </a:endParaRPr>
        </a:p>
      </dgm:t>
    </dgm:pt>
    <dgm:pt modelId="{DBDB8BD2-1ACC-46BF-9FC5-DDB352C5586E}" type="parTrans" cxnId="{6D5057C4-B259-4522-AD8F-8D5B5EC5B68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C34C7B77-7112-46C0-9A5B-C6DABB8F1A29}" type="sibTrans" cxnId="{6D5057C4-B259-4522-AD8F-8D5B5EC5B68F}">
      <dgm:prSet/>
      <dgm:spPr/>
      <dgm:t>
        <a:bodyPr/>
        <a:lstStyle/>
        <a:p>
          <a:endParaRPr lang="th-TH"/>
        </a:p>
      </dgm:t>
    </dgm:pt>
    <dgm:pt modelId="{424E3D28-2FFE-4441-ACDB-3F471AAA1980}">
      <dgm:prSet phldrT="[ข้อความ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การวิชาประวัติศาสตร์</a:t>
          </a:r>
          <a:br>
            <a:rPr lang="th-TH" sz="2400" b="1" dirty="0" smtClean="0">
              <a:solidFill>
                <a:schemeClr val="tx1"/>
              </a:solidFill>
            </a:rPr>
          </a:br>
          <a:r>
            <a:rPr lang="th-TH" sz="2400" b="1" dirty="0" smtClean="0">
              <a:solidFill>
                <a:schemeClr val="tx1"/>
              </a:solidFill>
            </a:rPr>
            <a:t>(ก่อนจะมาเป็นมนุษย์)</a:t>
          </a:r>
          <a:endParaRPr lang="th-TH" sz="2400" dirty="0">
            <a:solidFill>
              <a:schemeClr val="tx1"/>
            </a:solidFill>
          </a:endParaRPr>
        </a:p>
      </dgm:t>
    </dgm:pt>
    <dgm:pt modelId="{217DC95B-F575-45C4-978C-957A69F1AB9C}" type="parTrans" cxnId="{D394A5B8-7D0E-443D-ACDA-969FCED4A9D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16BB581D-254E-4969-A9EF-B990B0625253}" type="sibTrans" cxnId="{D394A5B8-7D0E-443D-ACDA-969FCED4A9DA}">
      <dgm:prSet/>
      <dgm:spPr/>
      <dgm:t>
        <a:bodyPr/>
        <a:lstStyle/>
        <a:p>
          <a:endParaRPr lang="th-TH"/>
        </a:p>
      </dgm:t>
    </dgm:pt>
    <dgm:pt modelId="{C9BB927C-0C10-4E29-A061-A6E41DC31728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rgbClr val="FFC000"/>
          </a:solidFill>
        </a:ln>
      </dgm:spPr>
      <dgm:t>
        <a:bodyPr/>
        <a:lstStyle/>
        <a:p>
          <a:r>
            <a:rPr lang="th-TH" sz="2400" b="1" dirty="0" err="1" smtClean="0">
              <a:solidFill>
                <a:schemeClr val="tx1"/>
              </a:solidFill>
            </a:rPr>
            <a:t>บูรณา</a:t>
          </a:r>
          <a:r>
            <a:rPr lang="th-TH" sz="2400" b="1" dirty="0" smtClean="0">
              <a:solidFill>
                <a:schemeClr val="tx1"/>
              </a:solidFill>
            </a:rPr>
            <a:t>การวิชาภาษาอังกฤษ(คำศัพท์เกี่ยวกับร่างกาย)</a:t>
          </a:r>
          <a:endParaRPr lang="en-US" sz="2400" dirty="0">
            <a:solidFill>
              <a:schemeClr val="tx1"/>
            </a:solidFill>
          </a:endParaRPr>
        </a:p>
      </dgm:t>
    </dgm:pt>
    <dgm:pt modelId="{E6E696F9-BB72-4C0B-9A5A-AB7DA00D1947}" type="parTrans" cxnId="{164DAC77-2443-49BC-9CF8-C8D0B4EA117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h-TH"/>
        </a:p>
      </dgm:t>
    </dgm:pt>
    <dgm:pt modelId="{96CF07D4-471C-4DD0-BFD0-204C17F51D10}" type="sibTrans" cxnId="{164DAC77-2443-49BC-9CF8-C8D0B4EA117A}">
      <dgm:prSet/>
      <dgm:spPr/>
      <dgm:t>
        <a:bodyPr/>
        <a:lstStyle/>
        <a:p>
          <a:endParaRPr lang="th-TH"/>
        </a:p>
      </dgm:t>
    </dgm:pt>
    <dgm:pt modelId="{B98DF92D-2326-4EFE-80D9-187303FA0C6E}" type="pres">
      <dgm:prSet presAssocID="{CAF294E5-5AFB-4682-A917-1077509E74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5E8D51A-4322-44D1-9C75-2A13815AD96D}" type="pres">
      <dgm:prSet presAssocID="{B66135B9-11E3-4A1B-AEA8-3420AC4D6F23}" presName="centerShape" presStyleLbl="node0" presStyleIdx="0" presStyleCnt="1" custScaleX="159507" custScaleY="124431"/>
      <dgm:spPr/>
      <dgm:t>
        <a:bodyPr/>
        <a:lstStyle/>
        <a:p>
          <a:endParaRPr lang="th-TH"/>
        </a:p>
      </dgm:t>
    </dgm:pt>
    <dgm:pt modelId="{528BCD4E-85C8-4538-B2F4-50083F22B279}" type="pres">
      <dgm:prSet presAssocID="{F41E97D4-7BD3-441B-8E28-73422DA260C9}" presName="Name9" presStyleLbl="parChTrans1D2" presStyleIdx="0" presStyleCnt="7"/>
      <dgm:spPr/>
      <dgm:t>
        <a:bodyPr/>
        <a:lstStyle/>
        <a:p>
          <a:endParaRPr lang="th-TH"/>
        </a:p>
      </dgm:t>
    </dgm:pt>
    <dgm:pt modelId="{1EA92EAA-2864-4BBC-83AF-B512D72E8A7B}" type="pres">
      <dgm:prSet presAssocID="{F41E97D4-7BD3-441B-8E28-73422DA260C9}" presName="connTx" presStyleLbl="parChTrans1D2" presStyleIdx="0" presStyleCnt="7"/>
      <dgm:spPr/>
      <dgm:t>
        <a:bodyPr/>
        <a:lstStyle/>
        <a:p>
          <a:endParaRPr lang="th-TH"/>
        </a:p>
      </dgm:t>
    </dgm:pt>
    <dgm:pt modelId="{D206FFAB-73F6-49B1-AB85-9ACAB90A55C8}" type="pres">
      <dgm:prSet presAssocID="{88557A03-F2B9-4085-A1B9-3F81B0A3741A}" presName="node" presStyleLbl="node1" presStyleIdx="0" presStyleCnt="7" custScaleX="163968" custScaleY="97474" custRadScaleRad="97247" custRadScaleInc="-301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4649FF-C3B1-4C55-BAA9-19DF4A8F4C59}" type="pres">
      <dgm:prSet presAssocID="{5716088B-F7B4-418E-8DA5-78EB352E748B}" presName="Name9" presStyleLbl="parChTrans1D2" presStyleIdx="1" presStyleCnt="7"/>
      <dgm:spPr/>
      <dgm:t>
        <a:bodyPr/>
        <a:lstStyle/>
        <a:p>
          <a:endParaRPr lang="th-TH"/>
        </a:p>
      </dgm:t>
    </dgm:pt>
    <dgm:pt modelId="{28CEDDD0-E1E8-4F32-BB31-F703086B75EB}" type="pres">
      <dgm:prSet presAssocID="{5716088B-F7B4-418E-8DA5-78EB352E748B}" presName="connTx" presStyleLbl="parChTrans1D2" presStyleIdx="1" presStyleCnt="7"/>
      <dgm:spPr/>
      <dgm:t>
        <a:bodyPr/>
        <a:lstStyle/>
        <a:p>
          <a:endParaRPr lang="th-TH"/>
        </a:p>
      </dgm:t>
    </dgm:pt>
    <dgm:pt modelId="{C02A7E26-C5A5-4EFD-A854-E8DB04B539F1}" type="pres">
      <dgm:prSet presAssocID="{EDFC3B2B-030A-4525-84BD-47933340E96A}" presName="node" presStyleLbl="node1" presStyleIdx="1" presStyleCnt="7" custScaleX="204592" custScaleY="78553" custRadScaleRad="131155" custRadScaleInc="3056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2BCBEE-CCF4-4C7E-8697-6EAB081BAAAD}" type="pres">
      <dgm:prSet presAssocID="{50426495-B60B-4FA2-921D-4446A82AA28E}" presName="Name9" presStyleLbl="parChTrans1D2" presStyleIdx="2" presStyleCnt="7"/>
      <dgm:spPr/>
      <dgm:t>
        <a:bodyPr/>
        <a:lstStyle/>
        <a:p>
          <a:endParaRPr lang="th-TH"/>
        </a:p>
      </dgm:t>
    </dgm:pt>
    <dgm:pt modelId="{30D2AEAC-F0D8-4049-8817-507DDC248858}" type="pres">
      <dgm:prSet presAssocID="{50426495-B60B-4FA2-921D-4446A82AA28E}" presName="connTx" presStyleLbl="parChTrans1D2" presStyleIdx="2" presStyleCnt="7"/>
      <dgm:spPr/>
      <dgm:t>
        <a:bodyPr/>
        <a:lstStyle/>
        <a:p>
          <a:endParaRPr lang="th-TH"/>
        </a:p>
      </dgm:t>
    </dgm:pt>
    <dgm:pt modelId="{484013B8-F963-4D34-87A3-D6EBFDA92F50}" type="pres">
      <dgm:prSet presAssocID="{A8B21D6B-DE3C-449E-83F5-3A76351C779F}" presName="node" presStyleLbl="node1" presStyleIdx="2" presStyleCnt="7" custScaleX="170640" custScaleY="86491" custRadScaleRad="125493" custRadScaleInc="-238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DADD1C-8B10-49FB-B4DF-E4089D024886}" type="pres">
      <dgm:prSet presAssocID="{E6E696F9-BB72-4C0B-9A5A-AB7DA00D1947}" presName="Name9" presStyleLbl="parChTrans1D2" presStyleIdx="3" presStyleCnt="7"/>
      <dgm:spPr/>
      <dgm:t>
        <a:bodyPr/>
        <a:lstStyle/>
        <a:p>
          <a:endParaRPr lang="th-TH"/>
        </a:p>
      </dgm:t>
    </dgm:pt>
    <dgm:pt modelId="{3D698614-C430-49F8-BE10-178BD932D947}" type="pres">
      <dgm:prSet presAssocID="{E6E696F9-BB72-4C0B-9A5A-AB7DA00D1947}" presName="connTx" presStyleLbl="parChTrans1D2" presStyleIdx="3" presStyleCnt="7"/>
      <dgm:spPr/>
      <dgm:t>
        <a:bodyPr/>
        <a:lstStyle/>
        <a:p>
          <a:endParaRPr lang="th-TH"/>
        </a:p>
      </dgm:t>
    </dgm:pt>
    <dgm:pt modelId="{2379DDB2-296A-4A34-B875-DEC6BE728B2C}" type="pres">
      <dgm:prSet presAssocID="{C9BB927C-0C10-4E29-A061-A6E41DC31728}" presName="node" presStyleLbl="node1" presStyleIdx="3" presStyleCnt="7" custScaleX="222866" custScaleY="81310" custRadScaleRad="124757" custRadScaleInc="-696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5AFDBC-5921-4D3B-AAE7-730DDB0415B3}" type="pres">
      <dgm:prSet presAssocID="{DBDB8BD2-1ACC-46BF-9FC5-DDB352C5586E}" presName="Name9" presStyleLbl="parChTrans1D2" presStyleIdx="4" presStyleCnt="7"/>
      <dgm:spPr/>
      <dgm:t>
        <a:bodyPr/>
        <a:lstStyle/>
        <a:p>
          <a:endParaRPr lang="th-TH"/>
        </a:p>
      </dgm:t>
    </dgm:pt>
    <dgm:pt modelId="{AFA25AFC-6141-4F17-8C55-075C3551B14F}" type="pres">
      <dgm:prSet presAssocID="{DBDB8BD2-1ACC-46BF-9FC5-DDB352C5586E}" presName="connTx" presStyleLbl="parChTrans1D2" presStyleIdx="4" presStyleCnt="7"/>
      <dgm:spPr/>
      <dgm:t>
        <a:bodyPr/>
        <a:lstStyle/>
        <a:p>
          <a:endParaRPr lang="th-TH"/>
        </a:p>
      </dgm:t>
    </dgm:pt>
    <dgm:pt modelId="{6FDE927E-252A-4D86-938F-A68BBA3ED4C2}" type="pres">
      <dgm:prSet presAssocID="{009EDC50-2835-4C50-9632-ECF5C315985A}" presName="node" presStyleLbl="node1" presStyleIdx="4" presStyleCnt="7" custScaleX="263066" custScaleY="91789" custRadScaleRad="139755" custRadScaleInc="508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6F3FF8-1707-4532-A3FB-F82B84C6C24D}" type="pres">
      <dgm:prSet presAssocID="{217DC95B-F575-45C4-978C-957A69F1AB9C}" presName="Name9" presStyleLbl="parChTrans1D2" presStyleIdx="5" presStyleCnt="7"/>
      <dgm:spPr/>
      <dgm:t>
        <a:bodyPr/>
        <a:lstStyle/>
        <a:p>
          <a:endParaRPr lang="th-TH"/>
        </a:p>
      </dgm:t>
    </dgm:pt>
    <dgm:pt modelId="{A4DA8CE2-0E07-4962-901D-D28C90DA422C}" type="pres">
      <dgm:prSet presAssocID="{217DC95B-F575-45C4-978C-957A69F1AB9C}" presName="connTx" presStyleLbl="parChTrans1D2" presStyleIdx="5" presStyleCnt="7"/>
      <dgm:spPr/>
      <dgm:t>
        <a:bodyPr/>
        <a:lstStyle/>
        <a:p>
          <a:endParaRPr lang="th-TH"/>
        </a:p>
      </dgm:t>
    </dgm:pt>
    <dgm:pt modelId="{23D60964-8F3F-4131-82F3-3484CDE5D890}" type="pres">
      <dgm:prSet presAssocID="{424E3D28-2FFE-4441-ACDB-3F471AAA1980}" presName="node" presStyleLbl="node1" presStyleIdx="5" presStyleCnt="7" custScaleX="182968" custScaleY="87063" custRadScaleRad="120880" custRadScaleInc="76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32641B-866D-42D2-91B0-8A2E6E382F44}" type="pres">
      <dgm:prSet presAssocID="{A0590238-1913-4292-918C-0598C22E137F}" presName="Name9" presStyleLbl="parChTrans1D2" presStyleIdx="6" presStyleCnt="7"/>
      <dgm:spPr/>
      <dgm:t>
        <a:bodyPr/>
        <a:lstStyle/>
        <a:p>
          <a:endParaRPr lang="th-TH"/>
        </a:p>
      </dgm:t>
    </dgm:pt>
    <dgm:pt modelId="{AEE798D0-9225-4AFB-A4CC-6B0D9FD5B0B7}" type="pres">
      <dgm:prSet presAssocID="{A0590238-1913-4292-918C-0598C22E137F}" presName="connTx" presStyleLbl="parChTrans1D2" presStyleIdx="6" presStyleCnt="7"/>
      <dgm:spPr/>
      <dgm:t>
        <a:bodyPr/>
        <a:lstStyle/>
        <a:p>
          <a:endParaRPr lang="th-TH"/>
        </a:p>
      </dgm:t>
    </dgm:pt>
    <dgm:pt modelId="{319B4BB1-A310-44BD-BE93-200661D62E3F}" type="pres">
      <dgm:prSet presAssocID="{82E9A5A6-B05A-480E-915D-C6B986D91392}" presName="node" presStyleLbl="node1" presStyleIdx="6" presStyleCnt="7" custScaleX="164702" custScaleY="116262" custRadScaleRad="156748" custRadScaleInc="-481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7F83E02-81CC-4752-B3D5-4ED0DD50C38E}" type="presOf" srcId="{A0590238-1913-4292-918C-0598C22E137F}" destId="{AB32641B-866D-42D2-91B0-8A2E6E382F44}" srcOrd="0" destOrd="0" presId="urn:microsoft.com/office/officeart/2005/8/layout/radial1"/>
    <dgm:cxn modelId="{67798171-B379-4456-836E-9676DF8E4B0A}" type="presOf" srcId="{A8B21D6B-DE3C-449E-83F5-3A76351C779F}" destId="{484013B8-F963-4D34-87A3-D6EBFDA92F50}" srcOrd="0" destOrd="0" presId="urn:microsoft.com/office/officeart/2005/8/layout/radial1"/>
    <dgm:cxn modelId="{8B594C1D-850D-4CB4-BCAE-EEE553300376}" type="presOf" srcId="{C9BB927C-0C10-4E29-A061-A6E41DC31728}" destId="{2379DDB2-296A-4A34-B875-DEC6BE728B2C}" srcOrd="0" destOrd="0" presId="urn:microsoft.com/office/officeart/2005/8/layout/radial1"/>
    <dgm:cxn modelId="{EAB8A8E5-5368-40D7-A68D-71F013BB1F17}" type="presOf" srcId="{50426495-B60B-4FA2-921D-4446A82AA28E}" destId="{30D2AEAC-F0D8-4049-8817-507DDC248858}" srcOrd="1" destOrd="0" presId="urn:microsoft.com/office/officeart/2005/8/layout/radial1"/>
    <dgm:cxn modelId="{ACA78BA4-6D59-4633-BFF5-7137BD741668}" type="presOf" srcId="{B66135B9-11E3-4A1B-AEA8-3420AC4D6F23}" destId="{C5E8D51A-4322-44D1-9C75-2A13815AD96D}" srcOrd="0" destOrd="0" presId="urn:microsoft.com/office/officeart/2005/8/layout/radial1"/>
    <dgm:cxn modelId="{0FCDB155-979A-4AE3-918F-EAC4D0B4322A}" type="presOf" srcId="{EDFC3B2B-030A-4525-84BD-47933340E96A}" destId="{C02A7E26-C5A5-4EFD-A854-E8DB04B539F1}" srcOrd="0" destOrd="0" presId="urn:microsoft.com/office/officeart/2005/8/layout/radial1"/>
    <dgm:cxn modelId="{A8683942-3641-4D54-A2B4-7851D362AC9F}" type="presOf" srcId="{009EDC50-2835-4C50-9632-ECF5C315985A}" destId="{6FDE927E-252A-4D86-938F-A68BBA3ED4C2}" srcOrd="0" destOrd="0" presId="urn:microsoft.com/office/officeart/2005/8/layout/radial1"/>
    <dgm:cxn modelId="{5140375F-D72E-4B5A-BD89-61B7DFD72436}" type="presOf" srcId="{424E3D28-2FFE-4441-ACDB-3F471AAA1980}" destId="{23D60964-8F3F-4131-82F3-3484CDE5D890}" srcOrd="0" destOrd="0" presId="urn:microsoft.com/office/officeart/2005/8/layout/radial1"/>
    <dgm:cxn modelId="{520F7372-23D8-48B7-91FF-2F03096612F3}" type="presOf" srcId="{DBDB8BD2-1ACC-46BF-9FC5-DDB352C5586E}" destId="{AFA25AFC-6141-4F17-8C55-075C3551B14F}" srcOrd="1" destOrd="0" presId="urn:microsoft.com/office/officeart/2005/8/layout/radial1"/>
    <dgm:cxn modelId="{1B4B3EA2-45BB-4577-9701-C27E28CC62E5}" type="presOf" srcId="{A0590238-1913-4292-918C-0598C22E137F}" destId="{AEE798D0-9225-4AFB-A4CC-6B0D9FD5B0B7}" srcOrd="1" destOrd="0" presId="urn:microsoft.com/office/officeart/2005/8/layout/radial1"/>
    <dgm:cxn modelId="{96218C06-CBBE-4A5F-A63A-5DD708425CBF}" type="presOf" srcId="{50426495-B60B-4FA2-921D-4446A82AA28E}" destId="{4F2BCBEE-CCF4-4C7E-8697-6EAB081BAAAD}" srcOrd="0" destOrd="0" presId="urn:microsoft.com/office/officeart/2005/8/layout/radial1"/>
    <dgm:cxn modelId="{901B5EAE-40F7-4C63-89C1-FA8A44D03B2E}" type="presOf" srcId="{217DC95B-F575-45C4-978C-957A69F1AB9C}" destId="{BA6F3FF8-1707-4532-A3FB-F82B84C6C24D}" srcOrd="0" destOrd="0" presId="urn:microsoft.com/office/officeart/2005/8/layout/radial1"/>
    <dgm:cxn modelId="{B72F27AA-DB14-4830-BF92-8292280C8489}" type="presOf" srcId="{F41E97D4-7BD3-441B-8E28-73422DA260C9}" destId="{528BCD4E-85C8-4538-B2F4-50083F22B279}" srcOrd="0" destOrd="0" presId="urn:microsoft.com/office/officeart/2005/8/layout/radial1"/>
    <dgm:cxn modelId="{4371B11D-EB12-40C8-A6A2-DAE13B4D87A3}" type="presOf" srcId="{CAF294E5-5AFB-4682-A917-1077509E74EE}" destId="{B98DF92D-2326-4EFE-80D9-187303FA0C6E}" srcOrd="0" destOrd="0" presId="urn:microsoft.com/office/officeart/2005/8/layout/radial1"/>
    <dgm:cxn modelId="{38614630-048F-4BA3-B36D-A33608488B8E}" srcId="{CAF294E5-5AFB-4682-A917-1077509E74EE}" destId="{B66135B9-11E3-4A1B-AEA8-3420AC4D6F23}" srcOrd="0" destOrd="0" parTransId="{E0E9FFBF-23DA-4434-8E53-109BF972CA61}" sibTransId="{284E9114-4661-482B-B88F-6885564AA467}"/>
    <dgm:cxn modelId="{04DAC637-BDCC-4C30-B589-97F99D1025D4}" type="presOf" srcId="{88557A03-F2B9-4085-A1B9-3F81B0A3741A}" destId="{D206FFAB-73F6-49B1-AB85-9ACAB90A55C8}" srcOrd="0" destOrd="0" presId="urn:microsoft.com/office/officeart/2005/8/layout/radial1"/>
    <dgm:cxn modelId="{164DAC77-2443-49BC-9CF8-C8D0B4EA117A}" srcId="{B66135B9-11E3-4A1B-AEA8-3420AC4D6F23}" destId="{C9BB927C-0C10-4E29-A061-A6E41DC31728}" srcOrd="3" destOrd="0" parTransId="{E6E696F9-BB72-4C0B-9A5A-AB7DA00D1947}" sibTransId="{96CF07D4-471C-4DD0-BFD0-204C17F51D10}"/>
    <dgm:cxn modelId="{BBF546E3-7066-41CF-AE87-7D9E2684AFD8}" srcId="{B66135B9-11E3-4A1B-AEA8-3420AC4D6F23}" destId="{A8B21D6B-DE3C-449E-83F5-3A76351C779F}" srcOrd="2" destOrd="0" parTransId="{50426495-B60B-4FA2-921D-4446A82AA28E}" sibTransId="{385C7927-89E5-4971-8245-A8C5E66C93AF}"/>
    <dgm:cxn modelId="{33A2BD37-A5BB-4104-BBA8-AB7ED7B44A5C}" type="presOf" srcId="{217DC95B-F575-45C4-978C-957A69F1AB9C}" destId="{A4DA8CE2-0E07-4962-901D-D28C90DA422C}" srcOrd="1" destOrd="0" presId="urn:microsoft.com/office/officeart/2005/8/layout/radial1"/>
    <dgm:cxn modelId="{193726EC-4DE0-4A40-BD00-C384FABE8F23}" type="presOf" srcId="{DBDB8BD2-1ACC-46BF-9FC5-DDB352C5586E}" destId="{B95AFDBC-5921-4D3B-AAE7-730DDB0415B3}" srcOrd="0" destOrd="0" presId="urn:microsoft.com/office/officeart/2005/8/layout/radial1"/>
    <dgm:cxn modelId="{D394A5B8-7D0E-443D-ACDA-969FCED4A9DA}" srcId="{B66135B9-11E3-4A1B-AEA8-3420AC4D6F23}" destId="{424E3D28-2FFE-4441-ACDB-3F471AAA1980}" srcOrd="5" destOrd="0" parTransId="{217DC95B-F575-45C4-978C-957A69F1AB9C}" sibTransId="{16BB581D-254E-4969-A9EF-B990B0625253}"/>
    <dgm:cxn modelId="{D71D939D-AEAB-48BB-ADD8-B5E36A1EF89F}" srcId="{B66135B9-11E3-4A1B-AEA8-3420AC4D6F23}" destId="{88557A03-F2B9-4085-A1B9-3F81B0A3741A}" srcOrd="0" destOrd="0" parTransId="{F41E97D4-7BD3-441B-8E28-73422DA260C9}" sibTransId="{7759AC40-8D01-4332-8244-44C7415C8F42}"/>
    <dgm:cxn modelId="{A8ADA5F6-0BF4-45C0-8172-ABFC33BFAA9A}" type="presOf" srcId="{5716088B-F7B4-418E-8DA5-78EB352E748B}" destId="{474649FF-C3B1-4C55-BAA9-19DF4A8F4C59}" srcOrd="0" destOrd="0" presId="urn:microsoft.com/office/officeart/2005/8/layout/radial1"/>
    <dgm:cxn modelId="{E05633CD-5898-4CCE-A2DF-B40B1C49E0AE}" type="presOf" srcId="{E6E696F9-BB72-4C0B-9A5A-AB7DA00D1947}" destId="{3D698614-C430-49F8-BE10-178BD932D947}" srcOrd="1" destOrd="0" presId="urn:microsoft.com/office/officeart/2005/8/layout/radial1"/>
    <dgm:cxn modelId="{5864FE90-0BD6-4A88-B41E-70A7C04769CA}" type="presOf" srcId="{F41E97D4-7BD3-441B-8E28-73422DA260C9}" destId="{1EA92EAA-2864-4BBC-83AF-B512D72E8A7B}" srcOrd="1" destOrd="0" presId="urn:microsoft.com/office/officeart/2005/8/layout/radial1"/>
    <dgm:cxn modelId="{59C71C4B-30A3-4CCB-949E-C7EFAEBD1C2B}" srcId="{B66135B9-11E3-4A1B-AEA8-3420AC4D6F23}" destId="{EDFC3B2B-030A-4525-84BD-47933340E96A}" srcOrd="1" destOrd="0" parTransId="{5716088B-F7B4-418E-8DA5-78EB352E748B}" sibTransId="{00334466-7D08-4E20-A388-A514F71E0C14}"/>
    <dgm:cxn modelId="{C977808E-EC8F-40F1-B9C4-08D717C552D0}" type="presOf" srcId="{82E9A5A6-B05A-480E-915D-C6B986D91392}" destId="{319B4BB1-A310-44BD-BE93-200661D62E3F}" srcOrd="0" destOrd="0" presId="urn:microsoft.com/office/officeart/2005/8/layout/radial1"/>
    <dgm:cxn modelId="{28CFDE56-D96C-4E33-ADA2-29AFA1E06E48}" srcId="{B66135B9-11E3-4A1B-AEA8-3420AC4D6F23}" destId="{82E9A5A6-B05A-480E-915D-C6B986D91392}" srcOrd="6" destOrd="0" parTransId="{A0590238-1913-4292-918C-0598C22E137F}" sibTransId="{664AD8E7-47FB-4BFC-B9CE-CD74790CB40D}"/>
    <dgm:cxn modelId="{6D5057C4-B259-4522-AD8F-8D5B5EC5B68F}" srcId="{B66135B9-11E3-4A1B-AEA8-3420AC4D6F23}" destId="{009EDC50-2835-4C50-9632-ECF5C315985A}" srcOrd="4" destOrd="0" parTransId="{DBDB8BD2-1ACC-46BF-9FC5-DDB352C5586E}" sibTransId="{C34C7B77-7112-46C0-9A5B-C6DABB8F1A29}"/>
    <dgm:cxn modelId="{ADFC9AD3-210B-4406-9AD5-6B9D7DBB87F4}" type="presOf" srcId="{5716088B-F7B4-418E-8DA5-78EB352E748B}" destId="{28CEDDD0-E1E8-4F32-BB31-F703086B75EB}" srcOrd="1" destOrd="0" presId="urn:microsoft.com/office/officeart/2005/8/layout/radial1"/>
    <dgm:cxn modelId="{F53F61D5-853E-4B8C-8274-D444BE8373A1}" type="presOf" srcId="{E6E696F9-BB72-4C0B-9A5A-AB7DA00D1947}" destId="{33DADD1C-8B10-49FB-B4DF-E4089D024886}" srcOrd="0" destOrd="0" presId="urn:microsoft.com/office/officeart/2005/8/layout/radial1"/>
    <dgm:cxn modelId="{B3361739-1D28-469A-B8EC-859CF05845A7}" type="presParOf" srcId="{B98DF92D-2326-4EFE-80D9-187303FA0C6E}" destId="{C5E8D51A-4322-44D1-9C75-2A13815AD96D}" srcOrd="0" destOrd="0" presId="urn:microsoft.com/office/officeart/2005/8/layout/radial1"/>
    <dgm:cxn modelId="{542339CB-1CC5-4EA8-B738-90B2C4EB58A2}" type="presParOf" srcId="{B98DF92D-2326-4EFE-80D9-187303FA0C6E}" destId="{528BCD4E-85C8-4538-B2F4-50083F22B279}" srcOrd="1" destOrd="0" presId="urn:microsoft.com/office/officeart/2005/8/layout/radial1"/>
    <dgm:cxn modelId="{486D4F90-4AC5-42B2-B59A-081EEC3A0FA9}" type="presParOf" srcId="{528BCD4E-85C8-4538-B2F4-50083F22B279}" destId="{1EA92EAA-2864-4BBC-83AF-B512D72E8A7B}" srcOrd="0" destOrd="0" presId="urn:microsoft.com/office/officeart/2005/8/layout/radial1"/>
    <dgm:cxn modelId="{FDC1E694-4635-4438-B7BA-7D3B10DC6BE5}" type="presParOf" srcId="{B98DF92D-2326-4EFE-80D9-187303FA0C6E}" destId="{D206FFAB-73F6-49B1-AB85-9ACAB90A55C8}" srcOrd="2" destOrd="0" presId="urn:microsoft.com/office/officeart/2005/8/layout/radial1"/>
    <dgm:cxn modelId="{E7D75CB2-047C-4F63-877F-7A3DFC73D75C}" type="presParOf" srcId="{B98DF92D-2326-4EFE-80D9-187303FA0C6E}" destId="{474649FF-C3B1-4C55-BAA9-19DF4A8F4C59}" srcOrd="3" destOrd="0" presId="urn:microsoft.com/office/officeart/2005/8/layout/radial1"/>
    <dgm:cxn modelId="{9CA2785E-CF17-48DE-ABB6-0A3DD56A2A98}" type="presParOf" srcId="{474649FF-C3B1-4C55-BAA9-19DF4A8F4C59}" destId="{28CEDDD0-E1E8-4F32-BB31-F703086B75EB}" srcOrd="0" destOrd="0" presId="urn:microsoft.com/office/officeart/2005/8/layout/radial1"/>
    <dgm:cxn modelId="{1B5ED287-6238-4B1C-BE48-5F166AD38751}" type="presParOf" srcId="{B98DF92D-2326-4EFE-80D9-187303FA0C6E}" destId="{C02A7E26-C5A5-4EFD-A854-E8DB04B539F1}" srcOrd="4" destOrd="0" presId="urn:microsoft.com/office/officeart/2005/8/layout/radial1"/>
    <dgm:cxn modelId="{3AE3295B-B1BE-46F9-9712-241149835BA8}" type="presParOf" srcId="{B98DF92D-2326-4EFE-80D9-187303FA0C6E}" destId="{4F2BCBEE-CCF4-4C7E-8697-6EAB081BAAAD}" srcOrd="5" destOrd="0" presId="urn:microsoft.com/office/officeart/2005/8/layout/radial1"/>
    <dgm:cxn modelId="{D89932F6-DAFB-4AA1-92C2-1C3B065DBA96}" type="presParOf" srcId="{4F2BCBEE-CCF4-4C7E-8697-6EAB081BAAAD}" destId="{30D2AEAC-F0D8-4049-8817-507DDC248858}" srcOrd="0" destOrd="0" presId="urn:microsoft.com/office/officeart/2005/8/layout/radial1"/>
    <dgm:cxn modelId="{8D877F3D-4210-4512-A7B8-E97CE3439253}" type="presParOf" srcId="{B98DF92D-2326-4EFE-80D9-187303FA0C6E}" destId="{484013B8-F963-4D34-87A3-D6EBFDA92F50}" srcOrd="6" destOrd="0" presId="urn:microsoft.com/office/officeart/2005/8/layout/radial1"/>
    <dgm:cxn modelId="{4BB4D2E1-337F-48EE-B80A-B16BA0F640BD}" type="presParOf" srcId="{B98DF92D-2326-4EFE-80D9-187303FA0C6E}" destId="{33DADD1C-8B10-49FB-B4DF-E4089D024886}" srcOrd="7" destOrd="0" presId="urn:microsoft.com/office/officeart/2005/8/layout/radial1"/>
    <dgm:cxn modelId="{4A99DE3D-1739-4058-AF19-4FE695A0F0B0}" type="presParOf" srcId="{33DADD1C-8B10-49FB-B4DF-E4089D024886}" destId="{3D698614-C430-49F8-BE10-178BD932D947}" srcOrd="0" destOrd="0" presId="urn:microsoft.com/office/officeart/2005/8/layout/radial1"/>
    <dgm:cxn modelId="{0F3CAF84-27A8-4F63-BBED-257008BC9394}" type="presParOf" srcId="{B98DF92D-2326-4EFE-80D9-187303FA0C6E}" destId="{2379DDB2-296A-4A34-B875-DEC6BE728B2C}" srcOrd="8" destOrd="0" presId="urn:microsoft.com/office/officeart/2005/8/layout/radial1"/>
    <dgm:cxn modelId="{555B1049-CA91-47B7-B4E6-BB86489F8E01}" type="presParOf" srcId="{B98DF92D-2326-4EFE-80D9-187303FA0C6E}" destId="{B95AFDBC-5921-4D3B-AAE7-730DDB0415B3}" srcOrd="9" destOrd="0" presId="urn:microsoft.com/office/officeart/2005/8/layout/radial1"/>
    <dgm:cxn modelId="{448C455E-CFD1-426F-BB3B-8F673E16BB66}" type="presParOf" srcId="{B95AFDBC-5921-4D3B-AAE7-730DDB0415B3}" destId="{AFA25AFC-6141-4F17-8C55-075C3551B14F}" srcOrd="0" destOrd="0" presId="urn:microsoft.com/office/officeart/2005/8/layout/radial1"/>
    <dgm:cxn modelId="{D7ADE042-2692-420D-8EAC-18DD252E6828}" type="presParOf" srcId="{B98DF92D-2326-4EFE-80D9-187303FA0C6E}" destId="{6FDE927E-252A-4D86-938F-A68BBA3ED4C2}" srcOrd="10" destOrd="0" presId="urn:microsoft.com/office/officeart/2005/8/layout/radial1"/>
    <dgm:cxn modelId="{9753AB80-6F28-4A27-B412-45B15CDA2056}" type="presParOf" srcId="{B98DF92D-2326-4EFE-80D9-187303FA0C6E}" destId="{BA6F3FF8-1707-4532-A3FB-F82B84C6C24D}" srcOrd="11" destOrd="0" presId="urn:microsoft.com/office/officeart/2005/8/layout/radial1"/>
    <dgm:cxn modelId="{18330B87-A32A-4F11-B983-9CE7B87C8F41}" type="presParOf" srcId="{BA6F3FF8-1707-4532-A3FB-F82B84C6C24D}" destId="{A4DA8CE2-0E07-4962-901D-D28C90DA422C}" srcOrd="0" destOrd="0" presId="urn:microsoft.com/office/officeart/2005/8/layout/radial1"/>
    <dgm:cxn modelId="{17717785-9EE6-47C8-B5C5-8F9C69D973BA}" type="presParOf" srcId="{B98DF92D-2326-4EFE-80D9-187303FA0C6E}" destId="{23D60964-8F3F-4131-82F3-3484CDE5D890}" srcOrd="12" destOrd="0" presId="urn:microsoft.com/office/officeart/2005/8/layout/radial1"/>
    <dgm:cxn modelId="{1D7AD7EA-8FC9-4B71-A255-028D0C7B5C38}" type="presParOf" srcId="{B98DF92D-2326-4EFE-80D9-187303FA0C6E}" destId="{AB32641B-866D-42D2-91B0-8A2E6E382F44}" srcOrd="13" destOrd="0" presId="urn:microsoft.com/office/officeart/2005/8/layout/radial1"/>
    <dgm:cxn modelId="{C6C8B713-D5E2-4CEB-869E-85DAB544F033}" type="presParOf" srcId="{AB32641B-866D-42D2-91B0-8A2E6E382F44}" destId="{AEE798D0-9225-4AFB-A4CC-6B0D9FD5B0B7}" srcOrd="0" destOrd="0" presId="urn:microsoft.com/office/officeart/2005/8/layout/radial1"/>
    <dgm:cxn modelId="{68DD5798-8438-470E-BD4D-D0F41A05B235}" type="presParOf" srcId="{B98DF92D-2326-4EFE-80D9-187303FA0C6E}" destId="{319B4BB1-A310-44BD-BE93-200661D62E3F}" srcOrd="14" destOrd="0" presId="urn:microsoft.com/office/officeart/2005/8/layout/radial1"/>
  </dgm:cxnLst>
  <dgm:bg>
    <a:blipFill>
      <a:blip xmlns:r="http://schemas.openxmlformats.org/officeDocument/2006/relationships" r:embed="rId3"/>
      <a:stretch>
        <a:fillRect/>
      </a:stretch>
    </a:blip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0BD1-CD3C-48E7-A5EE-F014F86F6D7D}" type="datetimeFigureOut">
              <a:rPr lang="th-TH" smtClean="0"/>
              <a:pPr/>
              <a:t>07/11/56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CCB6-A275-4C3A-B57B-469DBCBE5A6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โครงงาน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  เรื่อง โครงสร้างของมนุษย์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392909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		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จัดทำโดย</a:t>
            </a:r>
            <a:b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นางสาวมณีรัตน์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บูรณ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สิทธิ์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เลขที่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นางสาว</a:t>
            </a:r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รัชฎา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หงษ์โง่น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เลขที่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นาย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อนุชา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สุครีพ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เลขที่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นาย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จักร</a:t>
            </a:r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พงษ์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สาขา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เลขที่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16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นาย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เจษฎา	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แก่น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วงศ์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คำ	เลขที่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l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           ชั้น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มัธยมศึกษาปีที่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5/2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1285852" y="5072074"/>
            <a:ext cx="642942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นำเสนอ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คุณครู  พิไล</a:t>
            </a:r>
            <a:r>
              <a:rPr lang="th-TH" sz="5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วรรณ</a:t>
            </a:r>
            <a:r>
              <a:rPr lang="th-TH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</a:t>
            </a:r>
            <a:r>
              <a:rPr lang="th-TH" sz="5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สถิตย์</a:t>
            </a:r>
            <a:endParaRPr kumimoji="0" lang="th-TH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clip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461858"/>
            <a:ext cx="3429024" cy="3311734"/>
          </a:xfrm>
          <a:prstGeom prst="rect">
            <a:avLst/>
          </a:prstGeom>
        </p:spPr>
      </p:pic>
      <p:pic>
        <p:nvPicPr>
          <p:cNvPr id="5" name="รูปภาพ 4" descr="imagesผป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214422"/>
            <a:ext cx="2835522" cy="2143127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500726"/>
          </a:xfrm>
        </p:spPr>
        <p:txBody>
          <a:bodyPr>
            <a:normAutofit/>
          </a:bodyPr>
          <a:lstStyle/>
          <a:p>
            <a:r>
              <a:rPr lang="th-TH" b="1" dirty="0" smtClean="0"/>
              <a:t>ระบบหายใจ</a:t>
            </a:r>
            <a:endParaRPr lang="en-US" dirty="0" smtClean="0"/>
          </a:p>
          <a:p>
            <a:r>
              <a:rPr lang="th-TH" dirty="0" smtClean="0"/>
              <a:t>ระบบ หายใจ คือ ระบบที่ร่างกายแลกเปลี่ยนแก๊ส</a:t>
            </a:r>
            <a:br>
              <a:rPr lang="th-TH" dirty="0" smtClean="0"/>
            </a:br>
            <a:r>
              <a:rPr lang="th-TH" dirty="0" smtClean="0"/>
              <a:t>โดยร่างกายจะรับแก๊สออกซิเจนที่อยู่ภายนอก</a:t>
            </a:r>
            <a:br>
              <a:rPr lang="th-TH" dirty="0" smtClean="0"/>
            </a:br>
            <a:r>
              <a:rPr lang="th-TH" dirty="0" smtClean="0"/>
              <a:t>เข้าสู่ร่างกาย และขับแก๊สคาร์บอนไดออกไซด์</a:t>
            </a:r>
            <a:br>
              <a:rPr lang="th-TH" dirty="0" smtClean="0"/>
            </a:br>
            <a:r>
              <a:rPr lang="th-TH" dirty="0" smtClean="0"/>
              <a:t>ออกจากร่างกาย</a:t>
            </a:r>
            <a:endParaRPr lang="en-US" dirty="0" smtClean="0"/>
          </a:p>
          <a:p>
            <a:endParaRPr lang="th-TH" dirty="0" smtClean="0"/>
          </a:p>
          <a:p>
            <a:r>
              <a:rPr lang="th-TH" b="1" dirty="0" smtClean="0"/>
              <a:t>ระบบประสาท</a:t>
            </a:r>
          </a:p>
          <a:p>
            <a:r>
              <a:rPr lang="th-TH" dirty="0" smtClean="0"/>
              <a:t>ทำหน้าที่ควบคุมการทำงานของทุกระบบ</a:t>
            </a:r>
            <a:br>
              <a:rPr lang="th-TH" dirty="0" smtClean="0"/>
            </a:br>
            <a:r>
              <a:rPr lang="th-TH" dirty="0" smtClean="0"/>
              <a:t>ในร่างกาย ให้สัมพันธ์กัน</a:t>
            </a:r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61029ea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14752"/>
            <a:ext cx="2428892" cy="2910333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00726"/>
          </a:xfrm>
        </p:spPr>
        <p:txBody>
          <a:bodyPr>
            <a:normAutofit/>
          </a:bodyPr>
          <a:lstStyle/>
          <a:p>
            <a:r>
              <a:rPr lang="th-TH" b="1" dirty="0" smtClean="0"/>
              <a:t>ระบบต่อมต่าง ๆ </a:t>
            </a:r>
            <a:endParaRPr lang="en-US" dirty="0" smtClean="0"/>
          </a:p>
          <a:p>
            <a:r>
              <a:rPr lang="th-TH" dirty="0" smtClean="0"/>
              <a:t>ทำหน้าที่สร้างฮอร์โมน </a:t>
            </a:r>
            <a:endParaRPr lang="en-US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b="1" dirty="0" smtClean="0"/>
              <a:t>ระบบย่อยอาหาร </a:t>
            </a:r>
            <a:endParaRPr lang="en-US" dirty="0" smtClean="0"/>
          </a:p>
          <a:p>
            <a:r>
              <a:rPr lang="th-TH" dirty="0" smtClean="0"/>
              <a:t>ทำหน้าที่ย่อยสลายอาหารที่รับประทานเข้าไป</a:t>
            </a:r>
            <a:br>
              <a:rPr lang="th-TH" dirty="0" smtClean="0"/>
            </a:br>
            <a:r>
              <a:rPr lang="th-TH" dirty="0" smtClean="0"/>
              <a:t>ให้เป็นสารอาหาร และดูดซึมเข้าสู่</a:t>
            </a:r>
            <a:br>
              <a:rPr lang="th-TH" dirty="0" smtClean="0"/>
            </a:br>
            <a:r>
              <a:rPr lang="th-TH" dirty="0" smtClean="0"/>
              <a:t>กระแสเลือดเพื่อไปเลี้ยงส่วนต่าง ๆ </a:t>
            </a:r>
            <a:br>
              <a:rPr lang="th-TH" dirty="0" smtClean="0"/>
            </a:br>
            <a:r>
              <a:rPr lang="th-TH" dirty="0" smtClean="0"/>
              <a:t>ของร่างกาย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indexปป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57166"/>
            <a:ext cx="3325304" cy="249076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Femal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4294964"/>
            <a:ext cx="4429156" cy="2563036"/>
          </a:xfrm>
          <a:prstGeom prst="rect">
            <a:avLst/>
          </a:prstGeom>
        </p:spPr>
      </p:pic>
      <p:pic>
        <p:nvPicPr>
          <p:cNvPr id="5" name="รูปภาพ 4" descr="6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929066"/>
            <a:ext cx="3360420" cy="2712720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1992" y="571480"/>
            <a:ext cx="8229600" cy="4525963"/>
          </a:xfrm>
        </p:spPr>
        <p:txBody>
          <a:bodyPr/>
          <a:lstStyle/>
          <a:p>
            <a:r>
              <a:rPr lang="th-TH" b="1" dirty="0" smtClean="0"/>
              <a:t>ระบบขับถ่าย</a:t>
            </a:r>
            <a:endParaRPr lang="en-US" dirty="0" smtClean="0"/>
          </a:p>
          <a:p>
            <a:r>
              <a:rPr lang="th-TH" dirty="0" smtClean="0"/>
              <a:t>ทำหน้าที่ขับถ่ายของเสียที่ร่างกาย</a:t>
            </a:r>
            <a:br>
              <a:rPr lang="th-TH" dirty="0" smtClean="0"/>
            </a:br>
            <a:r>
              <a:rPr lang="th-TH" dirty="0" smtClean="0"/>
              <a:t>ไม่ต้องการให้ออกจากร่างกาย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 smtClean="0"/>
          </a:p>
          <a:p>
            <a:r>
              <a:rPr lang="th-TH" b="1" dirty="0" smtClean="0"/>
              <a:t>ระบบสืบพันธุ์ </a:t>
            </a:r>
            <a:endParaRPr lang="en-US" dirty="0" smtClean="0"/>
          </a:p>
          <a:p>
            <a:r>
              <a:rPr lang="th-TH" dirty="0" smtClean="0"/>
              <a:t>ทำหน้าที่สืบทอด ดำรงและขยายเผ่าพันธุ์ ให้มีจำนวนมากขึ้น </a:t>
            </a:r>
            <a:br>
              <a:rPr lang="th-TH" dirty="0" smtClean="0"/>
            </a:br>
            <a:r>
              <a:rPr lang="th-TH" dirty="0" smtClean="0"/>
              <a:t>เพื่อไม่ให้สิ่งมีชีวิตสูญพันธุ์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ระบบขับถ่าย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0"/>
            <a:ext cx="2286016" cy="3188391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การวิชาคณิตศาสตร์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การหาพื้นที่ผิวของร่างกาย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3366FF"/>
                </a:solidFill>
              </a:rPr>
              <a:t> 	สำหรับการคำนวณหาพื้นที่ผิวของร่างกายมนุษย์มีไว้แล้วตั้งแต่</a:t>
            </a:r>
            <a:br>
              <a:rPr lang="th-TH" b="1" dirty="0" smtClean="0">
                <a:solidFill>
                  <a:srgbClr val="3366FF"/>
                </a:solidFill>
              </a:rPr>
            </a:br>
            <a:r>
              <a:rPr lang="th-TH" b="1" dirty="0" smtClean="0">
                <a:solidFill>
                  <a:srgbClr val="3366FF"/>
                </a:solidFill>
              </a:rPr>
              <a:t>ปี </a:t>
            </a:r>
            <a:r>
              <a:rPr lang="th-TH" b="1" dirty="0" err="1" smtClean="0">
                <a:solidFill>
                  <a:srgbClr val="3366FF"/>
                </a:solidFill>
              </a:rPr>
              <a:t>คศ.</a:t>
            </a:r>
            <a:r>
              <a:rPr lang="en-US" b="1" dirty="0" smtClean="0">
                <a:solidFill>
                  <a:srgbClr val="3366FF"/>
                </a:solidFill>
              </a:rPr>
              <a:t>1916 </a:t>
            </a:r>
            <a:r>
              <a:rPr lang="th-TH" b="1" dirty="0" smtClean="0">
                <a:solidFill>
                  <a:srgbClr val="3366FF"/>
                </a:solidFill>
              </a:rPr>
              <a:t>โดย </a:t>
            </a:r>
            <a:r>
              <a:rPr lang="en-US" b="1" dirty="0" err="1" smtClean="0">
                <a:solidFill>
                  <a:srgbClr val="3366FF"/>
                </a:solidFill>
              </a:rPr>
              <a:t>DuBois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th-TH" b="1" dirty="0" smtClean="0">
                <a:solidFill>
                  <a:srgbClr val="3366FF"/>
                </a:solidFill>
              </a:rPr>
              <a:t>ได้ทำการทดลองและหาความสัมพันธ์</a:t>
            </a:r>
            <a:br>
              <a:rPr lang="th-TH" b="1" dirty="0" smtClean="0">
                <a:solidFill>
                  <a:srgbClr val="3366FF"/>
                </a:solidFill>
              </a:rPr>
            </a:br>
            <a:r>
              <a:rPr lang="th-TH" b="1" dirty="0" smtClean="0">
                <a:solidFill>
                  <a:srgbClr val="3366FF"/>
                </a:solidFill>
              </a:rPr>
              <a:t>จากข้อมูลโมเดลคณิตศาสตร์ เพื่อแสดงโมเดลที่มีความสัมพันธ์กับน้ำหนักและส่วนสูงของมนุษย์ โดยสูตรที่ได้เป็น 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                </a:t>
            </a:r>
            <a:r>
              <a:rPr lang="en-US" sz="3500" b="1" dirty="0" smtClean="0">
                <a:solidFill>
                  <a:srgbClr val="3366FF"/>
                </a:solidFill>
              </a:rPr>
              <a:t> S  =  0.007184(W)</a:t>
            </a:r>
            <a:r>
              <a:rPr lang="en-US" sz="3500" b="1" baseline="30000" dirty="0" smtClean="0">
                <a:solidFill>
                  <a:srgbClr val="3366FF"/>
                </a:solidFill>
              </a:rPr>
              <a:t>0.425</a:t>
            </a:r>
            <a:r>
              <a:rPr lang="en-US" sz="3500" b="1" dirty="0" smtClean="0">
                <a:solidFill>
                  <a:srgbClr val="3366FF"/>
                </a:solidFill>
              </a:rPr>
              <a:t> x (H)</a:t>
            </a:r>
            <a:r>
              <a:rPr lang="en-US" sz="3500" b="1" baseline="30000" dirty="0" smtClean="0">
                <a:solidFill>
                  <a:srgbClr val="3366FF"/>
                </a:solidFill>
              </a:rPr>
              <a:t>0.725</a:t>
            </a:r>
            <a:r>
              <a:rPr lang="en-US" sz="3500" b="1" dirty="0" smtClean="0">
                <a:solidFill>
                  <a:srgbClr val="3366FF"/>
                </a:solidFill>
              </a:rPr>
              <a:t> 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  </a:t>
            </a:r>
          </a:p>
          <a:p>
            <a:r>
              <a:rPr lang="th-TH" b="1" dirty="0" smtClean="0">
                <a:solidFill>
                  <a:srgbClr val="3366FF"/>
                </a:solidFill>
              </a:rPr>
              <a:t>เมื่อ </a:t>
            </a:r>
            <a:r>
              <a:rPr lang="en-US" b="1" dirty="0" smtClean="0">
                <a:solidFill>
                  <a:srgbClr val="3366FF"/>
                </a:solidFill>
              </a:rPr>
              <a:t>  S   </a:t>
            </a:r>
            <a:r>
              <a:rPr lang="th-TH" b="1" dirty="0" smtClean="0">
                <a:solidFill>
                  <a:srgbClr val="3366FF"/>
                </a:solidFill>
              </a:rPr>
              <a:t>คือ พื้นที่ผิวของร่างกายที่หน่วยเป็นตารางเมตร</a:t>
            </a:r>
            <a:endParaRPr lang="en-US" b="1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	       W   </a:t>
            </a:r>
            <a:r>
              <a:rPr lang="th-TH" b="1" dirty="0" smtClean="0">
                <a:solidFill>
                  <a:srgbClr val="3366FF"/>
                </a:solidFill>
              </a:rPr>
              <a:t>คือ น้ำหนักของผู้นั้นมีหน่วยเป็นกิโลกรัม</a:t>
            </a:r>
            <a:endParaRPr lang="en-US" b="1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	        H   </a:t>
            </a:r>
            <a:r>
              <a:rPr lang="th-TH" b="1" dirty="0" smtClean="0">
                <a:solidFill>
                  <a:srgbClr val="3366FF"/>
                </a:solidFill>
              </a:rPr>
              <a:t>คือ ส่วนสูงมีหน่วยเป็นเซนติเมตร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th-TH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76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err="1" smtClean="0"/>
              <a:t>บูรณา</a:t>
            </a:r>
            <a:r>
              <a:rPr lang="th-TH" b="1" dirty="0" smtClean="0"/>
              <a:t>การวิชาสุขศึกษา</a:t>
            </a:r>
            <a:br>
              <a:rPr lang="th-TH" b="1" dirty="0" smtClean="0"/>
            </a:br>
            <a:r>
              <a:rPr lang="th-TH" b="1" dirty="0" smtClean="0"/>
              <a:t>อาหารที่มีประโยชน์ต่อร่างกาย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52160" y="1795602"/>
            <a:ext cx="4000528" cy="5072098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เนื้อสัตว์ นม ไข่ ถั่ว</a:t>
            </a:r>
            <a:endParaRPr lang="en-US" sz="3200" b="1" dirty="0" smtClean="0"/>
          </a:p>
          <a:p>
            <a:pPr>
              <a:buNone/>
            </a:pPr>
            <a:r>
              <a:rPr lang="th-TH" sz="3200" dirty="0" smtClean="0"/>
              <a:t>	ช่วยในการสร้างเสริมกล้ามเนื้อ </a:t>
            </a:r>
            <a:endParaRPr lang="en-US" sz="3200" dirty="0" smtClean="0"/>
          </a:p>
          <a:p>
            <a:r>
              <a:rPr lang="th-TH" sz="3200" b="1" dirty="0" smtClean="0"/>
              <a:t>ข้าว แป้ง น้ำตาล เผือก </a:t>
            </a:r>
            <a:endParaRPr lang="en-US" sz="3200" b="1" dirty="0" smtClean="0"/>
          </a:p>
          <a:p>
            <a:pPr>
              <a:buNone/>
            </a:pPr>
            <a:r>
              <a:rPr lang="th-TH" sz="3200" dirty="0" smtClean="0"/>
              <a:t>    ให้พลังงานแก่ร่างกาย</a:t>
            </a:r>
            <a:br>
              <a:rPr lang="th-TH" sz="3200" dirty="0" smtClean="0"/>
            </a:br>
            <a:r>
              <a:rPr lang="th-TH" sz="3200" dirty="0" smtClean="0"/>
              <a:t>เพื่อใช้ในการทำงาน </a:t>
            </a:r>
            <a:endParaRPr lang="en-US" sz="3200" dirty="0" smtClean="0"/>
          </a:p>
          <a:p>
            <a:r>
              <a:rPr lang="th-TH" sz="3200" b="1" dirty="0" smtClean="0"/>
              <a:t>ผักใบเขียวชนิดต่าง ๆ</a:t>
            </a:r>
            <a:endParaRPr lang="en-US" sz="3200" b="1" dirty="0" smtClean="0"/>
          </a:p>
          <a:p>
            <a:pPr>
              <a:buNone/>
            </a:pPr>
            <a:r>
              <a:rPr lang="th-TH" sz="3200" dirty="0" smtClean="0"/>
              <a:t>ช่วยให้เราแข็งแรง ไม่เป็นโรคง่าย</a:t>
            </a:r>
            <a:endParaRPr lang="en-US" sz="3200" dirty="0" smtClean="0"/>
          </a:p>
          <a:p>
            <a:endParaRPr lang="th-TH" sz="32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70050" y="1828130"/>
            <a:ext cx="4038600" cy="4525963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ผลไม้ชนิดต่าง ๆ </a:t>
            </a:r>
            <a:endParaRPr lang="en-US" sz="3200" b="1" dirty="0" smtClean="0"/>
          </a:p>
          <a:p>
            <a:pPr>
              <a:buNone/>
            </a:pPr>
            <a:r>
              <a:rPr lang="th-TH" sz="3200" dirty="0" smtClean="0"/>
              <a:t>    ช่วยบำรุงสุขภาพของเรา ทำให้</a:t>
            </a:r>
            <a:r>
              <a:rPr lang="th-TH" sz="3200" dirty="0" err="1" smtClean="0"/>
              <a:t>นัยย์</a:t>
            </a:r>
            <a:r>
              <a:rPr lang="th-TH" sz="3200" dirty="0" smtClean="0"/>
              <a:t>ตาและผิวหนังสดชื่นไม่แห้ง ป้องกันโรคต่างๆ </a:t>
            </a:r>
            <a:endParaRPr lang="en-US" sz="3200" dirty="0" smtClean="0"/>
          </a:p>
          <a:p>
            <a:r>
              <a:rPr lang="th-TH" sz="3200" b="1" dirty="0" smtClean="0"/>
              <a:t>ไขมันจากพืชและสัตว์ </a:t>
            </a:r>
          </a:p>
          <a:p>
            <a:pPr>
              <a:buNone/>
            </a:pPr>
            <a:r>
              <a:rPr lang="th-TH" sz="3200" dirty="0" smtClean="0"/>
              <a:t>    ให้ความอบอุ่นแก่ร่างกาย</a:t>
            </a:r>
            <a:br>
              <a:rPr lang="th-TH" sz="3200" dirty="0" smtClean="0"/>
            </a:br>
            <a:r>
              <a:rPr lang="th-TH" sz="3200" dirty="0" smtClean="0"/>
              <a:t>ของเรา</a:t>
            </a:r>
            <a:endParaRPr lang="en-US" sz="3200" dirty="0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ช่วงวัยที่เหมาะสมในการรับประทานอาหาร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525963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วัยทารก (แรกเกิด- </a:t>
            </a:r>
            <a:r>
              <a:rPr lang="en-US" sz="3200" b="1" dirty="0" smtClean="0"/>
              <a:t>1 </a:t>
            </a:r>
            <a:r>
              <a:rPr lang="th-TH" sz="3200" b="1" dirty="0" smtClean="0"/>
              <a:t>ปี)</a:t>
            </a:r>
            <a:r>
              <a:rPr lang="th-TH" sz="3200" dirty="0" smtClean="0"/>
              <a:t> อาหารหลักคือ น้ำนม</a:t>
            </a:r>
          </a:p>
          <a:p>
            <a:r>
              <a:rPr lang="th-TH" sz="3200" b="1" dirty="0" smtClean="0"/>
              <a:t>เด็กวัยก่อนเรียน (</a:t>
            </a:r>
            <a:r>
              <a:rPr lang="en-US" sz="3200" b="1" dirty="0" smtClean="0"/>
              <a:t>2 - 5 </a:t>
            </a:r>
            <a:r>
              <a:rPr lang="th-TH" sz="3200" b="1" dirty="0" smtClean="0"/>
              <a:t>ปี)</a:t>
            </a:r>
            <a:r>
              <a:rPr lang="th-TH" sz="3200" dirty="0" smtClean="0"/>
              <a:t> เด็กวัยนี้ต้องการอาหารเช่นเดียวกับทารกแต่ต้องการปริมาณมากขึ้น</a:t>
            </a:r>
            <a:endParaRPr lang="en-US" sz="3200" dirty="0" smtClean="0"/>
          </a:p>
          <a:p>
            <a:r>
              <a:rPr lang="th-TH" sz="3200" b="1" dirty="0" smtClean="0"/>
              <a:t>เด็กวัยเรียน (</a:t>
            </a:r>
            <a:r>
              <a:rPr lang="en-US" sz="3200" b="1" dirty="0" smtClean="0"/>
              <a:t>6 - 13 </a:t>
            </a:r>
            <a:r>
              <a:rPr lang="th-TH" sz="3200" b="1" dirty="0" smtClean="0"/>
              <a:t>ปี)</a:t>
            </a:r>
            <a:r>
              <a:rPr lang="th-TH" sz="3200" dirty="0" smtClean="0"/>
              <a:t> </a:t>
            </a:r>
            <a:endParaRPr lang="en-US" sz="3200" dirty="0" smtClean="0"/>
          </a:p>
          <a:p>
            <a:r>
              <a:rPr lang="th-TH" sz="3200" dirty="0" smtClean="0"/>
              <a:t>เด็กต้องได้อาหารถูกต้อง ตามหลักโภชนาการในปริมาณ</a:t>
            </a:r>
            <a:br>
              <a:rPr lang="th-TH" sz="3200" dirty="0" smtClean="0"/>
            </a:br>
            <a:r>
              <a:rPr lang="th-TH" sz="3200" dirty="0" smtClean="0"/>
              <a:t>ที่เหมาะสม </a:t>
            </a:r>
            <a:endParaRPr lang="en-US" sz="3200" dirty="0" smtClean="0"/>
          </a:p>
          <a:p>
            <a:endParaRPr lang="th-TH" sz="32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138642" cy="5043510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เด็กวัยรุ่น (</a:t>
            </a:r>
            <a:r>
              <a:rPr lang="en-US" sz="3200" b="1" dirty="0" smtClean="0"/>
              <a:t>13 - 19 </a:t>
            </a:r>
            <a:r>
              <a:rPr lang="th-TH" sz="3200" b="1" dirty="0" smtClean="0"/>
              <a:t>ปี)</a:t>
            </a:r>
            <a:r>
              <a:rPr lang="th-TH" sz="3200" dirty="0" smtClean="0"/>
              <a:t> วัยรุ่นควรได้รับสารอาหารครบทุกประเภท</a:t>
            </a:r>
          </a:p>
          <a:p>
            <a:r>
              <a:rPr lang="th-TH" sz="3200" b="1" dirty="0" smtClean="0"/>
              <a:t>วัยผู้ใหญ่ (</a:t>
            </a:r>
            <a:r>
              <a:rPr lang="en-US" sz="3200" b="1" dirty="0" smtClean="0"/>
              <a:t>20-40 </a:t>
            </a:r>
            <a:r>
              <a:rPr lang="th-TH" sz="3200" b="1" dirty="0" smtClean="0"/>
              <a:t>ปี)</a:t>
            </a:r>
            <a:r>
              <a:rPr lang="th-TH" sz="3200" dirty="0" smtClean="0"/>
              <a:t> </a:t>
            </a:r>
            <a:endParaRPr lang="en-US" sz="3200" dirty="0" smtClean="0"/>
          </a:p>
          <a:p>
            <a:pPr>
              <a:buNone/>
            </a:pPr>
            <a:r>
              <a:rPr lang="th-TH" sz="3200" dirty="0" smtClean="0"/>
              <a:t>	ควรลดปริมาณการกินของหวาน น้ำตาลไขมันเพิ่ม ปริมาณการกินผักและผลไม้มากขึ้น</a:t>
            </a:r>
            <a:endParaRPr lang="en-US" sz="3200" dirty="0" smtClean="0"/>
          </a:p>
          <a:p>
            <a:r>
              <a:rPr lang="th-TH" sz="3200" dirty="0" smtClean="0"/>
              <a:t> </a:t>
            </a:r>
            <a:r>
              <a:rPr lang="th-TH" sz="3200" b="1" dirty="0" smtClean="0"/>
              <a:t>วัยชรา</a:t>
            </a:r>
            <a:r>
              <a:rPr lang="th-TH" sz="3200" dirty="0" smtClean="0"/>
              <a:t> ต้องการเหล็กและแค</a:t>
            </a:r>
            <a:r>
              <a:rPr lang="th-TH" sz="3200" dirty="0" err="1" smtClean="0"/>
              <a:t>ลเซี่ยม</a:t>
            </a:r>
            <a:r>
              <a:rPr lang="th-TH" sz="3200" dirty="0" smtClean="0"/>
              <a:t>มากเพื่อความแข็งแรง ของกระดูก</a:t>
            </a:r>
            <a:endParaRPr lang="th-TH" sz="32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err="1" smtClean="0"/>
              <a:t>บูรณา</a:t>
            </a:r>
            <a:r>
              <a:rPr lang="th-TH" b="1" dirty="0" smtClean="0"/>
              <a:t>การวิชาฟิสิกส์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err="1" smtClean="0"/>
              <a:t>ปรากฏการณ์ด</a:t>
            </a:r>
            <a:r>
              <a:rPr lang="th-TH" b="1" dirty="0" smtClean="0"/>
              <a:t>อป</a:t>
            </a:r>
            <a:r>
              <a:rPr lang="th-TH" b="1" dirty="0" err="1" smtClean="0"/>
              <a:t>เพลอร์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6" name="ตัวยึดเนื้อหา 5" descr="capture-20130912-16484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80" y="2000240"/>
            <a:ext cx="8859518" cy="378243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capture-20130912-16521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558" y="785794"/>
            <a:ext cx="4119822" cy="3143272"/>
          </a:xfrm>
        </p:spPr>
      </p:pic>
      <p:pic>
        <p:nvPicPr>
          <p:cNvPr id="5" name="รูปภาพ 4" descr="capture-20130912-165119.png"/>
          <p:cNvPicPr>
            <a:picLocks noChangeAspect="1"/>
          </p:cNvPicPr>
          <p:nvPr/>
        </p:nvPicPr>
        <p:blipFill>
          <a:blip r:embed="rId4"/>
          <a:srcRect t="5263" r="7453" b="17544"/>
          <a:stretch>
            <a:fillRect/>
          </a:stretch>
        </p:blipFill>
        <p:spPr>
          <a:xfrm>
            <a:off x="4291778" y="2681124"/>
            <a:ext cx="4462550" cy="314327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727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การวิชาภาษาไทย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คำราชาศัพท์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459068"/>
            <a:ext cx="8229600" cy="4525963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3333FF"/>
                </a:solidFill>
              </a:rPr>
              <a:t> 	</a:t>
            </a:r>
            <a:r>
              <a:rPr lang="th-TH" b="1" dirty="0" err="1" smtClean="0">
                <a:solidFill>
                  <a:srgbClr val="3333FF"/>
                </a:solidFill>
              </a:rPr>
              <a:t>คํา</a:t>
            </a:r>
            <a:r>
              <a:rPr lang="th-TH" b="1" dirty="0" smtClean="0">
                <a:solidFill>
                  <a:srgbClr val="3333FF"/>
                </a:solidFill>
              </a:rPr>
              <a:t>ราชาศัพท์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ตามรูปศัพท์ หมายถึง ถ้อยคำที่ใช้กับพระมหากษัตริย์ แต่ในปัจจุบัน คำราชาศัพท์ หมายถึง ถ้อยคำสุภาพ ไพเราะที่ใช้ให้เหมาะกับฐานะของบุคคลในสภาพสังคมไทย 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th-TH" b="1" dirty="0" smtClean="0">
                <a:solidFill>
                  <a:srgbClr val="3333FF"/>
                </a:solidFill>
              </a:rPr>
              <a:t>คำราชาศัพท์ นั้น มีที่มาอยู่ </a:t>
            </a:r>
            <a:r>
              <a:rPr lang="en-US" b="1" dirty="0" smtClean="0">
                <a:solidFill>
                  <a:srgbClr val="3333FF"/>
                </a:solidFill>
              </a:rPr>
              <a:t>2 </a:t>
            </a:r>
            <a:r>
              <a:rPr lang="th-TH" b="1" dirty="0" smtClean="0">
                <a:solidFill>
                  <a:srgbClr val="3333FF"/>
                </a:solidFill>
              </a:rPr>
              <a:t>อย่าง คือ</a:t>
            </a:r>
            <a:endParaRPr lang="en-US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3333FF"/>
                </a:solidFill>
              </a:rPr>
              <a:t>            รับมาจากภาษาอื่น ภาษาเขมร เช่น โปรด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เขนย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เสวย เสด็จ เป็นต้น ภาษาบาลี-สันสกฤต เช่น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อาพาธ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เนตร หัตถ์ โอรส  เป็นต้น</a:t>
            </a:r>
            <a:endParaRPr lang="en-US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3333FF"/>
                </a:solidFill>
              </a:rPr>
              <a:t>            การสร้างคำขึ้นใหม่ โดยการประสมคำ เช่น ลูกหลวงซับพระพักตร์</a:t>
            </a:r>
            <a:r>
              <a:rPr lang="en-US" b="1" dirty="0" smtClean="0">
                <a:solidFill>
                  <a:srgbClr val="3333FF"/>
                </a:solidFill>
              </a:rPr>
              <a:t> </a:t>
            </a:r>
            <a:r>
              <a:rPr lang="th-TH" b="1" dirty="0" smtClean="0">
                <a:solidFill>
                  <a:srgbClr val="3333FF"/>
                </a:solidFill>
              </a:rPr>
              <a:t>ตั้งเครื่อง เป็นต้น</a:t>
            </a:r>
            <a:endParaRPr lang="en-US" b="1" dirty="0" smtClean="0">
              <a:solidFill>
                <a:srgbClr val="3333FF"/>
              </a:solidFill>
            </a:endParaRPr>
          </a:p>
          <a:p>
            <a:endParaRPr lang="th-TH" dirty="0" smtClean="0">
              <a:solidFill>
                <a:srgbClr val="3333FF"/>
              </a:solidFill>
            </a:endParaRPr>
          </a:p>
          <a:p>
            <a:endParaRPr lang="th-T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43438" y="785794"/>
            <a:ext cx="4143404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4800" b="1" dirty="0" smtClean="0"/>
              <a:t>ตัวอย่าง</a:t>
            </a:r>
          </a:p>
          <a:p>
            <a:r>
              <a:rPr lang="th-TH" sz="3600" b="1" dirty="0" err="1" smtClean="0"/>
              <a:t>คํา</a:t>
            </a:r>
            <a:r>
              <a:rPr lang="th-TH" sz="3600" b="1" dirty="0" smtClean="0"/>
              <a:t>ราชาศัพท์หมวดร่างกาย</a:t>
            </a:r>
            <a:endParaRPr lang="en-US" sz="3600" dirty="0" smtClean="0"/>
          </a:p>
          <a:p>
            <a:r>
              <a:rPr lang="th-TH" sz="3600" dirty="0" smtClean="0"/>
              <a:t>ผม -- พระเกศา </a:t>
            </a:r>
            <a:endParaRPr lang="en-US" sz="3600" dirty="0" smtClean="0"/>
          </a:p>
          <a:p>
            <a:r>
              <a:rPr lang="th-TH" sz="3600" dirty="0" smtClean="0"/>
              <a:t>นิ้วมือ -- พระองคุลี</a:t>
            </a:r>
            <a:r>
              <a:rPr lang="en-US" sz="3600" dirty="0" smtClean="0"/>
              <a:t> </a:t>
            </a:r>
          </a:p>
          <a:p>
            <a:r>
              <a:rPr lang="th-TH" sz="3600" dirty="0" smtClean="0"/>
              <a:t>จมูก -- พระนาสิก</a:t>
            </a:r>
            <a:endParaRPr lang="en-US" sz="3600" dirty="0" smtClean="0"/>
          </a:p>
          <a:p>
            <a:r>
              <a:rPr lang="th-TH" sz="3600" dirty="0" smtClean="0"/>
              <a:t>ผิวหนัง -- พระฉวี </a:t>
            </a:r>
            <a:endParaRPr lang="en-US" sz="3600" dirty="0" smtClean="0"/>
          </a:p>
          <a:p>
            <a:r>
              <a:rPr lang="th-TH" sz="3600" dirty="0" smtClean="0"/>
              <a:t>ปาก -- พระโอษฐ์</a:t>
            </a:r>
            <a:endParaRPr lang="en-US" sz="3600" dirty="0" smtClean="0"/>
          </a:p>
          <a:p>
            <a:endParaRPr lang="th-TH" sz="3600" b="1" dirty="0"/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3143248"/>
            <a:ext cx="3629501" cy="3105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3366FF"/>
                </a:solidFill>
              </a:rPr>
              <a:t>บทคัดย่อ</a:t>
            </a:r>
            <a:endParaRPr lang="th-TH" b="1" dirty="0">
              <a:solidFill>
                <a:srgbClr val="3366FF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Autofit/>
          </a:bodyPr>
          <a:lstStyle/>
          <a:p>
            <a:r>
              <a:rPr lang="th-TH" sz="2800" dirty="0"/>
              <a:t>โครง</a:t>
            </a:r>
            <a:r>
              <a:rPr lang="th-TH" sz="2800" dirty="0" smtClean="0"/>
              <a:t>งาน</a:t>
            </a:r>
            <a:r>
              <a:rPr lang="th-TH" sz="2800" dirty="0" err="1" smtClean="0"/>
              <a:t>บูรณา</a:t>
            </a:r>
            <a:r>
              <a:rPr lang="th-TH" sz="2800" dirty="0" smtClean="0"/>
              <a:t>การ </a:t>
            </a:r>
            <a:r>
              <a:rPr lang="th-TH" sz="2800" dirty="0"/>
              <a:t>เรื่อง  โครงสร้างร่างกายของมนุษย์ มีจุดมุ่งหมายเพื่อจัดทำโครงงาน เผยแพร่ความรู้ในเรื่องโครงสร้างร่างกายของมนุษย์ให้ผู้คนทั่วไปหรือผู้ที่ต้องการศึกษา ได้รู้ถึงโครงสร้างร่างกายของตน การทำงานของอวัยวะต่างๆ การทำงานของระบบต่างๆภายในร่างกาย   </a:t>
            </a:r>
            <a:r>
              <a:rPr lang="th-TH" sz="2800" dirty="0" smtClean="0"/>
              <a:t>เพื่อนำไปสู่ประโยชน์</a:t>
            </a:r>
            <a:r>
              <a:rPr lang="th-TH" sz="2800" dirty="0"/>
              <a:t>หลากหลายด้าน ทั้งในเรื่องการดูแลรักษา</a:t>
            </a:r>
            <a:r>
              <a:rPr lang="th-TH" sz="2800" dirty="0" smtClean="0"/>
              <a:t>ตนเองให้</a:t>
            </a:r>
            <a:r>
              <a:rPr lang="th-TH" sz="2800" dirty="0"/>
              <a:t>ถูกวิธี  และการนำไปใช้ในชีวิตประจำวัน เมื่อเรามีความรู้แล้วเราก็สามารถดูแล รักษาสุขภาพ</a:t>
            </a:r>
            <a:r>
              <a:rPr lang="th-TH" sz="2800" dirty="0" smtClean="0"/>
              <a:t>ร่างกายของตนเองได้ดียิ่งขึ้น และสมา</a:t>
            </a:r>
            <a:r>
              <a:rPr lang="th-TH" sz="2800" dirty="0"/>
              <a:t>รถนำความรู้ที่ได้ไปบอกต่อให้ผู้คน</a:t>
            </a:r>
            <a:r>
              <a:rPr lang="th-TH" sz="2800" dirty="0" smtClean="0"/>
              <a:t>ทั่วไป หรือ</a:t>
            </a:r>
            <a:r>
              <a:rPr lang="th-TH" sz="2800" dirty="0"/>
              <a:t>ผู้ที่ต้องการศึกษาได้ หรือนำไปต่อยอดความรู้ให้เกิดความรู้ใหม่มากขึ้น  </a:t>
            </a:r>
            <a:br>
              <a:rPr lang="th-TH" sz="2800" dirty="0"/>
            </a:br>
            <a:r>
              <a:rPr lang="th-TH" sz="2800" dirty="0"/>
              <a:t> 	นอกจากนี้ยังมีการบูร</a:t>
            </a:r>
            <a:r>
              <a:rPr lang="th-TH" sz="2800" dirty="0" err="1"/>
              <a:t>ณา</a:t>
            </a:r>
            <a:r>
              <a:rPr lang="th-TH" sz="2800" dirty="0"/>
              <a:t>การวิชาต่างๆที่ผู้จัดทำโครงงาน</a:t>
            </a:r>
            <a:r>
              <a:rPr lang="th-TH" sz="2800" dirty="0" err="1"/>
              <a:t>บูรณา</a:t>
            </a:r>
            <a:r>
              <a:rPr lang="th-TH" sz="2800" dirty="0" smtClean="0"/>
              <a:t>การ</a:t>
            </a:r>
            <a:br>
              <a:rPr lang="th-TH" sz="2800" dirty="0" smtClean="0"/>
            </a:br>
            <a:r>
              <a:rPr lang="th-TH" sz="2800" dirty="0" smtClean="0"/>
              <a:t>เข้า</a:t>
            </a:r>
            <a:r>
              <a:rPr lang="th-TH" sz="2800" dirty="0"/>
              <a:t>ด้วยกัน   ได้แก่ </a:t>
            </a:r>
            <a:r>
              <a:rPr lang="th-TH" sz="2800" dirty="0" smtClean="0"/>
              <a:t>วิชา</a:t>
            </a:r>
            <a:r>
              <a:rPr lang="th-TH" sz="2800" dirty="0"/>
              <a:t>คณิตศาสตร์  วิชาสังคมศึกษา วิชาภาษาไทย วิชาสุขศึกษาและพละศึกษา และวิชาฟิสิกส์</a:t>
            </a:r>
            <a:r>
              <a:rPr lang="en-US" sz="2800" dirty="0"/>
              <a:t>  </a:t>
            </a:r>
            <a:r>
              <a:rPr lang="th-TH" sz="2800" dirty="0"/>
              <a:t>เพื่อให้เกิดความรู้ที่</a:t>
            </a:r>
            <a:r>
              <a:rPr lang="th-TH" sz="2800" dirty="0" smtClean="0"/>
              <a:t>หลากหลาย</a:t>
            </a:r>
            <a:br>
              <a:rPr lang="th-TH" sz="2800" dirty="0" smtClean="0"/>
            </a:br>
            <a:r>
              <a:rPr lang="th-TH" sz="2800" dirty="0" smtClean="0"/>
              <a:t>และ</a:t>
            </a:r>
            <a:r>
              <a:rPr lang="th-TH" sz="2800" dirty="0"/>
              <a:t>รอบด้าน</a:t>
            </a:r>
            <a:endParaRPr lang="en-US" sz="2800" dirty="0"/>
          </a:p>
          <a:p>
            <a:endParaRPr lang="th-TH" sz="28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55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การวิชาภาษาอังกฤษ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 คำศัพท์เกี่ยวกับภาษาอังกฤษ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1928802"/>
            <a:ext cx="7429552" cy="4525963"/>
          </a:xfrm>
        </p:spPr>
        <p:txBody>
          <a:bodyPr/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ตัวอย่าง เช่น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ระบบประสาท</a:t>
            </a:r>
            <a:r>
              <a:rPr lang="en-US" b="1" dirty="0" smtClean="0">
                <a:solidFill>
                  <a:srgbClr val="FF0000"/>
                </a:solidFill>
              </a:rPr>
              <a:t>		Nervous system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ระบบสืบพันธุ์</a:t>
            </a:r>
            <a:r>
              <a:rPr lang="en-US" b="1" dirty="0" smtClean="0">
                <a:solidFill>
                  <a:srgbClr val="FF0000"/>
                </a:solidFill>
              </a:rPr>
              <a:t>		Reproductive system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ระบบหายใจ</a:t>
            </a:r>
            <a:r>
              <a:rPr lang="en-US" b="1" dirty="0" smtClean="0">
                <a:solidFill>
                  <a:srgbClr val="FF0000"/>
                </a:solidFill>
              </a:rPr>
              <a:t>		Respiratory system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ระบบไหลเวียนโลหิต</a:t>
            </a:r>
            <a:r>
              <a:rPr lang="en-US" b="1" dirty="0" smtClean="0">
                <a:solidFill>
                  <a:srgbClr val="FF0000"/>
                </a:solidFill>
              </a:rPr>
              <a:t>	Circulatory system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ระบบต่อมไร้ท่อ</a:t>
            </a:r>
            <a:r>
              <a:rPr lang="en-US" b="1" dirty="0" smtClean="0">
                <a:solidFill>
                  <a:srgbClr val="FF0000"/>
                </a:solidFill>
              </a:rPr>
              <a:t>		Endocrine system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th-TH" b="1" dirty="0" smtClean="0"/>
              <a:t>สรุปผล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Autofit/>
          </a:bodyPr>
          <a:lstStyle/>
          <a:p>
            <a:r>
              <a:rPr lang="th-TH" sz="2400" b="1" dirty="0" smtClean="0"/>
              <a:t>สรุปผล</a:t>
            </a:r>
            <a:endParaRPr lang="en-US" sz="2400" dirty="0" smtClean="0"/>
          </a:p>
          <a:p>
            <a:pPr>
              <a:buNone/>
            </a:pPr>
            <a:r>
              <a:rPr lang="th-TH" sz="2400" dirty="0" smtClean="0"/>
              <a:t> 	 	</a:t>
            </a:r>
            <a:r>
              <a:rPr lang="th-TH" sz="2800" b="1" dirty="0" smtClean="0"/>
              <a:t>จากการทำโครงงาน</a:t>
            </a:r>
            <a:r>
              <a:rPr lang="th-TH" sz="2800" b="1" dirty="0" err="1" smtClean="0"/>
              <a:t>บูรณา</a:t>
            </a:r>
            <a:r>
              <a:rPr lang="th-TH" sz="2800" b="1" dirty="0" smtClean="0"/>
              <a:t>การ เรื่อง  โครงสร้างของมนุษย์  เป็นโครงงานที่ทำให้คณะผู้จัดทำเกิดกระบวนการการเรียนรู้ทางชีววิทยา และวิชาที่นำมา</a:t>
            </a:r>
            <a:r>
              <a:rPr lang="th-TH" sz="2800" b="1" dirty="0" err="1" smtClean="0"/>
              <a:t>บูรณา</a:t>
            </a:r>
            <a:r>
              <a:rPr lang="th-TH" sz="2800" b="1" dirty="0" smtClean="0"/>
              <a:t>การ  เช่น  การอธิบาย  การให้เหตุผล การสื่อสารและการนำเสนอ  การเชื่อมโยงความรู้จากหลายวิชาเข้ามา</a:t>
            </a:r>
            <a:r>
              <a:rPr lang="th-TH" sz="2800" b="1" dirty="0" err="1" smtClean="0"/>
              <a:t>บูรณา</a:t>
            </a:r>
            <a:r>
              <a:rPr lang="th-TH" sz="2800" b="1" dirty="0" smtClean="0"/>
              <a:t>การเข้าหากัน และมีความคิดริเริ่มประยุกต์   ฝึกทักษะการคิดวิเคราะห์ ซึ่งสามารถนำไปใช้ประโยชน์ในการเรียนได้หลายวิชา คณะผู้จัดทำได้ข้อสรุปว่า โครงงาน เรื่อง โครงสร้างของมนุษย์ สามารถ</a:t>
            </a:r>
            <a:r>
              <a:rPr lang="th-TH" sz="2800" b="1" dirty="0" err="1" smtClean="0"/>
              <a:t>บูรณา</a:t>
            </a:r>
            <a:r>
              <a:rPr lang="th-TH" sz="2800" b="1" dirty="0" smtClean="0"/>
              <a:t>การความรู้ได้ </a:t>
            </a:r>
            <a:r>
              <a:rPr lang="en-US" sz="2800" b="1" dirty="0" smtClean="0"/>
              <a:t>7 </a:t>
            </a:r>
            <a:r>
              <a:rPr lang="th-TH" sz="2800" b="1" dirty="0" smtClean="0"/>
              <a:t>รายวิชาด้วยกัน ซึ่งความรู้ทั้งหมดสามารถเชื่อมโยงเข้าด้วยกันได้อย่างลงตัว </a:t>
            </a:r>
            <a:br>
              <a:rPr lang="th-TH" sz="2800" b="1" dirty="0" smtClean="0"/>
            </a:br>
            <a:r>
              <a:rPr lang="th-TH" sz="2800" b="1" dirty="0" smtClean="0"/>
              <a:t>	</a:t>
            </a:r>
            <a:endParaRPr lang="th-TH" sz="28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0"/>
            <a:ext cx="8715404" cy="55721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รายวิชาที่นำมา</a:t>
            </a:r>
            <a:r>
              <a:rPr lang="th-TH" b="1" dirty="0" err="1" smtClean="0"/>
              <a:t>บูรณา</a:t>
            </a:r>
            <a:r>
              <a:rPr lang="th-TH" b="1" dirty="0" smtClean="0"/>
              <a:t>การมีดังนี้</a:t>
            </a:r>
          </a:p>
          <a:p>
            <a:pPr>
              <a:buNone/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- </a:t>
            </a:r>
            <a:r>
              <a:rPr lang="th-TH" dirty="0" smtClean="0"/>
              <a:t>วิชาประวัติศาสตร์ 	เรื่อง การกำเนิดของมนุษย์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th-TH" dirty="0" smtClean="0"/>
              <a:t>วิชาอังกฤษ		เรื่อง คำศัพท์ที่ใช้เรียกส่วนประกอบของร่างกาย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th-TH" dirty="0" smtClean="0"/>
              <a:t>วิชาชีววิทยา 	เรื่อง โครงสร้างของมนุษย์</a:t>
            </a:r>
            <a:br>
              <a:rPr lang="th-TH" dirty="0" smtClean="0"/>
            </a:br>
            <a:r>
              <a:rPr lang="en-US" dirty="0" smtClean="0"/>
              <a:t>- </a:t>
            </a:r>
            <a:r>
              <a:rPr lang="th-TH" dirty="0" smtClean="0"/>
              <a:t>วิชาคณิตศาสตร์	เรื่อง การหาพื้นที่ของร่างกาย</a:t>
            </a:r>
            <a:br>
              <a:rPr lang="th-TH" dirty="0" smtClean="0"/>
            </a:br>
            <a:r>
              <a:rPr lang="en-US" dirty="0" smtClean="0"/>
              <a:t>- </a:t>
            </a:r>
            <a:r>
              <a:rPr lang="th-TH" dirty="0" smtClean="0"/>
              <a:t>วิชาสุขศึกษา	เรื่อง การรับประทานอาหารที่มีประโยชน์ต่อร่างกาย</a:t>
            </a:r>
            <a:br>
              <a:rPr lang="th-TH" dirty="0" smtClean="0"/>
            </a:br>
            <a:r>
              <a:rPr lang="en-US" dirty="0" smtClean="0"/>
              <a:t>- </a:t>
            </a:r>
            <a:r>
              <a:rPr lang="th-TH" dirty="0" smtClean="0"/>
              <a:t>วิชาฟิสิกส์		เรื่อง ระบบการได้ยิน </a:t>
            </a:r>
            <a:r>
              <a:rPr lang="th-TH" dirty="0" err="1" smtClean="0"/>
              <a:t>ปรากฏการณ์ด</a:t>
            </a:r>
            <a:r>
              <a:rPr lang="th-TH" dirty="0" smtClean="0"/>
              <a:t>อป</a:t>
            </a:r>
            <a:r>
              <a:rPr lang="th-TH" dirty="0" err="1" smtClean="0"/>
              <a:t>เพลอร์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th-TH" dirty="0" smtClean="0"/>
              <a:t>วิชาภาษาไทย	เรื่อง คำราชาศัพท์ที่เกี่ยวกับร่างกาย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25802"/>
            <a:ext cx="8229600" cy="1143000"/>
          </a:xfrm>
        </p:spPr>
        <p:txBody>
          <a:bodyPr>
            <a:noAutofit/>
          </a:bodyPr>
          <a:lstStyle/>
          <a:p>
            <a:r>
              <a:rPr lang="th-TH" sz="11500" dirty="0" smtClean="0">
                <a:solidFill>
                  <a:schemeClr val="bg1"/>
                </a:solidFill>
              </a:rPr>
              <a:t>จบการนำเสนอ</a:t>
            </a:r>
            <a:endParaRPr lang="th-TH" sz="11500" dirty="0">
              <a:solidFill>
                <a:schemeClr val="bg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294197"/>
            <a:ext cx="8229600" cy="40973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h-TH" sz="9600" dirty="0" smtClean="0">
                <a:solidFill>
                  <a:schemeClr val="bg1"/>
                </a:solidFill>
              </a:rPr>
              <a:t>ขอบพระคุณ</a:t>
            </a:r>
            <a:br>
              <a:rPr lang="th-TH" sz="9600" dirty="0" smtClean="0">
                <a:solidFill>
                  <a:schemeClr val="bg1"/>
                </a:solidFill>
              </a:rPr>
            </a:br>
            <a:r>
              <a:rPr lang="th-TH" sz="9600" dirty="0" smtClean="0">
                <a:solidFill>
                  <a:schemeClr val="bg1"/>
                </a:solidFill>
              </a:rPr>
              <a:t>เป็นอย่างสูงที่รับฟังคะ</a:t>
            </a:r>
            <a:r>
              <a:rPr lang="en-US" sz="9600" dirty="0" smtClean="0">
                <a:solidFill>
                  <a:schemeClr val="bg1"/>
                </a:solidFill>
              </a:rPr>
              <a:t>/</a:t>
            </a:r>
            <a:r>
              <a:rPr lang="th-TH" sz="9600" dirty="0" smtClean="0">
                <a:solidFill>
                  <a:schemeClr val="bg1"/>
                </a:solidFill>
              </a:rPr>
              <a:t>ครับ</a:t>
            </a:r>
            <a:endParaRPr lang="th-TH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การเรียนการสอนแบบ</a:t>
            </a:r>
            <a:r>
              <a:rPr lang="th-TH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การบูร</a:t>
            </a:r>
            <a:r>
              <a:rPr lang="th-TH" sz="4400" b="1" dirty="0" err="1"/>
              <a:t>ณา</a:t>
            </a:r>
            <a:r>
              <a:rPr lang="th-TH" sz="4400" b="1" dirty="0"/>
              <a:t>การ  หมายถึงการเรียนรู้ที่เชื่อมโยงศาสตร์สาขาต่างๆ  ที่สัมพันธ์เกี่ยวข้องกันมาผสมผสานเข้าด้วยกัน  เพื่อให้เกิดองค์ความรู้ที่มีความหมาย  มีความหลากหลายและสามารถนำไปใช้ประโยชน์ในชีวิตประจำวัน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419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บูรณา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การวิชาประวัติศาสตร์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ก่อนจะมาเป็นมนุษย์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0785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ช่วง </a:t>
            </a:r>
            <a:r>
              <a:rPr lang="en-US" b="1" dirty="0">
                <a:solidFill>
                  <a:schemeClr val="bg1"/>
                </a:solidFill>
              </a:rPr>
              <a:t>Australopithecus </a:t>
            </a:r>
            <a:r>
              <a:rPr lang="en-US" b="1" dirty="0" err="1" smtClean="0">
                <a:solidFill>
                  <a:schemeClr val="bg1"/>
                </a:solidFill>
              </a:rPr>
              <a:t>afarensis</a:t>
            </a:r>
            <a:r>
              <a:rPr lang="th-TH" b="1" dirty="0" smtClean="0">
                <a:solidFill>
                  <a:schemeClr val="bg1"/>
                </a:solidFill>
              </a:rPr>
              <a:t>  ลิงที่</a:t>
            </a:r>
            <a:r>
              <a:rPr lang="th-TH" b="1" dirty="0">
                <a:solidFill>
                  <a:schemeClr val="bg1"/>
                </a:solidFill>
              </a:rPr>
              <a:t>อยู่ใน</a:t>
            </a:r>
            <a:r>
              <a:rPr lang="th-TH" b="1" dirty="0" smtClean="0">
                <a:solidFill>
                  <a:schemeClr val="bg1"/>
                </a:solidFill>
              </a:rPr>
              <a:t>ป่ามีการปรับตัว</a:t>
            </a:r>
            <a:r>
              <a:rPr lang="th-TH" b="1" dirty="0">
                <a:solidFill>
                  <a:schemeClr val="bg1"/>
                </a:solidFill>
              </a:rPr>
              <a:t>ให้อยู่บนพื้นดินได้ด้วย การปรับตัวเป็นไปอย่างค่อยเป็นค่อย</a:t>
            </a:r>
            <a:r>
              <a:rPr lang="th-TH" b="1" dirty="0" smtClean="0">
                <a:solidFill>
                  <a:schemeClr val="bg1"/>
                </a:solidFill>
              </a:rPr>
              <a:t>ไป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ช่วง </a:t>
            </a:r>
            <a:r>
              <a:rPr lang="en-US" b="1" dirty="0">
                <a:solidFill>
                  <a:schemeClr val="bg1"/>
                </a:solidFill>
              </a:rPr>
              <a:t>Homo </a:t>
            </a:r>
            <a:r>
              <a:rPr lang="en-US" b="1" dirty="0" err="1" smtClean="0">
                <a:solidFill>
                  <a:schemeClr val="bg1"/>
                </a:solidFill>
              </a:rPr>
              <a:t>habilis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th-TH" b="1" dirty="0">
                <a:solidFill>
                  <a:schemeClr val="bg1"/>
                </a:solidFill>
              </a:rPr>
              <a:t>สภาพแวดล้อมที่แตกต่าง ทำให้สิ่งมีชีวิตใน</a:t>
            </a:r>
            <a:r>
              <a:rPr lang="th-TH" b="1" dirty="0" err="1">
                <a:solidFill>
                  <a:schemeClr val="bg1"/>
                </a:solidFill>
              </a:rPr>
              <a:t>แอฟ</a:t>
            </a:r>
            <a:r>
              <a:rPr lang="th-TH" b="1" dirty="0">
                <a:solidFill>
                  <a:schemeClr val="bg1"/>
                </a:solidFill>
              </a:rPr>
              <a:t>ริกาเกิดการปรับตัวที่แตกต่าง กลายเป็นมนุษย์วานร</a:t>
            </a:r>
            <a:r>
              <a:rPr lang="th-TH" b="1" dirty="0" err="1">
                <a:solidFill>
                  <a:schemeClr val="bg1"/>
                </a:solidFill>
              </a:rPr>
              <a:t>หลายส</a:t>
            </a:r>
            <a:r>
              <a:rPr lang="th-TH" b="1" dirty="0">
                <a:solidFill>
                  <a:schemeClr val="bg1"/>
                </a:solidFill>
              </a:rPr>
              <a:t>ปี</a:t>
            </a:r>
            <a:r>
              <a:rPr lang="th-TH" b="1" dirty="0" err="1" smtClean="0">
                <a:solidFill>
                  <a:schemeClr val="bg1"/>
                </a:solidFill>
              </a:rPr>
              <a:t>ชีส์</a:t>
            </a:r>
            <a:r>
              <a:rPr lang="th-TH" b="1" dirty="0">
                <a:solidFill>
                  <a:schemeClr val="bg1"/>
                </a:solidFill>
              </a:rPr>
              <a:t>พวกเขาวิวัฒนาการให้</a:t>
            </a:r>
            <a:r>
              <a:rPr lang="th-TH" b="1" dirty="0" err="1">
                <a:solidFill>
                  <a:schemeClr val="bg1"/>
                </a:solidFill>
              </a:rPr>
              <a:t>เป็นส</a:t>
            </a:r>
            <a:r>
              <a:rPr lang="th-TH" b="1" dirty="0">
                <a:solidFill>
                  <a:schemeClr val="bg1"/>
                </a:solidFill>
              </a:rPr>
              <a:t>ปี</a:t>
            </a:r>
            <a:r>
              <a:rPr lang="th-TH" b="1" dirty="0" err="1">
                <a:solidFill>
                  <a:schemeClr val="bg1"/>
                </a:solidFill>
              </a:rPr>
              <a:t>ชีส์</a:t>
            </a:r>
            <a:r>
              <a:rPr lang="th-TH" b="1" dirty="0">
                <a:solidFill>
                  <a:schemeClr val="bg1"/>
                </a:solidFill>
              </a:rPr>
              <a:t>ที่มีความคล่องตัวทุกกรณี และมีสมองที่ฉลาด</a:t>
            </a:r>
            <a:r>
              <a:rPr lang="th-TH" b="1" dirty="0" err="1">
                <a:solidFill>
                  <a:schemeClr val="bg1"/>
                </a:solidFill>
              </a:rPr>
              <a:t>กว่าส</a:t>
            </a:r>
            <a:r>
              <a:rPr lang="th-TH" b="1" dirty="0">
                <a:solidFill>
                  <a:schemeClr val="bg1"/>
                </a:solidFill>
              </a:rPr>
              <a:t>ปี</a:t>
            </a:r>
            <a:r>
              <a:rPr lang="th-TH" b="1" dirty="0" err="1">
                <a:solidFill>
                  <a:schemeClr val="bg1"/>
                </a:solidFill>
              </a:rPr>
              <a:t>ชีส์</a:t>
            </a:r>
            <a:r>
              <a:rPr lang="th-TH" b="1" dirty="0">
                <a:solidFill>
                  <a:schemeClr val="bg1"/>
                </a:solidFill>
              </a:rPr>
              <a:t>อื่นๆ เขา</a:t>
            </a:r>
            <a:r>
              <a:rPr lang="th-TH" b="1" dirty="0" err="1">
                <a:solidFill>
                  <a:schemeClr val="bg1"/>
                </a:solidFill>
              </a:rPr>
              <a:t>เป็นส</a:t>
            </a:r>
            <a:r>
              <a:rPr lang="th-TH" b="1" dirty="0">
                <a:solidFill>
                  <a:schemeClr val="bg1"/>
                </a:solidFill>
              </a:rPr>
              <a:t>ปี</a:t>
            </a:r>
            <a:r>
              <a:rPr lang="th-TH" b="1" dirty="0" err="1">
                <a:solidFill>
                  <a:schemeClr val="bg1"/>
                </a:solidFill>
              </a:rPr>
              <a:t>ชีส์</a:t>
            </a:r>
            <a:r>
              <a:rPr lang="th-TH" b="1" dirty="0">
                <a:solidFill>
                  <a:schemeClr val="bg1"/>
                </a:solidFill>
              </a:rPr>
              <a:t>แรกที่คิดค้นการทำอาวุธเครื่องมือต่างๆ จาก</a:t>
            </a:r>
            <a:r>
              <a:rPr lang="th-TH" b="1" dirty="0" smtClean="0">
                <a:solidFill>
                  <a:schemeClr val="bg1"/>
                </a:solidFill>
              </a:rPr>
              <a:t>หิน</a:t>
            </a:r>
            <a:r>
              <a:rPr lang="th-TH" b="1" dirty="0">
                <a:solidFill>
                  <a:schemeClr val="bg1"/>
                </a:solidFill>
              </a:rPr>
              <a:t>และยังไม่มีการสื่อสารด้วยการพูด</a:t>
            </a:r>
            <a:endParaRPr lang="en-US" b="1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ช่วง </a:t>
            </a:r>
            <a:r>
              <a:rPr lang="en-US" sz="4000" b="1" dirty="0">
                <a:solidFill>
                  <a:schemeClr val="bg1"/>
                </a:solidFill>
              </a:rPr>
              <a:t>Homo </a:t>
            </a:r>
            <a:r>
              <a:rPr lang="en-US" sz="4000" b="1" dirty="0" smtClean="0">
                <a:solidFill>
                  <a:schemeClr val="bg1"/>
                </a:solidFill>
              </a:rPr>
              <a:t>erectus </a:t>
            </a:r>
            <a:r>
              <a:rPr lang="th-TH" sz="4000" b="1" dirty="0" smtClean="0">
                <a:solidFill>
                  <a:schemeClr val="bg1"/>
                </a:solidFill>
              </a:rPr>
              <a:t>มีวิวัฒนาการความ</a:t>
            </a:r>
            <a:r>
              <a:rPr lang="th-TH" sz="4000" b="1" dirty="0">
                <a:solidFill>
                  <a:schemeClr val="bg1"/>
                </a:solidFill>
              </a:rPr>
              <a:t>เจริญใกล้เคียงมนุษย์</a:t>
            </a:r>
            <a:r>
              <a:rPr lang="th-TH" sz="4000" b="1" dirty="0" smtClean="0">
                <a:solidFill>
                  <a:schemeClr val="bg1"/>
                </a:solidFill>
              </a:rPr>
              <a:t>ปัจจุบัน</a:t>
            </a:r>
          </a:p>
          <a:p>
            <a:r>
              <a:rPr lang="th-TH" sz="4000" b="1" dirty="0" smtClean="0">
                <a:solidFill>
                  <a:schemeClr val="bg1"/>
                </a:solidFill>
              </a:rPr>
              <a:t>ช่วง </a:t>
            </a:r>
            <a:r>
              <a:rPr lang="en-US" sz="4000" b="1" dirty="0">
                <a:solidFill>
                  <a:schemeClr val="bg1"/>
                </a:solidFill>
              </a:rPr>
              <a:t>Homo </a:t>
            </a:r>
            <a:r>
              <a:rPr lang="en-US" sz="4000" b="1" dirty="0" smtClean="0">
                <a:solidFill>
                  <a:schemeClr val="bg1"/>
                </a:solidFill>
              </a:rPr>
              <a:t>sapiens </a:t>
            </a:r>
            <a:r>
              <a:rPr lang="th-TH" sz="4000" b="1" dirty="0">
                <a:solidFill>
                  <a:schemeClr val="bg1"/>
                </a:solidFill>
              </a:rPr>
              <a:t>ก็คือมนุษย์</a:t>
            </a:r>
            <a:r>
              <a:rPr lang="th-TH" sz="4000" b="1" dirty="0" smtClean="0">
                <a:solidFill>
                  <a:schemeClr val="bg1"/>
                </a:solidFill>
              </a:rPr>
              <a:t>ปัจจุบันเรานั่นเอง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th-T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th-TH" sz="4000" b="1" dirty="0" err="1" smtClean="0"/>
              <a:t>บูรณา</a:t>
            </a:r>
            <a:r>
              <a:rPr lang="th-TH" sz="4000" b="1" dirty="0" smtClean="0"/>
              <a:t>การวิชาชีววิทยา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th-TH" sz="4000" b="1" dirty="0" smtClean="0"/>
              <a:t>ระบบร่างกายมนุษย์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th-TH" sz="4000" b="1" dirty="0" smtClean="0"/>
              <a:t>โครงสร้างการทำงานของร่างกายมนุษย์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th-TH" sz="4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การทำงานของระบบภายในร่างกาย อาจจำแนกออกได้เป็น </a:t>
            </a:r>
            <a:r>
              <a:rPr lang="en-US" b="1" dirty="0" smtClean="0"/>
              <a:t>10 </a:t>
            </a:r>
            <a:r>
              <a:rPr lang="th-TH" b="1" dirty="0" smtClean="0"/>
              <a:t>ระบบ ดังนี้ </a:t>
            </a:r>
          </a:p>
          <a:p>
            <a:r>
              <a:rPr lang="en-US" b="1" dirty="0" smtClean="0"/>
              <a:t>1. </a:t>
            </a:r>
            <a:r>
              <a:rPr lang="th-TH" b="1" dirty="0" smtClean="0"/>
              <a:t>ระบบผิวหนัง</a:t>
            </a:r>
            <a:r>
              <a:rPr lang="en-US" b="1" dirty="0" smtClean="0"/>
              <a:t>    		2. </a:t>
            </a:r>
            <a:r>
              <a:rPr lang="th-TH" b="1" dirty="0" smtClean="0"/>
              <a:t>ระบบกล้ามเนื้อ </a:t>
            </a:r>
            <a:endParaRPr lang="en-US" dirty="0" smtClean="0"/>
          </a:p>
          <a:p>
            <a:r>
              <a:rPr lang="en-US" b="1" dirty="0" smtClean="0"/>
              <a:t>3. </a:t>
            </a:r>
            <a:r>
              <a:rPr lang="th-TH" b="1" dirty="0" smtClean="0"/>
              <a:t>ระบบโครงกระดูก </a:t>
            </a:r>
            <a:r>
              <a:rPr lang="en-US" b="1" dirty="0" smtClean="0"/>
              <a:t>	4. </a:t>
            </a:r>
            <a:r>
              <a:rPr lang="th-TH" b="1" dirty="0" smtClean="0"/>
              <a:t>ระบบหมุนเวียนโลหิต </a:t>
            </a:r>
            <a:endParaRPr lang="en-US" dirty="0" smtClean="0"/>
          </a:p>
          <a:p>
            <a:r>
              <a:rPr lang="en-US" b="1" dirty="0" smtClean="0"/>
              <a:t>5. </a:t>
            </a:r>
            <a:r>
              <a:rPr lang="th-TH" b="1" dirty="0" smtClean="0"/>
              <a:t>ระบบหายใจ </a:t>
            </a:r>
            <a:r>
              <a:rPr lang="en-US" b="1" dirty="0" smtClean="0"/>
              <a:t>		6. </a:t>
            </a:r>
            <a:r>
              <a:rPr lang="th-TH" b="1" dirty="0" smtClean="0"/>
              <a:t>ระบบประสาท </a:t>
            </a:r>
            <a:endParaRPr lang="en-US" dirty="0" smtClean="0"/>
          </a:p>
          <a:p>
            <a:r>
              <a:rPr lang="en-US" b="1" dirty="0" smtClean="0"/>
              <a:t>7. </a:t>
            </a:r>
            <a:r>
              <a:rPr lang="th-TH" b="1" dirty="0" smtClean="0"/>
              <a:t>ระบบต่อมต่าง ๆ </a:t>
            </a:r>
            <a:r>
              <a:rPr lang="en-US" b="1" dirty="0" smtClean="0"/>
              <a:t>	8. </a:t>
            </a:r>
            <a:r>
              <a:rPr lang="th-TH" b="1" dirty="0" smtClean="0"/>
              <a:t>ระบบย่อยอาหาร </a:t>
            </a:r>
            <a:endParaRPr lang="en-US" dirty="0" smtClean="0"/>
          </a:p>
          <a:p>
            <a:r>
              <a:rPr lang="en-US" b="1" dirty="0" smtClean="0"/>
              <a:t>9. </a:t>
            </a:r>
            <a:r>
              <a:rPr lang="th-TH" b="1" dirty="0" smtClean="0"/>
              <a:t>ระบบขับถ่าย </a:t>
            </a:r>
            <a:r>
              <a:rPr lang="en-US" b="1" dirty="0" smtClean="0"/>
              <a:t>		10. </a:t>
            </a:r>
            <a:r>
              <a:rPr lang="th-TH" b="1" dirty="0" smtClean="0"/>
              <a:t>ระบบสืบพันธุ์ 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r>
              <a:rPr lang="th-TH" b="1" dirty="0" smtClean="0"/>
              <a:t>ระบบผิวหนัง</a:t>
            </a:r>
            <a:endParaRPr lang="en-US" dirty="0" smtClean="0"/>
          </a:p>
          <a:p>
            <a:r>
              <a:rPr lang="th-TH" dirty="0" smtClean="0"/>
              <a:t>ทำหน้าที่ห่อหุ้มปกคลุมร่างกาย </a:t>
            </a:r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b="1" dirty="0" smtClean="0"/>
              <a:t>ระบบกล้ามเนื้อ</a:t>
            </a:r>
            <a:endParaRPr lang="en-US" dirty="0" smtClean="0"/>
          </a:p>
          <a:p>
            <a:r>
              <a:rPr lang="th-TH" dirty="0" smtClean="0"/>
              <a:t>ทำหน้าที่ช่วยทำให้ร่างกายเกิดการเคลื่อนไหว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รูปภาพ 3" descr="sk_an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785794"/>
            <a:ext cx="3819525" cy="2247900"/>
          </a:xfrm>
          <a:prstGeom prst="rect">
            <a:avLst/>
          </a:prstGeom>
        </p:spPr>
      </p:pic>
      <p:pic>
        <p:nvPicPr>
          <p:cNvPr id="5" name="รูปภาพ 4" descr="masc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107" y="3429000"/>
            <a:ext cx="3020533" cy="285752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r>
              <a:rPr lang="th-TH" b="1" dirty="0" smtClean="0"/>
              <a:t>ระบบโครงกระดูก</a:t>
            </a:r>
            <a:endParaRPr lang="en-US" dirty="0" smtClean="0"/>
          </a:p>
          <a:p>
            <a:r>
              <a:rPr lang="th-TH" dirty="0" smtClean="0"/>
              <a:t>ทำหน้าที่ทำงานร่วมกับระบบกล้ามเนื้อ เพื่อช่วย</a:t>
            </a:r>
            <a:br>
              <a:rPr lang="th-TH" dirty="0" smtClean="0"/>
            </a:br>
            <a:r>
              <a:rPr lang="th-TH" dirty="0" smtClean="0"/>
              <a:t>ให้ร่างกายสามารถเคลื่อนไหวได้ นอกจากนี้</a:t>
            </a:r>
            <a:br>
              <a:rPr lang="th-TH" dirty="0" smtClean="0"/>
            </a:br>
            <a:r>
              <a:rPr lang="th-TH" dirty="0" smtClean="0"/>
              <a:t>ยังทำหน้าที่เป็นโครงร่างของร่างกายอีกด้วย</a:t>
            </a:r>
            <a:endParaRPr lang="en-US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b="1" dirty="0" smtClean="0"/>
              <a:t>ระบบไหลเวียนโลหิต</a:t>
            </a:r>
            <a:endParaRPr lang="en-US" dirty="0" smtClean="0"/>
          </a:p>
          <a:p>
            <a:r>
              <a:rPr lang="th-TH" dirty="0" smtClean="0"/>
              <a:t>ทำ หน้าที่นำอาหารและออกซิเจนไปเลี้ยง</a:t>
            </a:r>
            <a:br>
              <a:rPr lang="th-TH" dirty="0" smtClean="0"/>
            </a:br>
            <a:r>
              <a:rPr lang="th-TH" dirty="0" smtClean="0"/>
              <a:t>เซลล์ต่าง ๆ ทั่วร่างกาย และนำคาร์บอนไดออกไซด์</a:t>
            </a:r>
            <a:br>
              <a:rPr lang="th-TH" dirty="0" smtClean="0"/>
            </a:br>
            <a:r>
              <a:rPr lang="th-TH" dirty="0" smtClean="0"/>
              <a:t>กับของเสียจากเซลล์มาขับทิ้ง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รูปภาพ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14290"/>
            <a:ext cx="1928826" cy="2919413"/>
          </a:xfrm>
          <a:prstGeom prst="rect">
            <a:avLst/>
          </a:prstGeom>
        </p:spPr>
      </p:pic>
      <p:pic>
        <p:nvPicPr>
          <p:cNvPr id="5" name="รูปภาพ 4" descr="imagesเีรน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929066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577</Words>
  <Application>Microsoft Office PowerPoint</Application>
  <PresentationFormat>นำเสนอทางหน้าจอ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โครงงานบูรณาการ  เรื่อง โครงสร้างของมนุษย์</vt:lpstr>
      <vt:lpstr>บทคัดย่อ</vt:lpstr>
      <vt:lpstr>ภาพนิ่ง 3</vt:lpstr>
      <vt:lpstr>การเรียนการสอนแบบบูรณาการ </vt:lpstr>
      <vt:lpstr>บูรณาการวิชาประวัติศาสตร์ ก่อนจะมาเป็นมนุษย์</vt:lpstr>
      <vt:lpstr>ภาพนิ่ง 6</vt:lpstr>
      <vt:lpstr>บูรณาการวิชาชีววิทยา ระบบร่างกายมนุษย์ โครงสร้างการทำงานของร่างกายมนุษย์ 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บูรณาการวิชาคณิตศาสตร์ การหาพื้นที่ผิวของร่างกาย  </vt:lpstr>
      <vt:lpstr>บูรณาการวิชาสุขศึกษา อาหารที่มีประโยชน์ต่อร่างกาย</vt:lpstr>
      <vt:lpstr>ช่วงวัยที่เหมาะสมในการรับประทานอาหาร</vt:lpstr>
      <vt:lpstr>บูรณาการวิชาฟิสิกส์ ปรากฏการณ์ดอปเพลอร์ </vt:lpstr>
      <vt:lpstr>ภาพนิ่ง 17</vt:lpstr>
      <vt:lpstr>บูรณาการวิชาภาษาไทย คำราชาศัพท์</vt:lpstr>
      <vt:lpstr>ภาพนิ่ง 19</vt:lpstr>
      <vt:lpstr>  บูรณาการวิชาภาษาอังกฤษ เรื่อง คำศัพท์เกี่ยวกับภาษาอังกฤษ  </vt:lpstr>
      <vt:lpstr>สรุปผล</vt:lpstr>
      <vt:lpstr>ภาพนิ่ง 22</vt:lpstr>
      <vt:lpstr>จบการนำเสนอ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โครงงานบูรณาการ เรื่อง โครงสร้างของมนุษย์</dc:title>
  <dc:creator>mos</dc:creator>
  <cp:lastModifiedBy>Stealth</cp:lastModifiedBy>
  <cp:revision>31</cp:revision>
  <dcterms:created xsi:type="dcterms:W3CDTF">2013-09-11T15:00:43Z</dcterms:created>
  <dcterms:modified xsi:type="dcterms:W3CDTF">2013-11-07T12:04:50Z</dcterms:modified>
</cp:coreProperties>
</file>