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E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ABD6-D713-46B2-8CDD-EEB9BDD003E5}" type="datetimeFigureOut">
              <a:rPr lang="th-TH" smtClean="0"/>
              <a:pPr/>
              <a:t>04/11/56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E42B-849A-4E88-AF92-3C94E243802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ABD6-D713-46B2-8CDD-EEB9BDD003E5}" type="datetimeFigureOut">
              <a:rPr lang="th-TH" smtClean="0"/>
              <a:pPr/>
              <a:t>04/11/56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E42B-849A-4E88-AF92-3C94E243802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ABD6-D713-46B2-8CDD-EEB9BDD003E5}" type="datetimeFigureOut">
              <a:rPr lang="th-TH" smtClean="0"/>
              <a:pPr/>
              <a:t>04/11/56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E42B-849A-4E88-AF92-3C94E243802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ABD6-D713-46B2-8CDD-EEB9BDD003E5}" type="datetimeFigureOut">
              <a:rPr lang="th-TH" smtClean="0"/>
              <a:pPr/>
              <a:t>04/11/56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E42B-849A-4E88-AF92-3C94E243802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ABD6-D713-46B2-8CDD-EEB9BDD003E5}" type="datetimeFigureOut">
              <a:rPr lang="th-TH" smtClean="0"/>
              <a:pPr/>
              <a:t>04/11/56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E42B-849A-4E88-AF92-3C94E243802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ABD6-D713-46B2-8CDD-EEB9BDD003E5}" type="datetimeFigureOut">
              <a:rPr lang="th-TH" smtClean="0"/>
              <a:pPr/>
              <a:t>04/11/56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E42B-849A-4E88-AF92-3C94E243802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ABD6-D713-46B2-8CDD-EEB9BDD003E5}" type="datetimeFigureOut">
              <a:rPr lang="th-TH" smtClean="0"/>
              <a:pPr/>
              <a:t>04/11/56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E42B-849A-4E88-AF92-3C94E243802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ABD6-D713-46B2-8CDD-EEB9BDD003E5}" type="datetimeFigureOut">
              <a:rPr lang="th-TH" smtClean="0"/>
              <a:pPr/>
              <a:t>04/11/56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E42B-849A-4E88-AF92-3C94E243802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ABD6-D713-46B2-8CDD-EEB9BDD003E5}" type="datetimeFigureOut">
              <a:rPr lang="th-TH" smtClean="0"/>
              <a:pPr/>
              <a:t>04/11/56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E42B-849A-4E88-AF92-3C94E243802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ABD6-D713-46B2-8CDD-EEB9BDD003E5}" type="datetimeFigureOut">
              <a:rPr lang="th-TH" smtClean="0"/>
              <a:pPr/>
              <a:t>04/11/56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E42B-849A-4E88-AF92-3C94E243802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ABD6-D713-46B2-8CDD-EEB9BDD003E5}" type="datetimeFigureOut">
              <a:rPr lang="th-TH" smtClean="0"/>
              <a:pPr/>
              <a:t>04/11/56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E42B-849A-4E88-AF92-3C94E243802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1ABD6-D713-46B2-8CDD-EEB9BDD003E5}" type="datetimeFigureOut">
              <a:rPr lang="th-TH" smtClean="0"/>
              <a:pPr/>
              <a:t>04/11/56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EE42B-849A-4E88-AF92-3C94E243802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th/url?sa=i&amp;rct=j&amp;q=%E0%B8%82%E0%B9%89%E0%B8%B2%E0%B8%A7%E0%B8%95%E0%B9%89%E0%B8%A1&amp;source=images&amp;cd=&amp;cad=rja&amp;docid=GgKqSlPuq4ZJIM&amp;tbnid=LLpOZ9QqJnSRgM:&amp;ved=0CAUQjRw&amp;url=http://variety.teenee.com/foodforbrain/10319.html&amp;ei=3SLmUdqoFoWIrAfltoDQCQ&amp;bvm=bv.49405654,d.bmk&amp;psig=AFQjCNEXix7YE03dTk5AYVTzGKxqyQqFKQ&amp;ust=137412304741118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.th/url?sa=i&amp;rct=j&amp;q=%E0%B8%81%E0%B8%B2%E0%B8%A3%E0%B8%94%E0%B8%B9%E0%B9%81%E0%B8%A5%E0%B8%84%E0%B8%A7%E0%B8%B2%E0%B8%A1%E0%B8%AA%E0%B8%B0%E0%B8%AD%E0%B8%B2%E0%B8%94%E0%B8%AB%E0%B8%A5%E0%B8%B1%E0%B8%87%E0%B8%A5%E0%B8%B9%E0%B8%81%E0%B8%99%E0%B9%89%E0%B8%AD%E0%B8%A2%E0%B8%96%E0%B9%88%E0%B8%B2%E0%B8%A2&amp;source=images&amp;cd=&amp;cad=rja&amp;docid=p7zp3mglM6EU5M&amp;tbnid=S49FWvN-u8BHaM:&amp;ved=0CAUQjRw&amp;url=http://www.momypedia.com/wiki-4-14-71/%E0%B9%82%E0%B8%A3%E0%B8%84%E0%B8%97%E0%B8%B5%E0%B9%88%E0%B8%9E%E0%B8%9A%E0%B8%9A%E0%B9%88%E0%B8%AD%E0%B8%A2%E0%B9%83%E0%B8%99%E0%B8%97%E0%B8%B2%E0%B8%A3%E0%B8%81-0-1-%E0%B8%9B%E0%B8%B5/&amp;ei=Li7mUd6aMMi8rAfR-4DQDA&amp;psig=AFQjCNF5Bkc5KsXefpj1H-tWNpGmux1mQQ&amp;ust=1374124770054803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.th/url?sa=i&amp;rct=j&amp;q=%E0%B8%81%E0%B8%B2%E0%B8%A3%E0%B8%94%E0%B8%B9%E0%B9%81%E0%B8%A5%E0%B8%84%E0%B8%A7%E0%B8%B2%E0%B8%A1%E0%B8%AA%E0%B8%B0%E0%B8%AD%E0%B8%B2%E0%B8%94%E0%B8%AB%E0%B8%A5%E0%B8%B1%E0%B8%87%E0%B8%A5%E0%B8%B9%E0%B8%81%E0%B8%99%E0%B9%89%E0%B8%AD%E0%B8%A2%E0%B8%96%E0%B9%88%E0%B8%B2%E0%B8%A2&amp;source=images&amp;cd=&amp;cad=rja&amp;docid=SSychOvqSc92jM&amp;tbnid=3han6EDVCAUwLM:&amp;ved=0CAUQjRw&amp;url=https://www.facebook.com/pages/%E0%B8%A3%E0%B8%AD%E0%B8%9A%E0%B8%A3%E0%B8%B9%E0%B9%89%E0%B9%80%E0%B8%A3%E0%B8%B7%E0%B9%88%E0%B8%AD%E0%B8%87%E0%B9%81%E0%B8%A1%E0%B9%88%E0%B9%81%E0%B8%A5%E0%B8%B0%E0%B9%80%E0%B8%94%E0%B9%87%E0%B8%81%E0%B8%81%E0%B8%B1%E0%B8%9A-Plearnkid/177048365671944&amp;ei=oSnmUcuWBMPQrQeA_IDgBA&amp;bvm=bv.49405654,d.bmk&amp;psig=AFQjCNF5Bkc5KsXefpj1H-tWNpGmux1mQQ&amp;ust=137412477005480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0" y="285728"/>
            <a:ext cx="9144000" cy="6572272"/>
          </a:xfrm>
        </p:spPr>
        <p:txBody>
          <a:bodyPr>
            <a:noAutofit/>
          </a:bodyPr>
          <a:lstStyle/>
          <a:p>
            <a:pPr algn="l"/>
            <a:r>
              <a:rPr lang="th-TH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โรคส่าไข้   </a:t>
            </a:r>
          </a:p>
          <a:p>
            <a:r>
              <a:rPr lang="th-TH" sz="2000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 	</a:t>
            </a:r>
            <a:r>
              <a:rPr lang="th-TH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คุณพ่อกับคุณแม่อุ้มลูกน้อยวัยขวบกว่า มา</a:t>
            </a:r>
            <a:r>
              <a:rPr lang="th-TH" sz="2000" b="1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นอนรพ. </a:t>
            </a:r>
            <a:r>
              <a:rPr lang="th-TH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เมื่อพยาบาลซักประวัติ         </a:t>
            </a:r>
          </a:p>
          <a:p>
            <a:pPr algn="l"/>
            <a:r>
              <a:rPr lang="th-TH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“</a:t>
            </a:r>
            <a:r>
              <a:rPr lang="th-TH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ลูกมีไข้มา </a:t>
            </a:r>
            <a:r>
              <a:rPr lang="en-US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4-5</a:t>
            </a:r>
            <a:r>
              <a:rPr lang="th-TH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 วันแล้ว วันนี้มีผื่นแดงเต็มตัว จะเป็นไข้เลือดออกหรือเปล่าคะ </a:t>
            </a:r>
            <a:r>
              <a:rPr lang="en-US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“ </a:t>
            </a:r>
            <a:r>
              <a:rPr lang="th-TH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คุณแม่ถามพยาบาลด้วยสีหน้าเป็นกังวล  พยาบาลจึงซักถามเพิ่มเติม </a:t>
            </a:r>
            <a:r>
              <a:rPr lang="th-TH" sz="2000" b="1" dirty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ทราบว่าเด็กมีไข้มา </a:t>
            </a:r>
            <a:r>
              <a:rPr lang="en-US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4-5 </a:t>
            </a:r>
            <a:r>
              <a:rPr lang="th-TH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วัน ซื้อยาลดไข้มาทานและไปตรวจที่สถานีอนามัยใกล้บ้าน วันนี้มีผื่นแดงตามตัว มีถ่ายเหลว </a:t>
            </a:r>
            <a:r>
              <a:rPr lang="en-US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3 </a:t>
            </a:r>
            <a:r>
              <a:rPr lang="th-TH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ครั้ง  จากประวัติที่ได้และลักษณะผื่นแดง ประกอบกับผลเลือดที่ออกมา พยาบาลจึงยิ้มกับคุณแม่</a:t>
            </a:r>
          </a:p>
          <a:p>
            <a:r>
              <a:rPr lang="th-TH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 “ไม่ใช่ไข้เลือดออกค่ะ น่าจะเป็นส่าไข้มากกว่าค่ะคุณแม่กับคุณพ่อไม่ต้องกังวลนะคะ “</a:t>
            </a:r>
          </a:p>
          <a:p>
            <a:endParaRPr lang="th-TH" sz="2000" b="1" dirty="0" smtClean="0">
              <a:solidFill>
                <a:schemeClr val="tx1"/>
              </a:solidFill>
              <a:latin typeface="Book_Akhanake" pitchFamily="2" charset="0"/>
              <a:cs typeface="Book_Akhanake" pitchFamily="2" charset="0"/>
            </a:endParaRPr>
          </a:p>
          <a:p>
            <a:pPr algn="l"/>
            <a:r>
              <a:rPr lang="th-TH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 </a:t>
            </a:r>
            <a:r>
              <a:rPr lang="th-TH" sz="2000" b="1" u="sng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โรคส่าไข้หรือไข้ออกผื่น</a:t>
            </a:r>
            <a:r>
              <a:rPr lang="th-TH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  มักเกิดในเด็กเล็ก อายุน้อยกว่า </a:t>
            </a:r>
            <a:r>
              <a:rPr lang="en-US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2 </a:t>
            </a:r>
            <a:r>
              <a:rPr lang="th-TH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ขวบ จะมีไข้สูงนานประมาณ </a:t>
            </a:r>
            <a:r>
              <a:rPr lang="en-US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4-5 </a:t>
            </a:r>
            <a:r>
              <a:rPr lang="th-TH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วัน อาจมีอาการเบื่ออาหาร ซึม  การดูแลรักษาตามอาการคือให้ยาลดไข้บรรเทาอาการไข้และเช็ดตัวลดไข้ ถ้าอยู่ที่บ้านอาจชงผงเกลือแร่สำหรับเด็กให้เด็กดื่มบ่อยๆ เมื่อมีอาการเบื่ออาหาร ทานไม่ได้ เมื่อไข้ลงจะมีผื่นแดงเล็กๆตามตัว บางรายอาจมีถ่ายเหลวร่วมด้วยเล็กน้อย เด็กจะดูสดชื่น แข็งแรงเป็นปกติ </a:t>
            </a:r>
          </a:p>
          <a:p>
            <a:endParaRPr lang="th-TH" sz="2000" b="1" dirty="0" smtClean="0">
              <a:solidFill>
                <a:schemeClr val="tx1"/>
              </a:solidFill>
              <a:latin typeface="Book_Akhanake" pitchFamily="2" charset="0"/>
              <a:cs typeface="Book_Akhanake" pitchFamily="2" charset="0"/>
            </a:endParaRPr>
          </a:p>
          <a:p>
            <a:pPr algn="l"/>
            <a:r>
              <a:rPr lang="th-TH" sz="2000" b="1" dirty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    เช้าวันต่อมา เด็กน้อยก็วิ่งเล่นอยู่รอบตึก</a:t>
            </a:r>
          </a:p>
          <a:p>
            <a:pPr algn="l"/>
            <a:r>
              <a:rPr lang="th-TH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พร้อมเสียงหัวเราะ ที่สร้างรอยยิ้มให้กับพ่อแม่</a:t>
            </a:r>
          </a:p>
          <a:p>
            <a:pPr algn="l"/>
            <a:r>
              <a:rPr lang="th-TH" sz="2000" b="1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รวมทั้งหมอและพยาบาลด้วย </a:t>
            </a:r>
          </a:p>
          <a:p>
            <a:endParaRPr lang="th-TH" sz="2000" dirty="0">
              <a:solidFill>
                <a:srgbClr val="0070C0"/>
              </a:solidFill>
              <a:latin typeface="Book_Akhanake" pitchFamily="2" charset="0"/>
              <a:cs typeface="Book_Akhanake" pitchFamily="2" charset="0"/>
            </a:endParaRPr>
          </a:p>
        </p:txBody>
      </p:sp>
      <p:pic>
        <p:nvPicPr>
          <p:cNvPr id="1028" name="Picture 4" descr="C:\Users\Oppie\Desktop\การ์ตูนเด็ก\1_display[1]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8293" y="4672634"/>
            <a:ext cx="2778447" cy="2083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259632" y="692696"/>
            <a:ext cx="3384376" cy="7920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14282" y="2143068"/>
            <a:ext cx="8678198" cy="4714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solidFill>
                <a:schemeClr val="tx1"/>
              </a:solidFill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	</a:t>
            </a:r>
            <a:r>
              <a:rPr lang="th-TH" sz="2400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 ช่วง</a:t>
            </a:r>
            <a:r>
              <a:rPr lang="th-TH" sz="2400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นี้พบผู้ป่วยเด็กต่างชาติ ที่</a:t>
            </a:r>
            <a:r>
              <a:rPr lang="th-TH" sz="2400" dirty="0" err="1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มาร.พ.</a:t>
            </a:r>
            <a:r>
              <a:rPr lang="th-TH" sz="2400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ด้วยเรื่องอาการ</a:t>
            </a:r>
            <a:r>
              <a:rPr lang="th-TH" sz="2400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ท้องเสีย</a:t>
            </a:r>
          </a:p>
          <a:p>
            <a:r>
              <a:rPr lang="th-TH" sz="2400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 </a:t>
            </a:r>
          </a:p>
          <a:p>
            <a:r>
              <a:rPr lang="th-TH" sz="2400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โดย</a:t>
            </a:r>
            <a:r>
              <a:rPr lang="th-TH" sz="2400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พ่อแม่พามา </a:t>
            </a:r>
            <a:r>
              <a:rPr lang="th-TH" sz="2400" dirty="0" err="1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ร.พ.</a:t>
            </a:r>
            <a:r>
              <a:rPr lang="th-TH" sz="2400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 ด้วยว่าลูก ไม่มีแรง ไม่พูด ไม่เล่น ก็</a:t>
            </a:r>
            <a:r>
              <a:rPr lang="th-TH" sz="2400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เนื่องจาก</a:t>
            </a:r>
          </a:p>
          <a:p>
            <a:endParaRPr lang="th-TH" sz="2400" dirty="0" smtClean="0">
              <a:solidFill>
                <a:schemeClr val="tx1"/>
              </a:solidFill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พ่อแม่</a:t>
            </a:r>
            <a:r>
              <a:rPr lang="th-TH" sz="2400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ปล่อยให้ลูกถ่ายเหลวอยู่หลายวันหรือบางรายก็แค่วันสองวัน </a:t>
            </a:r>
            <a:endParaRPr lang="th-TH" sz="2400" dirty="0" smtClean="0">
              <a:solidFill>
                <a:schemeClr val="tx1"/>
              </a:solidFill>
              <a:latin typeface="Book_Akhanake" pitchFamily="2" charset="0"/>
              <a:cs typeface="Book_Akhanake" pitchFamily="2" charset="0"/>
            </a:endParaRPr>
          </a:p>
          <a:p>
            <a:endParaRPr lang="th-TH" sz="2400" dirty="0" smtClean="0">
              <a:solidFill>
                <a:schemeClr val="tx1"/>
              </a:solidFill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แต่</a:t>
            </a:r>
            <a:r>
              <a:rPr lang="th-TH" sz="2400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ถ่ายหลายครั้งมากกว่า </a:t>
            </a:r>
            <a:r>
              <a:rPr lang="en-US" sz="2400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10 </a:t>
            </a:r>
            <a:r>
              <a:rPr lang="th-TH" sz="2400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ครั้งหรือมีอาเจียนร่วมด้วย ทานไม่ได้ </a:t>
            </a:r>
            <a:endParaRPr lang="th-TH" sz="2400" dirty="0" smtClean="0">
              <a:solidFill>
                <a:schemeClr val="tx1"/>
              </a:solidFill>
              <a:latin typeface="Book_Akhanake" pitchFamily="2" charset="0"/>
              <a:cs typeface="Book_Akhanake" pitchFamily="2" charset="0"/>
            </a:endParaRPr>
          </a:p>
          <a:p>
            <a:endParaRPr lang="th-TH" sz="2400" dirty="0" smtClean="0">
              <a:solidFill>
                <a:schemeClr val="tx1"/>
              </a:solidFill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เด็ก</a:t>
            </a:r>
            <a:r>
              <a:rPr lang="th-TH" sz="2400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จึง ซึม อ่อนเพลียมาก จนเกิดภาวะขาดน้ำอย่างรุนแรงหรือบาง</a:t>
            </a:r>
            <a:r>
              <a:rPr lang="th-TH" sz="2400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ราย</a:t>
            </a:r>
          </a:p>
          <a:p>
            <a:endParaRPr lang="th-TH" sz="2400" dirty="0" smtClean="0">
              <a:solidFill>
                <a:schemeClr val="tx1"/>
              </a:solidFill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อาจ</a:t>
            </a:r>
            <a:r>
              <a:rPr lang="th-TH" sz="2400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เกิด</a:t>
            </a:r>
            <a:r>
              <a:rPr lang="th-TH" sz="2400" dirty="0" err="1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ภาวะช็อค</a:t>
            </a:r>
            <a:endParaRPr lang="th-TH" sz="2400" dirty="0" smtClean="0">
              <a:solidFill>
                <a:schemeClr val="tx1"/>
              </a:solidFill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solidFill>
                  <a:schemeClr val="tx1"/>
                </a:solidFill>
                <a:latin typeface="Book_Akhanake" pitchFamily="2" charset="0"/>
                <a:cs typeface="Book_Akhanake" pitchFamily="2" charset="0"/>
              </a:rPr>
              <a:t>	</a:t>
            </a:r>
            <a:endParaRPr lang="th-TH" sz="2400" dirty="0">
              <a:solidFill>
                <a:schemeClr val="tx1"/>
              </a:solidFill>
            </a:endParaRPr>
          </a:p>
          <a:p>
            <a:pPr algn="ctr"/>
            <a:endParaRPr lang="th-TH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Oppie\Desktop\การ์ตูนเด็ก\1_displa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42852"/>
            <a:ext cx="3857652" cy="1714512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5000628" y="1142984"/>
            <a:ext cx="2712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Book_Akhanake" pitchFamily="2" charset="0"/>
                <a:cs typeface="Book_Akhanake" pitchFamily="2" charset="0"/>
              </a:rPr>
              <a:t>ไม่ใช่</a:t>
            </a:r>
            <a:r>
              <a:rPr lang="th-TH" dirty="0" smtClean="0">
                <a:solidFill>
                  <a:srgbClr val="FF0000"/>
                </a:solidFill>
                <a:latin typeface="Book_Akhanake" pitchFamily="2" charset="0"/>
                <a:cs typeface="Book_Akhanake" pitchFamily="2" charset="0"/>
              </a:rPr>
              <a:t>เรื่องเล็กน้อย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85918" y="285728"/>
            <a:ext cx="1808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Book_Akhanake" pitchFamily="2" charset="0"/>
                <a:cs typeface="Book_Akhanake" pitchFamily="2" charset="0"/>
              </a:rPr>
              <a:t>ลูกท้องเสีย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5720" y="571480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   อาการ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ท้องเสียโดยเฉพาะในเด็กเล็กจึงควรได้รับการ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ดูแล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เอาใจใส่</a:t>
            </a:r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จาก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ผู้ปกครอง เพราะหากได้รับการช่วยเหลือไม่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ทัน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ก็อาจเสียชีวิตได้  </a:t>
            </a:r>
          </a:p>
          <a:p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	</a:t>
            </a: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   วันนี้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จึงขอแนะนำการดูแลเมื่อลูกมีอาการท้องเสีย เรื่องที่ไม่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เล็ก</a:t>
            </a:r>
          </a:p>
          <a:p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สำหรับ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เด็กน้อยค่ะ</a:t>
            </a:r>
          </a:p>
          <a:p>
            <a:pPr algn="ctr"/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 </a:t>
            </a:r>
            <a:endParaRPr lang="th-TH" sz="2400" dirty="0"/>
          </a:p>
        </p:txBody>
      </p:sp>
      <p:pic>
        <p:nvPicPr>
          <p:cNvPr id="2050" name="Picture 2" descr="D:\apple\FOTORUS\img1361715837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4078">
            <a:off x="4566544" y="3209184"/>
            <a:ext cx="2610308" cy="2611092"/>
          </a:xfrm>
          <a:prstGeom prst="rect">
            <a:avLst/>
          </a:prstGeom>
          <a:noFill/>
        </p:spPr>
      </p:pic>
      <p:pic>
        <p:nvPicPr>
          <p:cNvPr id="2051" name="Picture 3" descr="D:\apple\FOTORUS\img1363962124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81769">
            <a:off x="2202838" y="3845921"/>
            <a:ext cx="2628898" cy="2628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5347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r>
              <a:rPr lang="th-TH" dirty="0" smtClean="0"/>
              <a:t>	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อาการท้องเสียในเด็กเป็นโรคที่พบได้บ่อย </a:t>
            </a:r>
          </a:p>
          <a:p>
            <a:r>
              <a:rPr lang="th-TH" sz="2400" dirty="0">
                <a:latin typeface="Book_Akhanake" pitchFamily="2" charset="0"/>
                <a:cs typeface="Book_Akhanake" pitchFamily="2" charset="0"/>
              </a:rPr>
              <a:t> 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 </a:t>
            </a:r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	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สาเหตุ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มักเกิดจากการติดเชื้อแบคทีเรีย 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                        </a:t>
            </a:r>
          </a:p>
          <a:p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ซึ่ง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เกิดจากการ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สัมผัสสิ่งของ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ที่มีเชื้อแบคทีเรียหรือรับประทานอาหาร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ที่</a:t>
            </a:r>
          </a:p>
          <a:p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ไม่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สุก สะอาด  </a:t>
            </a:r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endParaRPr lang="th-TH" sz="2400" dirty="0"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   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     เมื่อลู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กท้องเสียคุณพ่อคุณแม่ควรให้ลูกรับประทานอาหาร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อ่อน</a:t>
            </a:r>
          </a:p>
          <a:p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ย่อย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ง่าย เช่นโจ๊ก ข้าวต้ม 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 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                 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ดื่ม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น้ำผงเกลือแร่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สำหรับ</a:t>
            </a:r>
          </a:p>
          <a:p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เด็กบ่อยๆโดยป้อนครั้ง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ละที่ละน้อยๆแต่บ่อยครั้งเพื่อให้ลำไส้สามารถ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ดูด</a:t>
            </a:r>
          </a:p>
          <a:p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ซึม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ได้ ควรใช้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ช้อนป้อน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แทนการดื่มจากขวดนม</a:t>
            </a:r>
            <a:endParaRPr lang="th-TH" sz="2400" dirty="0">
              <a:latin typeface="Book_Akhanake" pitchFamily="2" charset="0"/>
              <a:cs typeface="Book_Akhanake" pitchFamily="2" charset="0"/>
            </a:endParaRPr>
          </a:p>
        </p:txBody>
      </p:sp>
      <p:pic>
        <p:nvPicPr>
          <p:cNvPr id="4" name="Picture 4" descr="http://t2.gstatic.com/images?q=tbn:ANd9GcQ4lE40TgDCeyscn6ynNlPAyywnyR8dmEtv7FDMIh8pQ8C3TIXvU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000504"/>
            <a:ext cx="1500198" cy="947927"/>
          </a:xfrm>
          <a:prstGeom prst="rect">
            <a:avLst/>
          </a:prstGeom>
          <a:noFill/>
        </p:spPr>
      </p:pic>
      <p:pic>
        <p:nvPicPr>
          <p:cNvPr id="2050" name="Picture 2" descr="C:\Users\Oppie\Desktop\รูปใช้งาน2\imagesCAB7UM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785794"/>
            <a:ext cx="2000264" cy="1200159"/>
          </a:xfrm>
          <a:prstGeom prst="rect">
            <a:avLst/>
          </a:prstGeom>
          <a:noFill/>
        </p:spPr>
      </p:pic>
      <p:pic>
        <p:nvPicPr>
          <p:cNvPr id="6" name="Picture 8" descr="http://www.momypedia.com/file_manager/mmpd/wiki_0_1/71_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5500702"/>
            <a:ext cx="1714512" cy="1058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1520" y="260649"/>
            <a:ext cx="457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Book_Akhanake" pitchFamily="2" charset="0"/>
                <a:cs typeface="Book_Akhanake" pitchFamily="2" charset="0"/>
              </a:rPr>
              <a:t> 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  หลีกเลี่ยงผัก ผลไม้ ผลิตภัณฑ์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ที่</a:t>
            </a:r>
          </a:p>
          <a:p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ทำ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จากนม รับประทานอาหารที่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ปรุง</a:t>
            </a:r>
          </a:p>
          <a:p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สุก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ใหม่ สะอาด </a:t>
            </a:r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>
                <a:latin typeface="Book_Akhanake" pitchFamily="2" charset="0"/>
                <a:cs typeface="Book_Akhanake" pitchFamily="2" charset="0"/>
              </a:rPr>
              <a:t> 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  ดูแลความสะอาดภาชนะใส่อาหาร </a:t>
            </a:r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ขวด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นมควรต้มในน้ำเดือดหรื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อนึ่ง</a:t>
            </a:r>
          </a:p>
          <a:p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นาน </a:t>
            </a:r>
            <a:r>
              <a:rPr lang="en-US" sz="2400" dirty="0" smtClean="0">
                <a:latin typeface="Book_Akhanake" pitchFamily="2" charset="0"/>
                <a:cs typeface="Book_Akhanake" pitchFamily="2" charset="0"/>
              </a:rPr>
              <a:t>10 -15 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นาที </a:t>
            </a:r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 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  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ดูแล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ความสะอาดหลังการขับถ่าย </a:t>
            </a:r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ไม่ให้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อับชื้นเพราะจะทำให้เกิด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การ</a:t>
            </a:r>
          </a:p>
          <a:p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ระคาย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เคืองเป็นผื่นแดงได้</a:t>
            </a: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  </a:t>
            </a:r>
            <a:endParaRPr lang="th-TH" sz="2400" dirty="0"/>
          </a:p>
        </p:txBody>
      </p:sp>
      <p:pic>
        <p:nvPicPr>
          <p:cNvPr id="3" name="Picture 4" descr="http://file.giggog.com/news/pictures/2010-06/19/11-55-54-1238742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3672408" cy="2284065"/>
          </a:xfrm>
          <a:prstGeom prst="rect">
            <a:avLst/>
          </a:prstGeom>
          <a:noFill/>
        </p:spPr>
      </p:pic>
      <p:pic>
        <p:nvPicPr>
          <p:cNvPr id="4" name="Picture 6" descr="http://www.thai-mom.com/wp-content/uploads/2012/05/%E0%B8%97%E0%B8%B3%E0%B8%84%E0%B8%A7%E0%B8%B2%E0%B8%A1%E0%B8%AA%E0%B8%B0%E0%B8%AD%E0%B8%B2%E0%B8%94%E0%B8%82%E0%B8%A7%E0%B8%94%E0%B8%99%E0%B8%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20888"/>
            <a:ext cx="3384376" cy="2191848"/>
          </a:xfrm>
          <a:prstGeom prst="rect">
            <a:avLst/>
          </a:prstGeom>
          <a:noFill/>
        </p:spPr>
      </p:pic>
      <p:pic>
        <p:nvPicPr>
          <p:cNvPr id="5" name="Picture 2" descr="https://fbcdn-sphotos-a-a.akamaihd.net/hphotos-ak-ash4/p480x480/249176_542863375757106_27125630_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725144"/>
            <a:ext cx="3384376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1520" y="260648"/>
            <a:ext cx="8606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   นอกจากนี้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คุณพ่อคุณแม่ต้อง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ดูแลสุขอนามัย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ส่วนบุคคล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ด้วย</a:t>
            </a: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 </a:t>
            </a: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หมั่นล้างมือ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บ่อยๆ </a:t>
            </a:r>
          </a:p>
          <a:p>
            <a:r>
              <a:rPr lang="th-TH" sz="2400" dirty="0">
                <a:latin typeface="Book_Akhanake" pitchFamily="2" charset="0"/>
                <a:cs typeface="Book_Akhanake" pitchFamily="2" charset="0"/>
              </a:rPr>
              <a:t> 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  </a:t>
            </a:r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 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  </a:t>
            </a:r>
          </a:p>
          <a:p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    หาก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มีอาการถ่ายเหลวหลายครั้ง 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ทาน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ไม่ได้ อ่อนเพลีย ซึม ควร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รีบ</a:t>
            </a:r>
          </a:p>
          <a:p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พาเด็ก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ไปพบแพทย์เพราะหากปล่อย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ทิ้งไว้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อาจเกิดภาวะแทรกซ้อน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เป็น</a:t>
            </a:r>
          </a:p>
          <a:p>
            <a:endParaRPr lang="th-TH" sz="2400" dirty="0" smtClean="0">
              <a:latin typeface="Book_Akhanake" pitchFamily="2" charset="0"/>
              <a:cs typeface="Book_Akhanake" pitchFamily="2" charset="0"/>
            </a:endParaRPr>
          </a:p>
          <a:p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อันตราย</a:t>
            </a:r>
            <a:r>
              <a:rPr lang="th-TH" sz="2400" dirty="0" smtClean="0">
                <a:latin typeface="Book_Akhanake" pitchFamily="2" charset="0"/>
                <a:cs typeface="Book_Akhanake" pitchFamily="2" charset="0"/>
              </a:rPr>
              <a:t>ถึงแก่ชีวิตได้</a:t>
            </a:r>
            <a:endParaRPr lang="th-TH" sz="2400" dirty="0"/>
          </a:p>
        </p:txBody>
      </p:sp>
      <p:pic>
        <p:nvPicPr>
          <p:cNvPr id="1026" name="Picture 2" descr="C:\Documents and Settings\Administrator\Desktop\แอน\imagesCAY9M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857232"/>
            <a:ext cx="2643206" cy="205237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Desktop\แอน\food_poison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857760"/>
            <a:ext cx="2771775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148</Words>
  <Application>Microsoft Office PowerPoint</Application>
  <PresentationFormat>นำเสนอทางหน้าจอ (4:3)</PresentationFormat>
  <Paragraphs>82</Paragraphs>
  <Slides>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7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Oppie</dc:creator>
  <cp:lastModifiedBy>sKzXP</cp:lastModifiedBy>
  <cp:revision>16</cp:revision>
  <dcterms:created xsi:type="dcterms:W3CDTF">2013-10-25T07:52:22Z</dcterms:created>
  <dcterms:modified xsi:type="dcterms:W3CDTF">2013-11-03T23:58:12Z</dcterms:modified>
</cp:coreProperties>
</file>