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72" r:id="rId2"/>
    <p:sldId id="273" r:id="rId3"/>
    <p:sldId id="274" r:id="rId4"/>
    <p:sldId id="358" r:id="rId5"/>
    <p:sldId id="268" r:id="rId6"/>
    <p:sldId id="269" r:id="rId7"/>
    <p:sldId id="275" r:id="rId8"/>
    <p:sldId id="267" r:id="rId9"/>
    <p:sldId id="257" r:id="rId10"/>
    <p:sldId id="261" r:id="rId11"/>
    <p:sldId id="262" r:id="rId12"/>
    <p:sldId id="357" r:id="rId13"/>
    <p:sldId id="263" r:id="rId14"/>
    <p:sldId id="265" r:id="rId15"/>
    <p:sldId id="342" r:id="rId16"/>
    <p:sldId id="343" r:id="rId17"/>
    <p:sldId id="347" r:id="rId18"/>
    <p:sldId id="345" r:id="rId19"/>
    <p:sldId id="34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34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55" r:id="rId63"/>
    <p:sldId id="319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9" r:id="rId75"/>
    <p:sldId id="350" r:id="rId76"/>
    <p:sldId id="351" r:id="rId77"/>
    <p:sldId id="353" r:id="rId78"/>
    <p:sldId id="352" r:id="rId79"/>
    <p:sldId id="354" r:id="rId8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ส่วนเริ่มต้น" id="{CEADA8AB-3505-4BA4-8070-34E01EE7C6EE}">
          <p14:sldIdLst>
            <p14:sldId id="272"/>
            <p14:sldId id="273"/>
            <p14:sldId id="274"/>
            <p14:sldId id="358"/>
            <p14:sldId id="268"/>
            <p14:sldId id="269"/>
            <p14:sldId id="275"/>
            <p14:sldId id="267"/>
            <p14:sldId id="257"/>
            <p14:sldId id="261"/>
            <p14:sldId id="262"/>
            <p14:sldId id="357"/>
            <p14:sldId id="263"/>
            <p14:sldId id="265"/>
            <p14:sldId id="342"/>
            <p14:sldId id="343"/>
            <p14:sldId id="347"/>
            <p14:sldId id="345"/>
            <p14:sldId id="346"/>
          </p14:sldIdLst>
        </p14:section>
        <p14:section name="(ส่วนที่ไม่มีชื่อ)" id="{42C54ABD-988B-4492-A022-1F0E7D3EAD79}">
          <p14:sldIdLst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348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55"/>
            <p14:sldId id="319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9"/>
            <p14:sldId id="350"/>
            <p14:sldId id="351"/>
            <p14:sldId id="353"/>
            <p14:sldId id="352"/>
            <p14:sldId id="3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8000"/>
    <a:srgbClr val="003300"/>
    <a:srgbClr val="FF0066"/>
    <a:srgbClr val="FF33CC"/>
    <a:srgbClr val="C6E6A2"/>
    <a:srgbClr val="FF3399"/>
    <a:srgbClr val="006600"/>
    <a:srgbClr val="003399"/>
    <a:srgbClr val="3F1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681" autoAdjust="0"/>
  </p:normalViewPr>
  <p:slideViewPr>
    <p:cSldViewPr>
      <p:cViewPr>
        <p:scale>
          <a:sx n="60" d="100"/>
          <a:sy n="60" d="100"/>
        </p:scale>
        <p:origin x="-229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64ADF-E708-48EE-B6EA-D196AE9745C6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CF1781A-82E4-4E9F-8FF4-3502FC4EE0EE}">
      <dgm:prSet phldrT="[Text]"/>
      <dgm:spPr/>
      <dgm:t>
        <a:bodyPr/>
        <a:lstStyle/>
        <a:p>
          <a:r>
            <a:rPr lang="th-TH" dirty="0" smtClean="0"/>
            <a:t>สำหรับเด็ก</a:t>
          </a:r>
          <a:endParaRPr lang="th-TH" dirty="0"/>
        </a:p>
      </dgm:t>
    </dgm:pt>
    <dgm:pt modelId="{9AD28E03-52D8-4F33-8F74-764602B2271B}" type="parTrans" cxnId="{6113F9E9-B59C-4DB0-8947-9A2AB10B59E0}">
      <dgm:prSet/>
      <dgm:spPr/>
      <dgm:t>
        <a:bodyPr/>
        <a:lstStyle/>
        <a:p>
          <a:endParaRPr lang="th-TH"/>
        </a:p>
      </dgm:t>
    </dgm:pt>
    <dgm:pt modelId="{FE8D9D41-CB03-4B87-BD5E-66113F5ED54B}" type="sibTrans" cxnId="{6113F9E9-B59C-4DB0-8947-9A2AB10B59E0}">
      <dgm:prSet/>
      <dgm:spPr/>
      <dgm:t>
        <a:bodyPr/>
        <a:lstStyle/>
        <a:p>
          <a:endParaRPr lang="th-TH"/>
        </a:p>
      </dgm:t>
    </dgm:pt>
    <dgm:pt modelId="{09532315-387B-4D92-ACC3-77597702C30E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เพื่อสร้างเสริมทักษะชีวิต</a:t>
          </a:r>
          <a:endParaRPr lang="th-TH" sz="3200" dirty="0">
            <a:solidFill>
              <a:schemeClr val="tx1"/>
            </a:solidFill>
          </a:endParaRPr>
        </a:p>
      </dgm:t>
    </dgm:pt>
    <dgm:pt modelId="{93896761-6A57-4D19-93C8-873B1058D69A}" type="parTrans" cxnId="{E4E3BAB5-EE1B-4770-A1D2-F8A24915C635}">
      <dgm:prSet/>
      <dgm:spPr/>
      <dgm:t>
        <a:bodyPr/>
        <a:lstStyle/>
        <a:p>
          <a:endParaRPr lang="th-TH"/>
        </a:p>
      </dgm:t>
    </dgm:pt>
    <dgm:pt modelId="{06F9ED51-8406-4E6A-9850-47140CD38990}" type="sibTrans" cxnId="{E4E3BAB5-EE1B-4770-A1D2-F8A24915C635}">
      <dgm:prSet/>
      <dgm:spPr/>
      <dgm:t>
        <a:bodyPr/>
        <a:lstStyle/>
        <a:p>
          <a:endParaRPr lang="th-TH"/>
        </a:p>
      </dgm:t>
    </dgm:pt>
    <dgm:pt modelId="{03AE25D4-45A6-4398-9661-3EAE3D6D6231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เพื่อสร้างเสริมทักษะอาชีพ</a:t>
          </a:r>
          <a:endParaRPr lang="th-TH" sz="3200" dirty="0">
            <a:solidFill>
              <a:schemeClr val="tx1"/>
            </a:solidFill>
          </a:endParaRPr>
        </a:p>
      </dgm:t>
    </dgm:pt>
    <dgm:pt modelId="{22EBA0F7-2CDC-4FA1-8E10-EADC4C541C88}" type="parTrans" cxnId="{2B68CC9C-0E60-4DA5-8009-213703105E6C}">
      <dgm:prSet/>
      <dgm:spPr/>
      <dgm:t>
        <a:bodyPr/>
        <a:lstStyle/>
        <a:p>
          <a:endParaRPr lang="th-TH"/>
        </a:p>
      </dgm:t>
    </dgm:pt>
    <dgm:pt modelId="{0D38C79D-C8F8-4E11-B1B5-FE88B5FE7399}" type="sibTrans" cxnId="{2B68CC9C-0E60-4DA5-8009-213703105E6C}">
      <dgm:prSet/>
      <dgm:spPr/>
      <dgm:t>
        <a:bodyPr/>
        <a:lstStyle/>
        <a:p>
          <a:endParaRPr lang="th-TH"/>
        </a:p>
      </dgm:t>
    </dgm:pt>
    <dgm:pt modelId="{00B11ED8-A8C3-4B81-BB20-EB29D950D2EC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เพื่อสืบสานประเพณีและวัฒนธรรม</a:t>
          </a:r>
          <a:endParaRPr lang="th-TH" sz="3200" dirty="0">
            <a:solidFill>
              <a:schemeClr val="tx1"/>
            </a:solidFill>
          </a:endParaRPr>
        </a:p>
      </dgm:t>
    </dgm:pt>
    <dgm:pt modelId="{2DA26166-1DEE-4D3F-9D0E-F98F155DCFAB}" type="parTrans" cxnId="{60B3307B-BDCC-4077-AF9D-C833BFD80CB8}">
      <dgm:prSet/>
      <dgm:spPr/>
      <dgm:t>
        <a:bodyPr/>
        <a:lstStyle/>
        <a:p>
          <a:endParaRPr lang="th-TH"/>
        </a:p>
      </dgm:t>
    </dgm:pt>
    <dgm:pt modelId="{06D9074D-5ABA-411E-A423-95A83BE78CF7}" type="sibTrans" cxnId="{60B3307B-BDCC-4077-AF9D-C833BFD80CB8}">
      <dgm:prSet/>
      <dgm:spPr/>
      <dgm:t>
        <a:bodyPr/>
        <a:lstStyle/>
        <a:p>
          <a:endParaRPr lang="th-TH"/>
        </a:p>
      </dgm:t>
    </dgm:pt>
    <dgm:pt modelId="{6AEAB143-0411-425C-BF64-EB5F4647BFA2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เพื่ออนุรักษ์ธรรมชาติและสิ่งแวดล้อม</a:t>
          </a:r>
        </a:p>
        <a:p>
          <a:endParaRPr lang="th-TH" sz="2400" dirty="0"/>
        </a:p>
      </dgm:t>
    </dgm:pt>
    <dgm:pt modelId="{117143F2-866E-4F48-BEF2-F795A0463091}" type="parTrans" cxnId="{4126EC5B-6A3B-4544-A45D-DC0218538612}">
      <dgm:prSet/>
      <dgm:spPr/>
      <dgm:t>
        <a:bodyPr/>
        <a:lstStyle/>
        <a:p>
          <a:endParaRPr lang="th-TH"/>
        </a:p>
      </dgm:t>
    </dgm:pt>
    <dgm:pt modelId="{7F97F3A1-65E7-419F-9DDC-BAAE33A0AB5D}" type="sibTrans" cxnId="{4126EC5B-6A3B-4544-A45D-DC0218538612}">
      <dgm:prSet/>
      <dgm:spPr/>
      <dgm:t>
        <a:bodyPr/>
        <a:lstStyle/>
        <a:p>
          <a:endParaRPr lang="th-TH"/>
        </a:p>
      </dgm:t>
    </dgm:pt>
    <dgm:pt modelId="{42B20591-402F-4F75-81CB-71CD6FA6A6B5}" type="pres">
      <dgm:prSet presAssocID="{76864ADF-E708-48EE-B6EA-D196AE9745C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794B959-3CE3-488E-83EB-7B287DBDC096}" type="pres">
      <dgm:prSet presAssocID="{76864ADF-E708-48EE-B6EA-D196AE9745C6}" presName="matrix" presStyleCnt="0"/>
      <dgm:spPr/>
    </dgm:pt>
    <dgm:pt modelId="{0CDA84E8-52F4-4336-94FB-9EC96FE67858}" type="pres">
      <dgm:prSet presAssocID="{76864ADF-E708-48EE-B6EA-D196AE9745C6}" presName="tile1" presStyleLbl="node1" presStyleIdx="0" presStyleCnt="4"/>
      <dgm:spPr/>
      <dgm:t>
        <a:bodyPr/>
        <a:lstStyle/>
        <a:p>
          <a:endParaRPr lang="th-TH"/>
        </a:p>
      </dgm:t>
    </dgm:pt>
    <dgm:pt modelId="{7D269485-7A21-4DDE-A535-EFA5F31B4045}" type="pres">
      <dgm:prSet presAssocID="{76864ADF-E708-48EE-B6EA-D196AE9745C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7B8F42E-F14E-4D5D-961C-29B9A4D3773C}" type="pres">
      <dgm:prSet presAssocID="{76864ADF-E708-48EE-B6EA-D196AE9745C6}" presName="tile2" presStyleLbl="node1" presStyleIdx="1" presStyleCnt="4"/>
      <dgm:spPr/>
      <dgm:t>
        <a:bodyPr/>
        <a:lstStyle/>
        <a:p>
          <a:endParaRPr lang="th-TH"/>
        </a:p>
      </dgm:t>
    </dgm:pt>
    <dgm:pt modelId="{6C5E8D22-6F64-4BB2-81E1-4F49108D5870}" type="pres">
      <dgm:prSet presAssocID="{76864ADF-E708-48EE-B6EA-D196AE9745C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C86BD6-DA11-4710-8745-97FC5A80DCFB}" type="pres">
      <dgm:prSet presAssocID="{76864ADF-E708-48EE-B6EA-D196AE9745C6}" presName="tile3" presStyleLbl="node1" presStyleIdx="2" presStyleCnt="4"/>
      <dgm:spPr/>
      <dgm:t>
        <a:bodyPr/>
        <a:lstStyle/>
        <a:p>
          <a:endParaRPr lang="th-TH"/>
        </a:p>
      </dgm:t>
    </dgm:pt>
    <dgm:pt modelId="{C12CA0F5-86A4-46D5-A346-BD459B9244AF}" type="pres">
      <dgm:prSet presAssocID="{76864ADF-E708-48EE-B6EA-D196AE9745C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BD3E679-4C16-443E-ADB2-97068914C443}" type="pres">
      <dgm:prSet presAssocID="{76864ADF-E708-48EE-B6EA-D196AE9745C6}" presName="tile4" presStyleLbl="node1" presStyleIdx="3" presStyleCnt="4"/>
      <dgm:spPr/>
      <dgm:t>
        <a:bodyPr/>
        <a:lstStyle/>
        <a:p>
          <a:endParaRPr lang="th-TH"/>
        </a:p>
      </dgm:t>
    </dgm:pt>
    <dgm:pt modelId="{F22688B2-C5DB-437E-A310-2AA946A49AC7}" type="pres">
      <dgm:prSet presAssocID="{76864ADF-E708-48EE-B6EA-D196AE9745C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E113816-8913-42A4-A6CB-41E3B17FD85E}" type="pres">
      <dgm:prSet presAssocID="{76864ADF-E708-48EE-B6EA-D196AE9745C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89B5E592-7F45-444D-AEFE-81DA95049B81}" type="presOf" srcId="{76864ADF-E708-48EE-B6EA-D196AE9745C6}" destId="{42B20591-402F-4F75-81CB-71CD6FA6A6B5}" srcOrd="0" destOrd="0" presId="urn:microsoft.com/office/officeart/2005/8/layout/matrix1"/>
    <dgm:cxn modelId="{B2884523-2BD2-4C1A-BD61-18C704202BFA}" type="presOf" srcId="{03AE25D4-45A6-4398-9661-3EAE3D6D6231}" destId="{37B8F42E-F14E-4D5D-961C-29B9A4D3773C}" srcOrd="0" destOrd="0" presId="urn:microsoft.com/office/officeart/2005/8/layout/matrix1"/>
    <dgm:cxn modelId="{B9989998-BDC4-42EA-AB5B-1E854A5EB661}" type="presOf" srcId="{09532315-387B-4D92-ACC3-77597702C30E}" destId="{7D269485-7A21-4DDE-A535-EFA5F31B4045}" srcOrd="1" destOrd="0" presId="urn:microsoft.com/office/officeart/2005/8/layout/matrix1"/>
    <dgm:cxn modelId="{E4E3BAB5-EE1B-4770-A1D2-F8A24915C635}" srcId="{6CF1781A-82E4-4E9F-8FF4-3502FC4EE0EE}" destId="{09532315-387B-4D92-ACC3-77597702C30E}" srcOrd="0" destOrd="0" parTransId="{93896761-6A57-4D19-93C8-873B1058D69A}" sibTransId="{06F9ED51-8406-4E6A-9850-47140CD38990}"/>
    <dgm:cxn modelId="{107A87E3-2BC5-4C1C-897D-A31863A7AD24}" type="presOf" srcId="{03AE25D4-45A6-4398-9661-3EAE3D6D6231}" destId="{6C5E8D22-6F64-4BB2-81E1-4F49108D5870}" srcOrd="1" destOrd="0" presId="urn:microsoft.com/office/officeart/2005/8/layout/matrix1"/>
    <dgm:cxn modelId="{F877874B-8C7F-4899-99F5-2538274E03A9}" type="presOf" srcId="{6AEAB143-0411-425C-BF64-EB5F4647BFA2}" destId="{9BD3E679-4C16-443E-ADB2-97068914C443}" srcOrd="0" destOrd="0" presId="urn:microsoft.com/office/officeart/2005/8/layout/matrix1"/>
    <dgm:cxn modelId="{60B3307B-BDCC-4077-AF9D-C833BFD80CB8}" srcId="{6CF1781A-82E4-4E9F-8FF4-3502FC4EE0EE}" destId="{00B11ED8-A8C3-4B81-BB20-EB29D950D2EC}" srcOrd="2" destOrd="0" parTransId="{2DA26166-1DEE-4D3F-9D0E-F98F155DCFAB}" sibTransId="{06D9074D-5ABA-411E-A423-95A83BE78CF7}"/>
    <dgm:cxn modelId="{C07D07A8-1A4E-4199-AA2B-250F5CCD7C0C}" type="presOf" srcId="{6CF1781A-82E4-4E9F-8FF4-3502FC4EE0EE}" destId="{CE113816-8913-42A4-A6CB-41E3B17FD85E}" srcOrd="0" destOrd="0" presId="urn:microsoft.com/office/officeart/2005/8/layout/matrix1"/>
    <dgm:cxn modelId="{CBB9AD06-3939-4B82-892D-71B1F52699BF}" type="presOf" srcId="{6AEAB143-0411-425C-BF64-EB5F4647BFA2}" destId="{F22688B2-C5DB-437E-A310-2AA946A49AC7}" srcOrd="1" destOrd="0" presId="urn:microsoft.com/office/officeart/2005/8/layout/matrix1"/>
    <dgm:cxn modelId="{6113F9E9-B59C-4DB0-8947-9A2AB10B59E0}" srcId="{76864ADF-E708-48EE-B6EA-D196AE9745C6}" destId="{6CF1781A-82E4-4E9F-8FF4-3502FC4EE0EE}" srcOrd="0" destOrd="0" parTransId="{9AD28E03-52D8-4F33-8F74-764602B2271B}" sibTransId="{FE8D9D41-CB03-4B87-BD5E-66113F5ED54B}"/>
    <dgm:cxn modelId="{4126EC5B-6A3B-4544-A45D-DC0218538612}" srcId="{6CF1781A-82E4-4E9F-8FF4-3502FC4EE0EE}" destId="{6AEAB143-0411-425C-BF64-EB5F4647BFA2}" srcOrd="3" destOrd="0" parTransId="{117143F2-866E-4F48-BEF2-F795A0463091}" sibTransId="{7F97F3A1-65E7-419F-9DDC-BAAE33A0AB5D}"/>
    <dgm:cxn modelId="{4C36CDBA-8C34-489F-8213-D3F5F2D41267}" type="presOf" srcId="{00B11ED8-A8C3-4B81-BB20-EB29D950D2EC}" destId="{4FC86BD6-DA11-4710-8745-97FC5A80DCFB}" srcOrd="0" destOrd="0" presId="urn:microsoft.com/office/officeart/2005/8/layout/matrix1"/>
    <dgm:cxn modelId="{858E6C37-D619-4AD9-8C45-4E4F4FB7812C}" type="presOf" srcId="{00B11ED8-A8C3-4B81-BB20-EB29D950D2EC}" destId="{C12CA0F5-86A4-46D5-A346-BD459B9244AF}" srcOrd="1" destOrd="0" presId="urn:microsoft.com/office/officeart/2005/8/layout/matrix1"/>
    <dgm:cxn modelId="{2B68CC9C-0E60-4DA5-8009-213703105E6C}" srcId="{6CF1781A-82E4-4E9F-8FF4-3502FC4EE0EE}" destId="{03AE25D4-45A6-4398-9661-3EAE3D6D6231}" srcOrd="1" destOrd="0" parTransId="{22EBA0F7-2CDC-4FA1-8E10-EADC4C541C88}" sibTransId="{0D38C79D-C8F8-4E11-B1B5-FE88B5FE7399}"/>
    <dgm:cxn modelId="{A3D35A4D-EA2B-439B-9D09-1ECA0F865870}" type="presOf" srcId="{09532315-387B-4D92-ACC3-77597702C30E}" destId="{0CDA84E8-52F4-4336-94FB-9EC96FE67858}" srcOrd="0" destOrd="0" presId="urn:microsoft.com/office/officeart/2005/8/layout/matrix1"/>
    <dgm:cxn modelId="{56BBF069-60DF-4D46-BB2F-C7E4F962F8BA}" type="presParOf" srcId="{42B20591-402F-4F75-81CB-71CD6FA6A6B5}" destId="{5794B959-3CE3-488E-83EB-7B287DBDC096}" srcOrd="0" destOrd="0" presId="urn:microsoft.com/office/officeart/2005/8/layout/matrix1"/>
    <dgm:cxn modelId="{59B5CF5F-9420-40D3-8421-D94AE2AB55BE}" type="presParOf" srcId="{5794B959-3CE3-488E-83EB-7B287DBDC096}" destId="{0CDA84E8-52F4-4336-94FB-9EC96FE67858}" srcOrd="0" destOrd="0" presId="urn:microsoft.com/office/officeart/2005/8/layout/matrix1"/>
    <dgm:cxn modelId="{EE2E2433-FEE3-47D1-8FE5-78D1517E3749}" type="presParOf" srcId="{5794B959-3CE3-488E-83EB-7B287DBDC096}" destId="{7D269485-7A21-4DDE-A535-EFA5F31B4045}" srcOrd="1" destOrd="0" presId="urn:microsoft.com/office/officeart/2005/8/layout/matrix1"/>
    <dgm:cxn modelId="{10F7DFDF-626E-4AE0-BECC-527AA629B8B6}" type="presParOf" srcId="{5794B959-3CE3-488E-83EB-7B287DBDC096}" destId="{37B8F42E-F14E-4D5D-961C-29B9A4D3773C}" srcOrd="2" destOrd="0" presId="urn:microsoft.com/office/officeart/2005/8/layout/matrix1"/>
    <dgm:cxn modelId="{CE8C3CD7-8A0F-4701-9D16-2B6BFD107D34}" type="presParOf" srcId="{5794B959-3CE3-488E-83EB-7B287DBDC096}" destId="{6C5E8D22-6F64-4BB2-81E1-4F49108D5870}" srcOrd="3" destOrd="0" presId="urn:microsoft.com/office/officeart/2005/8/layout/matrix1"/>
    <dgm:cxn modelId="{7F5F0420-9E43-4ECF-9491-F427B7415A07}" type="presParOf" srcId="{5794B959-3CE3-488E-83EB-7B287DBDC096}" destId="{4FC86BD6-DA11-4710-8745-97FC5A80DCFB}" srcOrd="4" destOrd="0" presId="urn:microsoft.com/office/officeart/2005/8/layout/matrix1"/>
    <dgm:cxn modelId="{CB62E098-B167-4DF2-861C-75081A8D1B86}" type="presParOf" srcId="{5794B959-3CE3-488E-83EB-7B287DBDC096}" destId="{C12CA0F5-86A4-46D5-A346-BD459B9244AF}" srcOrd="5" destOrd="0" presId="urn:microsoft.com/office/officeart/2005/8/layout/matrix1"/>
    <dgm:cxn modelId="{3FF8411B-00D3-4996-ABD1-AEF74E50C0CC}" type="presParOf" srcId="{5794B959-3CE3-488E-83EB-7B287DBDC096}" destId="{9BD3E679-4C16-443E-ADB2-97068914C443}" srcOrd="6" destOrd="0" presId="urn:microsoft.com/office/officeart/2005/8/layout/matrix1"/>
    <dgm:cxn modelId="{5DC3D6A3-D41E-4CFA-9374-37B32695FB83}" type="presParOf" srcId="{5794B959-3CE3-488E-83EB-7B287DBDC096}" destId="{F22688B2-C5DB-437E-A310-2AA946A49AC7}" srcOrd="7" destOrd="0" presId="urn:microsoft.com/office/officeart/2005/8/layout/matrix1"/>
    <dgm:cxn modelId="{E18FAC96-D523-42B8-BFAD-15105898A22B}" type="presParOf" srcId="{42B20591-402F-4F75-81CB-71CD6FA6A6B5}" destId="{CE113816-8913-42A4-A6CB-41E3B17FD85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864ADF-E708-48EE-B6EA-D196AE9745C6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6CF1781A-82E4-4E9F-8FF4-3502FC4EE0EE}">
      <dgm:prSet phldrT="[Text]"/>
      <dgm:spPr/>
      <dgm:t>
        <a:bodyPr/>
        <a:lstStyle/>
        <a:p>
          <a:r>
            <a:rPr lang="th-TH" dirty="0" smtClean="0"/>
            <a:t>สำหรับชุมชน</a:t>
          </a:r>
          <a:endParaRPr lang="th-TH" dirty="0"/>
        </a:p>
      </dgm:t>
    </dgm:pt>
    <dgm:pt modelId="{9AD28E03-52D8-4F33-8F74-764602B2271B}" type="parTrans" cxnId="{6113F9E9-B59C-4DB0-8947-9A2AB10B59E0}">
      <dgm:prSet/>
      <dgm:spPr/>
      <dgm:t>
        <a:bodyPr/>
        <a:lstStyle/>
        <a:p>
          <a:endParaRPr lang="th-TH"/>
        </a:p>
      </dgm:t>
    </dgm:pt>
    <dgm:pt modelId="{FE8D9D41-CB03-4B87-BD5E-66113F5ED54B}" type="sibTrans" cxnId="{6113F9E9-B59C-4DB0-8947-9A2AB10B59E0}">
      <dgm:prSet/>
      <dgm:spPr/>
      <dgm:t>
        <a:bodyPr/>
        <a:lstStyle/>
        <a:p>
          <a:endParaRPr lang="th-TH"/>
        </a:p>
      </dgm:t>
    </dgm:pt>
    <dgm:pt modelId="{09532315-387B-4D92-ACC3-77597702C30E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เพื่อสร้างเสริมทักษะชีวิต</a:t>
          </a:r>
          <a:endParaRPr lang="th-TH" sz="3200" dirty="0">
            <a:solidFill>
              <a:schemeClr val="tx1"/>
            </a:solidFill>
          </a:endParaRPr>
        </a:p>
      </dgm:t>
    </dgm:pt>
    <dgm:pt modelId="{93896761-6A57-4D19-93C8-873B1058D69A}" type="parTrans" cxnId="{E4E3BAB5-EE1B-4770-A1D2-F8A24915C635}">
      <dgm:prSet/>
      <dgm:spPr/>
      <dgm:t>
        <a:bodyPr/>
        <a:lstStyle/>
        <a:p>
          <a:endParaRPr lang="th-TH"/>
        </a:p>
      </dgm:t>
    </dgm:pt>
    <dgm:pt modelId="{06F9ED51-8406-4E6A-9850-47140CD38990}" type="sibTrans" cxnId="{E4E3BAB5-EE1B-4770-A1D2-F8A24915C635}">
      <dgm:prSet/>
      <dgm:spPr/>
      <dgm:t>
        <a:bodyPr/>
        <a:lstStyle/>
        <a:p>
          <a:endParaRPr lang="th-TH"/>
        </a:p>
      </dgm:t>
    </dgm:pt>
    <dgm:pt modelId="{03AE25D4-45A6-4398-9661-3EAE3D6D6231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เพื่อสร้างเสริมทักษะอาชีพ</a:t>
          </a:r>
          <a:endParaRPr lang="th-TH" sz="3200" dirty="0">
            <a:solidFill>
              <a:schemeClr val="tx1"/>
            </a:solidFill>
          </a:endParaRPr>
        </a:p>
      </dgm:t>
    </dgm:pt>
    <dgm:pt modelId="{22EBA0F7-2CDC-4FA1-8E10-EADC4C541C88}" type="parTrans" cxnId="{2B68CC9C-0E60-4DA5-8009-213703105E6C}">
      <dgm:prSet/>
      <dgm:spPr/>
      <dgm:t>
        <a:bodyPr/>
        <a:lstStyle/>
        <a:p>
          <a:endParaRPr lang="th-TH"/>
        </a:p>
      </dgm:t>
    </dgm:pt>
    <dgm:pt modelId="{0D38C79D-C8F8-4E11-B1B5-FE88B5FE7399}" type="sibTrans" cxnId="{2B68CC9C-0E60-4DA5-8009-213703105E6C}">
      <dgm:prSet/>
      <dgm:spPr/>
      <dgm:t>
        <a:bodyPr/>
        <a:lstStyle/>
        <a:p>
          <a:endParaRPr lang="th-TH"/>
        </a:p>
      </dgm:t>
    </dgm:pt>
    <dgm:pt modelId="{00B11ED8-A8C3-4B81-BB20-EB29D950D2EC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เพื่อสืบสานประเพณีและวัฒนธรรม</a:t>
          </a:r>
          <a:endParaRPr lang="th-TH" sz="3200" dirty="0">
            <a:solidFill>
              <a:schemeClr val="tx1"/>
            </a:solidFill>
          </a:endParaRPr>
        </a:p>
      </dgm:t>
    </dgm:pt>
    <dgm:pt modelId="{2DA26166-1DEE-4D3F-9D0E-F98F155DCFAB}" type="parTrans" cxnId="{60B3307B-BDCC-4077-AF9D-C833BFD80CB8}">
      <dgm:prSet/>
      <dgm:spPr/>
      <dgm:t>
        <a:bodyPr/>
        <a:lstStyle/>
        <a:p>
          <a:endParaRPr lang="th-TH"/>
        </a:p>
      </dgm:t>
    </dgm:pt>
    <dgm:pt modelId="{06D9074D-5ABA-411E-A423-95A83BE78CF7}" type="sibTrans" cxnId="{60B3307B-BDCC-4077-AF9D-C833BFD80CB8}">
      <dgm:prSet/>
      <dgm:spPr/>
      <dgm:t>
        <a:bodyPr/>
        <a:lstStyle/>
        <a:p>
          <a:endParaRPr lang="th-TH"/>
        </a:p>
      </dgm:t>
    </dgm:pt>
    <dgm:pt modelId="{6AEAB143-0411-425C-BF64-EB5F4647BFA2}">
      <dgm:prSet phldrT="[Text]" custT="1"/>
      <dgm:spPr/>
      <dgm:t>
        <a:bodyPr/>
        <a:lstStyle/>
        <a:p>
          <a:r>
            <a:rPr lang="th-TH" sz="3200" dirty="0" smtClean="0">
              <a:solidFill>
                <a:schemeClr val="tx1"/>
              </a:solidFill>
            </a:rPr>
            <a:t>เพื่ออนุรักษ์ธรรมชาติและสิ่งแวดล้อม</a:t>
          </a:r>
        </a:p>
        <a:p>
          <a:endParaRPr lang="th-TH" sz="2400" dirty="0"/>
        </a:p>
      </dgm:t>
    </dgm:pt>
    <dgm:pt modelId="{117143F2-866E-4F48-BEF2-F795A0463091}" type="parTrans" cxnId="{4126EC5B-6A3B-4544-A45D-DC0218538612}">
      <dgm:prSet/>
      <dgm:spPr/>
      <dgm:t>
        <a:bodyPr/>
        <a:lstStyle/>
        <a:p>
          <a:endParaRPr lang="th-TH"/>
        </a:p>
      </dgm:t>
    </dgm:pt>
    <dgm:pt modelId="{7F97F3A1-65E7-419F-9DDC-BAAE33A0AB5D}" type="sibTrans" cxnId="{4126EC5B-6A3B-4544-A45D-DC0218538612}">
      <dgm:prSet/>
      <dgm:spPr/>
      <dgm:t>
        <a:bodyPr/>
        <a:lstStyle/>
        <a:p>
          <a:endParaRPr lang="th-TH"/>
        </a:p>
      </dgm:t>
    </dgm:pt>
    <dgm:pt modelId="{42B20591-402F-4F75-81CB-71CD6FA6A6B5}" type="pres">
      <dgm:prSet presAssocID="{76864ADF-E708-48EE-B6EA-D196AE9745C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794B959-3CE3-488E-83EB-7B287DBDC096}" type="pres">
      <dgm:prSet presAssocID="{76864ADF-E708-48EE-B6EA-D196AE9745C6}" presName="matrix" presStyleCnt="0"/>
      <dgm:spPr/>
    </dgm:pt>
    <dgm:pt modelId="{0CDA84E8-52F4-4336-94FB-9EC96FE67858}" type="pres">
      <dgm:prSet presAssocID="{76864ADF-E708-48EE-B6EA-D196AE9745C6}" presName="tile1" presStyleLbl="node1" presStyleIdx="0" presStyleCnt="4"/>
      <dgm:spPr/>
      <dgm:t>
        <a:bodyPr/>
        <a:lstStyle/>
        <a:p>
          <a:endParaRPr lang="th-TH"/>
        </a:p>
      </dgm:t>
    </dgm:pt>
    <dgm:pt modelId="{7D269485-7A21-4DDE-A535-EFA5F31B4045}" type="pres">
      <dgm:prSet presAssocID="{76864ADF-E708-48EE-B6EA-D196AE9745C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7B8F42E-F14E-4D5D-961C-29B9A4D3773C}" type="pres">
      <dgm:prSet presAssocID="{76864ADF-E708-48EE-B6EA-D196AE9745C6}" presName="tile2" presStyleLbl="node1" presStyleIdx="1" presStyleCnt="4"/>
      <dgm:spPr/>
      <dgm:t>
        <a:bodyPr/>
        <a:lstStyle/>
        <a:p>
          <a:endParaRPr lang="th-TH"/>
        </a:p>
      </dgm:t>
    </dgm:pt>
    <dgm:pt modelId="{6C5E8D22-6F64-4BB2-81E1-4F49108D5870}" type="pres">
      <dgm:prSet presAssocID="{76864ADF-E708-48EE-B6EA-D196AE9745C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FC86BD6-DA11-4710-8745-97FC5A80DCFB}" type="pres">
      <dgm:prSet presAssocID="{76864ADF-E708-48EE-B6EA-D196AE9745C6}" presName="tile3" presStyleLbl="node1" presStyleIdx="2" presStyleCnt="4"/>
      <dgm:spPr/>
      <dgm:t>
        <a:bodyPr/>
        <a:lstStyle/>
        <a:p>
          <a:endParaRPr lang="th-TH"/>
        </a:p>
      </dgm:t>
    </dgm:pt>
    <dgm:pt modelId="{C12CA0F5-86A4-46D5-A346-BD459B9244AF}" type="pres">
      <dgm:prSet presAssocID="{76864ADF-E708-48EE-B6EA-D196AE9745C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BD3E679-4C16-443E-ADB2-97068914C443}" type="pres">
      <dgm:prSet presAssocID="{76864ADF-E708-48EE-B6EA-D196AE9745C6}" presName="tile4" presStyleLbl="node1" presStyleIdx="3" presStyleCnt="4"/>
      <dgm:spPr/>
      <dgm:t>
        <a:bodyPr/>
        <a:lstStyle/>
        <a:p>
          <a:endParaRPr lang="th-TH"/>
        </a:p>
      </dgm:t>
    </dgm:pt>
    <dgm:pt modelId="{F22688B2-C5DB-437E-A310-2AA946A49AC7}" type="pres">
      <dgm:prSet presAssocID="{76864ADF-E708-48EE-B6EA-D196AE9745C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E113816-8913-42A4-A6CB-41E3B17FD85E}" type="pres">
      <dgm:prSet presAssocID="{76864ADF-E708-48EE-B6EA-D196AE9745C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th-TH"/>
        </a:p>
      </dgm:t>
    </dgm:pt>
  </dgm:ptLst>
  <dgm:cxnLst>
    <dgm:cxn modelId="{27825FF5-80C1-4174-A64C-25E6D0898FD1}" type="presOf" srcId="{03AE25D4-45A6-4398-9661-3EAE3D6D6231}" destId="{6C5E8D22-6F64-4BB2-81E1-4F49108D5870}" srcOrd="1" destOrd="0" presId="urn:microsoft.com/office/officeart/2005/8/layout/matrix1"/>
    <dgm:cxn modelId="{C1DB78B8-3A78-4E07-A60A-C5D1BC4F69D8}" type="presOf" srcId="{76864ADF-E708-48EE-B6EA-D196AE9745C6}" destId="{42B20591-402F-4F75-81CB-71CD6FA6A6B5}" srcOrd="0" destOrd="0" presId="urn:microsoft.com/office/officeart/2005/8/layout/matrix1"/>
    <dgm:cxn modelId="{E4E3BAB5-EE1B-4770-A1D2-F8A24915C635}" srcId="{6CF1781A-82E4-4E9F-8FF4-3502FC4EE0EE}" destId="{09532315-387B-4D92-ACC3-77597702C30E}" srcOrd="0" destOrd="0" parTransId="{93896761-6A57-4D19-93C8-873B1058D69A}" sibTransId="{06F9ED51-8406-4E6A-9850-47140CD38990}"/>
    <dgm:cxn modelId="{60B3307B-BDCC-4077-AF9D-C833BFD80CB8}" srcId="{6CF1781A-82E4-4E9F-8FF4-3502FC4EE0EE}" destId="{00B11ED8-A8C3-4B81-BB20-EB29D950D2EC}" srcOrd="2" destOrd="0" parTransId="{2DA26166-1DEE-4D3F-9D0E-F98F155DCFAB}" sibTransId="{06D9074D-5ABA-411E-A423-95A83BE78CF7}"/>
    <dgm:cxn modelId="{FB10FB3B-0F47-4614-9807-A6369744FA42}" type="presOf" srcId="{6CF1781A-82E4-4E9F-8FF4-3502FC4EE0EE}" destId="{CE113816-8913-42A4-A6CB-41E3B17FD85E}" srcOrd="0" destOrd="0" presId="urn:microsoft.com/office/officeart/2005/8/layout/matrix1"/>
    <dgm:cxn modelId="{6113F9E9-B59C-4DB0-8947-9A2AB10B59E0}" srcId="{76864ADF-E708-48EE-B6EA-D196AE9745C6}" destId="{6CF1781A-82E4-4E9F-8FF4-3502FC4EE0EE}" srcOrd="0" destOrd="0" parTransId="{9AD28E03-52D8-4F33-8F74-764602B2271B}" sibTransId="{FE8D9D41-CB03-4B87-BD5E-66113F5ED54B}"/>
    <dgm:cxn modelId="{5B8F303D-3D28-4844-B625-DB28C819B6A4}" type="presOf" srcId="{6AEAB143-0411-425C-BF64-EB5F4647BFA2}" destId="{F22688B2-C5DB-437E-A310-2AA946A49AC7}" srcOrd="1" destOrd="0" presId="urn:microsoft.com/office/officeart/2005/8/layout/matrix1"/>
    <dgm:cxn modelId="{EBF54CD8-FA8C-4978-B1A0-93B6402435F5}" type="presOf" srcId="{03AE25D4-45A6-4398-9661-3EAE3D6D6231}" destId="{37B8F42E-F14E-4D5D-961C-29B9A4D3773C}" srcOrd="0" destOrd="0" presId="urn:microsoft.com/office/officeart/2005/8/layout/matrix1"/>
    <dgm:cxn modelId="{4126EC5B-6A3B-4544-A45D-DC0218538612}" srcId="{6CF1781A-82E4-4E9F-8FF4-3502FC4EE0EE}" destId="{6AEAB143-0411-425C-BF64-EB5F4647BFA2}" srcOrd="3" destOrd="0" parTransId="{117143F2-866E-4F48-BEF2-F795A0463091}" sibTransId="{7F97F3A1-65E7-419F-9DDC-BAAE33A0AB5D}"/>
    <dgm:cxn modelId="{EF6BD500-DD1B-45AB-B71E-8FEB84A17CA9}" type="presOf" srcId="{00B11ED8-A8C3-4B81-BB20-EB29D950D2EC}" destId="{4FC86BD6-DA11-4710-8745-97FC5A80DCFB}" srcOrd="0" destOrd="0" presId="urn:microsoft.com/office/officeart/2005/8/layout/matrix1"/>
    <dgm:cxn modelId="{5B216A3D-C886-4837-A1B9-4D046FE20A4A}" type="presOf" srcId="{6AEAB143-0411-425C-BF64-EB5F4647BFA2}" destId="{9BD3E679-4C16-443E-ADB2-97068914C443}" srcOrd="0" destOrd="0" presId="urn:microsoft.com/office/officeart/2005/8/layout/matrix1"/>
    <dgm:cxn modelId="{732424E8-6AC2-434B-B667-7A61FAF1D200}" type="presOf" srcId="{09532315-387B-4D92-ACC3-77597702C30E}" destId="{0CDA84E8-52F4-4336-94FB-9EC96FE67858}" srcOrd="0" destOrd="0" presId="urn:microsoft.com/office/officeart/2005/8/layout/matrix1"/>
    <dgm:cxn modelId="{2B68CC9C-0E60-4DA5-8009-213703105E6C}" srcId="{6CF1781A-82E4-4E9F-8FF4-3502FC4EE0EE}" destId="{03AE25D4-45A6-4398-9661-3EAE3D6D6231}" srcOrd="1" destOrd="0" parTransId="{22EBA0F7-2CDC-4FA1-8E10-EADC4C541C88}" sibTransId="{0D38C79D-C8F8-4E11-B1B5-FE88B5FE7399}"/>
    <dgm:cxn modelId="{67E453F7-7C88-48E0-BBE4-19AFE46A9840}" type="presOf" srcId="{00B11ED8-A8C3-4B81-BB20-EB29D950D2EC}" destId="{C12CA0F5-86A4-46D5-A346-BD459B9244AF}" srcOrd="1" destOrd="0" presId="urn:microsoft.com/office/officeart/2005/8/layout/matrix1"/>
    <dgm:cxn modelId="{37E561BD-A9FC-4135-B700-72E011EEE9F2}" type="presOf" srcId="{09532315-387B-4D92-ACC3-77597702C30E}" destId="{7D269485-7A21-4DDE-A535-EFA5F31B4045}" srcOrd="1" destOrd="0" presId="urn:microsoft.com/office/officeart/2005/8/layout/matrix1"/>
    <dgm:cxn modelId="{7CD02FCC-44D3-43CC-B6DC-BF50E526250D}" type="presParOf" srcId="{42B20591-402F-4F75-81CB-71CD6FA6A6B5}" destId="{5794B959-3CE3-488E-83EB-7B287DBDC096}" srcOrd="0" destOrd="0" presId="urn:microsoft.com/office/officeart/2005/8/layout/matrix1"/>
    <dgm:cxn modelId="{863A6709-B262-491C-81C1-C13DAED5C213}" type="presParOf" srcId="{5794B959-3CE3-488E-83EB-7B287DBDC096}" destId="{0CDA84E8-52F4-4336-94FB-9EC96FE67858}" srcOrd="0" destOrd="0" presId="urn:microsoft.com/office/officeart/2005/8/layout/matrix1"/>
    <dgm:cxn modelId="{6C908129-BB1E-450A-9556-442C911625C1}" type="presParOf" srcId="{5794B959-3CE3-488E-83EB-7B287DBDC096}" destId="{7D269485-7A21-4DDE-A535-EFA5F31B4045}" srcOrd="1" destOrd="0" presId="urn:microsoft.com/office/officeart/2005/8/layout/matrix1"/>
    <dgm:cxn modelId="{815C99AB-3D8A-4214-BC36-FBE5FB0AE9D2}" type="presParOf" srcId="{5794B959-3CE3-488E-83EB-7B287DBDC096}" destId="{37B8F42E-F14E-4D5D-961C-29B9A4D3773C}" srcOrd="2" destOrd="0" presId="urn:microsoft.com/office/officeart/2005/8/layout/matrix1"/>
    <dgm:cxn modelId="{E1C561FE-640C-4303-94B1-9E6C3ED17A4A}" type="presParOf" srcId="{5794B959-3CE3-488E-83EB-7B287DBDC096}" destId="{6C5E8D22-6F64-4BB2-81E1-4F49108D5870}" srcOrd="3" destOrd="0" presId="urn:microsoft.com/office/officeart/2005/8/layout/matrix1"/>
    <dgm:cxn modelId="{7A78DD8E-1413-4FB1-88CB-07A6FFCDAE48}" type="presParOf" srcId="{5794B959-3CE3-488E-83EB-7B287DBDC096}" destId="{4FC86BD6-DA11-4710-8745-97FC5A80DCFB}" srcOrd="4" destOrd="0" presId="urn:microsoft.com/office/officeart/2005/8/layout/matrix1"/>
    <dgm:cxn modelId="{9EAA2523-9109-42D8-A801-3954C28E509D}" type="presParOf" srcId="{5794B959-3CE3-488E-83EB-7B287DBDC096}" destId="{C12CA0F5-86A4-46D5-A346-BD459B9244AF}" srcOrd="5" destOrd="0" presId="urn:microsoft.com/office/officeart/2005/8/layout/matrix1"/>
    <dgm:cxn modelId="{58152458-6F49-42BA-B2B2-23CDC51C78A2}" type="presParOf" srcId="{5794B959-3CE3-488E-83EB-7B287DBDC096}" destId="{9BD3E679-4C16-443E-ADB2-97068914C443}" srcOrd="6" destOrd="0" presId="urn:microsoft.com/office/officeart/2005/8/layout/matrix1"/>
    <dgm:cxn modelId="{FB1498A0-6115-4969-AF20-893E5431AC0C}" type="presParOf" srcId="{5794B959-3CE3-488E-83EB-7B287DBDC096}" destId="{F22688B2-C5DB-437E-A310-2AA946A49AC7}" srcOrd="7" destOrd="0" presId="urn:microsoft.com/office/officeart/2005/8/layout/matrix1"/>
    <dgm:cxn modelId="{599BF008-DAB7-496D-8815-9E786EC052A3}" type="presParOf" srcId="{42B20591-402F-4F75-81CB-71CD6FA6A6B5}" destId="{CE113816-8913-42A4-A6CB-41E3B17FD85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A84E8-52F4-4336-94FB-9EC96FE67858}">
      <dsp:nvSpPr>
        <dsp:cNvPr id="0" name=""/>
        <dsp:cNvSpPr/>
      </dsp:nvSpPr>
      <dsp:spPr>
        <a:xfrm rot="16200000">
          <a:off x="767953" y="-767953"/>
          <a:ext cx="2026444" cy="3562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เพื่อสร้างเสริมทักษะชีวิต</a:t>
          </a:r>
          <a:endParaRPr lang="th-TH" sz="3200" kern="1200" dirty="0">
            <a:solidFill>
              <a:schemeClr val="tx1"/>
            </a:solidFill>
          </a:endParaRPr>
        </a:p>
      </dsp:txBody>
      <dsp:txXfrm rot="5400000">
        <a:off x="0" y="0"/>
        <a:ext cx="3562350" cy="1519833"/>
      </dsp:txXfrm>
    </dsp:sp>
    <dsp:sp modelId="{37B8F42E-F14E-4D5D-961C-29B9A4D3773C}">
      <dsp:nvSpPr>
        <dsp:cNvPr id="0" name=""/>
        <dsp:cNvSpPr/>
      </dsp:nvSpPr>
      <dsp:spPr>
        <a:xfrm>
          <a:off x="3562350" y="0"/>
          <a:ext cx="3562350" cy="202644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เพื่อสร้างเสริมทักษะอาชีพ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3562350" y="0"/>
        <a:ext cx="3562350" cy="1519833"/>
      </dsp:txXfrm>
    </dsp:sp>
    <dsp:sp modelId="{4FC86BD6-DA11-4710-8745-97FC5A80DCFB}">
      <dsp:nvSpPr>
        <dsp:cNvPr id="0" name=""/>
        <dsp:cNvSpPr/>
      </dsp:nvSpPr>
      <dsp:spPr>
        <a:xfrm rot="10800000">
          <a:off x="0" y="2026444"/>
          <a:ext cx="3562350" cy="202644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เพื่อสืบสานประเพณีและวัฒนธรรม</a:t>
          </a:r>
          <a:endParaRPr lang="th-TH" sz="3200" kern="1200" dirty="0">
            <a:solidFill>
              <a:schemeClr val="tx1"/>
            </a:solidFill>
          </a:endParaRPr>
        </a:p>
      </dsp:txBody>
      <dsp:txXfrm rot="10800000">
        <a:off x="0" y="2533054"/>
        <a:ext cx="3562350" cy="1519833"/>
      </dsp:txXfrm>
    </dsp:sp>
    <dsp:sp modelId="{9BD3E679-4C16-443E-ADB2-97068914C443}">
      <dsp:nvSpPr>
        <dsp:cNvPr id="0" name=""/>
        <dsp:cNvSpPr/>
      </dsp:nvSpPr>
      <dsp:spPr>
        <a:xfrm rot="5400000">
          <a:off x="4330303" y="1258491"/>
          <a:ext cx="2026444" cy="3562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เพื่ออนุรักษ์ธรรมชาติและสิ่งแวดล้อม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 dirty="0"/>
        </a:p>
      </dsp:txBody>
      <dsp:txXfrm rot="-5400000">
        <a:off x="3562350" y="2533054"/>
        <a:ext cx="3562350" cy="1519833"/>
      </dsp:txXfrm>
    </dsp:sp>
    <dsp:sp modelId="{CE113816-8913-42A4-A6CB-41E3B17FD85E}">
      <dsp:nvSpPr>
        <dsp:cNvPr id="0" name=""/>
        <dsp:cNvSpPr/>
      </dsp:nvSpPr>
      <dsp:spPr>
        <a:xfrm>
          <a:off x="2493645" y="1519832"/>
          <a:ext cx="2137410" cy="101322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800" kern="1200" dirty="0" smtClean="0"/>
            <a:t>สำหรับเด็ก</a:t>
          </a:r>
          <a:endParaRPr lang="th-TH" sz="3800" kern="1200" dirty="0"/>
        </a:p>
      </dsp:txBody>
      <dsp:txXfrm>
        <a:off x="2543106" y="1569293"/>
        <a:ext cx="2038488" cy="9143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A84E8-52F4-4336-94FB-9EC96FE67858}">
      <dsp:nvSpPr>
        <dsp:cNvPr id="0" name=""/>
        <dsp:cNvSpPr/>
      </dsp:nvSpPr>
      <dsp:spPr>
        <a:xfrm rot="16200000">
          <a:off x="767953" y="-767953"/>
          <a:ext cx="2026444" cy="3562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เพื่อสร้างเสริมทักษะชีวิต</a:t>
          </a:r>
          <a:endParaRPr lang="th-TH" sz="3200" kern="1200" dirty="0">
            <a:solidFill>
              <a:schemeClr val="tx1"/>
            </a:solidFill>
          </a:endParaRPr>
        </a:p>
      </dsp:txBody>
      <dsp:txXfrm rot="5400000">
        <a:off x="0" y="0"/>
        <a:ext cx="3562350" cy="1519833"/>
      </dsp:txXfrm>
    </dsp:sp>
    <dsp:sp modelId="{37B8F42E-F14E-4D5D-961C-29B9A4D3773C}">
      <dsp:nvSpPr>
        <dsp:cNvPr id="0" name=""/>
        <dsp:cNvSpPr/>
      </dsp:nvSpPr>
      <dsp:spPr>
        <a:xfrm>
          <a:off x="3562350" y="0"/>
          <a:ext cx="3562350" cy="202644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เพื่อสร้างเสริมทักษะอาชีพ</a:t>
          </a:r>
          <a:endParaRPr lang="th-TH" sz="3200" kern="1200" dirty="0">
            <a:solidFill>
              <a:schemeClr val="tx1"/>
            </a:solidFill>
          </a:endParaRPr>
        </a:p>
      </dsp:txBody>
      <dsp:txXfrm>
        <a:off x="3562350" y="0"/>
        <a:ext cx="3562350" cy="1519833"/>
      </dsp:txXfrm>
    </dsp:sp>
    <dsp:sp modelId="{4FC86BD6-DA11-4710-8745-97FC5A80DCFB}">
      <dsp:nvSpPr>
        <dsp:cNvPr id="0" name=""/>
        <dsp:cNvSpPr/>
      </dsp:nvSpPr>
      <dsp:spPr>
        <a:xfrm rot="10800000">
          <a:off x="0" y="2026444"/>
          <a:ext cx="3562350" cy="202644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เพื่อสืบสานประเพณีและวัฒนธรรม</a:t>
          </a:r>
          <a:endParaRPr lang="th-TH" sz="3200" kern="1200" dirty="0">
            <a:solidFill>
              <a:schemeClr val="tx1"/>
            </a:solidFill>
          </a:endParaRPr>
        </a:p>
      </dsp:txBody>
      <dsp:txXfrm rot="10800000">
        <a:off x="0" y="2533054"/>
        <a:ext cx="3562350" cy="1519833"/>
      </dsp:txXfrm>
    </dsp:sp>
    <dsp:sp modelId="{9BD3E679-4C16-443E-ADB2-97068914C443}">
      <dsp:nvSpPr>
        <dsp:cNvPr id="0" name=""/>
        <dsp:cNvSpPr/>
      </dsp:nvSpPr>
      <dsp:spPr>
        <a:xfrm rot="5400000">
          <a:off x="4330303" y="1258491"/>
          <a:ext cx="2026444" cy="35623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kern="1200" dirty="0" smtClean="0">
              <a:solidFill>
                <a:schemeClr val="tx1"/>
              </a:solidFill>
            </a:rPr>
            <a:t>เพื่ออนุรักษ์ธรรมชาติและสิ่งแวดล้อม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 dirty="0"/>
        </a:p>
      </dsp:txBody>
      <dsp:txXfrm rot="-5400000">
        <a:off x="3562350" y="2533054"/>
        <a:ext cx="3562350" cy="1519833"/>
      </dsp:txXfrm>
    </dsp:sp>
    <dsp:sp modelId="{CE113816-8913-42A4-A6CB-41E3B17FD85E}">
      <dsp:nvSpPr>
        <dsp:cNvPr id="0" name=""/>
        <dsp:cNvSpPr/>
      </dsp:nvSpPr>
      <dsp:spPr>
        <a:xfrm>
          <a:off x="2493645" y="1519832"/>
          <a:ext cx="2137410" cy="101322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800" kern="1200" dirty="0" smtClean="0"/>
            <a:t>สำหรับชุมชน</a:t>
          </a:r>
          <a:endParaRPr lang="th-TH" sz="3800" kern="1200" dirty="0"/>
        </a:p>
      </dsp:txBody>
      <dsp:txXfrm>
        <a:off x="2543106" y="1569293"/>
        <a:ext cx="2038488" cy="914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5F688-A41C-4264-9449-889D6AD6B101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66329-7E2C-44A6-B3C9-E6CB9702BD39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381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66329-7E2C-44A6-B3C9-E6CB9702BD39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8083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66329-7E2C-44A6-B3C9-E6CB9702BD39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4460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7F68F9-126A-45D3-A046-A2E320A91E7A}" type="slidenum">
              <a:rPr lang="th-TH" smtClean="0"/>
              <a:pPr>
                <a:defRPr/>
              </a:pPr>
              <a:t>54</a:t>
            </a:fld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C18237-BD1A-437E-9628-4D1537C03EE7}" type="slidenum">
              <a:rPr lang="th-TH" smtClean="0"/>
              <a:pPr>
                <a:defRPr/>
              </a:pPr>
              <a:t>55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CBB9F-896C-48BE-999B-20E37177349F}" type="slidenum">
              <a:rPr lang="th-TH" smtClean="0"/>
              <a:pPr>
                <a:defRPr/>
              </a:pPr>
              <a:t>56</a:t>
            </a:fld>
            <a:endParaRPr 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110806-286C-4BB4-A352-044ED4DB820F}" type="slidenum">
              <a:rPr lang="th-TH" smtClean="0"/>
              <a:pPr>
                <a:defRPr/>
              </a:pPr>
              <a:t>57</a:t>
            </a:fld>
            <a:endParaRPr 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403DC8-62AD-4795-AAB3-E06DFAF4D2EB}" type="slidenum">
              <a:rPr lang="th-TH" smtClean="0"/>
              <a:pPr>
                <a:defRPr/>
              </a:pPr>
              <a:t>58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34362-77C3-49EC-A688-5DCEB25CC1B7}" type="datetimeFigureOut">
              <a:rPr lang="th-TH" smtClean="0"/>
              <a:pPr/>
              <a:t>08/09/56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6C2D-41CB-4881-9FAC-F4B32D464B94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slide" Target="slide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49.jpeg"/><Relationship Id="rId4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haonang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0" y="461665"/>
            <a:ext cx="9144000" cy="6396335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th-TH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เครือข่ายโรงเรียนขนาดเล็ก</a:t>
            </a:r>
            <a:br>
              <a:rPr lang="th-TH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ภาคกลาง</a:t>
            </a:r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โรงเรียนบ้านเขานางสางหัว</a:t>
            </a:r>
            <a: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สังกัด </a:t>
            </a:r>
            <a:r>
              <a:rPr lang="th-TH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สพป.กจ</a:t>
            </a:r>
            <a:r>
              <a:rPr lang="th-TH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</a:t>
            </a:r>
            <a:br>
              <a:rPr lang="en-US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กลุ่มโรงเรียนเลาขวัญ</a:t>
            </a:r>
            <a:endParaRPr lang="th-TH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7EBF2"/>
              </a:clrFrom>
              <a:clrTo>
                <a:srgbClr val="E7EBF2">
                  <a:alpha val="0"/>
                </a:srgbClr>
              </a:clrTo>
            </a:clrChange>
          </a:blip>
          <a:srcRect r="4128"/>
          <a:stretch>
            <a:fillRect/>
          </a:stretch>
        </p:blipFill>
        <p:spPr bwMode="auto">
          <a:xfrm>
            <a:off x="1328858" y="2009776"/>
            <a:ext cx="6530542" cy="256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-3596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3600" b="1" dirty="0" smtClean="0">
                <a:solidFill>
                  <a:schemeClr val="bg1"/>
                </a:solidFill>
                <a:latin typeface="Facebook Letter Faces" pitchFamily="2" charset="0"/>
                <a:cs typeface="FreesiaUPC" pitchFamily="34" charset="-34"/>
              </a:rPr>
              <a:t>welcome</a:t>
            </a:r>
            <a:endParaRPr lang="th-TH" sz="3600" b="1" dirty="0">
              <a:solidFill>
                <a:schemeClr val="bg1"/>
              </a:solidFill>
              <a:latin typeface="Facebook Letter Faces" pitchFamily="2" charset="0"/>
              <a:cs typeface="FreesiaUPC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338151" y="57620"/>
            <a:ext cx="3408234" cy="34268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th-TH" sz="3600" b="1" dirty="0">
              <a:solidFill>
                <a:schemeClr val="tx1"/>
              </a:solidFill>
              <a:cs typeface="FreesiaUPC" pitchFamily="34" charset="-34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550" y="145504"/>
            <a:ext cx="207835" cy="24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8150" y="15721"/>
            <a:ext cx="3304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solidFill>
                  <a:srgbClr val="FF0066"/>
                </a:solidFill>
                <a:latin typeface="FreesiaUPC" pitchFamily="34" charset="-34"/>
                <a:cs typeface="FreesiaUPC" pitchFamily="34" charset="-34"/>
              </a:rPr>
              <a:t>ประธารมูลนิธิเด็กฯและคณะผู้ติดตาม</a:t>
            </a:r>
            <a:endParaRPr lang="th-TH" sz="2200" b="1" dirty="0">
              <a:solidFill>
                <a:srgbClr val="FF0066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7"/>
          <p:cNvSpPr txBox="1">
            <a:spLocks/>
          </p:cNvSpPr>
          <p:nvPr/>
        </p:nvSpPr>
        <p:spPr>
          <a:xfrm>
            <a:off x="3733800" y="1828800"/>
            <a:ext cx="1828800" cy="1676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คณะกรรมการ</a:t>
            </a:r>
            <a:r>
              <a:rPr lang="th-TH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สถานศึกษา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ขั้นพื้นฐาน</a:t>
            </a:r>
          </a:p>
        </p:txBody>
      </p:sp>
      <p:sp>
        <p:nvSpPr>
          <p:cNvPr id="6" name="ชื่อเรื่อง 7"/>
          <p:cNvSpPr txBox="1">
            <a:spLocks noGrp="1"/>
          </p:cNvSpPr>
          <p:nvPr>
            <p:ph type="ctrTitle"/>
          </p:nvPr>
        </p:nvSpPr>
        <p:spPr>
          <a:xfrm>
            <a:off x="2362200" y="762000"/>
            <a:ext cx="15240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ร.ต.ต.</a:t>
            </a:r>
            <a: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th-TH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ดิเรก</a:t>
            </a:r>
            <a: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พิศอ่อน</a:t>
            </a:r>
            <a:b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kumimoji="0" lang="th-TH" sz="9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F14F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ชื่อเรื่อง 7"/>
          <p:cNvSpPr txBox="1">
            <a:spLocks/>
          </p:cNvSpPr>
          <p:nvPr/>
        </p:nvSpPr>
        <p:spPr>
          <a:xfrm>
            <a:off x="3886200" y="381000"/>
            <a:ext cx="16764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โก</a:t>
            </a:r>
            <a:r>
              <a:rPr lang="th-TH" sz="1400" b="1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มิน</a:t>
            </a:r>
            <a:r>
              <a:rPr lang="th-TH" sz="14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th-TH" sz="1400" b="1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จันทรมา</a:t>
            </a:r>
            <a:endParaRPr lang="th-TH" sz="1400" b="1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ประธาน</a:t>
            </a:r>
            <a:endParaRPr kumimoji="0" lang="th-TH" sz="105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ชื่อเรื่อง 7"/>
          <p:cNvSpPr txBox="1">
            <a:spLocks/>
          </p:cNvSpPr>
          <p:nvPr/>
        </p:nvSpPr>
        <p:spPr>
          <a:xfrm>
            <a:off x="1828800" y="1828800"/>
            <a:ext cx="14478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พระพยุง</a:t>
            </a:r>
            <a:endParaRPr kumimoji="0" lang="th-TH" sz="11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ชื่อเรื่อง 7"/>
          <p:cNvSpPr txBox="1">
            <a:spLocks/>
          </p:cNvSpPr>
          <p:nvPr/>
        </p:nvSpPr>
        <p:spPr>
          <a:xfrm>
            <a:off x="5791200" y="3124200"/>
            <a:ext cx="1600200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บุญสง</a:t>
            </a:r>
            <a:r>
              <a:rPr kumimoji="0" lang="th-TH" sz="1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ดิษฐ์ พันธ์</a:t>
            </a:r>
            <a:endParaRPr kumimoji="0" lang="th-TH" sz="14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ชื่อเรื่อง 7"/>
          <p:cNvSpPr txBox="1">
            <a:spLocks/>
          </p:cNvSpPr>
          <p:nvPr/>
        </p:nvSpPr>
        <p:spPr>
          <a:xfrm>
            <a:off x="6019800" y="1981200"/>
            <a:ext cx="15240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j-cs"/>
              </a:rPr>
              <a:t>วรรณา</a:t>
            </a: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j-cs"/>
              </a:rPr>
              <a:t>  ศรีอ่อนดี</a:t>
            </a:r>
            <a:endParaRPr kumimoji="0" lang="th-TH" sz="11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7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j-cs"/>
            </a:endParaRPr>
          </a:p>
        </p:txBody>
      </p:sp>
      <p:sp>
        <p:nvSpPr>
          <p:cNvPr id="11" name="ชื่อเรื่อง 7"/>
          <p:cNvSpPr txBox="1">
            <a:spLocks/>
          </p:cNvSpPr>
          <p:nvPr/>
        </p:nvSpPr>
        <p:spPr>
          <a:xfrm>
            <a:off x="5410200" y="838200"/>
            <a:ext cx="18288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สามารถ สงวนทรัพย์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กรรมการ</a:t>
            </a:r>
            <a:endParaRPr kumimoji="0" lang="th-TH" sz="10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ชื่อเรื่อง 7"/>
          <p:cNvSpPr txBox="1">
            <a:spLocks/>
          </p:cNvSpPr>
          <p:nvPr/>
        </p:nvSpPr>
        <p:spPr>
          <a:xfrm>
            <a:off x="2819400" y="3962400"/>
            <a:ext cx="16764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วิทยา  </a:t>
            </a:r>
            <a:r>
              <a:rPr lang="th-TH" sz="14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จันทร</a:t>
            </a:r>
            <a:r>
              <a:rPr lang="th-TH" sz="14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โคตร</a:t>
            </a:r>
            <a:endParaRPr kumimoji="0" lang="th-TH" sz="14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ลูกศรขวา 12"/>
          <p:cNvSpPr/>
          <p:nvPr/>
        </p:nvSpPr>
        <p:spPr>
          <a:xfrm rot="13531327">
            <a:off x="3478687" y="1662850"/>
            <a:ext cx="59349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13"/>
          <p:cNvSpPr/>
          <p:nvPr/>
        </p:nvSpPr>
        <p:spPr>
          <a:xfrm rot="11216237">
            <a:off x="3296663" y="2237329"/>
            <a:ext cx="47772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4"/>
          <p:cNvSpPr/>
          <p:nvPr/>
        </p:nvSpPr>
        <p:spPr>
          <a:xfrm rot="16200000">
            <a:off x="4457700" y="1409700"/>
            <a:ext cx="457200" cy="381000"/>
          </a:xfrm>
          <a:prstGeom prst="rightArrow">
            <a:avLst>
              <a:gd name="adj1" fmla="val 51786"/>
              <a:gd name="adj2" fmla="val 50000"/>
            </a:avLst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8651615">
            <a:off x="5232434" y="1725300"/>
            <a:ext cx="49594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>
            <a:off x="5562600" y="2362200"/>
            <a:ext cx="505164" cy="381000"/>
          </a:xfrm>
          <a:prstGeom prst="rightArrow">
            <a:avLst>
              <a:gd name="adj1" fmla="val 48907"/>
              <a:gd name="adj2" fmla="val 50000"/>
            </a:avLst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ขวา 17"/>
          <p:cNvSpPr/>
          <p:nvPr/>
        </p:nvSpPr>
        <p:spPr>
          <a:xfrm rot="9509934">
            <a:off x="3333261" y="2907631"/>
            <a:ext cx="495758" cy="319028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 rot="1954879">
            <a:off x="5353880" y="3092394"/>
            <a:ext cx="557150" cy="37384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ชื่อเรื่อง 7"/>
          <p:cNvSpPr txBox="1">
            <a:spLocks noGrp="1"/>
          </p:cNvSpPr>
          <p:nvPr>
            <p:ph type="subTitle" idx="1"/>
          </p:nvPr>
        </p:nvSpPr>
        <p:spPr>
          <a:xfrm>
            <a:off x="1905000" y="2971800"/>
            <a:ext cx="16002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บุญรอด ผิวอ่อนดี</a:t>
            </a:r>
            <a:endParaRPr lang="th-TH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ชื่อเรื่อง 7"/>
          <p:cNvSpPr txBox="1">
            <a:spLocks/>
          </p:cNvSpPr>
          <p:nvPr/>
        </p:nvSpPr>
        <p:spPr>
          <a:xfrm>
            <a:off x="4495800" y="3886200"/>
            <a:ext cx="1600200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ภัทร</a:t>
            </a:r>
            <a:r>
              <a:rPr lang="th-TH" sz="1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นันท์</a:t>
            </a:r>
            <a:r>
              <a:rPr lang="th-TH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th-TH" sz="1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เพิ่มพูล</a:t>
            </a:r>
            <a:endParaRPr lang="th-TH" sz="1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(เลขาคณะ</a:t>
            </a:r>
            <a:r>
              <a:rPr kumimoji="0" lang="th-TH" sz="1200" b="1" i="0" u="none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รรม</a:t>
            </a:r>
            <a:r>
              <a:rPr kumimoji="0" lang="th-TH" sz="12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การฯ)</a:t>
            </a:r>
          </a:p>
        </p:txBody>
      </p:sp>
      <p:sp>
        <p:nvSpPr>
          <p:cNvPr id="22" name="ลูกศรขวา 21"/>
          <p:cNvSpPr/>
          <p:nvPr/>
        </p:nvSpPr>
        <p:spPr>
          <a:xfrm rot="3699372">
            <a:off x="4836961" y="3470752"/>
            <a:ext cx="492899" cy="376789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ลูกศรขวา 22"/>
          <p:cNvSpPr/>
          <p:nvPr/>
        </p:nvSpPr>
        <p:spPr>
          <a:xfrm rot="6869638">
            <a:off x="3787514" y="3509266"/>
            <a:ext cx="583073" cy="371822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ชื่อเรื่อง 7"/>
          <p:cNvSpPr txBox="1">
            <a:spLocks/>
          </p:cNvSpPr>
          <p:nvPr/>
        </p:nvSpPr>
        <p:spPr>
          <a:xfrm>
            <a:off x="3733800" y="1828800"/>
            <a:ext cx="1828800" cy="1676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ครูจิตอาสา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โรงเรียน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บ้านเขานางสางหัว</a:t>
            </a:r>
          </a:p>
        </p:txBody>
      </p:sp>
      <p:sp>
        <p:nvSpPr>
          <p:cNvPr id="6" name="ชื่อเรื่อง 7"/>
          <p:cNvSpPr txBox="1">
            <a:spLocks noGrp="1"/>
          </p:cNvSpPr>
          <p:nvPr>
            <p:ph type="ctrTitle"/>
          </p:nvPr>
        </p:nvSpPr>
        <p:spPr>
          <a:xfrm>
            <a:off x="1828800" y="1524000"/>
            <a:ext cx="1600200" cy="1447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ครูสิงห์นาคา</a:t>
            </a:r>
            <a:endParaRPr kumimoji="0" lang="th-TH" sz="105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ชื่อเรื่อง 7"/>
          <p:cNvSpPr txBox="1">
            <a:spLocks/>
          </p:cNvSpPr>
          <p:nvPr/>
        </p:nvSpPr>
        <p:spPr>
          <a:xfrm>
            <a:off x="3733800" y="228600"/>
            <a:ext cx="1524000" cy="1447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ครูชาตรี</a:t>
            </a:r>
            <a:endParaRPr kumimoji="0" lang="th-TH" sz="14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ชื่อเรื่อง 7"/>
          <p:cNvSpPr txBox="1">
            <a:spLocks/>
          </p:cNvSpPr>
          <p:nvPr/>
        </p:nvSpPr>
        <p:spPr>
          <a:xfrm>
            <a:off x="2743200" y="3581400"/>
            <a:ext cx="1524000" cy="1447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ครูใจ </a:t>
            </a:r>
            <a:endParaRPr kumimoji="0" lang="th-TH" sz="11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ชื่อเรื่อง 7"/>
          <p:cNvSpPr txBox="1">
            <a:spLocks/>
          </p:cNvSpPr>
          <p:nvPr/>
        </p:nvSpPr>
        <p:spPr>
          <a:xfrm>
            <a:off x="5410200" y="3200400"/>
            <a:ext cx="16002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ครูจัก</a:t>
            </a:r>
            <a:r>
              <a:rPr kumimoji="0" lang="th-TH" sz="2000" b="1" i="0" u="none" strike="noStrike" kern="1200" cap="none" spc="0" normalizeH="0" baseline="0" noProof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รกฤษ</a:t>
            </a:r>
            <a:endParaRPr kumimoji="0" lang="th-TH" sz="11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ชื่อเรื่อง 7"/>
          <p:cNvSpPr txBox="1">
            <a:spLocks/>
          </p:cNvSpPr>
          <p:nvPr/>
        </p:nvSpPr>
        <p:spPr>
          <a:xfrm>
            <a:off x="5562600" y="990600"/>
            <a:ext cx="15240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ครูสมจิต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ลูกศรขวา 12"/>
          <p:cNvSpPr/>
          <p:nvPr/>
        </p:nvSpPr>
        <p:spPr>
          <a:xfrm rot="12167488">
            <a:off x="3413344" y="2294300"/>
            <a:ext cx="374667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13"/>
          <p:cNvSpPr/>
          <p:nvPr/>
        </p:nvSpPr>
        <p:spPr>
          <a:xfrm rot="7826555">
            <a:off x="3792339" y="3384073"/>
            <a:ext cx="449151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4"/>
          <p:cNvSpPr/>
          <p:nvPr/>
        </p:nvSpPr>
        <p:spPr>
          <a:xfrm rot="16200000">
            <a:off x="4426793" y="1516807"/>
            <a:ext cx="34678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9546127">
            <a:off x="5482423" y="2049644"/>
            <a:ext cx="339009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 rot="2155154">
            <a:off x="5327210" y="3126357"/>
            <a:ext cx="384204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ชื่อเรื่อง 7"/>
          <p:cNvSpPr txBox="1">
            <a:spLocks/>
          </p:cNvSpPr>
          <p:nvPr/>
        </p:nvSpPr>
        <p:spPr>
          <a:xfrm>
            <a:off x="3733800" y="1828800"/>
            <a:ext cx="1828800" cy="1676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ครูภูมิปัญญา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โรงเรียน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บ้านเขานางสางหัว</a:t>
            </a:r>
          </a:p>
        </p:txBody>
      </p:sp>
      <p:sp>
        <p:nvSpPr>
          <p:cNvPr id="6" name="ชื่อเรื่อง 7"/>
          <p:cNvSpPr txBox="1">
            <a:spLocks noGrp="1"/>
          </p:cNvSpPr>
          <p:nvPr>
            <p:ph type="ctrTitle"/>
          </p:nvPr>
        </p:nvSpPr>
        <p:spPr>
          <a:xfrm>
            <a:off x="1981200" y="1502681"/>
            <a:ext cx="1600200" cy="1447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b="1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ครูโก</a:t>
            </a:r>
            <a:r>
              <a:rPr lang="th-TH" sz="2800" b="1" noProof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มิน</a:t>
            </a:r>
            <a:endParaRPr kumimoji="0" lang="th-TH" sz="3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ชื่อเรื่อง 7"/>
          <p:cNvSpPr txBox="1">
            <a:spLocks/>
          </p:cNvSpPr>
          <p:nvPr/>
        </p:nvSpPr>
        <p:spPr>
          <a:xfrm>
            <a:off x="3733799" y="152400"/>
            <a:ext cx="1676400" cy="1447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ครูบุญรอด</a:t>
            </a:r>
            <a:endParaRPr kumimoji="0" lang="th-TH" sz="14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ชื่อเรื่อง 7"/>
          <p:cNvSpPr txBox="1">
            <a:spLocks/>
          </p:cNvSpPr>
          <p:nvPr/>
        </p:nvSpPr>
        <p:spPr>
          <a:xfrm>
            <a:off x="2521489" y="3429000"/>
            <a:ext cx="1752600" cy="1524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ครู......... </a:t>
            </a:r>
            <a:endParaRPr kumimoji="0" lang="th-TH" sz="11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ชื่อเรื่อง 7"/>
          <p:cNvSpPr txBox="1">
            <a:spLocks/>
          </p:cNvSpPr>
          <p:nvPr/>
        </p:nvSpPr>
        <p:spPr>
          <a:xfrm>
            <a:off x="5410200" y="3048000"/>
            <a:ext cx="1676400" cy="1524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ครูวรรณา</a:t>
            </a:r>
            <a:endParaRPr kumimoji="0" lang="th-TH" sz="11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ชื่อเรื่อง 7"/>
          <p:cNvSpPr txBox="1">
            <a:spLocks/>
          </p:cNvSpPr>
          <p:nvPr/>
        </p:nvSpPr>
        <p:spPr>
          <a:xfrm>
            <a:off x="5553075" y="1103285"/>
            <a:ext cx="15240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ครูสามารถ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ลูกศรขวา 12"/>
          <p:cNvSpPr/>
          <p:nvPr/>
        </p:nvSpPr>
        <p:spPr>
          <a:xfrm rot="12167488">
            <a:off x="3422870" y="2285050"/>
            <a:ext cx="374667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13"/>
          <p:cNvSpPr/>
          <p:nvPr/>
        </p:nvSpPr>
        <p:spPr>
          <a:xfrm rot="7826555">
            <a:off x="3792339" y="3384073"/>
            <a:ext cx="449151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4"/>
          <p:cNvSpPr/>
          <p:nvPr/>
        </p:nvSpPr>
        <p:spPr>
          <a:xfrm rot="16200000">
            <a:off x="4426793" y="1516807"/>
            <a:ext cx="34678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9546127">
            <a:off x="5482423" y="2049644"/>
            <a:ext cx="339009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 rot="2155154">
            <a:off x="5327210" y="3126357"/>
            <a:ext cx="384204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12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7"/>
          <p:cNvSpPr txBox="1">
            <a:spLocks/>
          </p:cNvSpPr>
          <p:nvPr/>
        </p:nvSpPr>
        <p:spPr>
          <a:xfrm>
            <a:off x="3733800" y="1828800"/>
            <a:ext cx="1828800" cy="1676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ผู้ใหญ่ใจดี</a:t>
            </a:r>
            <a:endParaRPr lang="th-TH" sz="1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ชื่อเรื่อง 7"/>
          <p:cNvSpPr txBox="1">
            <a:spLocks noGrp="1"/>
          </p:cNvSpPr>
          <p:nvPr>
            <p:ph type="ctrTitle"/>
          </p:nvPr>
        </p:nvSpPr>
        <p:spPr>
          <a:xfrm>
            <a:off x="2057400" y="762000"/>
            <a:ext cx="17526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ห้างโลตัส</a:t>
            </a:r>
            <a:b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สาขากาญจนบุรี</a:t>
            </a:r>
            <a:b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kumimoji="0" lang="th-TH" sz="9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F14F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ชื่อเรื่อง 7"/>
          <p:cNvSpPr txBox="1">
            <a:spLocks/>
          </p:cNvSpPr>
          <p:nvPr/>
        </p:nvSpPr>
        <p:spPr>
          <a:xfrm>
            <a:off x="3810000" y="381000"/>
            <a:ext cx="17526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มูลนิธิปลวกแดง</a:t>
            </a:r>
            <a:r>
              <a:rPr lang="th-TH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ปรับปรุงอาคาร/</a:t>
            </a:r>
            <a:endParaRPr kumimoji="0" lang="th-TH" sz="105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ชื่อเรื่อง 7"/>
          <p:cNvSpPr txBox="1">
            <a:spLocks/>
          </p:cNvSpPr>
          <p:nvPr/>
        </p:nvSpPr>
        <p:spPr>
          <a:xfrm>
            <a:off x="1447800" y="1828800"/>
            <a:ext cx="18288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นักศึกษา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ม.ราช</a:t>
            </a:r>
            <a:r>
              <a:rPr lang="th-TH" sz="1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ภัฏ</a:t>
            </a:r>
            <a:r>
              <a:rPr lang="th-TH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น</a:t>
            </a:r>
            <a:r>
              <a:rPr lang="th-TH" sz="1600" b="1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คร</a:t>
            </a:r>
            <a:r>
              <a:rPr lang="th-TH" sz="16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ปฐม</a:t>
            </a:r>
            <a:endParaRPr kumimoji="0" lang="th-TH" sz="10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ชื่อเรื่อง 7"/>
          <p:cNvSpPr txBox="1">
            <a:spLocks/>
          </p:cNvSpPr>
          <p:nvPr/>
        </p:nvSpPr>
        <p:spPr>
          <a:xfrm>
            <a:off x="5791200" y="3124200"/>
            <a:ext cx="1600200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ผู้นำชุมชน  /นักการเมือง/อื่นๆ</a:t>
            </a:r>
          </a:p>
        </p:txBody>
      </p:sp>
      <p:sp>
        <p:nvSpPr>
          <p:cNvPr id="10" name="ชื่อเรื่อง 7"/>
          <p:cNvSpPr txBox="1">
            <a:spLocks/>
          </p:cNvSpPr>
          <p:nvPr/>
        </p:nvSpPr>
        <p:spPr>
          <a:xfrm>
            <a:off x="6019800" y="1981200"/>
            <a:ext cx="17526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th-TH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ผู้</a:t>
            </a: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ใหญ่ใจดีทำบุญ</a:t>
            </a:r>
            <a:r>
              <a:rPr lang="th-TH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เลี้ยงนักเรียนใน</a:t>
            </a: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วันสำคัญ</a:t>
            </a:r>
            <a:endParaRPr lang="th-TH" sz="1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ชื่อเรื่อง 7"/>
          <p:cNvSpPr txBox="1">
            <a:spLocks/>
          </p:cNvSpPr>
          <p:nvPr/>
        </p:nvSpPr>
        <p:spPr>
          <a:xfrm>
            <a:off x="5410200" y="838200"/>
            <a:ext cx="19050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ผู้ใหญ่ใจดีทำบุญเลี้ยงนักเรียนในวันเกิด</a:t>
            </a:r>
            <a:endParaRPr kumimoji="0" lang="th-TH" sz="10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ชื่อเรื่อง 7"/>
          <p:cNvSpPr txBox="1">
            <a:spLocks/>
          </p:cNvSpPr>
          <p:nvPr/>
        </p:nvSpPr>
        <p:spPr>
          <a:xfrm>
            <a:off x="2819400" y="3962400"/>
            <a:ext cx="16764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บุคคลทั่วไป/ผู้ปกครองเด็ก</a:t>
            </a:r>
            <a:endParaRPr kumimoji="0" lang="th-TH" sz="18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ลูกศรขวา 12"/>
          <p:cNvSpPr/>
          <p:nvPr/>
        </p:nvSpPr>
        <p:spPr>
          <a:xfrm rot="13531327">
            <a:off x="3478687" y="1662850"/>
            <a:ext cx="59349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13"/>
          <p:cNvSpPr/>
          <p:nvPr/>
        </p:nvSpPr>
        <p:spPr>
          <a:xfrm rot="11216237">
            <a:off x="3296663" y="2237329"/>
            <a:ext cx="47772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4"/>
          <p:cNvSpPr/>
          <p:nvPr/>
        </p:nvSpPr>
        <p:spPr>
          <a:xfrm rot="16200000">
            <a:off x="4457700" y="1409700"/>
            <a:ext cx="457200" cy="381000"/>
          </a:xfrm>
          <a:prstGeom prst="rightArrow">
            <a:avLst>
              <a:gd name="adj1" fmla="val 51786"/>
              <a:gd name="adj2" fmla="val 50000"/>
            </a:avLst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8651615">
            <a:off x="5232434" y="1725300"/>
            <a:ext cx="49594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>
            <a:off x="5562600" y="2362200"/>
            <a:ext cx="505164" cy="381000"/>
          </a:xfrm>
          <a:prstGeom prst="rightArrow">
            <a:avLst>
              <a:gd name="adj1" fmla="val 48907"/>
              <a:gd name="adj2" fmla="val 50000"/>
            </a:avLst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ขวา 17"/>
          <p:cNvSpPr/>
          <p:nvPr/>
        </p:nvSpPr>
        <p:spPr>
          <a:xfrm rot="9509934">
            <a:off x="3333261" y="2907631"/>
            <a:ext cx="495758" cy="319028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 rot="1954879">
            <a:off x="5353880" y="3092394"/>
            <a:ext cx="557150" cy="37384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ชื่อเรื่อง 7"/>
          <p:cNvSpPr txBox="1">
            <a:spLocks noGrp="1"/>
          </p:cNvSpPr>
          <p:nvPr>
            <p:ph type="subTitle" idx="1"/>
          </p:nvPr>
        </p:nvSpPr>
        <p:spPr>
          <a:xfrm>
            <a:off x="1676400" y="2971800"/>
            <a:ext cx="19812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ศิษย์เก่า </a:t>
            </a:r>
            <a:r>
              <a:rPr lang="th-TH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ม.ราช</a:t>
            </a:r>
            <a:r>
              <a:rPr lang="th-TH" sz="1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ภัฏ</a:t>
            </a: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กาญจนบุรี</a:t>
            </a:r>
            <a:endParaRPr lang="th-TH" sz="9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ชื่อเรื่อง 7"/>
          <p:cNvSpPr txBox="1">
            <a:spLocks/>
          </p:cNvSpPr>
          <p:nvPr/>
        </p:nvSpPr>
        <p:spPr>
          <a:xfrm>
            <a:off x="4495800" y="3886200"/>
            <a:ext cx="1600200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พระสงฆ์จากวัดต่างๆ </a:t>
            </a:r>
            <a:endParaRPr kumimoji="0" lang="th-TH" sz="16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ลูกศรขวา 21"/>
          <p:cNvSpPr/>
          <p:nvPr/>
        </p:nvSpPr>
        <p:spPr>
          <a:xfrm rot="3699372">
            <a:off x="4836961" y="3470752"/>
            <a:ext cx="492899" cy="376789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ลูกศรขวา 22"/>
          <p:cNvSpPr/>
          <p:nvPr/>
        </p:nvSpPr>
        <p:spPr>
          <a:xfrm rot="6869638">
            <a:off x="3787514" y="3509266"/>
            <a:ext cx="583073" cy="371822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7"/>
          <p:cNvSpPr txBox="1">
            <a:spLocks/>
          </p:cNvSpPr>
          <p:nvPr/>
        </p:nvSpPr>
        <p:spPr>
          <a:xfrm>
            <a:off x="3733800" y="1828800"/>
            <a:ext cx="1828800" cy="1676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องค์กรเครือข่ายพัฒนาโรงเรียน</a:t>
            </a:r>
            <a:endParaRPr lang="th-TH" sz="1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ชื่อเรื่อง 7"/>
          <p:cNvSpPr txBox="1">
            <a:spLocks noGrp="1"/>
          </p:cNvSpPr>
          <p:nvPr>
            <p:ph type="ctrTitle"/>
          </p:nvPr>
        </p:nvSpPr>
        <p:spPr>
          <a:xfrm>
            <a:off x="2362200" y="762000"/>
            <a:ext cx="15240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มูลนิธิเด็ก</a:t>
            </a:r>
            <a:br>
              <a:rPr lang="th-TH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kumimoji="0" lang="th-TH" sz="9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F14F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ชื่อเรื่อง 7"/>
          <p:cNvSpPr txBox="1">
            <a:spLocks/>
          </p:cNvSpPr>
          <p:nvPr/>
        </p:nvSpPr>
        <p:spPr>
          <a:xfrm>
            <a:off x="3886200" y="304800"/>
            <a:ext cx="16764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เครือข่ายโรงเรียนขนาดเล็ก</a:t>
            </a:r>
            <a:endParaRPr kumimoji="0" lang="th-TH" sz="105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ชื่อเรื่อง 7"/>
          <p:cNvSpPr txBox="1">
            <a:spLocks/>
          </p:cNvSpPr>
          <p:nvPr/>
        </p:nvSpPr>
        <p:spPr>
          <a:xfrm>
            <a:off x="1676400" y="1828800"/>
            <a:ext cx="16002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มหาวิทยาลัยเกษตรศาสตร์ (กำแพงแสน)</a:t>
            </a:r>
          </a:p>
        </p:txBody>
      </p:sp>
      <p:sp>
        <p:nvSpPr>
          <p:cNvPr id="9" name="ชื่อเรื่อง 7"/>
          <p:cNvSpPr txBox="1">
            <a:spLocks/>
          </p:cNvSpPr>
          <p:nvPr/>
        </p:nvSpPr>
        <p:spPr>
          <a:xfrm>
            <a:off x="5791200" y="3124200"/>
            <a:ext cx="1600200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เครือข่ายแต้มขันปันน้อง</a:t>
            </a:r>
          </a:p>
        </p:txBody>
      </p:sp>
      <p:sp>
        <p:nvSpPr>
          <p:cNvPr id="10" name="ชื่อเรื่อง 7"/>
          <p:cNvSpPr txBox="1">
            <a:spLocks/>
          </p:cNvSpPr>
          <p:nvPr/>
        </p:nvSpPr>
        <p:spPr>
          <a:xfrm>
            <a:off x="6019800" y="1981200"/>
            <a:ext cx="16764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j-cs"/>
              </a:rPr>
              <a:t>เครือข่ายผู้ปกครอง</a:t>
            </a:r>
            <a:endParaRPr kumimoji="0" lang="th-TH" sz="11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7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j-cs"/>
            </a:endParaRPr>
          </a:p>
        </p:txBody>
      </p:sp>
      <p:sp>
        <p:nvSpPr>
          <p:cNvPr id="11" name="ชื่อเรื่อง 7"/>
          <p:cNvSpPr txBox="1">
            <a:spLocks/>
          </p:cNvSpPr>
          <p:nvPr/>
        </p:nvSpPr>
        <p:spPr>
          <a:xfrm>
            <a:off x="5410200" y="838200"/>
            <a:ext cx="18288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เครือข่ายครูสอนดี</a:t>
            </a:r>
            <a:endParaRPr kumimoji="0" lang="th-TH" sz="10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ชื่อเรื่อง 7"/>
          <p:cNvSpPr txBox="1">
            <a:spLocks/>
          </p:cNvSpPr>
          <p:nvPr/>
        </p:nvSpPr>
        <p:spPr>
          <a:xfrm>
            <a:off x="2819400" y="3962400"/>
            <a:ext cx="1676400" cy="1066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โรงเรียนเลาขวัญราษฎร์บำรุง</a:t>
            </a:r>
            <a:endParaRPr kumimoji="0" lang="th-TH" sz="14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ลูกศรขวา 12"/>
          <p:cNvSpPr/>
          <p:nvPr/>
        </p:nvSpPr>
        <p:spPr>
          <a:xfrm rot="13531327">
            <a:off x="3478687" y="1662850"/>
            <a:ext cx="59349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13"/>
          <p:cNvSpPr/>
          <p:nvPr/>
        </p:nvSpPr>
        <p:spPr>
          <a:xfrm rot="11216237">
            <a:off x="3296663" y="2237329"/>
            <a:ext cx="47772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4"/>
          <p:cNvSpPr/>
          <p:nvPr/>
        </p:nvSpPr>
        <p:spPr>
          <a:xfrm rot="16200000">
            <a:off x="4457700" y="1409700"/>
            <a:ext cx="457200" cy="381000"/>
          </a:xfrm>
          <a:prstGeom prst="rightArrow">
            <a:avLst>
              <a:gd name="adj1" fmla="val 51786"/>
              <a:gd name="adj2" fmla="val 50000"/>
            </a:avLst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8651615">
            <a:off x="5232434" y="1725300"/>
            <a:ext cx="49594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>
            <a:off x="5562600" y="2362200"/>
            <a:ext cx="505164" cy="381000"/>
          </a:xfrm>
          <a:prstGeom prst="rightArrow">
            <a:avLst>
              <a:gd name="adj1" fmla="val 48907"/>
              <a:gd name="adj2" fmla="val 50000"/>
            </a:avLst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ขวา 17"/>
          <p:cNvSpPr/>
          <p:nvPr/>
        </p:nvSpPr>
        <p:spPr>
          <a:xfrm rot="9509934">
            <a:off x="3333261" y="2907631"/>
            <a:ext cx="495758" cy="319028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 rot="1954879">
            <a:off x="5353880" y="3092394"/>
            <a:ext cx="557150" cy="37384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ชื่อเรื่อง 7"/>
          <p:cNvSpPr txBox="1">
            <a:spLocks noGrp="1"/>
          </p:cNvSpPr>
          <p:nvPr>
            <p:ph type="subTitle" idx="1"/>
          </p:nvPr>
        </p:nvSpPr>
        <p:spPr>
          <a:xfrm>
            <a:off x="1676400" y="2971800"/>
            <a:ext cx="1676400" cy="990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องค์การบริหารส่วนตำบลเลาขวัญ</a:t>
            </a:r>
            <a:endParaRPr lang="th-TH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ชื่อเรื่อง 7"/>
          <p:cNvSpPr txBox="1">
            <a:spLocks/>
          </p:cNvSpPr>
          <p:nvPr/>
        </p:nvSpPr>
        <p:spPr>
          <a:xfrm>
            <a:off x="4572000" y="3886200"/>
            <a:ext cx="1600200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200" b="1" i="0" u="none" strike="noStrike" kern="1200" normalizeH="0" baseline="0" noProof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หน่วยงานอื่นๆ</a:t>
            </a:r>
            <a:endParaRPr kumimoji="0" lang="th-TH" sz="12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ลูกศรขวา 21"/>
          <p:cNvSpPr/>
          <p:nvPr/>
        </p:nvSpPr>
        <p:spPr>
          <a:xfrm rot="3699372">
            <a:off x="4836961" y="3470752"/>
            <a:ext cx="492899" cy="376789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ลูกศรขวา 22"/>
          <p:cNvSpPr/>
          <p:nvPr/>
        </p:nvSpPr>
        <p:spPr>
          <a:xfrm rot="6869638">
            <a:off x="3787514" y="3509266"/>
            <a:ext cx="583073" cy="371822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ความก้าวหน้าในการพัฒนาของ</a:t>
            </a:r>
            <a:br>
              <a:rPr lang="th-TH" dirty="0" smtClean="0"/>
            </a:br>
            <a:r>
              <a:rPr lang="th-TH" dirty="0" smtClean="0"/>
              <a:t>โรงเรียนบ้านเขานางสางหัว โดยมูลนิธิเด็ก</a:t>
            </a:r>
            <a:br>
              <a:rPr lang="th-TH" dirty="0" smtClean="0"/>
            </a:br>
            <a:endParaRPr lang="th-TH" dirty="0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2524125" cy="1682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61916"/>
            <a:ext cx="2590800" cy="172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199"/>
            <a:ext cx="2543176" cy="19693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รูปภาพ 6" descr="IMG-20111018-00313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00750" y="1780549"/>
            <a:ext cx="2590800" cy="17085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รูปภาพ 7" descr="IMG-20120502-0146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38500" y="3886198"/>
            <a:ext cx="2476500" cy="1905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รูปภาพ 8" descr="Nong Sano-20120502-0146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86475" y="3929653"/>
            <a:ext cx="2495550" cy="18180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911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dirty="0" smtClean="0"/>
              <a:t>มูลนิธิเด็กกับการพัฒนาโรงเรียนบ้านเขานางสางหัว</a:t>
            </a:r>
            <a:br>
              <a:rPr lang="th-TH" dirty="0" smtClean="0"/>
            </a:br>
            <a:r>
              <a:rPr lang="th-TH" dirty="0" smtClean="0"/>
              <a:t>กับชุมชนเขานางสางหัว</a:t>
            </a:r>
            <a:br>
              <a:rPr lang="th-TH" dirty="0" smtClean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th-TH" dirty="0" smtClean="0"/>
              <a:t>-  การสำรวจโรงเรียน และชุมชนเพื่อการทำวิจัยและการพัฒนา</a:t>
            </a:r>
          </a:p>
          <a:p>
            <a:r>
              <a:rPr lang="en-US" dirty="0" smtClean="0"/>
              <a:t>-</a:t>
            </a:r>
            <a:r>
              <a:rPr lang="th-TH" dirty="0" smtClean="0"/>
              <a:t> การพัฒนาแหล่งเรียนรู้ในโรงเรียนมีฐานการเรียนรู้ </a:t>
            </a:r>
            <a:r>
              <a:rPr lang="en-US" dirty="0" smtClean="0"/>
              <a:t>11</a:t>
            </a:r>
            <a:r>
              <a:rPr lang="th-TH" dirty="0" smtClean="0"/>
              <a:t> ฐาน</a:t>
            </a:r>
          </a:p>
          <a:p>
            <a:r>
              <a:rPr lang="en-US" dirty="0" smtClean="0"/>
              <a:t>- </a:t>
            </a:r>
            <a:r>
              <a:rPr lang="th-TH" dirty="0" smtClean="0"/>
              <a:t>การจัดทำหลักสูตรท้องถิ่น (หลักสูตรชุมชน)</a:t>
            </a:r>
          </a:p>
          <a:p>
            <a:r>
              <a:rPr lang="en-US" dirty="0" smtClean="0"/>
              <a:t>- </a:t>
            </a:r>
            <a:r>
              <a:rPr lang="th-TH" dirty="0" smtClean="0"/>
              <a:t>บริจาคสื่อ หนังสือ ของขวัญ รางวัล และอุปกรณ์การเรียนทุกภาคเรียน</a:t>
            </a:r>
          </a:p>
          <a:p>
            <a:r>
              <a:rPr lang="en-US" dirty="0" smtClean="0"/>
              <a:t>- </a:t>
            </a:r>
            <a:r>
              <a:rPr lang="th-TH" dirty="0" smtClean="0"/>
              <a:t>การสนับสนุนกิจกรรมโรงเรียน ได้แก่ กิจกรรมวันเด็กแห่งชาติ</a:t>
            </a:r>
          </a:p>
          <a:p>
            <a:pPr marL="0" indent="0">
              <a:buNone/>
            </a:pPr>
            <a:r>
              <a:rPr lang="th-TH" dirty="0" smtClean="0"/>
              <a:t>        กิจกรรมวันไหว้ครูและปลูกป่าเฉลิมพระเกียรติ  กิจกรรมสังสรรค์ปี</a:t>
            </a:r>
          </a:p>
          <a:p>
            <a:pPr marL="0" indent="0">
              <a:buNone/>
            </a:pPr>
            <a:r>
              <a:rPr lang="th-TH" dirty="0" smtClean="0"/>
              <a:t>       ใหม่ร่วมกับชุมชน   กิจกรรม</a:t>
            </a:r>
            <a:r>
              <a:rPr lang="th-TH" dirty="0" err="1" smtClean="0"/>
              <a:t>ทัศน</a:t>
            </a:r>
            <a:r>
              <a:rPr lang="th-TH" dirty="0" smtClean="0"/>
              <a:t>ศึกษาแหล่งเรียนรู้ต่างๆ</a:t>
            </a:r>
          </a:p>
          <a:p>
            <a:pPr marL="0" indent="0">
              <a:buNone/>
            </a:pPr>
            <a:r>
              <a:rPr lang="th-TH" sz="2600" dirty="0"/>
              <a:t> </a:t>
            </a:r>
            <a:r>
              <a:rPr lang="th-TH" sz="2600" dirty="0" smtClean="0"/>
              <a:t>       เช่น  </a:t>
            </a:r>
            <a:r>
              <a:rPr lang="th-TH" sz="2600" dirty="0" err="1" smtClean="0"/>
              <a:t>ทัศน</a:t>
            </a:r>
            <a:r>
              <a:rPr lang="th-TH" sz="2600" dirty="0" smtClean="0"/>
              <a:t>ศึกษาค่ายธนรัตน์ ประจวบคีรี</a:t>
            </a:r>
            <a:r>
              <a:rPr lang="th-TH" sz="2600" dirty="0" err="1" smtClean="0"/>
              <a:t>ขันต์</a:t>
            </a:r>
            <a:r>
              <a:rPr lang="th-TH" sz="2600" dirty="0" smtClean="0"/>
              <a:t>   </a:t>
            </a:r>
            <a:r>
              <a:rPr lang="th-TH" sz="2600" dirty="0" err="1" smtClean="0"/>
              <a:t>ทัศน</a:t>
            </a:r>
            <a:r>
              <a:rPr lang="th-TH" sz="2600" dirty="0" smtClean="0"/>
              <a:t>ศึกษา โครงการหนึ่งไร่ </a:t>
            </a:r>
            <a:r>
              <a:rPr lang="en-US" sz="2600" dirty="0" smtClean="0"/>
              <a:t>1 </a:t>
            </a:r>
            <a:r>
              <a:rPr lang="th-TH" sz="2600" dirty="0" smtClean="0"/>
              <a:t>แสน จังหวัดปทุม</a:t>
            </a:r>
            <a:r>
              <a:rPr lang="th-TH" sz="2600" dirty="0" err="1" smtClean="0"/>
              <a:t>ฐานี</a:t>
            </a:r>
            <a:r>
              <a:rPr lang="th-TH" sz="2600" dirty="0" smtClean="0"/>
              <a:t>  </a:t>
            </a:r>
            <a:r>
              <a:rPr lang="th-TH" sz="2600" dirty="0" err="1" smtClean="0"/>
              <a:t>ทัศน</a:t>
            </a:r>
            <a:r>
              <a:rPr lang="th-TH" sz="2600" dirty="0" smtClean="0"/>
              <a:t>ศึกษาแหล่งเรียนรู้เกษตรพอเพียง   ศูนย์อาชีพชุมชน   บ้านหนองสาหน่าย  เนินพอกิน  อ.ท่าม่วง   และการเกษตรเทคโนโลยีท่ามะขาม บ้านอาจารย์แม่ทิวา</a:t>
            </a:r>
            <a:r>
              <a:rPr lang="th-TH" sz="2600" dirty="0" err="1" smtClean="0"/>
              <a:t>ภรณ์</a:t>
            </a:r>
            <a:r>
              <a:rPr lang="th-TH" sz="2600" dirty="0" smtClean="0"/>
              <a:t>  กาญจนบุรี  และโรงเรียนหมู่บ้านเด็กกาญจนบุรี   โรงเรียนอนุบาลหมู่บ้านเด็กสานรัก นครปฐม  มูลนิธิเด็ก และโรงเรียน</a:t>
            </a:r>
            <a:r>
              <a:rPr lang="th-TH" sz="2600" dirty="0" err="1" smtClean="0"/>
              <a:t>กรุด</a:t>
            </a:r>
            <a:r>
              <a:rPr lang="th-TH" sz="2600" dirty="0" smtClean="0"/>
              <a:t>เสถียร   จังหวัดยโสธร   </a:t>
            </a:r>
          </a:p>
        </p:txBody>
      </p:sp>
    </p:spTree>
    <p:extLst>
      <p:ext uri="{BB962C8B-B14F-4D97-AF65-F5344CB8AC3E}">
        <p14:creationId xmlns:p14="http://schemas.microsoft.com/office/powerpoint/2010/main" val="33719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DCP_3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482093"/>
            <a:ext cx="3657600" cy="242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 descr="DCP_3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438400"/>
            <a:ext cx="3791443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6738" y="463659"/>
            <a:ext cx="843532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2300" algn="ctr"/>
                <a:tab pos="8863013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โครงการ ๑ ไร่ แก้จน ชุมชนเขานางฯ อยู่อย่างพอเพียง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2300" algn="ctr"/>
                <a:tab pos="8863013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ไร่สวนผสม</a:t>
            </a: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  ของ บ้าน วัด โรงเรียน (บวร)  แหล่งเรียนรู้ของโรงเรียนและชุมชน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2300" algn="ctr"/>
                <a:tab pos="8863013" algn="r"/>
              </a:tabLst>
            </a:pP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ณ บริเวณหน้าวัดเขา</a:t>
            </a:r>
            <a:r>
              <a:rPr kumimoji="0" lang="th-TH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กาญ</a:t>
            </a:r>
            <a:r>
              <a:rPr kumimoji="0" lang="th-TH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Cordia New" pitchFamily="34" charset="-34"/>
              </a:rPr>
              <a:t>จนเขต (เขานาง)  สนับสนุนโดยมูลนิธิเด็ก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32300" algn="ctr"/>
                <a:tab pos="8863013" algn="r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35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พัฒนาและก่อสร้าง</a:t>
            </a:r>
            <a:endParaRPr lang="th-TH" dirty="0"/>
          </a:p>
        </p:txBody>
      </p:sp>
      <p:pic>
        <p:nvPicPr>
          <p:cNvPr id="4" name="ตัวแทนเนื้อหา 3" descr="IMG-20111129-0071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4875" y="1384300"/>
            <a:ext cx="3276600" cy="215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รูปภาพ 4" descr="IMG-20111029-0050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3762375"/>
            <a:ext cx="3276600" cy="205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346200"/>
            <a:ext cx="3238500" cy="215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รูปภาพ 6" descr="Lao Khwan-20120507-0149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4400" y="3886200"/>
            <a:ext cx="3276600" cy="1933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952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ฐานการเรียนรู้เกษตรพอเพียง</a:t>
            </a:r>
            <a:endParaRPr lang="th-TH" dirty="0"/>
          </a:p>
        </p:txBody>
      </p:sp>
      <p:pic>
        <p:nvPicPr>
          <p:cNvPr id="4" name="ตัวแทนเนื้อหา 3" descr="Lao Khwan-20120507-0150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259080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 descr="Lao Khwan-20120507-0151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0" y="1219200"/>
            <a:ext cx="2514600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AM_04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304924"/>
            <a:ext cx="26670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SAM_0233 (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9325" y="3276600"/>
            <a:ext cx="258127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 descr="DSC04690 (2)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24200" y="3362325"/>
            <a:ext cx="2438400" cy="17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ตัวแทนเนื้อหา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48025"/>
            <a:ext cx="2508497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62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Administrator\Desktop\รุปเขานา5556\รูป\DSC04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168">
            <a:off x="5753184" y="709915"/>
            <a:ext cx="2996352" cy="2247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รุปเขานา5556\รูป\DSC04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907">
            <a:off x="5591624" y="516853"/>
            <a:ext cx="32004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รุปเขานา5556\รูป\DSC04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2417"/>
            <a:ext cx="3505200" cy="2628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52400" y="671691"/>
            <a:ext cx="88392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สภาพ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โรงเรียนขนาดเล็ก  มีนักเรียนต่ำกว่า 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120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คน</a:t>
            </a:r>
            <a:endParaRPr lang="en-US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รูปแบบ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 SKN Model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  <a:p>
            <a:endParaRPr lang="th-TH" sz="1600" b="1" u="sng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ยุทธศาสตร์</a:t>
            </a:r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1800" b="1" u="sng" dirty="0">
                <a:latin typeface="Facebook Letter Faces" pitchFamily="2" charset="0"/>
                <a:cs typeface="TH SarabunPSK" pitchFamily="34" charset="-34"/>
              </a:rPr>
              <a:t>SKN  </a:t>
            </a:r>
            <a:r>
              <a:rPr lang="en-US" sz="1800" b="1" u="sng" dirty="0" smtClean="0">
                <a:latin typeface="Facebook Letter Faces" pitchFamily="2" charset="0"/>
                <a:cs typeface="TH SarabunPSK" pitchFamily="34" charset="-34"/>
              </a:rPr>
              <a:t>Model</a:t>
            </a:r>
            <a:r>
              <a:rPr lang="en-US" sz="1800" dirty="0" smtClean="0">
                <a:latin typeface="Facebook Letter Faces" pitchFamily="2" charset="0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dirty="0" smtClean="0">
                <a:latin typeface="TH SarabunPSK" pitchFamily="34" charset="-34"/>
                <a:cs typeface="TH SarabunPSK" pitchFamily="34" charset="-34"/>
              </a:rPr>
            </a:b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    การบริหารจัดการโดยใช้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ปศพ.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การบริหารโดยรูปแบบ............. (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BSC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TQM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, 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 PDCA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ฯลฯ )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การประกันคุณภาพ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ผู้บริหารและครูมืออาชีพ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กระบวนการจัดการ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ความรู้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บริบทความต้องการของชุมชน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จัดการเรียนรู้ โดย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PBL</a:t>
            </a:r>
            <a:br>
              <a:rPr lang="en-US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แหล่ง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การเรียนรู้ของชุมชน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dirty="0">
                <a:latin typeface="TH SarabunPSK" pitchFamily="34" charset="-34"/>
                <a:cs typeface="TH SarabunPSK" pitchFamily="34" charset="-34"/>
              </a:rPr>
            </a:b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เครือข่าย 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dirty="0" smtClean="0"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ขยาย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ภาคี</a:t>
            </a:r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เครือข่าย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-36512" y="0"/>
            <a:ext cx="308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CCFF"/>
                </a:solidFill>
                <a:latin typeface="FreesiaUPC" pitchFamily="34" charset="-34"/>
                <a:cs typeface="FreesiaUPC" pitchFamily="34" charset="-34"/>
              </a:rPr>
              <a:t>โรงเรียนบ้านเขานางสางหัว</a:t>
            </a:r>
            <a:endParaRPr lang="th-TH" b="1" dirty="0">
              <a:solidFill>
                <a:srgbClr val="FFCCFF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392" y="835866"/>
            <a:ext cx="214314" cy="19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392" y="1252122"/>
            <a:ext cx="214314" cy="19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904" y="2555544"/>
            <a:ext cx="31060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8698" y="4259240"/>
            <a:ext cx="31060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2870" y="5970471"/>
            <a:ext cx="31060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905000"/>
            <a:ext cx="200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Administrator\Desktop\รุปเขานา5556\รูป\DSC04593 (2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78" t="22629" r="23478" b="8605"/>
          <a:stretch/>
        </p:blipFill>
        <p:spPr bwMode="auto">
          <a:xfrm>
            <a:off x="4572000" y="3418580"/>
            <a:ext cx="3352800" cy="33035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ชื่อเรื่อง 1"/>
          <p:cNvSpPr>
            <a:spLocks noGrp="1"/>
          </p:cNvSpPr>
          <p:nvPr>
            <p:ph type="ctrTitle"/>
          </p:nvPr>
        </p:nvSpPr>
        <p:spPr>
          <a:xfrm>
            <a:off x="214313" y="357188"/>
            <a:ext cx="8785225" cy="1944687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0000"/>
              </a:lnSpc>
            </a:pPr>
            <a:r>
              <a:rPr lang="th-TH" b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th-TH" b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th-TH" b="1" smtClean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โรงเรียนบ้านเขานางสางหัว</a:t>
            </a:r>
            <a:endParaRPr lang="th-TH" b="1" smtClean="0">
              <a:solidFill>
                <a:srgbClr val="00B0F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1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85750" y="2500313"/>
            <a:ext cx="8358188" cy="278606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th-TH" sz="360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เลขที่  58 หมู่ 12 ต.เลาขวัญ</a:t>
            </a:r>
          </a:p>
          <a:p>
            <a:pPr eaLnBrk="1" hangingPunct="1">
              <a:lnSpc>
                <a:spcPct val="150000"/>
              </a:lnSpc>
            </a:pPr>
            <a:r>
              <a:rPr lang="th-TH" sz="360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อ.เลาขวัญ  จ.กาญจนบุรี</a:t>
            </a:r>
          </a:p>
          <a:p>
            <a:pPr eaLnBrk="1" hangingPunct="1">
              <a:lnSpc>
                <a:spcPct val="150000"/>
              </a:lnSpc>
            </a:pPr>
            <a:r>
              <a:rPr lang="th-TH" sz="360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มีเนื้อที่  11  ไร่ </a:t>
            </a:r>
          </a:p>
        </p:txBody>
      </p:sp>
      <p:pic>
        <p:nvPicPr>
          <p:cNvPr id="4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81000"/>
            <a:ext cx="8929687" cy="111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075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>ผู้บริหารโรงเรียน</a:t>
            </a:r>
          </a:p>
        </p:txBody>
      </p:sp>
      <p:sp>
        <p:nvSpPr>
          <p:cNvPr id="3076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05200" y="1447800"/>
            <a:ext cx="5257800" cy="48021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th-TH" sz="2800" dirty="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นางสาวภัทร</a:t>
            </a:r>
            <a:r>
              <a:rPr lang="th-TH" sz="2800" dirty="0" err="1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นันท์</a:t>
            </a:r>
            <a:r>
              <a:rPr lang="th-TH" sz="2800" dirty="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th-TH" sz="2800" dirty="0" err="1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เพิ่มพูล</a:t>
            </a:r>
            <a:endParaRPr lang="th-TH" sz="2800" dirty="0" smtClean="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th-TH" sz="2800" dirty="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ผู้อำนวยการชำนาญการ  </a:t>
            </a:r>
            <a:r>
              <a:rPr lang="th-TH" sz="2800" dirty="0" err="1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คศ</a:t>
            </a:r>
            <a:r>
              <a:rPr lang="th-TH" sz="2800" dirty="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. 2 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th-TH" sz="2800" dirty="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ดำรงตำแหน่งที่โรงเรียน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th-TH" sz="2800" dirty="0" smtClean="0">
                <a:solidFill>
                  <a:srgbClr val="003399"/>
                </a:solidFill>
                <a:latin typeface="Tahoma" pitchFamily="34" charset="0"/>
                <a:cs typeface="Tahoma" pitchFamily="34" charset="0"/>
              </a:rPr>
              <a:t>4  พฤศจิกายน  2555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endParaRPr lang="th-TH" sz="2800" dirty="0" smtClean="0">
              <a:solidFill>
                <a:srgbClr val="003399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7" name="รูปภาพ 9" descr="GetAttach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2000250"/>
            <a:ext cx="2214562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099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คณะครูโรงเรียน</a:t>
            </a:r>
          </a:p>
        </p:txBody>
      </p:sp>
      <p:sp>
        <p:nvSpPr>
          <p:cNvPr id="4100" name="ตัวแทนเนื้อหา 2"/>
          <p:cNvSpPr>
            <a:spLocks noGrp="1"/>
          </p:cNvSpPr>
          <p:nvPr>
            <p:ph idx="1"/>
          </p:nvPr>
        </p:nvSpPr>
        <p:spPr>
          <a:xfrm>
            <a:off x="582613" y="1785938"/>
            <a:ext cx="8561387" cy="430212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 ครูวิทยา   </a:t>
            </a:r>
            <a:r>
              <a:rPr lang="th-TH" sz="2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จันทร</a:t>
            </a: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โคตร      ตำแหน่ง  ครู  </a:t>
            </a:r>
            <a:r>
              <a:rPr lang="th-TH" sz="2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คศ</a:t>
            </a: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3 </a:t>
            </a:r>
          </a:p>
          <a:p>
            <a:pPr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 ครูอัมพร   บัวแตง           ตำแหน่ง  ครู </a:t>
            </a:r>
            <a:r>
              <a:rPr lang="th-TH" sz="2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คศ</a:t>
            </a: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3</a:t>
            </a:r>
          </a:p>
          <a:p>
            <a:pPr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 ครูมานิดา  สังข์วรรณะ     ตำแหน่ง  ครู </a:t>
            </a:r>
            <a:r>
              <a:rPr lang="th-TH" sz="2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คศ</a:t>
            </a: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.1</a:t>
            </a:r>
          </a:p>
          <a:p>
            <a:pPr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- ครูขจีนุช   โสม</a:t>
            </a:r>
            <a:r>
              <a:rPr lang="th-TH" sz="2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ภีร์</a:t>
            </a: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	      ตำแหน่ง  ครู อัตราจ้าง</a:t>
            </a:r>
          </a:p>
          <a:p>
            <a:pPr eaLnBrk="1" hangingPunct="1">
              <a:lnSpc>
                <a:spcPct val="150000"/>
              </a:lnSpc>
            </a:pPr>
            <a:endParaRPr lang="th-TH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12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ครูภูมิปัญญา และครูจิตอาสา</a:t>
            </a:r>
          </a:p>
        </p:txBody>
      </p:sp>
      <p:sp>
        <p:nvSpPr>
          <p:cNvPr id="5124" name="ตัวแทนเนื้อหา 2"/>
          <p:cNvSpPr>
            <a:spLocks noGrp="1"/>
          </p:cNvSpPr>
          <p:nvPr>
            <p:ph idx="1"/>
          </p:nvPr>
        </p:nvSpPr>
        <p:spPr>
          <a:xfrm>
            <a:off x="285750" y="1500188"/>
            <a:ext cx="8489950" cy="3429000"/>
          </a:xfrm>
        </p:spPr>
        <p:txBody>
          <a:bodyPr>
            <a:normAutofit/>
          </a:bodyPr>
          <a:lstStyle/>
          <a:p>
            <a:pPr lvl="2"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ครูสมจิตร   จันทร์มา   สอนเกษตรพอเพียง</a:t>
            </a:r>
          </a:p>
          <a:p>
            <a:pPr lvl="2"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ครูจัก</a:t>
            </a:r>
            <a:r>
              <a:rPr lang="th-TH" sz="2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รกฤษ</a:t>
            </a: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ดอกกระถิน	     สอนเกษตรพอเพียง</a:t>
            </a:r>
          </a:p>
          <a:p>
            <a:pPr lvl="2"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ครูใจ  ธรรมจะดี	       สอนเกษตรพอเพียง</a:t>
            </a:r>
            <a:endParaRPr lang="th-TH" sz="32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lvl="2" eaLnBrk="1" hangingPunct="1">
              <a:lnSpc>
                <a:spcPct val="150000"/>
              </a:lnSpc>
            </a:pP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นาย</a:t>
            </a:r>
            <a:r>
              <a:rPr lang="th-TH" sz="2800" dirty="0" err="1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ธนา</a:t>
            </a:r>
            <a:r>
              <a:rPr lang="th-TH" sz="2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กร เอมแบน    นักการภารโรง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147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z="4800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จำนวนนักเรียน</a:t>
            </a:r>
          </a:p>
        </p:txBody>
      </p:sp>
      <p:sp>
        <p:nvSpPr>
          <p:cNvPr id="6148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8625" y="1428750"/>
            <a:ext cx="7858125" cy="364331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th-TH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นักเรียนจำนวน  </a:t>
            </a:r>
            <a:r>
              <a:rPr lang="en-US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47  </a:t>
            </a:r>
            <a:r>
              <a:rPr lang="th-TH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คน</a:t>
            </a:r>
          </a:p>
          <a:p>
            <a:pPr eaLnBrk="1" hangingPunct="1">
              <a:lnSpc>
                <a:spcPct val="150000"/>
              </a:lnSpc>
            </a:pPr>
            <a:r>
              <a:rPr lang="th-TH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นักเรียนก่อนวัยเรียน </a:t>
            </a:r>
            <a:r>
              <a:rPr lang="en-US" sz="48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th-TH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จำนวน   </a:t>
            </a:r>
          </a:p>
          <a:p>
            <a:pPr eaLnBrk="1" hangingPunct="1">
              <a:lnSpc>
                <a:spcPct val="150000"/>
              </a:lnSpc>
            </a:pPr>
            <a:r>
              <a:rPr lang="th-TH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รวม </a:t>
            </a:r>
            <a:r>
              <a:rPr lang="en-US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	50  </a:t>
            </a:r>
            <a:r>
              <a:rPr lang="th-TH" sz="480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คน</a:t>
            </a:r>
            <a:endParaRPr lang="th-TH" sz="4400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th-TH" sz="3600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th-TH" sz="4000" dirty="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171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ข้อมูลโรงเรียน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idx="1"/>
          </p:nvPr>
        </p:nvSpPr>
        <p:spPr>
          <a:xfrm>
            <a:off x="82550" y="1143000"/>
            <a:ext cx="8847138" cy="5200650"/>
          </a:xfrm>
        </p:spPr>
        <p:txBody>
          <a:bodyPr anchor="ctr">
            <a:spAutoFit/>
          </a:bodyPr>
          <a:lstStyle/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4000" dirty="0" smtClean="0">
                <a:solidFill>
                  <a:srgbClr val="0000FF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ปรัชญาและคติพจน์ของโรงเรียน</a:t>
            </a:r>
            <a:endParaRPr lang="en-US" sz="1600" dirty="0" smtClean="0">
              <a:latin typeface="Arial" pitchFamily="34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3600" dirty="0" err="1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อต</a:t>
            </a:r>
            <a:r>
              <a:rPr lang="th-TH" sz="4800" b="1" baseline="-30000" dirty="0" err="1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.</a:t>
            </a:r>
            <a:r>
              <a:rPr lang="th-TH" sz="3600" dirty="0" err="1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ตาหิ</a:t>
            </a:r>
            <a:r>
              <a:rPr lang="th-TH" sz="36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</a:t>
            </a:r>
            <a:r>
              <a:rPr lang="th-TH" sz="3600" dirty="0" err="1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อต</a:t>
            </a:r>
            <a:r>
              <a:rPr lang="th-TH" sz="4800" b="1" baseline="-30000" dirty="0" err="1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.</a:t>
            </a:r>
            <a:r>
              <a:rPr lang="th-TH" sz="36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โน  นาโถ  ตนแลเป็นที่พึ่งแห่งตน</a:t>
            </a: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endParaRPr lang="en-US" sz="1400" dirty="0" smtClean="0">
              <a:latin typeface="Arial" pitchFamily="34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4000" dirty="0" smtClean="0">
                <a:solidFill>
                  <a:srgbClr val="0000FF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คำขวัญของโรงเรียน</a:t>
            </a:r>
            <a:endParaRPr lang="en-US" sz="1600" dirty="0" smtClean="0">
              <a:latin typeface="Arial" pitchFamily="34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36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ขยัน  ประหยัด  ซื่อสัตย์  ยุติธรรม</a:t>
            </a: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endParaRPr lang="en-US" sz="1400" dirty="0" smtClean="0">
              <a:latin typeface="Arial" pitchFamily="34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4000" dirty="0" smtClean="0">
                <a:solidFill>
                  <a:srgbClr val="0000FF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สีประจำโรงเรียน</a:t>
            </a:r>
            <a:endParaRPr lang="en-US" sz="1600" dirty="0" smtClean="0">
              <a:latin typeface="Arial" pitchFamily="34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4000" dirty="0" smtClean="0">
                <a:solidFill>
                  <a:srgbClr val="FF00FF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ชมพู</a:t>
            </a:r>
            <a:r>
              <a:rPr lang="th-TH" sz="4000" dirty="0" smtClean="0">
                <a:solidFill>
                  <a:srgbClr val="FF0000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</a:t>
            </a:r>
            <a:r>
              <a:rPr lang="th-TH" sz="40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</a:t>
            </a:r>
            <a:r>
              <a:rPr lang="en-US" sz="40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- </a:t>
            </a:r>
            <a:r>
              <a:rPr lang="th-TH" sz="4000" dirty="0" smtClean="0">
                <a:solidFill>
                  <a:srgbClr val="008000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เขียว</a:t>
            </a:r>
            <a:endParaRPr lang="en-US" sz="1600" dirty="0" smtClean="0">
              <a:latin typeface="Arial" pitchFamily="34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3600" dirty="0" smtClean="0">
                <a:solidFill>
                  <a:schemeClr val="accent2">
                    <a:lumMod val="75000"/>
                  </a:schemeClr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สีชมพู  </a:t>
            </a:r>
            <a:r>
              <a:rPr lang="th-TH" sz="36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หมายถึง  ความตั้งใจใฝ่หาความรู้</a:t>
            </a:r>
            <a:endParaRPr lang="en-US" sz="1400" dirty="0" smtClean="0">
              <a:latin typeface="Arial" pitchFamily="34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  <a:defRPr/>
            </a:pPr>
            <a:r>
              <a:rPr lang="th-TH" sz="3600" dirty="0" smtClean="0">
                <a:solidFill>
                  <a:srgbClr val="006600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สีเขียว  </a:t>
            </a:r>
            <a:r>
              <a:rPr lang="th-TH" sz="36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หมายถึง  </a:t>
            </a:r>
            <a:r>
              <a:rPr lang="th-TH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ความเจริญเติบโต  ความร่มรื่น  อุดมด้วยวิชาความรู้</a:t>
            </a:r>
            <a:endParaRPr lang="th-TH" sz="4800" dirty="0" smtClean="0">
              <a:latin typeface="Arial" pitchFamily="34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19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ข้อมูลโรงเรียน</a:t>
            </a:r>
          </a:p>
        </p:txBody>
      </p:sp>
      <p:sp>
        <p:nvSpPr>
          <p:cNvPr id="8196" name="Rectangle 5"/>
          <p:cNvSpPr>
            <a:spLocks noGrp="1" noChangeArrowheads="1"/>
          </p:cNvSpPr>
          <p:nvPr>
            <p:ph idx="1"/>
          </p:nvPr>
        </p:nvSpPr>
        <p:spPr>
          <a:xfrm>
            <a:off x="82550" y="1214438"/>
            <a:ext cx="8775700" cy="5262562"/>
          </a:xfrm>
        </p:spPr>
        <p:txBody>
          <a:bodyPr anchor="ctr">
            <a:spAutoFit/>
          </a:bodyPr>
          <a:lstStyle/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dirty="0" smtClean="0">
                <a:solidFill>
                  <a:srgbClr val="003399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อักษรย่อของโรงเรียน</a:t>
            </a:r>
            <a:endParaRPr lang="en-US" sz="1200" dirty="0" smtClean="0">
              <a:solidFill>
                <a:srgbClr val="003399"/>
              </a:solidFill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dirty="0" err="1" smtClean="0">
                <a:solidFill>
                  <a:srgbClr val="003399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ข.น</a:t>
            </a:r>
            <a:r>
              <a:rPr lang="th-TH" dirty="0" smtClean="0">
                <a:solidFill>
                  <a:srgbClr val="003399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.</a:t>
            </a:r>
          </a:p>
          <a:p>
            <a:pPr marL="0" indent="457200" algn="ctr">
              <a:spcBef>
                <a:spcPct val="0"/>
              </a:spcBef>
              <a:buFontTx/>
              <a:buNone/>
            </a:pPr>
            <a:endParaRPr lang="en-US" sz="1200" dirty="0" smtClean="0">
              <a:solidFill>
                <a:srgbClr val="003399"/>
              </a:solidFill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dirty="0" smtClean="0">
                <a:solidFill>
                  <a:srgbClr val="003399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ต้นไม้ประจำโรงเรี</a:t>
            </a:r>
            <a:r>
              <a:rPr lang="th-TH" dirty="0" smtClean="0">
                <a:solidFill>
                  <a:srgbClr val="0000FF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ยน</a:t>
            </a:r>
            <a:endParaRPr lang="en-US" sz="1200" dirty="0" smtClean="0"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dirty="0" smtClean="0">
                <a:solidFill>
                  <a:srgbClr val="0000FF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ต้นแจง </a:t>
            </a:r>
            <a:r>
              <a:rPr lang="th-TH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 </a:t>
            </a:r>
            <a:r>
              <a:rPr lang="th-TH" sz="28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หมายถึง  การรู้แจ้ง  สามารถแจกแจง  แยกแยะ มีเหตุผลชัดเจน</a:t>
            </a:r>
          </a:p>
          <a:p>
            <a:pPr marL="0" indent="457200" algn="ctr">
              <a:spcBef>
                <a:spcPct val="0"/>
              </a:spcBef>
              <a:buFontTx/>
              <a:buNone/>
            </a:pPr>
            <a:endParaRPr lang="en-US" sz="1200" dirty="0" smtClean="0"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b="1" dirty="0" err="1" smtClean="0">
                <a:solidFill>
                  <a:srgbClr val="0070C0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อัต</a:t>
            </a:r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ลักษณ์ของโรงเรียน</a:t>
            </a:r>
            <a:endParaRPr lang="en-US" sz="1200" dirty="0" smtClean="0"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ประหยัด อดออม น้อมนำปรัชญาของเศรษฐกิจพอเพียง</a:t>
            </a:r>
            <a:endParaRPr lang="th-TH" sz="1200" dirty="0" smtClean="0"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endParaRPr lang="th-TH" sz="1200" dirty="0" smtClean="0"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b="1" dirty="0" smtClean="0">
                <a:solidFill>
                  <a:srgbClr val="002060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เอกลักษณ์ของโรงเรียน</a:t>
            </a:r>
            <a:endParaRPr lang="en-US" sz="1200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r>
              <a:rPr lang="th-TH" sz="2800" dirty="0" smtClean="0"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การมีส่วนร่วมของชุมชน  องค์กรต่างๆและเครือข่ายการพัฒนาโรงเรียนขนาดเล็ก</a:t>
            </a:r>
            <a:endParaRPr lang="en-US" sz="1100" dirty="0" smtClean="0"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  <a:p>
            <a:pPr marL="0" indent="457200" algn="ctr">
              <a:spcBef>
                <a:spcPct val="0"/>
              </a:spcBef>
              <a:buFontTx/>
              <a:buNone/>
            </a:pPr>
            <a:endParaRPr lang="en-US" sz="4800" dirty="0" smtClean="0">
              <a:latin typeface="Arial" pitchFamily="34" charset="0"/>
              <a:ea typeface="Times New Roman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642938"/>
            <a:ext cx="8143875" cy="47148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6000" dirty="0" smtClean="0">
                <a:solidFill>
                  <a:schemeClr val="accent2">
                    <a:lumMod val="75000"/>
                  </a:schemeClr>
                </a:solidFill>
              </a:rPr>
              <a:t>โครงสร้างหลักสูตรท้องถิ่น </a:t>
            </a:r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th-TH" sz="6000" dirty="0" smtClean="0">
                <a:solidFill>
                  <a:schemeClr val="accent2">
                    <a:lumMod val="75000"/>
                  </a:schemeClr>
                </a:solidFill>
              </a:rPr>
              <a:t>ชุมชน)</a:t>
            </a:r>
            <a:br>
              <a:rPr lang="th-TH" sz="6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th-TH" sz="6000" dirty="0" smtClean="0">
                <a:solidFill>
                  <a:schemeClr val="accent2">
                    <a:lumMod val="75000"/>
                  </a:schemeClr>
                </a:solidFill>
              </a:rPr>
              <a:t>โรงเรียนบ้านเขานางสางหัว</a:t>
            </a:r>
            <a:br>
              <a:rPr lang="th-TH" sz="60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th-TH" sz="4000" dirty="0" smtClean="0">
                <a:solidFill>
                  <a:schemeClr val="accent2">
                    <a:lumMod val="75000"/>
                  </a:schemeClr>
                </a:solidFill>
              </a:rPr>
              <a:t>“เลาขวัญสวรรค์บ้านไพรหัวใจพอเพียง”</a:t>
            </a:r>
            <a:endParaRPr lang="th-TH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th-TH" dirty="0"/>
          </a:p>
        </p:txBody>
      </p:sp>
      <p:pic>
        <p:nvPicPr>
          <p:cNvPr id="4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00063" y="571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sz="7200" smtClean="0">
                <a:solidFill>
                  <a:srgbClr val="FF0000"/>
                </a:solidFill>
              </a:rPr>
              <a:t>แบ่งเป็น  ๒  หลักสูตร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214563"/>
            <a:ext cx="7972425" cy="3257550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th-TH" sz="7200" b="1" dirty="0" smtClean="0">
                <a:solidFill>
                  <a:srgbClr val="7030A0"/>
                </a:solidFill>
              </a:rPr>
              <a:t>๑.   หลักสูตรสำหรับเด็ก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th-TH" sz="7200" b="1" dirty="0" smtClean="0">
                <a:solidFill>
                  <a:srgbClr val="00B050"/>
                </a:solidFill>
              </a:rPr>
              <a:t>๒.   หลักสูตรสำหรับชุมชน</a:t>
            </a:r>
          </a:p>
          <a:p>
            <a:pPr>
              <a:defRPr/>
            </a:pPr>
            <a:endParaRPr lang="th-TH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800" smtClean="0"/>
              <a:t>วัตถุประสงค์หลักสูตร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09650" y="1806575"/>
          <a:ext cx="7124700" cy="405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รุปเขานา5556\รูป\DSC043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89"/>
          <a:stretch/>
        </p:blipFill>
        <p:spPr bwMode="auto">
          <a:xfrm>
            <a:off x="0" y="1885209"/>
            <a:ext cx="9144000" cy="49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สี่เหลี่ยมผืนผ้า 34"/>
          <p:cNvSpPr/>
          <p:nvPr/>
        </p:nvSpPr>
        <p:spPr>
          <a:xfrm>
            <a:off x="97657" y="2162212"/>
            <a:ext cx="8928992" cy="1595162"/>
          </a:xfrm>
          <a:prstGeom prst="rect">
            <a:avLst/>
          </a:prstGeom>
          <a:solidFill>
            <a:srgbClr val="E8ECFC">
              <a:alpha val="44000"/>
            </a:srgbClr>
          </a:solidFill>
          <a:ln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-228600" y="1143000"/>
            <a:ext cx="9753600" cy="6334780"/>
          </a:xfrm>
        </p:spPr>
        <p:txBody>
          <a:bodyPr/>
          <a:lstStyle/>
          <a:p>
            <a:pPr marL="0" indent="0">
              <a:buNone/>
            </a:pPr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     </a:t>
            </a:r>
          </a:p>
          <a:p>
            <a:pPr marL="0" indent="0">
              <a:buNone/>
            </a:pPr>
            <a:endParaRPr lang="th-TH" b="1" dirty="0">
              <a:latin typeface="FreesiaUPC" pitchFamily="34" charset="-34"/>
              <a:cs typeface="FreesiaUPC" pitchFamily="34" charset="-34"/>
            </a:endParaRPr>
          </a:p>
          <a:p>
            <a:pPr marL="0" indent="0">
              <a:buNone/>
            </a:pPr>
            <a:endParaRPr lang="th-TH" b="1" dirty="0" smtClean="0">
              <a:latin typeface="FreesiaUPC" pitchFamily="34" charset="-34"/>
              <a:cs typeface="FreesiaUPC" pitchFamily="34" charset="-34"/>
            </a:endParaRPr>
          </a:p>
          <a:p>
            <a:pPr marL="0" indent="0">
              <a:buNone/>
            </a:pPr>
            <a:r>
              <a:rPr lang="th-TH" b="1" dirty="0" smtClean="0">
                <a:latin typeface="FreesiaUPC" pitchFamily="34" charset="-34"/>
                <a:cs typeface="FreesiaUPC" pitchFamily="34" charset="-34"/>
              </a:rPr>
              <a:t>       </a:t>
            </a:r>
            <a:r>
              <a:rPr lang="th-TH" dirty="0" smtClean="0">
                <a:latin typeface="FreesiaUPC" pitchFamily="34" charset="-34"/>
                <a:cs typeface="FreesiaUPC" pitchFamily="34" charset="-34"/>
              </a:rPr>
              <a:t/>
            </a:r>
            <a:br>
              <a:rPr lang="th-TH" dirty="0" smtClean="0">
                <a:latin typeface="FreesiaUPC" pitchFamily="34" charset="-34"/>
                <a:cs typeface="FreesiaUPC" pitchFamily="34" charset="-34"/>
              </a:rPr>
            </a:br>
            <a:r>
              <a:rPr lang="th-TH" dirty="0" smtClean="0">
                <a:latin typeface="FreesiaUPC" pitchFamily="34" charset="-34"/>
                <a:cs typeface="FreesiaUPC" pitchFamily="34" charset="-34"/>
              </a:rPr>
              <a:t>	</a:t>
            </a:r>
          </a:p>
          <a:p>
            <a:pPr marL="0" indent="0">
              <a:buNone/>
            </a:pPr>
            <a:r>
              <a:rPr lang="th-TH" dirty="0" smtClean="0">
                <a:latin typeface="FreesiaUPC" pitchFamily="34" charset="-34"/>
                <a:cs typeface="FreesiaUPC" pitchFamily="34" charset="-34"/>
              </a:rPr>
              <a:t/>
            </a:r>
            <a:br>
              <a:rPr lang="th-TH" dirty="0" smtClean="0">
                <a:latin typeface="FreesiaUPC" pitchFamily="34" charset="-34"/>
                <a:cs typeface="FreesiaUPC" pitchFamily="34" charset="-34"/>
              </a:rPr>
            </a:br>
            <a:r>
              <a:rPr lang="th-TH" dirty="0" smtClean="0">
                <a:latin typeface="FreesiaUPC" pitchFamily="34" charset="-34"/>
                <a:cs typeface="FreesiaUPC" pitchFamily="34" charset="-34"/>
              </a:rPr>
              <a:t>       </a:t>
            </a:r>
            <a:endParaRPr lang="th-TH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-36512" y="0"/>
            <a:ext cx="308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CCFF"/>
                </a:solidFill>
                <a:latin typeface="FreesiaUPC" pitchFamily="34" charset="-34"/>
                <a:cs typeface="FreesiaUPC" pitchFamily="34" charset="-34"/>
              </a:rPr>
              <a:t>โรงเรียนบ้านเขานางสางหัว</a:t>
            </a:r>
            <a:endParaRPr lang="th-TH" b="1" dirty="0">
              <a:solidFill>
                <a:srgbClr val="FFCCFF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07504" y="1213176"/>
            <a:ext cx="8928992" cy="900057"/>
          </a:xfrm>
          <a:prstGeom prst="rect">
            <a:avLst/>
          </a:prstGeom>
          <a:solidFill>
            <a:srgbClr val="E8ECFC"/>
          </a:solidFill>
          <a:ln>
            <a:solidFill>
              <a:srgbClr val="C6E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03496" y="3810000"/>
            <a:ext cx="8928992" cy="41768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ปุ่มปฏิบัติการ: กำหนดเอง 17">
            <a:hlinkClick r:id="rId4" action="ppaction://hlinksldjump" highlightClick="1"/>
          </p:cNvPr>
          <p:cNvSpPr/>
          <p:nvPr/>
        </p:nvSpPr>
        <p:spPr>
          <a:xfrm>
            <a:off x="7613698" y="3862958"/>
            <a:ext cx="1044116" cy="305338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98" y="3874688"/>
            <a:ext cx="1044116" cy="293608"/>
          </a:xfrm>
          <a:prstGeom prst="rect">
            <a:avLst/>
          </a:prstGeom>
          <a:noFill/>
          <a:ln w="9525">
            <a:solidFill>
              <a:schemeClr val="tx2">
                <a:lumMod val="75000"/>
                <a:alpha val="56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613699" y="3862958"/>
            <a:ext cx="1044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 smtClean="0">
                <a:solidFill>
                  <a:schemeClr val="bg1"/>
                </a:solidFill>
                <a:latin typeface="Facebook Letter Faces" pitchFamily="2" charset="0"/>
                <a:cs typeface="FreesiaUPC" pitchFamily="34" charset="-34"/>
              </a:rPr>
              <a:t>ดำเนินการต่อ</a:t>
            </a:r>
            <a:endParaRPr lang="th-TH" sz="1600" b="1" dirty="0">
              <a:solidFill>
                <a:schemeClr val="bg1"/>
              </a:solidFill>
              <a:latin typeface="Facebook Letter Faces" pitchFamily="2" charset="0"/>
              <a:cs typeface="FreesiaUPC" pitchFamily="34" charset="-34"/>
            </a:endParaRPr>
          </a:p>
        </p:txBody>
      </p:sp>
      <p:sp>
        <p:nvSpPr>
          <p:cNvPr id="22" name="ปุ่มปฏิบัติการ: กำหนดเอง 21">
            <a:hlinkClick r:id="rId4" action="ppaction://hlinksldjump" highlightClick="1"/>
          </p:cNvPr>
          <p:cNvSpPr/>
          <p:nvPr/>
        </p:nvSpPr>
        <p:spPr>
          <a:xfrm>
            <a:off x="7613698" y="3862958"/>
            <a:ext cx="1044116" cy="305338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ามเหลี่ยมหน้าจั่ว 22"/>
          <p:cNvSpPr/>
          <p:nvPr/>
        </p:nvSpPr>
        <p:spPr>
          <a:xfrm>
            <a:off x="1955529" y="353704"/>
            <a:ext cx="355648" cy="362700"/>
          </a:xfrm>
          <a:prstGeom prst="triangle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สามเหลี่ยมหน้าจั่ว 23"/>
          <p:cNvSpPr/>
          <p:nvPr/>
        </p:nvSpPr>
        <p:spPr>
          <a:xfrm>
            <a:off x="2073817" y="353704"/>
            <a:ext cx="116364" cy="124966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07504" y="702402"/>
            <a:ext cx="8928992" cy="417680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3820769" y="736388"/>
            <a:ext cx="768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FF0066"/>
                </a:solidFill>
                <a:cs typeface="FreesiaUPC" pitchFamily="34" charset="-34"/>
              </a:rPr>
              <a:t>ปัญหา</a:t>
            </a:r>
            <a:endParaRPr lang="th-TH" sz="2400" b="1" dirty="0">
              <a:solidFill>
                <a:srgbClr val="FF0066"/>
              </a:solidFill>
              <a:cs typeface="FreesiaUPC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3872" y="1273314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FreesiaUPC" pitchFamily="34" charset="-34"/>
                <a:cs typeface="FreesiaUPC" pitchFamily="34" charset="-34"/>
              </a:rPr>
              <a:t>ขาดการสำรวจความต้องการของ </a:t>
            </a:r>
            <a:r>
              <a:rPr lang="th-TH" sz="2400" b="1" dirty="0">
                <a:latin typeface="FreesiaUPC" pitchFamily="34" charset="-34"/>
                <a:cs typeface="FreesiaUPC" pitchFamily="34" charset="-34"/>
              </a:rPr>
              <a:t>โรงเรียน</a:t>
            </a:r>
            <a:r>
              <a:rPr lang="th-TH" sz="2400" dirty="0">
                <a:latin typeface="FreesiaUPC" pitchFamily="34" charset="-34"/>
                <a:cs typeface="FreesiaUPC" pitchFamily="34" charset="-34"/>
              </a:rPr>
              <a:t> และ </a:t>
            </a:r>
            <a:r>
              <a:rPr lang="th-TH" sz="2400" b="1" dirty="0">
                <a:latin typeface="FreesiaUPC" pitchFamily="34" charset="-34"/>
                <a:cs typeface="FreesiaUPC" pitchFamily="34" charset="-34"/>
              </a:rPr>
              <a:t>ชุมชน</a:t>
            </a:r>
            <a:r>
              <a:rPr lang="th-TH" sz="2400" dirty="0">
                <a:latin typeface="FreesiaUPC" pitchFamily="34" charset="-34"/>
                <a:cs typeface="FreesiaUPC" pitchFamily="34" charset="-34"/>
              </a:rPr>
              <a:t/>
            </a:r>
            <a:br>
              <a:rPr lang="th-TH" sz="2400" dirty="0">
                <a:latin typeface="FreesiaUPC" pitchFamily="34" charset="-34"/>
                <a:cs typeface="FreesiaUPC" pitchFamily="34" charset="-34"/>
              </a:rPr>
            </a:br>
            <a:r>
              <a:rPr lang="th-TH" sz="2400" dirty="0" smtClean="0">
                <a:latin typeface="FreesiaUPC" pitchFamily="34" charset="-34"/>
                <a:cs typeface="FreesiaUPC" pitchFamily="34" charset="-34"/>
              </a:rPr>
              <a:t>ขาด</a:t>
            </a:r>
            <a:r>
              <a:rPr lang="th-TH" sz="2400" dirty="0">
                <a:latin typeface="FreesiaUPC" pitchFamily="34" charset="-34"/>
                <a:cs typeface="FreesiaUPC" pitchFamily="34" charset="-34"/>
              </a:rPr>
              <a:t>การสนับสนุนเพราะงบประมาณรายหัวเป็นไปตามจำนวนของนักเรียน</a:t>
            </a:r>
            <a:endParaRPr lang="th-TH" sz="2400" dirty="0">
              <a:latin typeface="Facebook Letter Faces" pitchFamily="2" charset="0"/>
              <a:cs typeface="FreesiaUPC" pitchFamily="34" charset="-34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304" y="1371600"/>
            <a:ext cx="200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331796" y="2187714"/>
            <a:ext cx="8102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FreesiaUPC" pitchFamily="34" charset="-34"/>
                <a:cs typeface="FreesiaUPC" pitchFamily="34" charset="-34"/>
              </a:rPr>
              <a:t>ข้อเสนอแนะ</a:t>
            </a:r>
            <a:r>
              <a:rPr lang="th-TH" sz="2400" dirty="0">
                <a:latin typeface="FreesiaUPC" pitchFamily="34" charset="-34"/>
                <a:cs typeface="FreesiaUPC" pitchFamily="34" charset="-34"/>
              </a:rPr>
              <a:t/>
            </a:r>
            <a:br>
              <a:rPr lang="th-TH" sz="2400" dirty="0">
                <a:latin typeface="FreesiaUPC" pitchFamily="34" charset="-34"/>
                <a:cs typeface="FreesiaUPC" pitchFamily="34" charset="-34"/>
              </a:rPr>
            </a:br>
            <a:r>
              <a:rPr lang="th-TH" sz="2400" dirty="0" smtClean="0">
                <a:latin typeface="FreesiaUPC" pitchFamily="34" charset="-34"/>
                <a:cs typeface="FreesiaUPC" pitchFamily="34" charset="-34"/>
              </a:rPr>
              <a:t>ควร</a:t>
            </a:r>
            <a:r>
              <a:rPr lang="th-TH" sz="2400" dirty="0">
                <a:latin typeface="FreesiaUPC" pitchFamily="34" charset="-34"/>
                <a:cs typeface="FreesiaUPC" pitchFamily="34" charset="-34"/>
              </a:rPr>
              <a:t>มีการสำรวจความต้องการของ </a:t>
            </a:r>
            <a:r>
              <a:rPr lang="th-TH" sz="2400" b="1" dirty="0">
                <a:latin typeface="FreesiaUPC" pitchFamily="34" charset="-34"/>
                <a:cs typeface="FreesiaUPC" pitchFamily="34" charset="-34"/>
              </a:rPr>
              <a:t>โรงเรียน </a:t>
            </a:r>
            <a:r>
              <a:rPr lang="th-TH" sz="2400" dirty="0">
                <a:latin typeface="FreesiaUPC" pitchFamily="34" charset="-34"/>
                <a:cs typeface="FreesiaUPC" pitchFamily="34" charset="-34"/>
              </a:rPr>
              <a:t>และ </a:t>
            </a:r>
            <a:r>
              <a:rPr lang="th-TH" sz="2400" b="1" dirty="0" smtClean="0">
                <a:latin typeface="FreesiaUPC" pitchFamily="34" charset="-34"/>
                <a:cs typeface="FreesiaUPC" pitchFamily="34" charset="-34"/>
              </a:rPr>
              <a:t>ชุมชน</a:t>
            </a:r>
          </a:p>
          <a:p>
            <a:r>
              <a:rPr lang="th-TH" sz="2400" dirty="0">
                <a:solidFill>
                  <a:srgbClr val="003300"/>
                </a:solidFill>
                <a:latin typeface="FreesiaUPC" pitchFamily="34" charset="-34"/>
                <a:cs typeface="FreesiaUPC" pitchFamily="34" charset="-34"/>
              </a:rPr>
              <a:t>เมื่อใช้</a:t>
            </a:r>
            <a:r>
              <a:rPr lang="en-US" sz="2400" dirty="0">
                <a:solidFill>
                  <a:srgbClr val="003300"/>
                </a:solidFill>
                <a:latin typeface="FreesiaUPC" pitchFamily="34" charset="-34"/>
                <a:cs typeface="FreesiaUPC" pitchFamily="34" charset="-34"/>
              </a:rPr>
              <a:t>Model</a:t>
            </a:r>
            <a:r>
              <a:rPr lang="th-TH" sz="2400" dirty="0">
                <a:solidFill>
                  <a:srgbClr val="003300"/>
                </a:solidFill>
                <a:latin typeface="FreesiaUPC" pitchFamily="34" charset="-34"/>
                <a:cs typeface="FreesiaUPC" pitchFamily="34" charset="-34"/>
              </a:rPr>
              <a:t> นี้แล้ว  ผลที่ได้รับคือ นักเรียนมีผลสัมฤทธิ์โดยภาพรวมสูงขึ้น และโรงเรียนได้รับเลือกเป็นแหล่งเรียนรู้ของชุมชน (เป็นโรงเรียนของชุมชน)</a:t>
            </a:r>
            <a:endParaRPr lang="th-TH" sz="2400" b="1" dirty="0">
              <a:solidFill>
                <a:srgbClr val="003300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890" y="2299855"/>
            <a:ext cx="214314" cy="19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576" y="1687776"/>
            <a:ext cx="200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สี่เหลี่ยมผืนผ้า 15"/>
          <p:cNvSpPr/>
          <p:nvPr/>
        </p:nvSpPr>
        <p:spPr>
          <a:xfrm>
            <a:off x="107504" y="704219"/>
            <a:ext cx="8928992" cy="3523461"/>
          </a:xfrm>
          <a:prstGeom prst="rect">
            <a:avLst/>
          </a:prstGeom>
          <a:noFill/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2667000"/>
            <a:ext cx="200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CEEF4"/>
              </a:clrFrom>
              <a:clrTo>
                <a:srgbClr val="ECEE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872" y="2983176"/>
            <a:ext cx="2000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smtClean="0"/>
              <a:t>วัตถุประสงค์หลักสูตร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009650" y="1806575"/>
          <a:ext cx="7124700" cy="4052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>
                <a:solidFill>
                  <a:srgbClr val="FF0000"/>
                </a:solidFill>
              </a:rPr>
              <a:t>เนื้อหาหลักสูตรนักเรียน</a:t>
            </a:r>
          </a:p>
        </p:txBody>
      </p:sp>
      <p:pic>
        <p:nvPicPr>
          <p:cNvPr id="1331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371600"/>
            <a:ext cx="7924800" cy="42911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h-TH" smtClean="0">
                <a:solidFill>
                  <a:srgbClr val="00B050"/>
                </a:solidFill>
              </a:rPr>
              <a:t>เนื้อหาหลักสูตรชุมชน</a:t>
            </a:r>
            <a:br>
              <a:rPr lang="th-TH" smtClean="0">
                <a:solidFill>
                  <a:srgbClr val="00B050"/>
                </a:solidFill>
              </a:rPr>
            </a:br>
            <a:endParaRPr lang="th-TH" smtClean="0">
              <a:solidFill>
                <a:srgbClr val="00B050"/>
              </a:solidFill>
            </a:endParaRPr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914400"/>
            <a:ext cx="8001000" cy="4558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7998356"/>
              </p:ext>
            </p:extLst>
          </p:nvPr>
        </p:nvGraphicFramePr>
        <p:xfrm>
          <a:off x="1981200" y="990600"/>
          <a:ext cx="5943600" cy="4648200"/>
        </p:xfrm>
        <a:graphic>
          <a:graphicData uri="http://schemas.openxmlformats.org/drawingml/2006/table">
            <a:tbl>
              <a:tblPr firstRow="1" firstCol="1" bandRow="1"/>
              <a:tblGrid>
                <a:gridCol w="457200"/>
                <a:gridCol w="1371600"/>
                <a:gridCol w="990600"/>
                <a:gridCol w="1828800"/>
                <a:gridCol w="1295400"/>
              </a:tblGrid>
              <a:tr h="34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ที่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alibri"/>
                          <a:ea typeface="Calibri"/>
                          <a:cs typeface="Angsana New"/>
                        </a:rPr>
                        <a:t>เรื่อง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เวลา(ชม.)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alibri"/>
                          <a:ea typeface="Calibri"/>
                          <a:cs typeface="Angsana New"/>
                        </a:rPr>
                        <a:t>ผู้รับผิดชอบ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effectLst/>
                          <a:latin typeface="Calibri"/>
                          <a:ea typeface="Calibri"/>
                          <a:cs typeface="Angsana New"/>
                        </a:rPr>
                        <a:t>หมายเหตุ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แก๊สชีวภาพ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15 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ครูวิ  ทยา บุญรอด/ลัดดาวัลย์/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r>
                        <a:rPr lang="en-US" sz="1500" dirty="0" smtClean="0">
                          <a:effectLst/>
                          <a:latin typeface="Angsana New"/>
                          <a:ea typeface="Calibri"/>
                          <a:cs typeface="Cordia New"/>
                        </a:rPr>
                        <a:t>Best 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2.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ปุ๋ยหมัก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1400"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15  </a:t>
                      </a:r>
                      <a:endParaRPr lang="en-US" sz="1200" b="1" kern="1400">
                        <a:effectLst/>
                        <a:latin typeface="Cambria"/>
                        <a:ea typeface="Times New Roman"/>
                        <a:cs typeface="Angsan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โกมิน / ไสว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3.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น้ำส้มควันไม้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15 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บุญรอด/  พยนต์/ มานิดา/     ชาญณรงค์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4.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ผักอินทรีย์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15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บุญรอด/ สามารถ/ ขจีนุช 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5.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เลี้ยงไก่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โก</a:t>
                      </a:r>
                      <a:r>
                        <a:rPr lang="th-TH" sz="1200" dirty="0" err="1">
                          <a:effectLst/>
                          <a:latin typeface="Calibri"/>
                          <a:ea typeface="Calibri"/>
                          <a:cs typeface="Angsana New"/>
                        </a:rPr>
                        <a:t>มิน</a:t>
                      </a:r>
                      <a:r>
                        <a:rPr lang="th-TH" sz="15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/ </a:t>
                      </a: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ไสว/ อัมพร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6.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เลี้ยงกบ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คำรณ/อัมพร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7.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หมูคอก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บุญรอด/อัมพร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8.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เลี้ยงปลา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คำรณ</a:t>
                      </a:r>
                      <a:r>
                        <a:rPr lang="en-US" sz="12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  </a:t>
                      </a:r>
                      <a:r>
                        <a:rPr lang="th-TH" sz="12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บุญคุ้ม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9.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</a:t>
                      </a:r>
                      <a:r>
                        <a:rPr lang="th-TH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ไร่ </a:t>
                      </a: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 </a:t>
                      </a:r>
                      <a:r>
                        <a:rPr lang="th-TH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แสน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สามารถ/</a:t>
                      </a:r>
                      <a:r>
                        <a:rPr lang="th-TH" sz="1200" dirty="0" err="1">
                          <a:effectLst/>
                          <a:latin typeface="Calibri"/>
                          <a:ea typeface="Calibri"/>
                          <a:cs typeface="Angsana New"/>
                        </a:rPr>
                        <a:t>กานย์</a:t>
                      </a: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ระวี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10.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การจักสาน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25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ทิม/ท้อน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11.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การเพาะปลูกถั่วงอก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ชุติมา   ศรีวันดี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12.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น้ำยาล้างจาน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เมธาวี   ศรีวันดี/ดาวพระศุกร์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13.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ของที่ระลึก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 err="1">
                          <a:effectLst/>
                          <a:latin typeface="Calibri"/>
                          <a:ea typeface="Calibri"/>
                          <a:cs typeface="Angsana New"/>
                        </a:rPr>
                        <a:t>วรรณา</a:t>
                      </a: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   ศรีวันดี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14.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การถนอมอาหาร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10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effectLst/>
                          <a:latin typeface="Calibri"/>
                          <a:ea typeface="Calibri"/>
                          <a:cs typeface="Angsana New"/>
                        </a:rPr>
                        <a:t>นิด  ผิวอ่อนดี / ดาวพระศุกร์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15.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การทอผ้า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ngsana New"/>
                          <a:ea typeface="Calibri"/>
                          <a:cs typeface="Cordia New"/>
                        </a:rPr>
                        <a:t>25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สุนีย์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Angsana New"/>
                          <a:ea typeface="Calibri"/>
                          <a:cs typeface="Cordia New"/>
                        </a:rPr>
                        <a:t>16.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กระเป๋าถัก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25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>
                          <a:effectLst/>
                          <a:latin typeface="Calibri"/>
                          <a:ea typeface="Calibri"/>
                          <a:cs typeface="Angsana New"/>
                        </a:rPr>
                        <a:t>ชุติมา   ศรีวันดี</a:t>
                      </a:r>
                      <a:endParaRPr lang="en-US" sz="80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Angsana New"/>
                          <a:ea typeface="Calibri"/>
                          <a:cs typeface="Cordia New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Cordia New"/>
                      </a:endParaRPr>
                    </a:p>
                  </a:txBody>
                  <a:tcPr marL="50313" marR="503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82813" y="-4693"/>
            <a:ext cx="33489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ตารางหลักสูตรการเรียนรู้ชุมชน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ngsana New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ngsana New" pitchFamily="18" charset="-34"/>
                <a:ea typeface="Calibri" pitchFamily="34" charset="0"/>
                <a:cs typeface="Angsana New" pitchFamily="18" charset="-34"/>
              </a:rPr>
              <a:t>โรงเรียนบ้านเขานางสางหัว  จังหวัดกาญจนบุรี</a:t>
            </a:r>
            <a:endParaRPr kumimoji="0" lang="th-TH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35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536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   3 ห่วง  2 เงื่อนไข</a:t>
            </a:r>
          </a:p>
        </p:txBody>
      </p:sp>
      <p:sp>
        <p:nvSpPr>
          <p:cNvPr id="15364" name="ตัวแทนเนื้อหา 2"/>
          <p:cNvSpPr>
            <a:spLocks noGrp="1"/>
          </p:cNvSpPr>
          <p:nvPr>
            <p:ph idx="1"/>
          </p:nvPr>
        </p:nvSpPr>
        <p:spPr>
          <a:xfrm>
            <a:off x="571500" y="1714500"/>
            <a:ext cx="3429000" cy="3429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th-TH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 ห่วง</a:t>
            </a:r>
          </a:p>
          <a:p>
            <a:pPr eaLnBrk="1" hangingPunct="1">
              <a:lnSpc>
                <a:spcPct val="150000"/>
              </a:lnSpc>
            </a:pPr>
            <a:r>
              <a:rPr lang="th-TH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1. พอประมาณ</a:t>
            </a:r>
          </a:p>
          <a:p>
            <a:pPr eaLnBrk="1" hangingPunct="1">
              <a:lnSpc>
                <a:spcPct val="150000"/>
              </a:lnSpc>
            </a:pPr>
            <a:r>
              <a:rPr lang="th-TH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2. มีเหตุผล</a:t>
            </a:r>
          </a:p>
          <a:p>
            <a:pPr eaLnBrk="1" hangingPunct="1">
              <a:lnSpc>
                <a:spcPct val="150000"/>
              </a:lnSpc>
            </a:pPr>
            <a:r>
              <a:rPr lang="th-TH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3. มีภูมิคุ้มกัน</a:t>
            </a:r>
          </a:p>
        </p:txBody>
      </p:sp>
      <p:sp>
        <p:nvSpPr>
          <p:cNvPr id="15365" name="ตัวแทนเนื้อหา 2"/>
          <p:cNvSpPr txBox="1">
            <a:spLocks/>
          </p:cNvSpPr>
          <p:nvPr/>
        </p:nvSpPr>
        <p:spPr bwMode="auto">
          <a:xfrm>
            <a:off x="4572000" y="1714500"/>
            <a:ext cx="38576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2 เงื่อนไข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th-TH" sz="32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ความรู้ คู่คุณธรรม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6387" name="ชื่อเรื่อง 1"/>
          <p:cNvSpPr>
            <a:spLocks noGrp="1"/>
          </p:cNvSpPr>
          <p:nvPr>
            <p:ph type="title"/>
          </p:nvPr>
        </p:nvSpPr>
        <p:spPr>
          <a:xfrm>
            <a:off x="642938" y="0"/>
            <a:ext cx="8215312" cy="1143000"/>
          </a:xfrm>
        </p:spPr>
        <p:txBody>
          <a:bodyPr/>
          <a:lstStyle/>
          <a:p>
            <a:pPr algn="r" eaLnBrk="1" hangingPunct="1"/>
            <a:r>
              <a:rPr lang="th-TH" sz="4000" smtClean="0">
                <a:solidFill>
                  <a:srgbClr val="FFFF00"/>
                </a:solidFill>
              </a:rPr>
              <a:t>กิจกรรมเสริมสร้างตามหลักปรัชญาของเศรษฐกิจพอเพียง</a:t>
            </a:r>
          </a:p>
        </p:txBody>
      </p:sp>
      <p:sp>
        <p:nvSpPr>
          <p:cNvPr id="16388" name="ตัวแทนเนื้อหา 2"/>
          <p:cNvSpPr>
            <a:spLocks noGrp="1"/>
          </p:cNvSpPr>
          <p:nvPr>
            <p:ph idx="1"/>
          </p:nvPr>
        </p:nvSpPr>
        <p:spPr>
          <a:xfrm>
            <a:off x="82550" y="1484313"/>
            <a:ext cx="5040313" cy="30972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th-TH" sz="240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th-TH" sz="280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รูปภาพ 4" descr="SAM_04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1428750"/>
            <a:ext cx="3929062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รูปภาพ 5" descr="SAM_043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68563" y="115728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รูปภาพ 6" descr="SAM_04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50" y="3143250"/>
            <a:ext cx="4024313" cy="301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0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411" name="ชื่อเรื่อง 1"/>
          <p:cNvSpPr>
            <a:spLocks noGrp="1"/>
          </p:cNvSpPr>
          <p:nvPr>
            <p:ph type="title"/>
          </p:nvPr>
        </p:nvSpPr>
        <p:spPr>
          <a:xfrm>
            <a:off x="642938" y="-26988"/>
            <a:ext cx="8537575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กิจกรรมเสวนา ลปรร.เกษตรพอเพียง</a:t>
            </a:r>
          </a:p>
        </p:txBody>
      </p:sp>
      <p:sp>
        <p:nvSpPr>
          <p:cNvPr id="17412" name="ตัวแทนเนื้อหา 2"/>
          <p:cNvSpPr>
            <a:spLocks noGrp="1"/>
          </p:cNvSpPr>
          <p:nvPr>
            <p:ph idx="1"/>
          </p:nvPr>
        </p:nvSpPr>
        <p:spPr>
          <a:xfrm>
            <a:off x="82550" y="1484313"/>
            <a:ext cx="5040313" cy="30972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th-TH" sz="240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th-TH" sz="280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413" name="รูปภาพ 5" descr="SAM_0207 (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785938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รูปภาพ 8" descr="SAM_0202 (3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2357438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843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กิจกรรมเสวนา ลปรร.</a:t>
            </a:r>
          </a:p>
        </p:txBody>
      </p:sp>
      <p:sp>
        <p:nvSpPr>
          <p:cNvPr id="18436" name="ตัวแทนเนื้อหา 2"/>
          <p:cNvSpPr>
            <a:spLocks noGrp="1"/>
          </p:cNvSpPr>
          <p:nvPr>
            <p:ph idx="1"/>
          </p:nvPr>
        </p:nvSpPr>
        <p:spPr>
          <a:xfrm>
            <a:off x="82550" y="1484313"/>
            <a:ext cx="5040313" cy="30972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th-TH" sz="240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th-TH" sz="2800" smtClean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437" name="รูปภาพ 7" descr="SAM_0214 (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500188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รูปภาพ 8" descr="SAM_0252 (3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643188"/>
            <a:ext cx="4357688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9459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-26988"/>
            <a:ext cx="8751888" cy="1143001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เสวนาแลกเปลี่ยนเรียนรู้ด้านปรัชญาของเศรษฐกิจพอเพียง</a:t>
            </a:r>
          </a:p>
        </p:txBody>
      </p:sp>
      <p:pic>
        <p:nvPicPr>
          <p:cNvPr id="19460" name="ตัวยึดเนื้อหา 8" descr="SAM_0194 (3)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1428750"/>
            <a:ext cx="4129087" cy="3097213"/>
          </a:xfrm>
        </p:spPr>
      </p:pic>
      <p:pic>
        <p:nvPicPr>
          <p:cNvPr id="19461" name="รูปภาพ 7" descr="SAM_0255 (3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2714625"/>
            <a:ext cx="4214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048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กิจกรรมโรงเรียน</a:t>
            </a:r>
          </a:p>
        </p:txBody>
      </p:sp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5715016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5" name="ตัวยึดเนื้อหา 7" descr="SAM_0155 (4).JP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42875" y="1857375"/>
            <a:ext cx="4286250" cy="3214688"/>
          </a:xfrm>
        </p:spPr>
      </p:pic>
      <p:pic>
        <p:nvPicPr>
          <p:cNvPr id="20486" name="รูปภาพ 8" descr="DSC0429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1928813"/>
            <a:ext cx="38576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/>
          <a:srcRect l="18512"/>
          <a:stretch/>
        </p:blipFill>
        <p:spPr bwMode="auto">
          <a:xfrm>
            <a:off x="0" y="1152525"/>
            <a:ext cx="9144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กล่องข้อความ 2"/>
          <p:cNvSpPr txBox="1">
            <a:spLocks noChangeArrowheads="1"/>
          </p:cNvSpPr>
          <p:nvPr/>
        </p:nvSpPr>
        <p:spPr bwMode="auto">
          <a:xfrm>
            <a:off x="2144683" y="4793045"/>
            <a:ext cx="1646267" cy="409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eesiaUPC" pitchFamily="34" charset="-34"/>
                <a:ea typeface="Angsana New" pitchFamily="18" charset="-34"/>
                <a:cs typeface="FreesiaUPC" pitchFamily="34" charset="-34"/>
              </a:rPr>
              <a:t>บริหารงบประมาณ</a:t>
            </a:r>
            <a:endParaRPr kumimoji="0" lang="th-TH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8" name="กล่องข้อความ 2"/>
          <p:cNvSpPr txBox="1">
            <a:spLocks noChangeArrowheads="1"/>
          </p:cNvSpPr>
          <p:nvPr/>
        </p:nvSpPr>
        <p:spPr bwMode="auto">
          <a:xfrm>
            <a:off x="4065588" y="4793045"/>
            <a:ext cx="1449387" cy="409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eesiaUPC" pitchFamily="34" charset="-34"/>
                <a:ea typeface="Angsana New" pitchFamily="18" charset="-34"/>
                <a:cs typeface="FreesiaUPC" pitchFamily="34" charset="-34"/>
              </a:rPr>
              <a:t>บริหารวิชาการ</a:t>
            </a:r>
            <a:endParaRPr kumimoji="0" lang="th-TH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9" name="กล่องข้อความ 2"/>
          <p:cNvSpPr txBox="1">
            <a:spLocks noChangeArrowheads="1"/>
          </p:cNvSpPr>
          <p:nvPr/>
        </p:nvSpPr>
        <p:spPr bwMode="auto">
          <a:xfrm>
            <a:off x="5778500" y="4793045"/>
            <a:ext cx="1449388" cy="409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eesiaUPC" pitchFamily="34" charset="-34"/>
                <a:ea typeface="Angsana New" pitchFamily="18" charset="-34"/>
                <a:cs typeface="FreesiaUPC" pitchFamily="34" charset="-34"/>
              </a:rPr>
              <a:t>บริหารบุคคล</a:t>
            </a:r>
            <a:endParaRPr kumimoji="0" lang="th-TH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0" name="กล่องข้อความ 2"/>
          <p:cNvSpPr txBox="1">
            <a:spLocks noChangeArrowheads="1"/>
          </p:cNvSpPr>
          <p:nvPr/>
        </p:nvSpPr>
        <p:spPr bwMode="auto">
          <a:xfrm>
            <a:off x="7466013" y="4793045"/>
            <a:ext cx="1449387" cy="434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eesiaUPC" pitchFamily="34" charset="-34"/>
                <a:ea typeface="Angsana New" pitchFamily="18" charset="-34"/>
                <a:cs typeface="FreesiaUPC" pitchFamily="34" charset="-34"/>
              </a:rPr>
              <a:t>บริหารทั่วไป</a:t>
            </a:r>
            <a:endParaRPr kumimoji="0" lang="th-TH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8545" y="76200"/>
            <a:ext cx="8229600" cy="1066800"/>
          </a:xfrm>
        </p:spPr>
        <p:txBody>
          <a:bodyPr>
            <a:normAutofit/>
          </a:bodyPr>
          <a:lstStyle/>
          <a:p>
            <a:pPr marL="342900" lvl="0" indent="-342900" algn="l">
              <a:spcBef>
                <a:spcPct val="20000"/>
              </a:spcBef>
              <a:tabLst>
                <a:tab pos="457200" algn="l"/>
                <a:tab pos="685800" algn="l"/>
              </a:tabLst>
            </a:pP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ea typeface="Times New Roman"/>
                <a:cs typeface="FreesiaUPC" pitchFamily="34" charset="-34"/>
              </a:rPr>
              <a:t>โ</a:t>
            </a:r>
            <a:r>
              <a:rPr lang="th-TH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ea typeface="Times New Roman"/>
                <a:cs typeface="FreesiaUPC" pitchFamily="34" charset="-34"/>
              </a:rPr>
              <a:t>ครงสร้าง</a:t>
            </a:r>
            <a:r>
              <a:rPr lang="th-TH" sz="2900" b="1" dirty="0">
                <a:solidFill>
                  <a:prstClr val="black"/>
                </a:solidFill>
                <a:latin typeface="FreesiaUPC" pitchFamily="34" charset="-34"/>
                <a:ea typeface="Times New Roman"/>
                <a:cs typeface="FreesiaUPC" pitchFamily="34" charset="-34"/>
              </a:rPr>
              <a:t> </a:t>
            </a:r>
            <a:r>
              <a:rPr lang="th-TH" sz="2900" b="1" dirty="0" smtClean="0">
                <a:solidFill>
                  <a:schemeClr val="bg1"/>
                </a:solidFill>
                <a:latin typeface="FreesiaUPC" pitchFamily="34" charset="-34"/>
                <a:ea typeface="Times New Roman"/>
                <a:cs typeface="FreesiaUPC" pitchFamily="34" charset="-34"/>
              </a:rPr>
              <a:t>บริหารงาน  โรงเรียน    บ้านเขา   นาง</a:t>
            </a:r>
            <a:r>
              <a:rPr lang="th-TH" sz="2900" b="1" dirty="0">
                <a:solidFill>
                  <a:schemeClr val="bg1"/>
                </a:solidFill>
                <a:latin typeface="FreesiaUPC" pitchFamily="34" charset="-34"/>
                <a:ea typeface="Times New Roman"/>
                <a:cs typeface="FreesiaUPC" pitchFamily="34" charset="-34"/>
              </a:rPr>
              <a:t>สาง</a:t>
            </a:r>
            <a:r>
              <a:rPr lang="th-TH" sz="2900" b="1" dirty="0" smtClean="0">
                <a:solidFill>
                  <a:schemeClr val="bg1"/>
                </a:solidFill>
                <a:latin typeface="FreesiaUPC" pitchFamily="34" charset="-34"/>
                <a:ea typeface="Times New Roman"/>
                <a:cs typeface="FreesiaUPC" pitchFamily="34" charset="-34"/>
              </a:rPr>
              <a:t>หัว</a:t>
            </a:r>
            <a:endParaRPr lang="th-TH" sz="2900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7EBF2"/>
              </a:clrFrom>
              <a:clrTo>
                <a:srgbClr val="E7EBF2">
                  <a:alpha val="0"/>
                </a:srgbClr>
              </a:clrTo>
            </a:clrChange>
          </a:blip>
          <a:srcRect r="48796" b="22077"/>
          <a:stretch>
            <a:fillRect/>
          </a:stretch>
        </p:blipFill>
        <p:spPr bwMode="auto">
          <a:xfrm>
            <a:off x="2533732" y="1600200"/>
            <a:ext cx="645786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32" name="AutoShape 8"/>
          <p:cNvCxnSpPr>
            <a:cxnSpLocks noChangeShapeType="1"/>
          </p:cNvCxnSpPr>
          <p:nvPr/>
        </p:nvCxnSpPr>
        <p:spPr bwMode="auto">
          <a:xfrm>
            <a:off x="3028950" y="4447190"/>
            <a:ext cx="50958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3" name="AutoShape 9"/>
          <p:cNvCxnSpPr>
            <a:cxnSpLocks noChangeShapeType="1"/>
          </p:cNvCxnSpPr>
          <p:nvPr/>
        </p:nvCxnSpPr>
        <p:spPr bwMode="auto">
          <a:xfrm>
            <a:off x="5571301" y="2559835"/>
            <a:ext cx="0" cy="186929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4" name="AutoShape 10"/>
          <p:cNvCxnSpPr>
            <a:cxnSpLocks noChangeShapeType="1"/>
          </p:cNvCxnSpPr>
          <p:nvPr/>
        </p:nvCxnSpPr>
        <p:spPr bwMode="auto">
          <a:xfrm>
            <a:off x="5574476" y="3311525"/>
            <a:ext cx="1452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/>
          <p:cNvCxnSpPr>
            <a:cxnSpLocks noChangeShapeType="1"/>
          </p:cNvCxnSpPr>
          <p:nvPr/>
        </p:nvCxnSpPr>
        <p:spPr bwMode="auto">
          <a:xfrm>
            <a:off x="6562725" y="4447190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สี่เหลี่ยมผืนผ้า 3"/>
          <p:cNvSpPr/>
          <p:nvPr/>
        </p:nvSpPr>
        <p:spPr>
          <a:xfrm>
            <a:off x="3838076" y="1828800"/>
            <a:ext cx="33473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th-TH" sz="4000" b="1" dirty="0">
                <a:solidFill>
                  <a:schemeClr val="bg1"/>
                </a:solidFill>
                <a:latin typeface="FreesiaUPC" pitchFamily="34" charset="-34"/>
                <a:ea typeface="Angsana New" pitchFamily="18" charset="-34"/>
                <a:cs typeface="FreesiaUPC" pitchFamily="34" charset="-34"/>
              </a:rPr>
              <a:t>ผู้อำนวยการโรงเรียน</a:t>
            </a:r>
            <a:endParaRPr lang="th-TH" sz="4400" b="1" dirty="0">
              <a:solidFill>
                <a:schemeClr val="bg1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1066800" y="2524116"/>
            <a:ext cx="857256" cy="1000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1066800" y="3452810"/>
            <a:ext cx="28575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209676" y="3381372"/>
            <a:ext cx="28575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1352552" y="3381372"/>
            <a:ext cx="285752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1352552" y="3309934"/>
            <a:ext cx="57150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1209676" y="2452678"/>
            <a:ext cx="57150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1781180" y="2309810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1638304" y="2309802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1495428" y="2381240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1352552" y="2452678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709742" y="2666992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1709742" y="3024182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1638304" y="2666992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สี่เหลี่ยมผืนผ้า 36"/>
          <p:cNvSpPr/>
          <p:nvPr/>
        </p:nvSpPr>
        <p:spPr>
          <a:xfrm>
            <a:off x="1781180" y="2452678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สี่เหลี่ยมผืนผ้า 37"/>
          <p:cNvSpPr/>
          <p:nvPr/>
        </p:nvSpPr>
        <p:spPr>
          <a:xfrm>
            <a:off x="1781180" y="2809868"/>
            <a:ext cx="21431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9" name="สี่เหลี่ยมผืนผ้า 38"/>
          <p:cNvSpPr/>
          <p:nvPr/>
        </p:nvSpPr>
        <p:spPr>
          <a:xfrm>
            <a:off x="1423990" y="2381240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1066800" y="2452678"/>
            <a:ext cx="214314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สี่เหลี่ยมผืนผ้า 40"/>
          <p:cNvSpPr/>
          <p:nvPr/>
        </p:nvSpPr>
        <p:spPr>
          <a:xfrm>
            <a:off x="1930369" y="2238364"/>
            <a:ext cx="21431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962913" y="2845587"/>
            <a:ext cx="21431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สี่เหลี่ยมผืนผ้า 42"/>
          <p:cNvSpPr/>
          <p:nvPr/>
        </p:nvSpPr>
        <p:spPr>
          <a:xfrm>
            <a:off x="1938818" y="2774361"/>
            <a:ext cx="214314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746572" y="3124200"/>
            <a:ext cx="294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ea typeface="Angsana New" pitchFamily="18" charset="-34"/>
                <a:cs typeface="FreesiaUPC" pitchFamily="34" charset="-34"/>
              </a:rPr>
              <a:t>คณะกรรมการสถานศึกษาขั้นพื้นฐาน</a:t>
            </a:r>
            <a:endParaRPr lang="th-TH" sz="4000" b="1" dirty="0">
              <a:solidFill>
                <a:schemeClr val="tx1">
                  <a:lumMod val="85000"/>
                  <a:lumOff val="15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pic>
        <p:nvPicPr>
          <p:cNvPr id="4103" name="Picture 7" descr="http://www.udesa2.go.th/images/logo_sp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4" y="2309810"/>
            <a:ext cx="1295400" cy="142875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AutoShape 13"/>
          <p:cNvCxnSpPr>
            <a:cxnSpLocks noChangeShapeType="1"/>
          </p:cNvCxnSpPr>
          <p:nvPr/>
        </p:nvCxnSpPr>
        <p:spPr bwMode="auto">
          <a:xfrm>
            <a:off x="8129094" y="4447190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13"/>
          <p:cNvCxnSpPr>
            <a:cxnSpLocks noChangeShapeType="1"/>
          </p:cNvCxnSpPr>
          <p:nvPr/>
        </p:nvCxnSpPr>
        <p:spPr bwMode="auto">
          <a:xfrm>
            <a:off x="3028950" y="4450145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3"/>
          <p:cNvCxnSpPr>
            <a:cxnSpLocks noChangeShapeType="1"/>
          </p:cNvCxnSpPr>
          <p:nvPr/>
        </p:nvCxnSpPr>
        <p:spPr bwMode="auto">
          <a:xfrm>
            <a:off x="4595319" y="4450145"/>
            <a:ext cx="0" cy="3429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539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1507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ฐานการเรียนรู้ในโรงเรียน</a:t>
            </a:r>
          </a:p>
        </p:txBody>
      </p:sp>
      <p:pic>
        <p:nvPicPr>
          <p:cNvPr id="21508" name="รูปภาพ 7" descr="SAM_01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785938"/>
            <a:ext cx="41417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รูปภาพ 8" descr="SAM_0084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5" y="1785938"/>
            <a:ext cx="45243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2531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บ้านพอเพียง</a:t>
            </a:r>
          </a:p>
        </p:txBody>
      </p:sp>
      <p:pic>
        <p:nvPicPr>
          <p:cNvPr id="22532" name="รูปภาพ 7" descr="SAM_05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57313"/>
            <a:ext cx="407193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813" y="4857750"/>
            <a:ext cx="7715250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3600" dirty="0"/>
              <a:t>บริจาคโดย   คุณบุญช่วย  ค้ายาดี   หนังสือพิมพ์ไทย</a:t>
            </a:r>
            <a:r>
              <a:rPr lang="th-TH" sz="3600" dirty="0" err="1"/>
              <a:t>โพสต์</a:t>
            </a:r>
            <a:r>
              <a:rPr lang="th-TH" sz="3600" dirty="0"/>
              <a:t>  และคณะ โครงการแต้มขันปันน้อง ครั้งที่ 11</a:t>
            </a:r>
          </a:p>
        </p:txBody>
      </p:sp>
      <p:pic>
        <p:nvPicPr>
          <p:cNvPr id="22534" name="รูปภาพ 9" descr="33986_374949095875381_761901437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1357313"/>
            <a:ext cx="37861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355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ฐานบ้านพอเพียง</a:t>
            </a:r>
          </a:p>
        </p:txBody>
      </p:sp>
      <p:pic>
        <p:nvPicPr>
          <p:cNvPr id="23556" name="รูปภาพ 3" descr="SAM_06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571625"/>
            <a:ext cx="471487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รูปภาพ 4" descr="577193_374948245875466_100000808826080_994506_820350253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579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ฐานพืชผักสวนครัวและไร่สวนผสม</a:t>
            </a:r>
          </a:p>
        </p:txBody>
      </p:sp>
      <p:pic>
        <p:nvPicPr>
          <p:cNvPr id="24580" name="รูปภาพ 7" descr="SAM_058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428750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รูปภาพ 8" descr="SAM_048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1928813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รูปภาพ 9" descr="SAM_0149 (3)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3857625"/>
            <a:ext cx="30003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560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นักเรียนช่วยกันทำแปลงผัก</a:t>
            </a:r>
          </a:p>
        </p:txBody>
      </p:sp>
      <p:pic>
        <p:nvPicPr>
          <p:cNvPr id="8" name="รูปภาพ 7" descr="SAM_05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1500188"/>
            <a:ext cx="4000500" cy="3000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5" name="รูปภาพ 8" descr="SAM_057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3071813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61913"/>
            <a:ext cx="8429625" cy="105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6627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นักเรียนปลูกตะไคร้หอม</a:t>
            </a:r>
          </a:p>
        </p:txBody>
      </p:sp>
      <p:pic>
        <p:nvPicPr>
          <p:cNvPr id="26628" name="รูปภาพ 3" descr="SAM_05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164306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รูปภาพ 4" descr="SAM_055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786063"/>
            <a:ext cx="41910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7651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ฐานแก๊สชีวภาพ</a:t>
            </a:r>
          </a:p>
        </p:txBody>
      </p:sp>
      <p:pic>
        <p:nvPicPr>
          <p:cNvPr id="27652" name="รูปภาพ 7" descr="SAM_0233 (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798638"/>
            <a:ext cx="3929063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รูปภาพ 8" descr="SAM_0105 (2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928813"/>
            <a:ext cx="41433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867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ฐานน้ำส้มควันไม้ จากเตาเผาถ่าน</a:t>
            </a:r>
          </a:p>
        </p:txBody>
      </p:sp>
      <p:pic>
        <p:nvPicPr>
          <p:cNvPr id="9" name="รูปภาพ 8" descr="SAM_06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8" y="1676400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SAM_06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2714625"/>
            <a:ext cx="4333875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9699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ฐานเพาะเห็ดนางฟ้า/ฐานเลี้ยงไก่</a:t>
            </a:r>
          </a:p>
        </p:txBody>
      </p:sp>
      <p:pic>
        <p:nvPicPr>
          <p:cNvPr id="29700" name="รูปภาพ 3" descr="SAM_0230 (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143125"/>
            <a:ext cx="4214813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รูปภาพ 4" descr="SAM_051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2143125"/>
            <a:ext cx="40005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072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ฐานเลี้ยงกบ</a:t>
            </a:r>
          </a:p>
        </p:txBody>
      </p:sp>
      <p:pic>
        <p:nvPicPr>
          <p:cNvPr id="30724" name="รูปภาพ 3" descr="SAM_05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571625"/>
            <a:ext cx="4143375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รูปภาพ 4" descr="SAM_06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8" y="1643063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Picture 2" descr="C:\Users\Administrator\Desktop\งานโรงเรียน 28\268734_210028512459651_181419057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933450"/>
            <a:ext cx="11430000" cy="857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ามเหลี่ยมหน้าจั่ว 3"/>
          <p:cNvSpPr/>
          <p:nvPr/>
        </p:nvSpPr>
        <p:spPr>
          <a:xfrm>
            <a:off x="0" y="457200"/>
            <a:ext cx="9144000" cy="6449704"/>
          </a:xfrm>
          <a:prstGeom prst="triangle">
            <a:avLst/>
          </a:prstGeom>
          <a:solidFill>
            <a:srgbClr val="C6E6A2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1" name="Oval 2"/>
          <p:cNvSpPr>
            <a:spLocks noChangeArrowheads="1"/>
          </p:cNvSpPr>
          <p:nvPr/>
        </p:nvSpPr>
        <p:spPr bwMode="auto">
          <a:xfrm>
            <a:off x="3145808" y="1662751"/>
            <a:ext cx="2825088" cy="2405657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spcAft>
                <a:spcPts val="1000"/>
              </a:spcAft>
            </a:pPr>
            <a:endParaRPr lang="th-TH" sz="1800" dirty="0">
              <a:solidFill>
                <a:schemeClr val="tx1">
                  <a:lumMod val="85000"/>
                  <a:lumOff val="15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52" name="Oval 3"/>
          <p:cNvSpPr>
            <a:spLocks noChangeArrowheads="1"/>
          </p:cNvSpPr>
          <p:nvPr/>
        </p:nvSpPr>
        <p:spPr bwMode="auto">
          <a:xfrm>
            <a:off x="1591713" y="3782704"/>
            <a:ext cx="2904087" cy="2590800"/>
          </a:xfrm>
          <a:prstGeom prst="ellipse">
            <a:avLst/>
          </a:prstGeom>
          <a:solidFill>
            <a:srgbClr val="FFFF00"/>
          </a:solidFill>
          <a:ln w="63500" cmpd="thickThin">
            <a:solidFill>
              <a:srgbClr val="4F81BD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endParaRPr lang="en-US" sz="1600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2053" name="Oval 4"/>
          <p:cNvSpPr>
            <a:spLocks noChangeArrowheads="1"/>
          </p:cNvSpPr>
          <p:nvPr/>
        </p:nvSpPr>
        <p:spPr bwMode="auto">
          <a:xfrm>
            <a:off x="4569156" y="3782704"/>
            <a:ext cx="2974644" cy="2586038"/>
          </a:xfrm>
          <a:prstGeom prst="ellipse">
            <a:avLst/>
          </a:prstGeom>
          <a:solidFill>
            <a:srgbClr val="FFC000"/>
          </a:solidFill>
          <a:ln w="63500" cmpd="thickThin">
            <a:solidFill>
              <a:srgbClr val="C0504D"/>
            </a:solidFill>
            <a:round/>
            <a:headEnd/>
            <a:tailEnd/>
          </a:ln>
        </p:spPr>
        <p:txBody>
          <a:bodyPr/>
          <a:lstStyle/>
          <a:p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9" name="ลูกศรขึ้น-ลง 8"/>
          <p:cNvSpPr/>
          <p:nvPr/>
        </p:nvSpPr>
        <p:spPr>
          <a:xfrm rot="1862688">
            <a:off x="2583110" y="2884582"/>
            <a:ext cx="582506" cy="993574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0" name="ลูกศรขึ้น-ลง 9"/>
          <p:cNvSpPr/>
          <p:nvPr/>
        </p:nvSpPr>
        <p:spPr>
          <a:xfrm rot="19259286">
            <a:off x="5995926" y="2861006"/>
            <a:ext cx="582506" cy="1064260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1" name="ลูกศรขึ้น-ลง 10"/>
          <p:cNvSpPr/>
          <p:nvPr/>
        </p:nvSpPr>
        <p:spPr>
          <a:xfrm rot="16200000">
            <a:off x="4255528" y="5587773"/>
            <a:ext cx="568801" cy="975365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057" name="สี่เหลี่ยมผืนผ้า 13"/>
          <p:cNvSpPr>
            <a:spLocks noChangeArrowheads="1"/>
          </p:cNvSpPr>
          <p:nvPr/>
        </p:nvSpPr>
        <p:spPr bwMode="auto">
          <a:xfrm>
            <a:off x="2226435" y="6383684"/>
            <a:ext cx="4636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ordia New" pitchFamily="34" charset="-34"/>
              </a:rPr>
              <a:t>แนวคิดปรัชญาของเศรษฐกิจพอเพียง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803565" y="4075401"/>
            <a:ext cx="2466976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th-TH" sz="2000" b="1" dirty="0">
                <a:latin typeface="FreesiaUPC" pitchFamily="34" charset="-34"/>
                <a:cs typeface="FreesiaUPC" pitchFamily="34" charset="-34"/>
              </a:rPr>
              <a:t>กระบวนการจัดการความรู้  (</a:t>
            </a:r>
            <a:r>
              <a:rPr lang="en-US" sz="2000" b="1" dirty="0">
                <a:latin typeface="FreesiaUPC" pitchFamily="34" charset="-34"/>
                <a:cs typeface="FreesiaUPC" pitchFamily="34" charset="-34"/>
              </a:rPr>
              <a:t>Knowledge  management)</a:t>
            </a:r>
          </a:p>
          <a:p>
            <a:pPr algn="ctr">
              <a:spcAft>
                <a:spcPts val="1000"/>
              </a:spcAft>
            </a:pPr>
            <a:r>
              <a:rPr lang="th-TH" sz="2000" b="1" dirty="0">
                <a:latin typeface="FreesiaUPC" pitchFamily="34" charset="-34"/>
                <a:cs typeface="FreesiaUPC" pitchFamily="34" charset="-34"/>
              </a:rPr>
              <a:t>การจัดการเรียนรู้แบบแก้ปัญหาและทักษะผู้เรียนในศตวรรษที่ </a:t>
            </a:r>
            <a:r>
              <a:rPr lang="en-US" sz="2000" b="1" dirty="0">
                <a:latin typeface="FreesiaUPC" pitchFamily="34" charset="-34"/>
                <a:cs typeface="FreesiaUPC" pitchFamily="34" charset="-34"/>
              </a:rPr>
              <a:t>21 </a:t>
            </a:r>
            <a:endParaRPr lang="en-US" sz="2000" b="1" dirty="0" smtClean="0">
              <a:latin typeface="FreesiaUPC" pitchFamily="34" charset="-34"/>
              <a:cs typeface="FreesiaUPC" pitchFamily="34" charset="-34"/>
            </a:endParaRPr>
          </a:p>
          <a:p>
            <a:pPr algn="ctr">
              <a:spcAft>
                <a:spcPts val="1000"/>
              </a:spcAft>
            </a:pPr>
            <a:r>
              <a:rPr lang="en-US" sz="2000" b="1" dirty="0" smtClean="0">
                <a:latin typeface="FreesiaUPC" pitchFamily="34" charset="-34"/>
                <a:cs typeface="FreesiaUPC" pitchFamily="34" charset="-34"/>
              </a:rPr>
              <a:t>PBL &amp; Century Skills</a:t>
            </a:r>
            <a:endParaRPr lang="en-US" sz="20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4645854" y="4095705"/>
            <a:ext cx="289560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th-TH" sz="1900" b="1" dirty="0">
                <a:latin typeface="FreesiaUPC" pitchFamily="34" charset="-34"/>
                <a:cs typeface="FreesiaUPC" pitchFamily="34" charset="-34"/>
              </a:rPr>
              <a:t>การสร้างภาคีเครือข่ายต่างๆ (</a:t>
            </a:r>
            <a:r>
              <a:rPr lang="en-US" sz="1900" b="1" dirty="0">
                <a:latin typeface="FreesiaUPC" pitchFamily="34" charset="-34"/>
                <a:cs typeface="FreesiaUPC" pitchFamily="34" charset="-34"/>
              </a:rPr>
              <a:t>Network)</a:t>
            </a:r>
            <a:r>
              <a:rPr lang="th-TH" sz="1900" b="1" dirty="0">
                <a:latin typeface="FreesiaUPC" pitchFamily="34" charset="-34"/>
                <a:cs typeface="FreesiaUPC" pitchFamily="34" charset="-34"/>
              </a:rPr>
              <a:t>เครือข่ายโรงเรียนขนาดเล็ก </a:t>
            </a:r>
            <a:br>
              <a:rPr lang="th-TH" sz="1900" b="1" dirty="0">
                <a:latin typeface="FreesiaUPC" pitchFamily="34" charset="-34"/>
                <a:cs typeface="FreesiaUPC" pitchFamily="34" charset="-34"/>
              </a:rPr>
            </a:br>
            <a:r>
              <a:rPr lang="th-TH" sz="1900" b="1" dirty="0" smtClean="0">
                <a:latin typeface="FreesiaUPC" pitchFamily="34" charset="-34"/>
                <a:cs typeface="FreesiaUPC" pitchFamily="34" charset="-34"/>
              </a:rPr>
              <a:t>มูลนิธิ</a:t>
            </a:r>
            <a:r>
              <a:rPr lang="th-TH" sz="1900" b="1" dirty="0">
                <a:latin typeface="FreesiaUPC" pitchFamily="34" charset="-34"/>
                <a:cs typeface="FreesiaUPC" pitchFamily="34" charset="-34"/>
              </a:rPr>
              <a:t>เด็ก  เครือข่ายผู้ปกครอง  เครือข่ายครูสอนดี  เครือข่ายผู้นำชุมชน องค์กร หน่วยงานต่างๆ  นักเรียน ครู ผู้บริหาร คณะกรรมการสถานศึกษาขั้น</a:t>
            </a:r>
            <a:r>
              <a:rPr lang="th-TH" sz="1900" b="1" dirty="0" smtClean="0">
                <a:latin typeface="FreesiaUPC" pitchFamily="34" charset="-34"/>
                <a:cs typeface="FreesiaUPC" pitchFamily="34" charset="-34"/>
              </a:rPr>
              <a:t>พื้นฐาน</a:t>
            </a:r>
            <a:endParaRPr lang="th-TH" sz="1900" b="1" dirty="0"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352800" y="2337137"/>
            <a:ext cx="23742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cs typeface="FreesiaUPC" pitchFamily="34" charset="-34"/>
              </a:rPr>
              <a:t>บริบทชุมชนและ</a:t>
            </a:r>
            <a:r>
              <a:rPr lang="th-TH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cs typeface="FreesiaUPC" pitchFamily="34" charset="-34"/>
              </a:rPr>
              <a:t>สถานศึกษาทักษะ</a:t>
            </a: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cs typeface="FreesiaUPC" pitchFamily="34" charset="-34"/>
              </a:rPr>
              <a:t>อาชีพ  ทักษะชีวิต </a:t>
            </a:r>
            <a:r>
              <a:rPr lang="th-TH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cs typeface="FreesiaUPC" pitchFamily="34" charset="-34"/>
              </a:rPr>
              <a:t/>
            </a:r>
            <a:br>
              <a:rPr lang="th-TH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cs typeface="FreesiaUPC" pitchFamily="34" charset="-34"/>
              </a:rPr>
            </a:br>
            <a:r>
              <a:rPr lang="th-TH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cs typeface="FreesiaUPC" pitchFamily="34" charset="-34"/>
              </a:rPr>
              <a:t>ภูมิ</a:t>
            </a:r>
            <a:r>
              <a:rPr lang="th-TH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eesiaUPC" pitchFamily="34" charset="-34"/>
                <a:cs typeface="FreesiaUPC" pitchFamily="34" charset="-34"/>
              </a:rPr>
              <a:t>ปัญญาท้องถิ่น</a:t>
            </a:r>
            <a:endParaRPr lang="th-TH" sz="2000" dirty="0">
              <a:solidFill>
                <a:schemeClr val="tx1">
                  <a:lumMod val="85000"/>
                  <a:lumOff val="15000"/>
                </a:schemeClr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6512" y="0"/>
            <a:ext cx="308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33CC"/>
                </a:solidFill>
                <a:latin typeface="FreesiaUPC" pitchFamily="34" charset="-34"/>
                <a:cs typeface="FreesiaUPC" pitchFamily="34" charset="-34"/>
              </a:rPr>
              <a:t>โรงเรียนบ้านเขานางสางหัว</a:t>
            </a:r>
            <a:endParaRPr lang="th-TH" b="1" dirty="0">
              <a:solidFill>
                <a:srgbClr val="FF33CC"/>
              </a:solidFill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1747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ฐานเลี้ยงสุกร</a:t>
            </a:r>
          </a:p>
        </p:txBody>
      </p:sp>
      <p:pic>
        <p:nvPicPr>
          <p:cNvPr id="31748" name="รูปภาพ 3" descr="SAM_0167 (4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571625"/>
            <a:ext cx="419735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รูปภาพ 4" descr="SAM_03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28575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2771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ฐานบ้านพอเพียงประหยัดพลังงาน</a:t>
            </a:r>
          </a:p>
        </p:txBody>
      </p:sp>
      <p:pic>
        <p:nvPicPr>
          <p:cNvPr id="32772" name="รูปภาพ 3" descr="SAM_06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428750"/>
            <a:ext cx="40957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รูปภาพ 6" descr="DSC0424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6125"/>
            <a:ext cx="4143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379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การทำปุ๋ยอินทรีย์</a:t>
            </a:r>
          </a:p>
        </p:txBody>
      </p:sp>
      <p:pic>
        <p:nvPicPr>
          <p:cNvPr id="33796" name="รูปภาพ 3" descr="SAM_05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1428750"/>
            <a:ext cx="5715000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584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ความรู้ คู่คุณธรรม</a:t>
            </a:r>
          </a:p>
        </p:txBody>
      </p:sp>
      <p:pic>
        <p:nvPicPr>
          <p:cNvPr id="4" name="รูปภาพ 3" descr="DSC039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285875"/>
            <a:ext cx="7823200" cy="521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6867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นักเรียนรับเกียรติบัตร ปัจฉิมนิเทศ</a:t>
            </a:r>
          </a:p>
        </p:txBody>
      </p:sp>
      <p:pic>
        <p:nvPicPr>
          <p:cNvPr id="36868" name="รูปภาพ 3" descr="DSC0393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357313"/>
            <a:ext cx="31432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รูปภาพ 4" descr="DSC0396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75" y="1714500"/>
            <a:ext cx="54054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7891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กิจกรรมไหว้ครู</a:t>
            </a:r>
          </a:p>
        </p:txBody>
      </p:sp>
      <p:pic>
        <p:nvPicPr>
          <p:cNvPr id="37892" name="รูปภาพ 5" descr="DSC0419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35731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รูปภาพ 6" descr="DSC0418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2786063"/>
            <a:ext cx="420687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891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กิจกรรมวิถีพุทธ</a:t>
            </a:r>
          </a:p>
        </p:txBody>
      </p:sp>
      <p:pic>
        <p:nvPicPr>
          <p:cNvPr id="6" name="รูปภาพ 5" descr="523800_374948102542147_100000808826080_994503_93349737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1196975"/>
            <a:ext cx="3286125" cy="246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 descr="542879_184343715028131_1878633263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" y="3929063"/>
            <a:ext cx="333375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DSC042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438" y="1214438"/>
            <a:ext cx="3536950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รูปภาพ 9" descr="DSC0423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875" y="3857625"/>
            <a:ext cx="3571875" cy="267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9939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-26988"/>
            <a:ext cx="9180513" cy="1143001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กิจกรรมเข้าค่ายพักแรมลูกเสือเนตรารี</a:t>
            </a:r>
            <a:b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</a:br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ก้าวล้ำ...สู่ผู้นำอาเซียน</a:t>
            </a:r>
          </a:p>
        </p:txBody>
      </p:sp>
      <p:pic>
        <p:nvPicPr>
          <p:cNvPr id="39940" name="รูปภาพ 6" descr="425589_395069507188974_100000577832164_1436102_1732351567_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500188"/>
            <a:ext cx="44291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รูปภาพ 7" descr="484605_10151132794025470_944365561_n[2]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0" y="2643188"/>
            <a:ext cx="4022725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096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ลูกเสือ เนตรนารี อนุบาล</a:t>
            </a:r>
          </a:p>
        </p:txBody>
      </p:sp>
      <p:pic>
        <p:nvPicPr>
          <p:cNvPr id="8" name="รูปภาพ 7" descr="417702_395061310523127_100000577832164_1435936_2076789994_n.jpg"/>
          <p:cNvPicPr>
            <a:picLocks noChangeAspect="1"/>
          </p:cNvPicPr>
          <p:nvPr/>
        </p:nvPicPr>
        <p:blipFill>
          <a:blip r:embed="rId4">
            <a:lum bright="20000"/>
          </a:blip>
          <a:stretch>
            <a:fillRect/>
          </a:stretch>
        </p:blipFill>
        <p:spPr>
          <a:xfrm>
            <a:off x="285750" y="1785938"/>
            <a:ext cx="4959350" cy="385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รูปภาพ 8" descr="429054_395060377189887_100000577832164_1435917_704761626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63" y="1857375"/>
            <a:ext cx="2714625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1987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-26988"/>
            <a:ext cx="8894763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เครือข่ายโรงเรียนขนาดเล็ก ภาคกลาง</a:t>
            </a:r>
          </a:p>
        </p:txBody>
      </p:sp>
      <p:pic>
        <p:nvPicPr>
          <p:cNvPr id="41988" name="รูปภาพ 7" descr="420023_137669643018826_100003273725076_150929_1041994675_n[1]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285875"/>
            <a:ext cx="44942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รูปภาพ 8" descr="DSC03980 (3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3413" y="3581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สามเหลี่ยมหน้าจั่ว 26"/>
          <p:cNvSpPr/>
          <p:nvPr/>
        </p:nvSpPr>
        <p:spPr>
          <a:xfrm>
            <a:off x="0" y="457200"/>
            <a:ext cx="9144000" cy="6449704"/>
          </a:xfrm>
          <a:prstGeom prst="triangle">
            <a:avLst/>
          </a:prstGeom>
          <a:solidFill>
            <a:srgbClr val="C6E6A2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/>
          <p:cNvSpPr txBox="1"/>
          <p:nvPr/>
        </p:nvSpPr>
        <p:spPr>
          <a:xfrm>
            <a:off x="-36512" y="0"/>
            <a:ext cx="308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rgbClr val="FF33CC"/>
                </a:solidFill>
                <a:latin typeface="FreesiaUPC" pitchFamily="34" charset="-34"/>
                <a:cs typeface="FreesiaUPC" pitchFamily="34" charset="-34"/>
              </a:rPr>
              <a:t>โรงเรียนบ้านเขานางสางหัว</a:t>
            </a:r>
            <a:endParaRPr lang="th-TH" b="1" dirty="0">
              <a:solidFill>
                <a:srgbClr val="FF33CC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458088" y="1043536"/>
            <a:ext cx="2090637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cebook Letter Faces" pitchFamily="2" charset="0"/>
                <a:cs typeface="FreesiaUPC" pitchFamily="34" charset="-34"/>
              </a:rPr>
              <a:t>S</a:t>
            </a:r>
            <a:endParaRPr lang="th-TH" sz="2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cebook Letter Faces" pitchFamily="2" charset="0"/>
              <a:cs typeface="FreesiaUPC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209800" y="3021016"/>
            <a:ext cx="2420856" cy="4170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cebook Letter Faces" pitchFamily="2" charset="0"/>
                <a:cs typeface="FreesiaUPC" pitchFamily="34" charset="-34"/>
              </a:rPr>
              <a:t>K</a:t>
            </a:r>
            <a:endParaRPr lang="en-US" sz="26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acebook Letter Faces" pitchFamily="2" charset="0"/>
              <a:cs typeface="FreesiaUPC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36744" y="3332484"/>
            <a:ext cx="2470548" cy="41703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cebook Letter Faces" pitchFamily="2" charset="0"/>
                <a:cs typeface="FreesiaUPC" pitchFamily="34" charset="-34"/>
              </a:rPr>
              <a:t>N</a:t>
            </a:r>
            <a:endParaRPr lang="th-TH" sz="26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 rot="16200000">
            <a:off x="1880023" y="4405336"/>
            <a:ext cx="1763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กระบวนการจัดการความรู้</a:t>
            </a:r>
            <a:endParaRPr lang="th-TH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074392" y="3722681"/>
            <a:ext cx="7232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เครือ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ข่าย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3610488" y="1284281"/>
            <a:ext cx="2008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การ</a:t>
            </a:r>
            <a:r>
              <a:rPr lang="th-TH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บริหาร</a:t>
            </a:r>
          </a:p>
          <a:p>
            <a:pPr algn="ctr"/>
            <a:r>
              <a:rPr lang="th-TH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</a:t>
            </a:r>
            <a:endParaRPr lang="th-TH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  <a:p>
            <a:r>
              <a:rPr lang="th-TH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  </a:t>
            </a:r>
            <a:r>
              <a:rPr lang="th-TH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ปศพ</a:t>
            </a:r>
            <a:r>
              <a:rPr lang="th-TH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.</a:t>
            </a:r>
            <a:endParaRPr lang="th-TH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3520640" y="5705861"/>
            <a:ext cx="1600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effectLst>
                  <a:glow rad="101600">
                    <a:srgbClr val="003300">
                      <a:alpha val="60000"/>
                    </a:srgbClr>
                  </a:glow>
                </a:effectLst>
                <a:latin typeface="Facebook Letter Faces" pitchFamily="2" charset="0"/>
              </a:rPr>
              <a:t>MODEL</a:t>
            </a:r>
          </a:p>
        </p:txBody>
      </p:sp>
      <p:sp>
        <p:nvSpPr>
          <p:cNvPr id="20" name="ม้วนกระดาษแนวนอน 19"/>
          <p:cNvSpPr/>
          <p:nvPr/>
        </p:nvSpPr>
        <p:spPr>
          <a:xfrm>
            <a:off x="2362200" y="6068935"/>
            <a:ext cx="4531003" cy="650313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iaUPC" pitchFamily="34" charset="-34"/>
                <a:cs typeface="FreesiaUPC" pitchFamily="34" charset="-34"/>
              </a:rPr>
              <a:t>รูปแบบบริหารโรงเรียน</a:t>
            </a:r>
            <a:r>
              <a:rPr lang="th-TH" sz="3200" b="1" dirty="0" smtClean="0">
                <a:solidFill>
                  <a:srgbClr val="00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iaUPC" pitchFamily="34" charset="-34"/>
                <a:cs typeface="FreesiaUPC" pitchFamily="34" charset="-34"/>
              </a:rPr>
              <a:t>ชุมชน</a:t>
            </a:r>
            <a:endParaRPr lang="th-TH" sz="3200" b="1" dirty="0">
              <a:solidFill>
                <a:srgbClr val="00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3724164" y="3613188"/>
            <a:ext cx="167238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บริบทชุมชน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iaUPC" pitchFamily="34" charset="-34"/>
                <a:cs typeface="FreesiaUPC" pitchFamily="34" charset="-34"/>
              </a:rPr>
              <a:t> 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iaUPC" pitchFamily="34" charset="-34"/>
              <a:cs typeface="FreesiaUPC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3011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-26988"/>
            <a:ext cx="8894763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มูลนิธิเด็กพาทัศนศึกษาฟรี</a:t>
            </a:r>
          </a:p>
        </p:txBody>
      </p:sp>
      <p:pic>
        <p:nvPicPr>
          <p:cNvPr id="43012" name="รูปภาพ 5" descr="528591_389377657747519_100000258630139_1526223_740829661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447800"/>
            <a:ext cx="38417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รูปภาพ 6" descr="DSC0398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819400"/>
            <a:ext cx="4150519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4035" name="ชื่อเรื่อง 1"/>
          <p:cNvSpPr>
            <a:spLocks noGrp="1"/>
          </p:cNvSpPr>
          <p:nvPr>
            <p:ph type="title"/>
          </p:nvPr>
        </p:nvSpPr>
        <p:spPr>
          <a:xfrm>
            <a:off x="285750" y="-26988"/>
            <a:ext cx="8894763" cy="1143001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ประชุมสัมมนาเครือข่ายโรงเรียนขนาดเล็ก เขตภาคกลาง</a:t>
            </a:r>
          </a:p>
        </p:txBody>
      </p:sp>
      <p:pic>
        <p:nvPicPr>
          <p:cNvPr id="44036" name="รูปภาพ 5" descr="427091_170288409756949_100003273725076_229474_1470216086_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163638"/>
            <a:ext cx="8643937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การร่วมเสวนาแลกเปลี่ยนเรียนรู้กับเครือข่ายต่างๆ</a:t>
            </a:r>
            <a:endParaRPr lang="th-TH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1143000"/>
            <a:ext cx="3443287" cy="229552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" y="3759200"/>
            <a:ext cx="3429000" cy="22860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905000"/>
            <a:ext cx="5007372" cy="332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5059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เครือข่ายครูสอนดี จังหวัดกาญจนบุรี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6004805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598426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5984266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063" name="รูปภาพ 7" descr="SAM_034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1071563"/>
            <a:ext cx="6500813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th-TH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วางแผนงาน ณ </a:t>
            </a:r>
            <a:r>
              <a:rPr lang="th-TH" dirty="0" err="1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ร.ร.</a:t>
            </a:r>
            <a:r>
              <a:rPr lang="th-TH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บ้านเขานางสางหัว</a:t>
            </a:r>
            <a:endParaRPr lang="th-TH" dirty="0">
              <a:solidFill>
                <a:srgbClr val="FFC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7351" name="รูปภาพ 8" descr="SAM_035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88" y="12858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8371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ภาพวงเสวนา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5" name="รูปภาพ 8" descr="SAM_039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0" y="1357313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939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ภาพวงเสวนา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9" name="รูปภาพ 8" descr="SAM_039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88" y="1285875"/>
            <a:ext cx="61436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th-TH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การนำวงเสวนาไปขยายผลในโรงเรียน</a:t>
            </a:r>
            <a:endParaRPr lang="th-TH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0423" name="รูปภาพ 7" descr="SAM_0201 (3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38" y="1285875"/>
            <a:ext cx="6357937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144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ภาพวงเสวนาในโรงเรียน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47" name="รูปภาพ 7" descr="SAM_0197 (3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75" y="1143000"/>
            <a:ext cx="6691313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2467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ภาพวงเสวนา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2471" name="รูปภาพ 7" descr="SAM_0196 (3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313" y="1143000"/>
            <a:ext cx="6334125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3950" y="1981200"/>
            <a:ext cx="7010400" cy="2831544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SKN </a:t>
            </a:r>
            <a:r>
              <a:rPr lang="en-US" sz="5400" dirty="0" smtClean="0"/>
              <a:t>MODAL</a:t>
            </a:r>
            <a:endParaRPr lang="th-TH" sz="5400" dirty="0" smtClean="0"/>
          </a:p>
          <a:p>
            <a:pPr algn="ctr"/>
            <a:r>
              <a:rPr lang="th-TH" sz="4000" dirty="0" smtClean="0"/>
              <a:t>    </a:t>
            </a:r>
            <a:r>
              <a:rPr lang="th-TH" sz="4400" b="1" dirty="0" smtClean="0"/>
              <a:t>โรงเรียนบ้านเขานางสางหัว</a:t>
            </a:r>
            <a:endParaRPr lang="th-TH" sz="4000" b="1" dirty="0" smtClean="0"/>
          </a:p>
          <a:p>
            <a:pPr algn="ctr"/>
            <a:r>
              <a:rPr lang="th-TH" sz="4000" dirty="0" smtClean="0"/>
              <a:t>     อ.เลาขวัญ   จ.กาญจนบุรี</a:t>
            </a:r>
          </a:p>
          <a:p>
            <a:pPr algn="ctr"/>
            <a:r>
              <a:rPr lang="th-TH" sz="4000" dirty="0" smtClean="0"/>
              <a:t>สังกัด  </a:t>
            </a:r>
            <a:r>
              <a:rPr lang="th-TH" sz="4000" dirty="0" err="1" smtClean="0"/>
              <a:t>สพป.กจ</a:t>
            </a:r>
            <a:r>
              <a:rPr lang="th-TH" sz="4000" dirty="0" smtClean="0"/>
              <a:t>.</a:t>
            </a:r>
            <a:r>
              <a:rPr lang="en-US" sz="4000" dirty="0" smtClean="0"/>
              <a:t>4</a:t>
            </a:r>
            <a:endParaRPr lang="th-TH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3491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วงเสวนาขยายผลสู่ชุมชน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495" name="รูปภาพ 7" descr="SAM_0218 (3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88" y="1071563"/>
            <a:ext cx="6500812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4515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วงเสวนาขยายผลสู่ชุมชน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519" name="รูปภาพ 8" descr="SAM_0204 (3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313" y="1214438"/>
            <a:ext cx="6310312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5539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วงเสวนาขยายผลสู่ชุมชน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43" name="รูปภาพ 7" descr="DSC0430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63" y="1143000"/>
            <a:ext cx="61912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CIM\100OLYMP\P9151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9144000" cy="114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6563" name="ชื่อเรื่อง 1"/>
          <p:cNvSpPr>
            <a:spLocks noGrp="1"/>
          </p:cNvSpPr>
          <p:nvPr>
            <p:ph type="title"/>
          </p:nvPr>
        </p:nvSpPr>
        <p:spPr>
          <a:xfrm>
            <a:off x="950913" y="-26988"/>
            <a:ext cx="8229600" cy="1143001"/>
          </a:xfrm>
        </p:spPr>
        <p:txBody>
          <a:bodyPr/>
          <a:lstStyle/>
          <a:p>
            <a:pPr algn="r" eaLnBrk="1" hangingPunct="1"/>
            <a:r>
              <a:rPr lang="th-TH" smtClean="0">
                <a:solidFill>
                  <a:srgbClr val="FFC000"/>
                </a:solidFill>
                <a:latin typeface="Tahoma" pitchFamily="34" charset="0"/>
                <a:cs typeface="Tahoma" pitchFamily="34" charset="0"/>
              </a:rPr>
              <a:t>ภาพที่ระลึก</a:t>
            </a:r>
          </a:p>
        </p:txBody>
      </p:sp>
      <p:pic>
        <p:nvPicPr>
          <p:cNvPr id="5" name="Picture 3" descr="F: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872" y="6041827"/>
            <a:ext cx="1703059" cy="69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F:\untitled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2416" y="5962946"/>
            <a:ext cx="1038016" cy="706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Documents and Settings\DELL\My Documents\สสค\รูปโครงการ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5233" y="5949280"/>
            <a:ext cx="1323031" cy="720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567" name="รูปภาพ 7" descr="DSC0431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0" y="1160463"/>
            <a:ext cx="6286500" cy="471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th-TH" dirty="0" smtClean="0"/>
              <a:t>รางวัลและความสำเร็จ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04800" y="11430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 lvl="0">
              <a:buFont typeface="+mj-cs"/>
              <a:buAutoNum type="thaiNumPeriod"/>
            </a:pPr>
            <a:r>
              <a:rPr lang="th-TH" dirty="0" smtClean="0">
                <a:latin typeface="Times New Roman"/>
                <a:ea typeface="Times New Roman"/>
                <a:cs typeface="Angsana New"/>
              </a:rPr>
              <a:t>ได้รับ</a:t>
            </a:r>
            <a:r>
              <a:rPr lang="th-TH" dirty="0">
                <a:latin typeface="Times New Roman"/>
                <a:ea typeface="Times New Roman"/>
                <a:cs typeface="Angsana New"/>
              </a:rPr>
              <a:t>รางวัลผ่านการประเมินเป็นสถานศึกษาพอเพียง ปี ๒๕๕๕    ของ </a:t>
            </a:r>
            <a:r>
              <a:rPr lang="th-TH" dirty="0" err="1">
                <a:latin typeface="Times New Roman"/>
                <a:ea typeface="Times New Roman"/>
                <a:cs typeface="Angsana New"/>
              </a:rPr>
              <a:t>สพฐ</a:t>
            </a:r>
            <a:r>
              <a:rPr lang="th-TH" dirty="0">
                <a:latin typeface="Times New Roman"/>
                <a:ea typeface="Times New Roman"/>
                <a:cs typeface="Angsana New"/>
              </a:rPr>
              <a:t>.</a:t>
            </a:r>
            <a:endParaRPr lang="en-US" sz="2400" dirty="0">
              <a:latin typeface="Times New Roman"/>
              <a:ea typeface="Times New Roman"/>
              <a:cs typeface="Angsana New"/>
            </a:endParaRPr>
          </a:p>
          <a:p>
            <a:pPr lvl="0">
              <a:buFont typeface="+mj-cs"/>
              <a:buAutoNum type="thaiNumPeriod"/>
            </a:pPr>
            <a:r>
              <a:rPr lang="th-TH" dirty="0">
                <a:latin typeface="Times New Roman"/>
                <a:ea typeface="Times New Roman"/>
                <a:cs typeface="Angsana New"/>
              </a:rPr>
              <a:t>โรงเรียนมีผลสัมฤทธิ์ทางการเรียนเฉลี่ย  อยู่ในระดับที่  </a:t>
            </a:r>
            <a:r>
              <a:rPr lang="en-US" dirty="0">
                <a:latin typeface="Angsana New"/>
                <a:ea typeface="Times New Roman"/>
                <a:cs typeface="Angsana New"/>
              </a:rPr>
              <a:t>17 </a:t>
            </a:r>
            <a:r>
              <a:rPr lang="th-TH" dirty="0">
                <a:latin typeface="Angsana New"/>
                <a:ea typeface="Times New Roman"/>
                <a:cs typeface="Angsana New"/>
              </a:rPr>
              <a:t> ของโรงเรียนขนาดเล็ก</a:t>
            </a:r>
            <a:r>
              <a:rPr lang="en-US" dirty="0">
                <a:latin typeface="Angsana New"/>
                <a:ea typeface="Times New Roman"/>
                <a:cs typeface="Angsana New"/>
              </a:rPr>
              <a:t>.</a:t>
            </a:r>
            <a:r>
              <a:rPr lang="th-TH" dirty="0">
                <a:latin typeface="Angsana New"/>
                <a:ea typeface="Times New Roman"/>
                <a:cs typeface="Angsana New"/>
              </a:rPr>
              <a:t>ของ </a:t>
            </a:r>
            <a:r>
              <a:rPr lang="th-TH" dirty="0" err="1">
                <a:latin typeface="Angsana New"/>
                <a:ea typeface="Times New Roman"/>
                <a:cs typeface="Angsana New"/>
              </a:rPr>
              <a:t>สพป.กจ</a:t>
            </a:r>
            <a:r>
              <a:rPr lang="th-TH" dirty="0">
                <a:latin typeface="Angsana New"/>
                <a:ea typeface="Times New Roman"/>
                <a:cs typeface="Angsana New"/>
              </a:rPr>
              <a:t>.</a:t>
            </a:r>
            <a:r>
              <a:rPr lang="en-US" dirty="0">
                <a:latin typeface="Angsana New"/>
                <a:ea typeface="Times New Roman"/>
                <a:cs typeface="Angsana New"/>
              </a:rPr>
              <a:t>4 </a:t>
            </a:r>
            <a:r>
              <a:rPr lang="th-TH" dirty="0">
                <a:latin typeface="Angsana New"/>
                <a:ea typeface="Times New Roman"/>
                <a:cs typeface="Angsana New"/>
              </a:rPr>
              <a:t>   จากจำนวน    ๔๓   โรงเรียน</a:t>
            </a:r>
            <a:endParaRPr lang="en-US" sz="2400" dirty="0">
              <a:latin typeface="Times New Roman"/>
              <a:ea typeface="Times New Roman"/>
              <a:cs typeface="Angsana New"/>
            </a:endParaRPr>
          </a:p>
          <a:p>
            <a:pPr lvl="0">
              <a:buFont typeface="+mj-cs"/>
              <a:buAutoNum type="thaiNumPeriod"/>
            </a:pPr>
            <a:r>
              <a:rPr lang="th-TH" dirty="0">
                <a:latin typeface="Times New Roman"/>
                <a:ea typeface="Times New Roman"/>
                <a:cs typeface="Angsana New"/>
              </a:rPr>
              <a:t>นักเรียนสามารถอ่านออกเขียนได้ผ่านเกณฑ์มาตรฐานการศึกษา</a:t>
            </a:r>
            <a:endParaRPr lang="en-US" sz="2400" dirty="0">
              <a:latin typeface="Times New Roman"/>
              <a:ea typeface="Times New Roman"/>
              <a:cs typeface="Angsana New"/>
            </a:endParaRPr>
          </a:p>
          <a:p>
            <a:pPr marL="685800">
              <a:spcAft>
                <a:spcPts val="0"/>
              </a:spcAft>
            </a:pPr>
            <a:r>
              <a:rPr lang="th-TH" dirty="0">
                <a:latin typeface="Times New Roman"/>
                <a:ea typeface="Times New Roman"/>
                <a:cs typeface="Angsana New"/>
              </a:rPr>
              <a:t>(</a:t>
            </a:r>
            <a:r>
              <a:rPr lang="th-TH" dirty="0">
                <a:solidFill>
                  <a:srgbClr val="FF0000"/>
                </a:solidFill>
                <a:latin typeface="Times New Roman"/>
                <a:ea typeface="Times New Roman"/>
                <a:cs typeface="Angsana New"/>
              </a:rPr>
              <a:t>เพิ่มข้อมูลผลสัมฤทธิ์ลงไปด้วย)</a:t>
            </a:r>
            <a:endParaRPr lang="en-US" sz="2400" dirty="0">
              <a:latin typeface="Times New Roman"/>
              <a:ea typeface="Times New Roman"/>
              <a:cs typeface="Angsana New"/>
            </a:endParaRPr>
          </a:p>
          <a:p>
            <a:pPr marL="0" lvl="0" indent="0">
              <a:buNone/>
            </a:pPr>
            <a:r>
              <a:rPr lang="th-TH" dirty="0" smtClean="0">
                <a:latin typeface="Times New Roman"/>
                <a:ea typeface="Times New Roman"/>
                <a:cs typeface="Angsana New"/>
              </a:rPr>
              <a:t>๔. โรงเรียน</a:t>
            </a:r>
            <a:r>
              <a:rPr lang="th-TH" dirty="0">
                <a:latin typeface="Times New Roman"/>
                <a:ea typeface="Times New Roman"/>
                <a:cs typeface="Angsana New"/>
              </a:rPr>
              <a:t>ได้พัฒนาสถานศึกษา   จัดเป็นแหล่งเรียนรู้ด้านการเกษตรพอเพียงในโรงเรียน โดยได้การมีส่วนร่วมจาก มูลนิธิเด็ก และชุมชนบ้านเขานางสางหัว  สามารถให้บริการชุมชน และเป็นสถานศึกษาที่ให้บริการชุมชน และหน่วยงานต่างๆ ในการศึกษาดูงาน จัดอบรมสัมมนา และจัดค่ายลูกเสือของกลุ่มโรงเรียน และค่ายระดับปฐมวัย ปีการศึกษา </a:t>
            </a:r>
            <a:r>
              <a:rPr lang="th-TH" dirty="0" smtClean="0">
                <a:latin typeface="Times New Roman"/>
                <a:ea typeface="Times New Roman"/>
                <a:cs typeface="Angsana New"/>
              </a:rPr>
              <a:t>๒๕๕๕</a:t>
            </a:r>
            <a:endParaRPr lang="en-US" sz="2400" dirty="0">
              <a:latin typeface="Times New Roman"/>
              <a:ea typeface="Times New Roman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419381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5410200"/>
          </a:xfrm>
        </p:spPr>
        <p:txBody>
          <a:bodyPr>
            <a:normAutofit lnSpcReduction="10000"/>
          </a:bodyPr>
          <a:lstStyle/>
          <a:p>
            <a:pPr lvl="0">
              <a:buFont typeface="+mj-cs"/>
              <a:buAutoNum type="thaiNumPeriod"/>
            </a:pP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บุคลากรได้รับการเลื่อน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วิทย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ฐานะที่สูงขึ้น และเลื่อนขั้น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พิเศษ</a:t>
            </a:r>
          </a:p>
          <a:p>
            <a:pPr marL="0" lvl="0" indent="0">
              <a:buNone/>
            </a:pP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     นางสาว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มานิดา  สังข์วรรณะ      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มี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วิทย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ฐานะ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สูงขึ้น        </a:t>
            </a:r>
            <a:r>
              <a:rPr lang="th-TH" sz="2400" b="1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ครู </a:t>
            </a:r>
            <a:r>
              <a:rPr lang="th-TH" sz="2400" b="1" dirty="0" err="1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คศ</a:t>
            </a:r>
            <a:r>
              <a:rPr lang="th-TH" sz="2400" b="1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.๒    ชำนาญการ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685800" lvl="0"/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นางอัมพร          บัวแตง      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มี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วิทย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ฐานะ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สูงขึ้น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  </a:t>
            </a:r>
            <a:r>
              <a:rPr lang="en-US" sz="2400" b="1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ครู </a:t>
            </a:r>
            <a:r>
              <a:rPr lang="th-TH" sz="2400" b="1" dirty="0" err="1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คศ</a:t>
            </a:r>
            <a:r>
              <a:rPr lang="th-TH" sz="2400" b="1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.๓    </a:t>
            </a:r>
            <a:r>
              <a:rPr lang="th-TH" sz="2400" b="1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ชำนาญ</a:t>
            </a:r>
            <a:r>
              <a:rPr lang="th-TH" sz="2400" b="1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การพิเศษ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lvl="0" indent="0">
              <a:buNone/>
            </a:pP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     และได้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เลื่อนขั้นพิเศษ    ๒  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ขั้น</a:t>
            </a:r>
          </a:p>
          <a:p>
            <a:pPr marL="685800" lvl="0"/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นายวิทยา  </a:t>
            </a:r>
            <a:r>
              <a:rPr lang="th-TH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จันทร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โคตร         มี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วิทย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ฐานะสูงขึ้น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  </a:t>
            </a:r>
            <a:r>
              <a:rPr lang="en-US" sz="2400" b="1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ครู </a:t>
            </a:r>
            <a:r>
              <a:rPr lang="th-TH" sz="2400" b="1" dirty="0" err="1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คศ</a:t>
            </a:r>
            <a:r>
              <a:rPr lang="th-TH" sz="2400" b="1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.๓    ชำนาญการ</a:t>
            </a:r>
            <a:r>
              <a:rPr lang="th-TH" sz="2400" b="1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พิเศษ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685800" lvl="0"/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นางสาวภัทร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นันท์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</a:t>
            </a:r>
            <a:r>
              <a:rPr lang="th-TH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เพิ่มพูล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ได้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เลื่อนขั้นพิเศษ    ๒  ขั้น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0" lvl="0" indent="0">
              <a:buNone/>
            </a:pP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๒. บุ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คลการได้รับรางวัลจากสำนักงานเขตพื้นที่การศึกษาประถมศึกษากาญจนบุรีเขต  ๔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685800" lvl="0"/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นางสาวภัทร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นันท์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เพิ่มพูล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 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ผู้บริหารโรงเรียนดีเด่น  ในงานวันครู </a:t>
            </a:r>
            <a:r>
              <a:rPr lang="en-US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16 </a:t>
            </a:r>
            <a:r>
              <a:rPr lang="th-TH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มกราคม </a:t>
            </a:r>
            <a:r>
              <a:rPr lang="en-US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2556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685800" lvl="0"/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นายวิทยา </a:t>
            </a:r>
            <a:r>
              <a:rPr lang="en-US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 </a:t>
            </a:r>
            <a:r>
              <a:rPr lang="th-TH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</a:t>
            </a:r>
            <a:r>
              <a:rPr lang="th-TH" sz="2400" dirty="0" err="1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จันทร</a:t>
            </a:r>
            <a:r>
              <a:rPr lang="th-TH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โคตร         ได้รางวัล ครูดีเด่น     </a:t>
            </a:r>
            <a:r>
              <a:rPr lang="th-TH" sz="24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    </a:t>
            </a:r>
            <a:r>
              <a:rPr lang="th-TH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ในงานวันครู </a:t>
            </a:r>
            <a:r>
              <a:rPr lang="en-US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16 </a:t>
            </a:r>
            <a:r>
              <a:rPr lang="th-TH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มกราคม </a:t>
            </a:r>
            <a:r>
              <a:rPr lang="en-US" sz="24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2556</a:t>
            </a:r>
          </a:p>
          <a:p>
            <a:pPr marL="685800" lvl="0"/>
            <a:r>
              <a:rPr lang="en-US" sz="2400" dirty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 </a:t>
            </a:r>
            <a:r>
              <a:rPr lang="th-TH" sz="24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นางอัมพร  บัวแตง                  ได้รางวัล ครูปฐมวัยดีเด่น ปี </a:t>
            </a:r>
            <a:r>
              <a:rPr lang="en-US" sz="2400" dirty="0" smtClean="0">
                <a:solidFill>
                  <a:prstClr val="black"/>
                </a:solidFill>
                <a:latin typeface="Angsana New"/>
                <a:ea typeface="Times New Roman"/>
                <a:cs typeface="Angsana New"/>
              </a:rPr>
              <a:t>2554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0" lvl="0" indent="0">
              <a:buNone/>
            </a:pP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๓. ผู้บริหาร 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นางสาวภัทร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นันท์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</a:t>
            </a:r>
            <a:r>
              <a:rPr lang="th-TH" sz="2400" dirty="0" err="1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เพิ่มพูล</a:t>
            </a:r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ได้รางวัล คุรุคุณธรรม  ระดับเหรียญทองแดง จากคุรุสภาในงานวันครู  ๑๖  มกราคม ๒๕๕๖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lvl="0"/>
            <a:r>
              <a:rPr lang="th-TH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รางวัลครูสอนดี  นายวิทยา  </a:t>
            </a:r>
            <a:r>
              <a:rPr lang="th-TH" sz="2400" dirty="0" err="1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จันทร</a:t>
            </a:r>
            <a:r>
              <a:rPr lang="th-TH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โคตร     ปี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2554</a:t>
            </a:r>
            <a:endParaRPr lang="en-US" sz="18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endParaRPr lang="th-TH" sz="7200" dirty="0" smtClean="0"/>
          </a:p>
          <a:p>
            <a:endParaRPr lang="th-TH" sz="7200" dirty="0"/>
          </a:p>
        </p:txBody>
      </p:sp>
    </p:spTree>
    <p:extLst>
      <p:ext uri="{BB962C8B-B14F-4D97-AF65-F5344CB8AC3E}">
        <p14:creationId xmlns:p14="http://schemas.microsoft.com/office/powerpoint/2010/main" val="21267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th-TH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ข้อเสนอเพื่อพัฒนาต่อไป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</a:br>
            <a:endParaRPr lang="th-TH" sz="66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953000"/>
          </a:xfrm>
        </p:spPr>
        <p:txBody>
          <a:bodyPr>
            <a:normAutofit fontScale="77500" lnSpcReduction="20000"/>
          </a:bodyPr>
          <a:lstStyle/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โรงเรียน</a:t>
            </a:r>
            <a:r>
              <a:rPr lang="th-TH" sz="2200" b="1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จะพัฒนาโรงเรียนให้เป็นโรงเรียนของชุมชน เพื่อชุมชน และโดยชุมชน  (เพื่อให้ชุมชนมีส่วนร่วมในการพัฒนาโรงเรียน และส่งเสริมให้นักเรียนมาเรียนมากขึ้น)  จึงอยากขอความอนุเคราะห์งบประมาณในการจัดค่าตอบแทนวิทยากร ครูภูมิปัญญาท้องถิ่น ครูจิตรอาสา เพราะปัจจุบัน ครูดังกล่าวที่มาช่วยโรงเรียน ยังไม่เคยได้ค่าตอบแทนในระบบราชการ</a:t>
            </a:r>
            <a:endParaRPr lang="en-US" sz="17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lvl="0" algn="ctr">
              <a:buFont typeface="+mj-cs"/>
              <a:buAutoNum type="thaiNumPeriod"/>
            </a:pPr>
            <a:r>
              <a:rPr lang="th-TH" sz="2200" b="1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โรงเรียนจะจัดโรงเรียนให้เป็นศูนย์การเรียนรู้ของชุมชน และฝึกทักษะชีวิต และทักษะอาชีพต่างๆ  จึงอยาก</a:t>
            </a:r>
            <a:r>
              <a:rPr lang="th-TH" sz="2200" b="1" dirty="0">
                <a:solidFill>
                  <a:srgbClr val="FF0000"/>
                </a:solidFill>
                <a:latin typeface="Times New Roman"/>
                <a:ea typeface="Times New Roman"/>
                <a:cs typeface="Angsana New"/>
              </a:rPr>
              <a:t>ให้ </a:t>
            </a:r>
            <a:r>
              <a:rPr lang="th-TH" sz="22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Angsana New"/>
              </a:rPr>
              <a:t>สพป.กจ</a:t>
            </a:r>
            <a:r>
              <a:rPr lang="th-TH" sz="2200" b="1" dirty="0" smtClean="0">
                <a:solidFill>
                  <a:srgbClr val="FF0000"/>
                </a:solidFill>
                <a:latin typeface="Times New Roman"/>
                <a:ea typeface="Times New Roman"/>
                <a:cs typeface="Angsana New"/>
              </a:rPr>
              <a:t>.๔ และมูลนิธิเด็ก </a:t>
            </a: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จัดสรรบุคลากรให้</a:t>
            </a:r>
            <a:r>
              <a:rPr lang="th-TH" sz="2200" b="1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เพียงพอ และงบประมาณในการพัฒนาแหล่งเรียนรู้ให้ดีขึ้น และพร้อมให้บริการ เพื่อทางการศึกษาและประโยชน์ต่อส่วนรวม</a:t>
            </a:r>
            <a:endParaRPr lang="en-US" sz="17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lvl="0">
              <a:buFont typeface="+mj-cs"/>
              <a:buAutoNum type="thaiNumPeriod"/>
            </a:pPr>
            <a:r>
              <a:rPr lang="th-TH" sz="2200" b="1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โรงเรียนจะประสานเครือข่ายต่างๆ ให้มาร่วมพัฒนาโรงเรียนอย่างต่อเนื่อง เพื่อให้โรงเรียนมีคุณภาพ ศักยภาพสูงขึ้น</a:t>
            </a: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ต่อไป</a:t>
            </a:r>
          </a:p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พัฒนาห้องสมุดและระบบ 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ICT </a:t>
            </a: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ในโรงเรียนเพื่อการสื่อสาร และเทคโนโลยีคอมพิวเตอร์ และให้บริการนักเรียนและชุมชน</a:t>
            </a:r>
          </a:p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ซ่อมแซมอาคารสีส้ม ภายในอาคาร  และจัดห้องเรียนให้มีแหล่งเรียนรู้ครบวงจร มีสื่อต่างๆ และวัสดุอุปกรณ์ครบ</a:t>
            </a:r>
          </a:p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จัดฐานเรียนรู้รอบบริเวณทั่วโรงเรียน และบริเวณหลังโรงเรียน บนเขานางสางหัว และหน้าโรงเรียนบริเวณส่วนป่า</a:t>
            </a:r>
          </a:p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สร้างรั่วโรงเรียนเพื่อรักษาความปลอดภัย</a:t>
            </a:r>
          </a:p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จัดซื้อ จัดหา บริจาคที่ดินบริเวณหน้าโรงเรียน  (ทอดผ้าป่าการศึกษา)</a:t>
            </a:r>
          </a:p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จัดศูนย์กีฬาชุมชน เพื่อชุมชน และโดยชุมชน</a:t>
            </a:r>
          </a:p>
          <a:p>
            <a:pPr lvl="0">
              <a:buFont typeface="+mj-cs"/>
              <a:buAutoNum type="thaiNumPeriod"/>
            </a:pPr>
            <a:r>
              <a:rPr lang="th-TH" sz="22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พัฒนาให้เด็กเก่ง ดี  มีความสุข และมีเครือข่ายสภาเด็ก  </a:t>
            </a:r>
            <a:endParaRPr lang="en-US" sz="17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0" lvl="0" indent="0">
              <a:buNone/>
            </a:pPr>
            <a:r>
              <a:rPr lang="th-TH" sz="2200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         </a:t>
            </a:r>
            <a:r>
              <a:rPr lang="th-TH" sz="30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สรุปผล</a:t>
            </a:r>
            <a:r>
              <a:rPr lang="th-TH" sz="3000" b="1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การดำเนินงานในภาพรวม</a:t>
            </a:r>
            <a:endParaRPr lang="en-US" sz="2200" dirty="0">
              <a:solidFill>
                <a:prstClr val="black"/>
              </a:solidFill>
              <a:latin typeface="Times New Roman"/>
              <a:ea typeface="Times New Roman"/>
              <a:cs typeface="Angsana New"/>
            </a:endParaRPr>
          </a:p>
          <a:p>
            <a:pPr marL="0" lvl="0" indent="0">
              <a:buNone/>
              <a:tabLst>
                <a:tab pos="685800" algn="l"/>
                <a:tab pos="914400" algn="l"/>
              </a:tabLst>
            </a:pPr>
            <a:r>
              <a:rPr lang="th-TH" sz="2200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	</a:t>
            </a:r>
            <a:r>
              <a:rPr lang="th-TH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ผล</a:t>
            </a:r>
            <a:r>
              <a:rPr lang="th-TH" sz="2400" b="1" dirty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การดำเนินงานใน</a:t>
            </a:r>
            <a:r>
              <a:rPr lang="th-TH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Angsana New"/>
              </a:rPr>
              <a:t>ภาพรวม </a:t>
            </a:r>
            <a:r>
              <a:rPr lang="th-TH" sz="2400" dirty="0" smtClean="0">
                <a:solidFill>
                  <a:prstClr val="black"/>
                </a:solidFill>
                <a:latin typeface="Angsana New"/>
                <a:ea typeface="Times New Roman"/>
                <a:cs typeface="+mj-cs"/>
              </a:rPr>
              <a:t>โรงเรียน</a:t>
            </a:r>
            <a:r>
              <a:rPr lang="th-TH" sz="2400" dirty="0">
                <a:solidFill>
                  <a:prstClr val="black"/>
                </a:solidFill>
                <a:latin typeface="Angsana New"/>
                <a:ea typeface="Times New Roman"/>
                <a:cs typeface="+mj-cs"/>
              </a:rPr>
              <a:t>ได้พัฒนาทั้งด้านการเรียนการสอนของผู้เรียนให้มีประสิทธิภาพสูงขึ้น พัฒนาภูมิ</a:t>
            </a:r>
            <a:r>
              <a:rPr lang="th-TH" sz="2400" dirty="0" smtClean="0">
                <a:solidFill>
                  <a:prstClr val="black"/>
                </a:solidFill>
                <a:latin typeface="Angsana New"/>
                <a:ea typeface="Times New Roman"/>
                <a:cs typeface="+mj-cs"/>
              </a:rPr>
              <a:t>ทัศน์  </a:t>
            </a:r>
            <a:r>
              <a:rPr lang="th-TH" sz="24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+mj-cs"/>
              </a:rPr>
              <a:t>แหล่ง</a:t>
            </a:r>
            <a:r>
              <a:rPr lang="th-TH" sz="24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+mj-cs"/>
              </a:rPr>
              <a:t>เรียนรู้ ที่สามารถให้บริการชุมชนและบุคคลทั่วไป และพัฒนาครูเป็นครูมืออาชีพสูงขึ้น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+mj-cs"/>
            </a:endParaRPr>
          </a:p>
          <a:p>
            <a:pPr marL="0" indent="0">
              <a:buNone/>
            </a:pPr>
            <a:endParaRPr lang="th-TH" sz="8000" dirty="0"/>
          </a:p>
        </p:txBody>
      </p:sp>
    </p:spTree>
    <p:extLst>
      <p:ext uri="{BB962C8B-B14F-4D97-AF65-F5344CB8AC3E}">
        <p14:creationId xmlns:p14="http://schemas.microsoft.com/office/powerpoint/2010/main" val="133641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1000" y="762000"/>
            <a:ext cx="8153400" cy="4953000"/>
          </a:xfrm>
        </p:spPr>
        <p:txBody>
          <a:bodyPr/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685800" algn="l"/>
                <a:tab pos="914400" algn="l"/>
              </a:tabLst>
            </a:pPr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แนวทางการพัฒนาในอนาคต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+mj-ea"/>
                <a:cs typeface="Angsana New" pitchFamily="18" charset="-34"/>
              </a:rPr>
              <a:t/>
            </a:r>
            <a:br>
              <a:rPr lang="en-US" sz="1200" dirty="0">
                <a:solidFill>
                  <a:prstClr val="black"/>
                </a:solidFill>
                <a:latin typeface="Arial" pitchFamily="34" charset="0"/>
                <a:ea typeface="+mj-ea"/>
                <a:cs typeface="Angsana New" pitchFamily="18" charset="-34"/>
              </a:rPr>
            </a:br>
            <a:r>
              <a:rPr lang="th-TH" sz="16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	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โรงเรียนจะพัฒนาให้เป็น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สถานศึกษาพอเพียง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ที่ยั่งยืน  และจัดโรงเรียนให้เป็นโรงเรียนของชุมชน  เพื่อชุมชน และโดยชุมชน 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ใน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การมีส่วนร่วมในการจัดการศึกษา และพัฒนานักเรียนให้มีความรู้ และมีทักษะชีวิตที่มั่นคงต่อไป</a:t>
            </a:r>
            <a:endParaRPr lang="en-US" sz="11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685800" algn="l"/>
                <a:tab pos="914400" algn="l"/>
              </a:tabLst>
            </a:pPr>
            <a:endParaRPr lang="th-TH" sz="2800" b="1" dirty="0" smtClean="0">
              <a:solidFill>
                <a:prstClr val="black"/>
              </a:solidFill>
              <a:latin typeface="Angsana New" pitchFamily="18" charset="-34"/>
              <a:ea typeface="Times New Roman" pitchFamily="18" charset="0"/>
              <a:cs typeface="Angsana New" pitchFamily="18" charset="-34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685800" algn="l"/>
                <a:tab pos="914400" algn="l"/>
              </a:tabLst>
            </a:pPr>
            <a:r>
              <a:rPr lang="th-TH" sz="2800" b="1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ความ</a:t>
            </a:r>
            <a:r>
              <a:rPr lang="th-TH" sz="2800" b="1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ต้องการและการช่วยเหลือ </a:t>
            </a:r>
            <a:endParaRPr lang="en-US" sz="11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685800" algn="l"/>
                <a:tab pos="914400" algn="l"/>
              </a:tabLst>
            </a:pPr>
            <a:r>
              <a:rPr lang="th-TH" sz="20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	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ต้องการให้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</a:t>
            </a:r>
            <a:r>
              <a:rPr lang="th-TH" sz="2800" dirty="0" err="1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สพป.กจ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.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๔   ร่วมสนับสนุนการจัดการศึกษาและของบประมาณมาพัฒนามากขึ้น  และ มีส่วน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ร่วมสนับสนุน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ทุกภาคส่วน 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องค์กร</a:t>
            </a:r>
            <a:r>
              <a:rPr lang="th-TH" sz="2800" dirty="0" smtClean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ต่างๆ   </a:t>
            </a:r>
            <a:r>
              <a:rPr lang="th-TH" sz="2800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ในการมาสนับสนุนโรงเรียนให้มากขึ้น  </a:t>
            </a:r>
            <a:r>
              <a:rPr lang="th-TH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ngsana New" pitchFamily="18" charset="-34"/>
              </a:rPr>
              <a:t> และ </a:t>
            </a:r>
            <a:r>
              <a:rPr lang="th-TH" sz="2800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ngsana New" pitchFamily="18" charset="-34"/>
              </a:rPr>
              <a:t>สพป.กจ</a:t>
            </a:r>
            <a:r>
              <a:rPr lang="th-TH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ngsana New" pitchFamily="18" charset="-34"/>
              </a:rPr>
              <a:t>.</a:t>
            </a:r>
            <a:r>
              <a:rPr lang="th-TH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ngsana New" pitchFamily="18" charset="-34"/>
              </a:rPr>
              <a:t>๔      </a:t>
            </a:r>
            <a:r>
              <a:rPr lang="th-TH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ngsana New" pitchFamily="18" charset="-34"/>
              </a:rPr>
              <a:t>มาร่วมนิเทศติดตามการทำงานเพื่อให้ขวัญกำลังใจกับบุคลากร </a:t>
            </a:r>
            <a:r>
              <a:rPr lang="th-TH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ngsana New" pitchFamily="18" charset="-34"/>
              </a:rPr>
              <a:t>   และ</a:t>
            </a:r>
            <a:r>
              <a:rPr lang="th-TH" sz="28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Angsana New" pitchFamily="18" charset="-34"/>
              </a:rPr>
              <a:t>ชุมชนในการมีส่วนร่วมในการพัฒนาโรงเรียนต่อไป</a:t>
            </a:r>
            <a:endParaRPr lang="th-TH" sz="4400" dirty="0">
              <a:solidFill>
                <a:prstClr val="black"/>
              </a:solidFill>
              <a:latin typeface="Arial" pitchFamily="34" charset="0"/>
              <a:cs typeface="Angsana New" pitchFamily="18" charset="-34"/>
            </a:endParaRPr>
          </a:p>
          <a:p>
            <a:endParaRPr lang="th-TH" sz="4800" dirty="0"/>
          </a:p>
        </p:txBody>
      </p:sp>
    </p:spTree>
    <p:extLst>
      <p:ext uri="{BB962C8B-B14F-4D97-AF65-F5344CB8AC3E}">
        <p14:creationId xmlns:p14="http://schemas.microsoft.com/office/powerpoint/2010/main" val="53544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>
            <a:noAutofit/>
          </a:bodyPr>
          <a:lstStyle/>
          <a:p>
            <a:pPr lvl="0" eaLnBrk="0" fontAlgn="base" hangingPunct="0">
              <a:spcAft>
                <a:spcPct val="0"/>
              </a:spcAft>
              <a:tabLst>
                <a:tab pos="685800" algn="l"/>
                <a:tab pos="914400" algn="l"/>
              </a:tabLst>
            </a:pPr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จุดเด่นและจุดที่ควรพัฒนา </a:t>
            </a:r>
            <a:r>
              <a:rPr lang="en-US" sz="1050" dirty="0">
                <a:solidFill>
                  <a:prstClr val="black"/>
                </a:solidFill>
                <a:latin typeface="Arial" pitchFamily="34" charset="0"/>
                <a:ea typeface="+mn-ea"/>
                <a:cs typeface="Angsana New" pitchFamily="18" charset="-34"/>
              </a:rPr>
              <a:t/>
            </a:r>
            <a:br>
              <a:rPr lang="en-US" sz="1050" dirty="0">
                <a:solidFill>
                  <a:prstClr val="black"/>
                </a:solidFill>
                <a:latin typeface="Arial" pitchFamily="34" charset="0"/>
                <a:ea typeface="+mn-ea"/>
                <a:cs typeface="Angsana New" pitchFamily="18" charset="-34"/>
              </a:rPr>
            </a:br>
            <a:endParaRPr lang="th-TH" sz="6000" dirty="0"/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697791"/>
              </p:ext>
            </p:extLst>
          </p:nvPr>
        </p:nvGraphicFramePr>
        <p:xfrm>
          <a:off x="914400" y="1219200"/>
          <a:ext cx="7467600" cy="4317658"/>
        </p:xfrm>
        <a:graphic>
          <a:graphicData uri="http://schemas.openxmlformats.org/drawingml/2006/table">
            <a:tbl>
              <a:tblPr firstRow="1" firstCol="1" bandRow="1"/>
              <a:tblGrid>
                <a:gridCol w="1386448"/>
                <a:gridCol w="3891433"/>
                <a:gridCol w="2189719"/>
              </a:tblGrid>
              <a:tr h="354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24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ด้าน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24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จุดเด่น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24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จุดที่ควรพัฒนา</a:t>
                      </a:r>
                      <a:endParaRPr lang="en-US" sz="18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ด้านคุณภาพผู้เรียน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en-US" sz="1600" b="1" dirty="0"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นักเรียนมีความรู้ และทักษะชีวิตสูงขึ้น </a:t>
                      </a:r>
                      <a:r>
                        <a:rPr lang="en-US" sz="1600" b="1" dirty="0"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  </a:t>
                      </a:r>
                      <a:r>
                        <a:rPr lang="th-TH" sz="1600" b="1" dirty="0"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มีมารยาทดีงาม </a:t>
                      </a:r>
                      <a:r>
                        <a:rPr lang="th-TH" sz="1600" b="1" dirty="0" smtClean="0"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มีมนุษย์สัมพันธ์</a:t>
                      </a:r>
                      <a:r>
                        <a:rPr lang="th-TH" sz="1600" b="1" dirty="0"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ดีขึ้น และผลการเรียนก็สูงขึ้น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ความกล้าแสดง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1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ด้านการจัดการศึกษา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จัดการศึกษาแบบมีส่วนร่วมทุกภาค</a:t>
                      </a:r>
                      <a:r>
                        <a:rPr lang="th-TH" sz="1600" b="1" dirty="0" smtClean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ส่วน   และ</a:t>
                      </a: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มีนวัตกรรม </a:t>
                      </a:r>
                      <a:r>
                        <a:rPr lang="en-US" sz="1600" b="1" dirty="0">
                          <a:effectLst/>
                          <a:latin typeface="Angsana New"/>
                          <a:ea typeface="Times New Roman"/>
                          <a:cs typeface="Angsana New"/>
                        </a:rPr>
                        <a:t>SKN MODEL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การประชาสัมพันธ์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ด้านการสร้างสังคม แห่งการเรียนรู้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โรงเรียนได้จัดการศึกษา แหล่งเรียนรู้โดยชุมชนและองค์กรต่างๆ มีส่วนร่วมใน</a:t>
                      </a:r>
                      <a:r>
                        <a:rPr lang="th-TH" sz="1600" b="1" dirty="0" smtClean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การ   จัดการ</a:t>
                      </a: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เรียนรู้</a:t>
                      </a:r>
                      <a:r>
                        <a:rPr lang="th-TH" sz="1600" b="1" dirty="0" smtClean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สู่ศตวรรษที่ </a:t>
                      </a: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๒๑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การประชาสัมพันธ์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ด้านอัตลักษณ์ของสถานศึกษา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โรงเรียนบริหารจัดการโดยน้อมนำหลักปรัชญาของเศรษฐกิจพอเพียงมาใช้จนได้ผ่านประเมิน สถานศึกษาพอพียง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เน้นการอดออมให้มากขึ้นและมีธนาคารโรงเรียน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1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ด้านมาตรการส่งเสริม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 โรงเรียนได้จัดกิจกรรมส่งเสริมการอ่านอย่างสม่ำเสมอ มีบันทึกการอ่านของครูและนักเรียน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จัดหาหนังสือไว้บริการให้เพียงพอมากขึ้น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มีสื่อและเกมต่างๆ เพิ่มขึ้น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Angsana New"/>
                        <a:buNone/>
                        <a:tabLst>
                          <a:tab pos="450215" algn="l"/>
                          <a:tab pos="914400" algn="l"/>
                        </a:tabLst>
                      </a:pP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ngsana New"/>
                        <a:buChar char="-"/>
                        <a:tabLst>
                          <a:tab pos="450215" algn="l"/>
                          <a:tab pos="914400" algn="l"/>
                        </a:tabLst>
                      </a:pPr>
                      <a:r>
                        <a:rPr lang="th-TH" sz="1600" b="1" dirty="0">
                          <a:effectLst/>
                          <a:latin typeface="Times New Roman"/>
                          <a:ea typeface="Times New Roman"/>
                          <a:cs typeface="Angsana New"/>
                        </a:rPr>
                        <a:t>การเก็บสถิติให้ชัดเจนมากขึ้น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  <a:cs typeface="Angsana New"/>
                      </a:endParaRPr>
                    </a:p>
                  </a:txBody>
                  <a:tcPr marL="66996" marR="669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7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th-TH" dirty="0" smtClean="0"/>
              <a:t>ติดต่อกับโรงเรียนบ้านเขานางสางหัว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www.Khaonang.com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Facebook   </a:t>
            </a:r>
            <a:r>
              <a:rPr lang="th-TH" dirty="0" smtClean="0"/>
              <a:t>เครือข่ายพัฒนาโรงเรียนขนาดเล็ก ภาคกลาง</a:t>
            </a:r>
          </a:p>
          <a:p>
            <a:pPr marL="0" indent="0">
              <a:buNone/>
            </a:pPr>
            <a:r>
              <a:rPr lang="en-US" dirty="0" smtClean="0"/>
              <a:t>Facebook   </a:t>
            </a:r>
            <a:r>
              <a:rPr lang="en-US" dirty="0" err="1" smtClean="0"/>
              <a:t>Phattaranan</a:t>
            </a:r>
            <a:r>
              <a:rPr lang="en-US" dirty="0" smtClean="0"/>
              <a:t> </a:t>
            </a:r>
            <a:r>
              <a:rPr lang="en-US" dirty="0" err="1" smtClean="0"/>
              <a:t>Phurmpool</a:t>
            </a:r>
            <a:endParaRPr lang="en-US" dirty="0" smtClean="0"/>
          </a:p>
          <a:p>
            <a:pPr marL="0" indent="0">
              <a:buNone/>
            </a:pPr>
            <a:r>
              <a:rPr lang="th-TH" dirty="0" smtClean="0"/>
              <a:t>โทร   </a:t>
            </a:r>
            <a:r>
              <a:rPr lang="en-US" dirty="0" smtClean="0"/>
              <a:t>034 - 540105    </a:t>
            </a:r>
          </a:p>
          <a:p>
            <a:pPr marL="0" indent="0">
              <a:buNone/>
            </a:pPr>
            <a:r>
              <a:rPr lang="th-TH" dirty="0" smtClean="0"/>
              <a:t>โทร </a:t>
            </a:r>
            <a:r>
              <a:rPr lang="en-US" dirty="0" smtClean="0"/>
              <a:t> 081 - 7598239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3834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วงรี 6"/>
          <p:cNvSpPr/>
          <p:nvPr/>
        </p:nvSpPr>
        <p:spPr>
          <a:xfrm>
            <a:off x="3124200" y="2133600"/>
            <a:ext cx="2438400" cy="21336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เครือข่าย</a:t>
            </a:r>
          </a:p>
          <a:p>
            <a:pPr algn="ctr"/>
            <a:r>
              <a:rPr lang="th-TH" sz="32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การบริหาร</a:t>
            </a:r>
          </a:p>
          <a:p>
            <a:pPr algn="ctr"/>
            <a: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แบบมีส่วนร่วม</a:t>
            </a:r>
          </a:p>
          <a:p>
            <a:pPr algn="ctr"/>
            <a:r>
              <a:rPr lang="th-TH" sz="1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โรงเรียน</a:t>
            </a:r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บ้านเขานางสางหัว</a:t>
            </a:r>
          </a:p>
          <a:p>
            <a:pPr algn="ctr"/>
            <a:r>
              <a:rPr lang="th-TH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F14F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โดยน้อมนำตามหลักปรัชญาของเศรษฐกิจพอเพียง</a:t>
            </a:r>
            <a:endParaRPr lang="th-TH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F14F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1928041" y="4172235"/>
            <a:ext cx="1905000" cy="169862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ผู้ใหญ่ใจดีร่วมบริจาคและพัฒนา</a:t>
            </a:r>
            <a:endParaRPr lang="th-TH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ชื่อเรื่อง 7"/>
          <p:cNvSpPr txBox="1">
            <a:spLocks/>
          </p:cNvSpPr>
          <p:nvPr/>
        </p:nvSpPr>
        <p:spPr>
          <a:xfrm>
            <a:off x="5743575" y="3322923"/>
            <a:ext cx="1752600" cy="169862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ครูจิตอาสา</a:t>
            </a:r>
          </a:p>
        </p:txBody>
      </p:sp>
      <p:sp>
        <p:nvSpPr>
          <p:cNvPr id="10" name="ชื่อเรื่อง 7"/>
          <p:cNvSpPr txBox="1">
            <a:spLocks/>
          </p:cNvSpPr>
          <p:nvPr/>
        </p:nvSpPr>
        <p:spPr>
          <a:xfrm>
            <a:off x="5638800" y="1219200"/>
            <a:ext cx="1828800" cy="1752600"/>
          </a:xfrm>
          <a:prstGeom prst="ellips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8900000" scaled="0"/>
          </a:gra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คณะกรรมการ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สถานศึกษา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ขั้นพื้นฐาน</a:t>
            </a:r>
          </a:p>
        </p:txBody>
      </p:sp>
      <p:sp>
        <p:nvSpPr>
          <p:cNvPr id="11" name="ชื่อเรื่อง 7"/>
          <p:cNvSpPr txBox="1">
            <a:spLocks/>
          </p:cNvSpPr>
          <p:nvPr/>
        </p:nvSpPr>
        <p:spPr>
          <a:xfrm>
            <a:off x="1485420" y="868362"/>
            <a:ext cx="1828800" cy="1676400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สพป.กจ</a:t>
            </a:r>
            <a: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 </a:t>
            </a:r>
            <a:r>
              <a:rPr lang="th-TH" sz="2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สพฐ</a:t>
            </a:r>
            <a: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kumimoji="0" lang="th-TH" sz="24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ชื่อเรื่อง 7"/>
          <p:cNvSpPr txBox="1">
            <a:spLocks/>
          </p:cNvSpPr>
          <p:nvPr/>
        </p:nvSpPr>
        <p:spPr>
          <a:xfrm>
            <a:off x="3429000" y="228600"/>
            <a:ext cx="1828800" cy="1676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โรงเรียน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บ้านเขานางสางหัว</a:t>
            </a:r>
          </a:p>
        </p:txBody>
      </p:sp>
      <p:sp>
        <p:nvSpPr>
          <p:cNvPr id="13" name="ชื่อเรื่อง 7"/>
          <p:cNvSpPr txBox="1">
            <a:spLocks/>
          </p:cNvSpPr>
          <p:nvPr/>
        </p:nvSpPr>
        <p:spPr>
          <a:xfrm>
            <a:off x="4070506" y="4506912"/>
            <a:ext cx="1828800" cy="1546225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ครูภูมิปัญญาท้องถิ่น</a:t>
            </a:r>
            <a:endParaRPr kumimoji="0" lang="th-TH" sz="20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ลูกศรขวา 13"/>
          <p:cNvSpPr/>
          <p:nvPr/>
        </p:nvSpPr>
        <p:spPr>
          <a:xfrm rot="12373741">
            <a:off x="2958689" y="2216427"/>
            <a:ext cx="486185" cy="477982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4"/>
          <p:cNvSpPr/>
          <p:nvPr/>
        </p:nvSpPr>
        <p:spPr>
          <a:xfrm rot="20058600">
            <a:off x="5397148" y="2309993"/>
            <a:ext cx="439011" cy="391436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6200000">
            <a:off x="4229100" y="1790700"/>
            <a:ext cx="304800" cy="381000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 rot="1705500">
            <a:off x="5463131" y="3472138"/>
            <a:ext cx="503738" cy="389712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ขวา 17"/>
          <p:cNvSpPr/>
          <p:nvPr/>
        </p:nvSpPr>
        <p:spPr>
          <a:xfrm rot="4773833">
            <a:off x="4724400" y="4172235"/>
            <a:ext cx="381000" cy="381000"/>
          </a:xfrm>
          <a:prstGeom prst="rightArrow">
            <a:avLst>
              <a:gd name="adj1" fmla="val 45000"/>
              <a:gd name="adj2" fmla="val 50000"/>
            </a:avLst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 rot="8202811">
            <a:off x="3270991" y="4055258"/>
            <a:ext cx="430918" cy="372866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ชื่อเรื่อง 7"/>
          <p:cNvSpPr txBox="1">
            <a:spLocks/>
          </p:cNvSpPr>
          <p:nvPr/>
        </p:nvSpPr>
        <p:spPr>
          <a:xfrm>
            <a:off x="1012422" y="2592387"/>
            <a:ext cx="1828800" cy="1676400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องค์กรเครือข่ายพัฒนาโรงเรียน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5372">
            <a:off x="2736325" y="3103668"/>
            <a:ext cx="491399" cy="45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ชื่อเรื่อง 7"/>
          <p:cNvSpPr txBox="1">
            <a:spLocks/>
          </p:cNvSpPr>
          <p:nvPr/>
        </p:nvSpPr>
        <p:spPr>
          <a:xfrm>
            <a:off x="3733800" y="1828800"/>
            <a:ext cx="1828800" cy="1676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บุคลากร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โรงเรียน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บ้านเขานางสางหัว</a:t>
            </a:r>
          </a:p>
        </p:txBody>
      </p:sp>
      <p:sp>
        <p:nvSpPr>
          <p:cNvPr id="6" name="ชื่อเรื่อง 7"/>
          <p:cNvSpPr txBox="1">
            <a:spLocks noGrp="1"/>
          </p:cNvSpPr>
          <p:nvPr>
            <p:ph type="ctrTitle"/>
          </p:nvPr>
        </p:nvSpPr>
        <p:spPr>
          <a:xfrm>
            <a:off x="2209800" y="914400"/>
            <a:ext cx="1447800" cy="1447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ครูอัมพร</a:t>
            </a:r>
            <a:br>
              <a:rPr lang="th-TH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th-TH" sz="1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(ปฐมวัย)</a:t>
            </a:r>
            <a:endParaRPr kumimoji="0" lang="th-TH" sz="11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ชื่อเรื่อง 7"/>
          <p:cNvSpPr txBox="1">
            <a:spLocks/>
          </p:cNvSpPr>
          <p:nvPr/>
        </p:nvSpPr>
        <p:spPr>
          <a:xfrm>
            <a:off x="3914049" y="316267"/>
            <a:ext cx="14478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ครูภัทร</a:t>
            </a:r>
            <a:r>
              <a:rPr lang="th-TH" sz="1800" b="1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นันท์</a:t>
            </a:r>
            <a:endParaRPr lang="th-TH" sz="1800" b="1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(ผู้อำนวยการ)</a:t>
            </a:r>
            <a:endParaRPr kumimoji="0" lang="th-TH" sz="105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ชื่อเรื่อง 7"/>
          <p:cNvSpPr txBox="1">
            <a:spLocks/>
          </p:cNvSpPr>
          <p:nvPr/>
        </p:nvSpPr>
        <p:spPr>
          <a:xfrm>
            <a:off x="1905000" y="2438400"/>
            <a:ext cx="1524000" cy="14478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ครูมานิดา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(ป.5-6)</a:t>
            </a:r>
            <a:endParaRPr kumimoji="0" lang="th-TH" sz="1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ชื่อเรื่อง 7"/>
          <p:cNvSpPr txBox="1">
            <a:spLocks/>
          </p:cNvSpPr>
          <p:nvPr/>
        </p:nvSpPr>
        <p:spPr>
          <a:xfrm>
            <a:off x="4876800" y="3581400"/>
            <a:ext cx="15240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ครูชุติมา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(ครูพี่เลี้ยง)</a:t>
            </a:r>
            <a:endParaRPr kumimoji="0" lang="th-TH" sz="1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ชื่อเรื่อง 7"/>
          <p:cNvSpPr txBox="1">
            <a:spLocks/>
          </p:cNvSpPr>
          <p:nvPr/>
        </p:nvSpPr>
        <p:spPr>
          <a:xfrm>
            <a:off x="5867400" y="2286000"/>
            <a:ext cx="14478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ครูขจีนุช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(ป. 3-4)</a:t>
            </a:r>
            <a:endParaRPr kumimoji="0" lang="th-TH" sz="1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ชื่อเรื่อง 7"/>
          <p:cNvSpPr txBox="1">
            <a:spLocks/>
          </p:cNvSpPr>
          <p:nvPr/>
        </p:nvSpPr>
        <p:spPr>
          <a:xfrm>
            <a:off x="5410200" y="762000"/>
            <a:ext cx="15240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ครูวิทยา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(ป.1-2)</a:t>
            </a:r>
            <a:endParaRPr kumimoji="0" lang="th-TH" sz="1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ชื่อเรื่อง 7"/>
          <p:cNvSpPr txBox="1">
            <a:spLocks/>
          </p:cNvSpPr>
          <p:nvPr/>
        </p:nvSpPr>
        <p:spPr>
          <a:xfrm>
            <a:off x="3048000" y="3657600"/>
            <a:ext cx="1600200" cy="13716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ครูวรรณ</a:t>
            </a:r>
            <a:r>
              <a:rPr kumimoji="0" lang="th-TH" sz="2000" b="1" i="0" u="none" strike="noStrike" kern="1200" cap="none" spc="0" normalizeH="0" baseline="0" noProof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วิสา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(ธุรการ)</a:t>
            </a:r>
            <a:endParaRPr kumimoji="0" lang="th-TH" sz="1200" b="1" i="0" u="none" strike="noStrike" kern="1200" cap="none" spc="0" normalizeH="0" baseline="0" noProof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ลูกศรขวา 12"/>
          <p:cNvSpPr/>
          <p:nvPr/>
        </p:nvSpPr>
        <p:spPr>
          <a:xfrm rot="12932411">
            <a:off x="3488361" y="1971141"/>
            <a:ext cx="374667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ขวา 13"/>
          <p:cNvSpPr/>
          <p:nvPr/>
        </p:nvSpPr>
        <p:spPr>
          <a:xfrm rot="9540782">
            <a:off x="3414758" y="2725038"/>
            <a:ext cx="34678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ขวา 14"/>
          <p:cNvSpPr/>
          <p:nvPr/>
        </p:nvSpPr>
        <p:spPr>
          <a:xfrm rot="16200000">
            <a:off x="4426793" y="1516807"/>
            <a:ext cx="34678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ลูกศรขวา 15"/>
          <p:cNvSpPr/>
          <p:nvPr/>
        </p:nvSpPr>
        <p:spPr>
          <a:xfrm rot="19546127">
            <a:off x="5329348" y="1818857"/>
            <a:ext cx="34678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ลูกศรขวา 16"/>
          <p:cNvSpPr/>
          <p:nvPr/>
        </p:nvSpPr>
        <p:spPr>
          <a:xfrm rot="579961">
            <a:off x="5513993" y="2772891"/>
            <a:ext cx="384204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ขวา 17"/>
          <p:cNvSpPr/>
          <p:nvPr/>
        </p:nvSpPr>
        <p:spPr>
          <a:xfrm rot="7254045">
            <a:off x="4037609" y="3419410"/>
            <a:ext cx="346785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ขวา 18"/>
          <p:cNvSpPr/>
          <p:nvPr/>
        </p:nvSpPr>
        <p:spPr>
          <a:xfrm rot="3731347">
            <a:off x="5006689" y="3356084"/>
            <a:ext cx="397553" cy="361171"/>
          </a:xfrm>
          <a:prstGeom prst="rightArrow">
            <a:avLst/>
          </a:prstGeom>
          <a:solidFill>
            <a:srgbClr val="3F14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2151</Words>
  <Application>Microsoft Office PowerPoint</Application>
  <PresentationFormat>นำเสนอทางหน้าจอ (4:3)</PresentationFormat>
  <Paragraphs>423</Paragraphs>
  <Slides>79</Slides>
  <Notes>7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79</vt:i4>
      </vt:variant>
    </vt:vector>
  </HeadingPairs>
  <TitlesOfParts>
    <vt:vector size="80" baseType="lpstr">
      <vt:lpstr>ชุดรูปแบบของ Office</vt:lpstr>
      <vt:lpstr>เครือข่ายโรงเรียนขนาดเล็ก ภาคกลาง    โรงเรียนบ้านเขานางสางหัว สังกัด สพป.กจ.4 กลุ่มโรงเรียนเลาขวัญ</vt:lpstr>
      <vt:lpstr>งานนำเสนอ PowerPoint</vt:lpstr>
      <vt:lpstr>งานนำเสนอ PowerPoint</vt:lpstr>
      <vt:lpstr>โครงสร้าง บริหารงาน  โรงเรียน    บ้านเขา   นางสางหัว</vt:lpstr>
      <vt:lpstr>งานนำเสนอ PowerPoint</vt:lpstr>
      <vt:lpstr>งานนำเสนอ PowerPoint</vt:lpstr>
      <vt:lpstr>งานนำเสนอ PowerPoint</vt:lpstr>
      <vt:lpstr>ผู้ใหญ่ใจดีร่วมบริจาคและพัฒนา</vt:lpstr>
      <vt:lpstr>ครูอัมพร (ปฐมวัย)</vt:lpstr>
      <vt:lpstr>ร.ต.ต. ดิเรก  พิศอ่อน </vt:lpstr>
      <vt:lpstr>ครูสิงห์นาคา</vt:lpstr>
      <vt:lpstr>ครูโกมิน</vt:lpstr>
      <vt:lpstr>ห้างโลตัส สาขากาญจนบุรี </vt:lpstr>
      <vt:lpstr>มูลนิธิเด็ก </vt:lpstr>
      <vt:lpstr>ความก้าวหน้าในการพัฒนาของ โรงเรียนบ้านเขานางสางหัว โดยมูลนิธิเด็ก </vt:lpstr>
      <vt:lpstr>มูลนิธิเด็กกับการพัฒนาโรงเรียนบ้านเขานางสางหัว กับชุมชนเขานางสางหัว </vt:lpstr>
      <vt:lpstr>งานนำเสนอ PowerPoint</vt:lpstr>
      <vt:lpstr>พัฒนาและก่อสร้าง</vt:lpstr>
      <vt:lpstr>ฐานการเรียนรู้เกษตรพอเพียง</vt:lpstr>
      <vt:lpstr> โรงเรียนบ้านเขานางสางหัว</vt:lpstr>
      <vt:lpstr>ผู้บริหารโรงเรียน</vt:lpstr>
      <vt:lpstr>คณะครูโรงเรียน</vt:lpstr>
      <vt:lpstr>ครูภูมิปัญญา และครูจิตอาสา</vt:lpstr>
      <vt:lpstr>จำนวนนักเรียน</vt:lpstr>
      <vt:lpstr>ข้อมูลโรงเรียน</vt:lpstr>
      <vt:lpstr>ข้อมูลโรงเรียน</vt:lpstr>
      <vt:lpstr>โครงสร้างหลักสูตรท้องถิ่น (ชุมชน) โรงเรียนบ้านเขานางสางหัว “เลาขวัญสวรรค์บ้านไพรหัวใจพอเพียง”</vt:lpstr>
      <vt:lpstr>แบ่งเป็น  ๒  หลักสูตร</vt:lpstr>
      <vt:lpstr>วัตถุประสงค์หลักสูตร</vt:lpstr>
      <vt:lpstr>วัตถุประสงค์หลักสูตร</vt:lpstr>
      <vt:lpstr>เนื้อหาหลักสูตรนักเรียน</vt:lpstr>
      <vt:lpstr>เนื้อหาหลักสูตรชุมชน </vt:lpstr>
      <vt:lpstr>งานนำเสนอ PowerPoint</vt:lpstr>
      <vt:lpstr>   3 ห่วง  2 เงื่อนไข</vt:lpstr>
      <vt:lpstr>กิจกรรมเสริมสร้างตามหลักปรัชญาของเศรษฐกิจพอเพียง</vt:lpstr>
      <vt:lpstr>กิจกรรมเสวนา ลปรร.เกษตรพอเพียง</vt:lpstr>
      <vt:lpstr>กิจกรรมเสวนา ลปรร.</vt:lpstr>
      <vt:lpstr>เสวนาแลกเปลี่ยนเรียนรู้ด้านปรัชญาของเศรษฐกิจพอเพียง</vt:lpstr>
      <vt:lpstr>กิจกรรมโรงเรียน</vt:lpstr>
      <vt:lpstr>ฐานการเรียนรู้ในโรงเรียน</vt:lpstr>
      <vt:lpstr>บ้านพอเพียง</vt:lpstr>
      <vt:lpstr>ฐานบ้านพอเพียง</vt:lpstr>
      <vt:lpstr>ฐานพืชผักสวนครัวและไร่สวนผสม</vt:lpstr>
      <vt:lpstr>นักเรียนช่วยกันทำแปลงผัก</vt:lpstr>
      <vt:lpstr>นักเรียนปลูกตะไคร้หอม</vt:lpstr>
      <vt:lpstr>ฐานแก๊สชีวภาพ</vt:lpstr>
      <vt:lpstr>ฐานน้ำส้มควันไม้ จากเตาเผาถ่าน</vt:lpstr>
      <vt:lpstr>ฐานเพาะเห็ดนางฟ้า/ฐานเลี้ยงไก่</vt:lpstr>
      <vt:lpstr>ฐานเลี้ยงกบ</vt:lpstr>
      <vt:lpstr>ฐานเลี้ยงสุกร</vt:lpstr>
      <vt:lpstr>ฐานบ้านพอเพียงประหยัดพลังงาน</vt:lpstr>
      <vt:lpstr>การทำปุ๋ยอินทรีย์</vt:lpstr>
      <vt:lpstr>ความรู้ คู่คุณธรรม</vt:lpstr>
      <vt:lpstr>นักเรียนรับเกียรติบัตร ปัจฉิมนิเทศ</vt:lpstr>
      <vt:lpstr>กิจกรรมไหว้ครู</vt:lpstr>
      <vt:lpstr>กิจกรรมวิถีพุทธ</vt:lpstr>
      <vt:lpstr>กิจกรรมเข้าค่ายพักแรมลูกเสือเนตรารี ก้าวล้ำ...สู่ผู้นำอาเซียน</vt:lpstr>
      <vt:lpstr>ลูกเสือ เนตรนารี อนุบาล</vt:lpstr>
      <vt:lpstr>เครือข่ายโรงเรียนขนาดเล็ก ภาคกลาง</vt:lpstr>
      <vt:lpstr>มูลนิธิเด็กพาทัศนศึกษาฟรี</vt:lpstr>
      <vt:lpstr>ประชุมสัมมนาเครือข่ายโรงเรียนขนาดเล็ก เขตภาคกลาง</vt:lpstr>
      <vt:lpstr>การร่วมเสวนาแลกเปลี่ยนเรียนรู้กับเครือข่ายต่างๆ</vt:lpstr>
      <vt:lpstr>เครือข่ายครูสอนดี จังหวัดกาญจนบุรี</vt:lpstr>
      <vt:lpstr>วางแผนงาน ณ ร.ร.บ้านเขานางสางหัว</vt:lpstr>
      <vt:lpstr>ภาพวงเสวนา</vt:lpstr>
      <vt:lpstr>ภาพวงเสวนา</vt:lpstr>
      <vt:lpstr>การนำวงเสวนาไปขยายผลในโรงเรียน</vt:lpstr>
      <vt:lpstr>ภาพวงเสวนาในโรงเรียน</vt:lpstr>
      <vt:lpstr>ภาพวงเสวนา</vt:lpstr>
      <vt:lpstr>วงเสวนาขยายผลสู่ชุมชน</vt:lpstr>
      <vt:lpstr>วงเสวนาขยายผลสู่ชุมชน</vt:lpstr>
      <vt:lpstr>วงเสวนาขยายผลสู่ชุมชน</vt:lpstr>
      <vt:lpstr>ภาพที่ระลึก</vt:lpstr>
      <vt:lpstr>รางวัลและความสำเร็จ</vt:lpstr>
      <vt:lpstr>งานนำเสนอ PowerPoint</vt:lpstr>
      <vt:lpstr>ข้อเสนอเพื่อพัฒนาต่อไป </vt:lpstr>
      <vt:lpstr>งานนำเสนอ PowerPoint</vt:lpstr>
      <vt:lpstr>จุดเด่นและจุดที่ควรพัฒนา  </vt:lpstr>
      <vt:lpstr>ติดต่อกับโรงเรียนบ้านเขานางสางหัว</vt:lpstr>
    </vt:vector>
  </TitlesOfParts>
  <Company>bncomtech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การพัฒนาโรงเรียน บ้านเขานางสางหัว น้อมนำตามหลักปรัชญาของเศรษฐกิจพอเพียง</dc:title>
  <dc:creator>bncomtech</dc:creator>
  <cp:lastModifiedBy>Windows User</cp:lastModifiedBy>
  <cp:revision>126</cp:revision>
  <dcterms:created xsi:type="dcterms:W3CDTF">2011-05-08T00:21:49Z</dcterms:created>
  <dcterms:modified xsi:type="dcterms:W3CDTF">2013-09-08T09:11:58Z</dcterms:modified>
</cp:coreProperties>
</file>