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75" r:id="rId5"/>
    <p:sldId id="274" r:id="rId6"/>
    <p:sldId id="267" r:id="rId7"/>
    <p:sldId id="260" r:id="rId8"/>
    <p:sldId id="261" r:id="rId9"/>
    <p:sldId id="262" r:id="rId10"/>
    <p:sldId id="265" r:id="rId11"/>
    <p:sldId id="263" r:id="rId12"/>
    <p:sldId id="264" r:id="rId13"/>
    <p:sldId id="273" r:id="rId14"/>
    <p:sldId id="276" r:id="rId15"/>
    <p:sldId id="266" r:id="rId16"/>
    <p:sldId id="277" r:id="rId17"/>
    <p:sldId id="268" r:id="rId18"/>
    <p:sldId id="269" r:id="rId19"/>
    <p:sldId id="270" r:id="rId20"/>
    <p:sldId id="271" r:id="rId21"/>
    <p:sldId id="272" r:id="rId22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000" autoAdjust="0"/>
  </p:normalViewPr>
  <p:slideViewPr>
    <p:cSldViewPr>
      <p:cViewPr varScale="1">
        <p:scale>
          <a:sx n="48" d="100"/>
          <a:sy n="48" d="100"/>
        </p:scale>
        <p:origin x="-58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สามเหลี่ยมมุมฉาก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ชื่อเรื่อง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17" name="ชื่อเรื่องรอง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h-TH" smtClean="0"/>
              <a:t>คลิกเพื่อแก้ไขลักษณะชื่อเรื่องรองต้นแบบ</a:t>
            </a:r>
            <a:endParaRPr kumimoji="0" lang="en-US"/>
          </a:p>
        </p:txBody>
      </p:sp>
      <p:grpSp>
        <p:nvGrpSpPr>
          <p:cNvPr id="2" name="กลุ่ม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รูปแบบอิสระ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รูปแบบอิสระ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รูปแบบอิสระ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ตัวเชื่อมต่อตรง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ตัวยึดวันที่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999167E-61E9-4EFA-8671-7302CAFBD38C}" type="datetimeFigureOut">
              <a:rPr lang="th-TH" smtClean="0"/>
              <a:pPr/>
              <a:t>16/06/56</a:t>
            </a:fld>
            <a:endParaRPr lang="th-TH"/>
          </a:p>
        </p:txBody>
      </p:sp>
      <p:sp>
        <p:nvSpPr>
          <p:cNvPr id="19" name="ตัวยึดท้ายกระดา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th-TH"/>
          </a:p>
        </p:txBody>
      </p:sp>
      <p:sp>
        <p:nvSpPr>
          <p:cNvPr id="27" name="ตัวยึดหมายเลขภาพนิ่ง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1114760-3508-44AE-A7B7-5A82328D1914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99167E-61E9-4EFA-8671-7302CAFBD38C}" type="datetimeFigureOut">
              <a:rPr lang="th-TH" smtClean="0"/>
              <a:pPr/>
              <a:t>16/06/56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114760-3508-44AE-A7B7-5A82328D1914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99167E-61E9-4EFA-8671-7302CAFBD38C}" type="datetimeFigureOut">
              <a:rPr lang="th-TH" smtClean="0"/>
              <a:pPr/>
              <a:t>16/06/56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114760-3508-44AE-A7B7-5A82328D1914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99167E-61E9-4EFA-8671-7302CAFBD38C}" type="datetimeFigureOut">
              <a:rPr lang="th-TH" smtClean="0"/>
              <a:pPr/>
              <a:t>16/06/56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114760-3508-44AE-A7B7-5A82328D1914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7" name="ชื่อเรื่อง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99167E-61E9-4EFA-8671-7302CAFBD38C}" type="datetimeFigureOut">
              <a:rPr lang="th-TH" smtClean="0"/>
              <a:pPr/>
              <a:t>16/06/56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114760-3508-44AE-A7B7-5A82328D1914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7" name="เครื่องหมายบั้ง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เครื่องหมายบั้ง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99167E-61E9-4EFA-8671-7302CAFBD38C}" type="datetimeFigureOut">
              <a:rPr lang="th-TH" smtClean="0"/>
              <a:pPr/>
              <a:t>16/06/56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114760-3508-44AE-A7B7-5A82328D1914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8" name="ชื่อเรื่อง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การเปรียบเทียบ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เนื้อหา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6" name="ตัวยึดเนื้อหา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7" name="ตัวยึด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99167E-61E9-4EFA-8671-7302CAFBD38C}" type="datetimeFigureOut">
              <a:rPr lang="th-TH" smtClean="0"/>
              <a:pPr/>
              <a:t>16/06/56</a:t>
            </a:fld>
            <a:endParaRPr lang="th-TH"/>
          </a:p>
        </p:txBody>
      </p:sp>
      <p:sp>
        <p:nvSpPr>
          <p:cNvPr id="8" name="ตัวยึด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9" name="ตัวยึด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114760-3508-44AE-A7B7-5A82328D1914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99167E-61E9-4EFA-8671-7302CAFBD38C}" type="datetimeFigureOut">
              <a:rPr lang="th-TH" smtClean="0"/>
              <a:pPr/>
              <a:t>16/06/56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114760-3508-44AE-A7B7-5A82328D1914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6" name="ชื่อเรื่อง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99167E-61E9-4EFA-8671-7302CAFBD38C}" type="datetimeFigureOut">
              <a:rPr lang="th-TH" smtClean="0"/>
              <a:pPr/>
              <a:t>16/06/56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114760-3508-44AE-A7B7-5A82328D1914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เนื้อหาพร้อมคำอธิบายภาพ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0999167E-61E9-4EFA-8671-7302CAFBD38C}" type="datetimeFigureOut">
              <a:rPr lang="th-TH" smtClean="0"/>
              <a:pPr/>
              <a:t>16/06/56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114760-3508-44AE-A7B7-5A82328D1914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รูปภาพพร้อมคำอธิบายภาพ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th-TH" smtClean="0"/>
              <a:t>คลิกไอคอนเพื่อเพิ่มรูปภาพ</a:t>
            </a:r>
            <a:endParaRPr kumimoji="0" lang="en-US" dirty="0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999167E-61E9-4EFA-8671-7302CAFBD38C}" type="datetimeFigureOut">
              <a:rPr lang="th-TH" smtClean="0"/>
              <a:pPr/>
              <a:t>16/06/56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1114760-3508-44AE-A7B7-5A82328D1914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8" name="รูปแบบอิสระ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รูปแบบอิสระ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สามเหลี่ยมมุมฉาก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ตัวเชื่อมต่อตรง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เครื่องหมายบั้ง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เครื่องหมายบั้ง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รูปแบบอิสระ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รูปแบบอิสระ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สามเหลี่ยมมุมฉาก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ตัวเชื่อมต่อตรง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ตัวยึดชื่อเรื่อง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0" name="ตัวยึดข้อความ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kumimoji="0" lang="th-TH" smtClean="0"/>
              <a:t>ระดับที่สอง</a:t>
            </a:r>
          </a:p>
          <a:p>
            <a:pPr lvl="2" eaLnBrk="1" latinLnBrk="0" hangingPunct="1"/>
            <a:r>
              <a:rPr kumimoji="0" lang="th-TH" smtClean="0"/>
              <a:t>ระดับที่สาม</a:t>
            </a:r>
          </a:p>
          <a:p>
            <a:pPr lvl="3" eaLnBrk="1" latinLnBrk="0" hangingPunct="1"/>
            <a:r>
              <a:rPr kumimoji="0" lang="th-TH" smtClean="0"/>
              <a:t>ระดับที่สี่</a:t>
            </a:r>
          </a:p>
          <a:p>
            <a:pPr lvl="4" eaLnBrk="1" latinLnBrk="0" hangingPunct="1"/>
            <a:r>
              <a:rPr kumimoji="0" lang="th-TH" smtClean="0"/>
              <a:t>ระดับที่ห้า</a:t>
            </a:r>
            <a:endParaRPr kumimoji="0" lang="en-US"/>
          </a:p>
        </p:txBody>
      </p:sp>
      <p:sp>
        <p:nvSpPr>
          <p:cNvPr id="10" name="ตัวยึดวันที่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0999167E-61E9-4EFA-8671-7302CAFBD38C}" type="datetimeFigureOut">
              <a:rPr lang="th-TH" smtClean="0"/>
              <a:pPr/>
              <a:t>16/06/56</a:t>
            </a:fld>
            <a:endParaRPr lang="th-TH"/>
          </a:p>
        </p:txBody>
      </p:sp>
      <p:sp>
        <p:nvSpPr>
          <p:cNvPr id="22" name="ตัวยึดท้ายกระดาษ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th-TH"/>
          </a:p>
        </p:txBody>
      </p:sp>
      <p:sp>
        <p:nvSpPr>
          <p:cNvPr id="18" name="ตัวยึดหมายเลขภาพนิ่ง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31114760-3508-44AE-A7B7-5A82328D1914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1428728" y="3643314"/>
            <a:ext cx="6815158" cy="1357322"/>
          </a:xfrm>
        </p:spPr>
        <p:txBody>
          <a:bodyPr>
            <a:normAutofit fontScale="90000"/>
          </a:bodyPr>
          <a:lstStyle/>
          <a:p>
            <a:r>
              <a:rPr lang="th-TH" b="1" i="1" dirty="0" smtClean="0"/>
              <a:t>ทฤษฎีการกระทำ</a:t>
            </a:r>
            <a:r>
              <a:rPr lang="th-TH" b="1" i="1" dirty="0"/>
              <a:t>ด้วย</a:t>
            </a:r>
            <a:r>
              <a:rPr lang="th-TH" b="1" i="1" dirty="0" smtClean="0"/>
              <a:t>เหตุผล</a:t>
            </a:r>
            <a:br>
              <a:rPr lang="th-TH" b="1" i="1" dirty="0" smtClean="0"/>
            </a:br>
            <a:r>
              <a:rPr lang="th-TH" i="1" dirty="0" smtClean="0"/>
              <a:t> </a:t>
            </a:r>
            <a:r>
              <a:rPr lang="th-TH" i="1" dirty="0"/>
              <a:t>(</a:t>
            </a:r>
            <a:r>
              <a:rPr lang="en-US" i="1" dirty="0"/>
              <a:t>Theory of Reasoned : TRA</a:t>
            </a:r>
            <a:r>
              <a:rPr lang="th-TH" i="1" dirty="0"/>
              <a:t>)</a:t>
            </a:r>
            <a:r>
              <a:rPr lang="en-US" dirty="0"/>
              <a:t/>
            </a:r>
            <a:br>
              <a:rPr lang="en-US" dirty="0"/>
            </a:br>
            <a:endParaRPr lang="th-TH" dirty="0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h-TH" dirty="0" smtClean="0"/>
          </a:p>
          <a:p>
            <a:endParaRPr lang="th-TH" dirty="0"/>
          </a:p>
          <a:p>
            <a:endParaRPr lang="th-TH" dirty="0" smtClean="0"/>
          </a:p>
          <a:p>
            <a:endParaRPr lang="th-TH" dirty="0"/>
          </a:p>
        </p:txBody>
      </p:sp>
      <p:pic>
        <p:nvPicPr>
          <p:cNvPr id="4" name="รูปภาพ 3" descr="1291356445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85784" y="0"/>
            <a:ext cx="9429783" cy="7143776"/>
          </a:xfrm>
          <a:prstGeom prst="rect">
            <a:avLst/>
          </a:prstGeom>
        </p:spPr>
      </p:pic>
      <p:sp>
        <p:nvSpPr>
          <p:cNvPr id="5" name="สี่เหลี่ยมมุมมน 4"/>
          <p:cNvSpPr/>
          <p:nvPr/>
        </p:nvSpPr>
        <p:spPr>
          <a:xfrm>
            <a:off x="1357290" y="4071942"/>
            <a:ext cx="6715172" cy="1857388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5400" dirty="0" smtClean="0">
                <a:latin typeface="AngsanaUPC" pitchFamily="18" charset="-34"/>
                <a:cs typeface="AngsanaUPC" pitchFamily="18" charset="-34"/>
              </a:rPr>
              <a:t>ทฤษฎีการกระทำด้วยเหตุผล</a:t>
            </a:r>
          </a:p>
          <a:p>
            <a:pPr algn="ctr"/>
            <a:r>
              <a:rPr lang="en-US" sz="4000" b="1" dirty="0" smtClean="0">
                <a:latin typeface="AngsanaUPC" pitchFamily="18" charset="-34"/>
                <a:cs typeface="AngsanaUPC" pitchFamily="18" charset="-34"/>
              </a:rPr>
              <a:t>Theory of Reasoned Action</a:t>
            </a:r>
            <a:endParaRPr lang="th-TH" sz="4000" dirty="0" smtClean="0">
              <a:latin typeface="AngsanaUPC" pitchFamily="18" charset="-34"/>
              <a:cs typeface="AngsanaUPC" pitchFamily="18" charset="-34"/>
            </a:endParaRPr>
          </a:p>
        </p:txBody>
      </p:sp>
      <p:pic>
        <p:nvPicPr>
          <p:cNvPr id="6" name="รูปภาพ 5" descr="ตรา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00430" y="285728"/>
            <a:ext cx="1971675" cy="23145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ตัวยึดเนื้อหา 8" descr="powerpoint template 3 (1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1"/>
            <a:ext cx="9214948" cy="685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สี่เหลี่ยมมุมมน 3"/>
          <p:cNvSpPr/>
          <p:nvPr/>
        </p:nvSpPr>
        <p:spPr>
          <a:xfrm>
            <a:off x="571472" y="2500306"/>
            <a:ext cx="2857520" cy="1571636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 smtClean="0">
                <a:latin typeface="AngsanaUPC" pitchFamily="18" charset="-34"/>
                <a:cs typeface="AngsanaUPC" pitchFamily="18" charset="-34"/>
              </a:rPr>
              <a:t>เจตคติต่อพฤติกรรมนั้น </a:t>
            </a:r>
            <a:endParaRPr lang="th-TH" b="1" dirty="0"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5" name="สี่เหลี่ยมมุมมน 4"/>
          <p:cNvSpPr/>
          <p:nvPr/>
        </p:nvSpPr>
        <p:spPr>
          <a:xfrm>
            <a:off x="4429124" y="928670"/>
            <a:ext cx="3929090" cy="1500198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 smtClean="0">
                <a:latin typeface="AngsanaUPC" pitchFamily="18" charset="-34"/>
                <a:cs typeface="AngsanaUPC" pitchFamily="18" charset="-34"/>
              </a:rPr>
              <a:t>ความเชื่อเกี่ยวกระผลของการกระทำพฤติกรรมนั้นๆ</a:t>
            </a:r>
            <a:endParaRPr lang="th-TH" b="1" dirty="0"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6" name="สี่เหลี่ยมมุมมน 5"/>
          <p:cNvSpPr/>
          <p:nvPr/>
        </p:nvSpPr>
        <p:spPr>
          <a:xfrm>
            <a:off x="4500562" y="4000504"/>
            <a:ext cx="3714776" cy="142876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 smtClean="0">
                <a:latin typeface="AngsanaUPC" pitchFamily="18" charset="-34"/>
                <a:cs typeface="AngsanaUPC" pitchFamily="18" charset="-34"/>
              </a:rPr>
              <a:t>การประเมินผลจากการกระทำ</a:t>
            </a:r>
            <a:endParaRPr lang="th-TH" b="1" dirty="0">
              <a:latin typeface="AngsanaUPC" pitchFamily="18" charset="-34"/>
              <a:cs typeface="AngsanaUPC" pitchFamily="18" charset="-34"/>
            </a:endParaRPr>
          </a:p>
        </p:txBody>
      </p:sp>
      <p:cxnSp>
        <p:nvCxnSpPr>
          <p:cNvPr id="8" name="ลูกศรเชื่อมต่อแบบตรง 7"/>
          <p:cNvCxnSpPr/>
          <p:nvPr/>
        </p:nvCxnSpPr>
        <p:spPr>
          <a:xfrm flipV="1">
            <a:off x="3500430" y="1857364"/>
            <a:ext cx="857256" cy="7143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ลูกศรเชื่อมต่อแบบตรง 9"/>
          <p:cNvCxnSpPr/>
          <p:nvPr/>
        </p:nvCxnSpPr>
        <p:spPr>
          <a:xfrm>
            <a:off x="3428992" y="4000504"/>
            <a:ext cx="1000132" cy="500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รูปภาพ 3" descr="powerpoint template 3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สี่เหลี่ยมมุมมน 4"/>
          <p:cNvSpPr/>
          <p:nvPr/>
        </p:nvSpPr>
        <p:spPr>
          <a:xfrm>
            <a:off x="571472" y="1571612"/>
            <a:ext cx="8072494" cy="257176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4292803"/>
          </a:xfrm>
        </p:spPr>
        <p:txBody>
          <a:bodyPr/>
          <a:lstStyle/>
          <a:p>
            <a:r>
              <a:rPr lang="th-TH" sz="3600" b="1" dirty="0">
                <a:latin typeface="AngsanaUPC" pitchFamily="18" charset="-34"/>
                <a:cs typeface="AngsanaUPC" pitchFamily="18" charset="-34"/>
              </a:rPr>
              <a:t>2</a:t>
            </a:r>
            <a:r>
              <a:rPr lang="th-TH" sz="3600" b="1" dirty="0" smtClean="0">
                <a:latin typeface="AngsanaUPC" pitchFamily="18" charset="-34"/>
                <a:cs typeface="AngsanaUPC" pitchFamily="18" charset="-34"/>
              </a:rPr>
              <a:t>) อิทธิพล</a:t>
            </a:r>
            <a:r>
              <a:rPr lang="th-TH" sz="3600" b="1" dirty="0">
                <a:latin typeface="AngsanaUPC" pitchFamily="18" charset="-34"/>
                <a:cs typeface="AngsanaUPC" pitchFamily="18" charset="-34"/>
              </a:rPr>
              <a:t>ของกลุ่มอ้างอิงต่อการทำพฤติกรรม (</a:t>
            </a:r>
            <a:r>
              <a:rPr lang="en-US" sz="3600" b="1" dirty="0">
                <a:latin typeface="AngsanaUPC" pitchFamily="18" charset="-34"/>
                <a:cs typeface="AngsanaUPC" pitchFamily="18" charset="-34"/>
              </a:rPr>
              <a:t>Subjective norms</a:t>
            </a:r>
            <a:r>
              <a:rPr lang="th-TH" sz="3600" b="1" dirty="0">
                <a:latin typeface="AngsanaUPC" pitchFamily="18" charset="-34"/>
                <a:cs typeface="AngsanaUPC" pitchFamily="18" charset="-34"/>
              </a:rPr>
              <a:t>)</a:t>
            </a:r>
            <a:r>
              <a:rPr lang="th-TH" sz="3200" b="1" dirty="0">
                <a:latin typeface="AngsanaUPC" pitchFamily="18" charset="-34"/>
                <a:cs typeface="AngsanaUPC" pitchFamily="18" charset="-34"/>
              </a:rPr>
              <a:t>อิทธิพลของกลุ่มอ้างอิงถูกกำหนดโดยความเชื่อว่าบุคคลหรือ  กลุ่มที่สำคัญ สำหรับเขาคิดว่าเขาควรทำ/ไม่ควรทำพฤติกรรมนั้น และแรงจูงใจ  ที่จะคล้อยตามบุคคลหรือกลุ่มบุคคลว่ามีมากน้อยแค่ไหน</a:t>
            </a:r>
            <a:endParaRPr lang="en-US" sz="3200" b="1" dirty="0">
              <a:latin typeface="AngsanaUPC" pitchFamily="18" charset="-34"/>
              <a:cs typeface="AngsanaUPC" pitchFamily="18" charset="-34"/>
            </a:endParaRPr>
          </a:p>
          <a:p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ตัวยึดเนื้อหา 9" descr="powerpoint template 3 (1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7760" cy="6858000"/>
          </a:xfrm>
        </p:spPr>
      </p:pic>
      <p:sp>
        <p:nvSpPr>
          <p:cNvPr id="5" name="สี่เหลี่ยมมุมมน 4"/>
          <p:cNvSpPr/>
          <p:nvPr/>
        </p:nvSpPr>
        <p:spPr>
          <a:xfrm>
            <a:off x="642910" y="2786058"/>
            <a:ext cx="2714644" cy="1285884"/>
          </a:xfrm>
          <a:prstGeom prst="roundRect">
            <a:avLst>
              <a:gd name="adj" fmla="val 26374"/>
            </a:avLst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 smtClean="0">
                <a:latin typeface="AngsanaUPC" pitchFamily="18" charset="-34"/>
                <a:cs typeface="AngsanaUPC" pitchFamily="18" charset="-34"/>
              </a:rPr>
              <a:t>อิทธิพลของกลุ่มอ้างอิงต่อการทำพฤติกรรม </a:t>
            </a:r>
            <a:endParaRPr lang="th-TH" b="1" dirty="0"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8" name="สี่เหลี่ยมมุมมน 7"/>
          <p:cNvSpPr/>
          <p:nvPr/>
        </p:nvSpPr>
        <p:spPr>
          <a:xfrm>
            <a:off x="4714876" y="1214422"/>
            <a:ext cx="3286148" cy="1500198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 smtClean="0">
                <a:latin typeface="AngsanaUPC" pitchFamily="18" charset="-34"/>
                <a:cs typeface="AngsanaUPC" pitchFamily="18" charset="-34"/>
              </a:rPr>
              <a:t>ความเชื่อเกี่ยวกับความคาดหวังของกลุ่มอ้างอิงว่าตนจะปฏิบัติ</a:t>
            </a:r>
            <a:endParaRPr lang="th-TH" b="1" dirty="0"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9" name="สี่เหลี่ยมมุมมน 8"/>
          <p:cNvSpPr/>
          <p:nvPr/>
        </p:nvSpPr>
        <p:spPr>
          <a:xfrm>
            <a:off x="4714876" y="3643314"/>
            <a:ext cx="3286148" cy="1571636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 smtClean="0">
                <a:latin typeface="AngsanaUPC" pitchFamily="18" charset="-34"/>
                <a:cs typeface="AngsanaUPC" pitchFamily="18" charset="-34"/>
              </a:rPr>
              <a:t>แรงจูงใจที่จะปฏิบัติตามความคาดหวังนั้น</a:t>
            </a:r>
            <a:endParaRPr lang="th-TH" b="1" dirty="0">
              <a:latin typeface="AngsanaUPC" pitchFamily="18" charset="-34"/>
              <a:cs typeface="AngsanaUPC" pitchFamily="18" charset="-34"/>
            </a:endParaRPr>
          </a:p>
        </p:txBody>
      </p:sp>
      <p:cxnSp>
        <p:nvCxnSpPr>
          <p:cNvPr id="11" name="ลูกศรเชื่อมต่อแบบตรง 10"/>
          <p:cNvCxnSpPr/>
          <p:nvPr/>
        </p:nvCxnSpPr>
        <p:spPr>
          <a:xfrm flipV="1">
            <a:off x="3357554" y="2143116"/>
            <a:ext cx="1285884" cy="8572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ลูกศรเชื่อมต่อแบบตรง 12"/>
          <p:cNvCxnSpPr/>
          <p:nvPr/>
        </p:nvCxnSpPr>
        <p:spPr>
          <a:xfrm>
            <a:off x="3357554" y="3786190"/>
            <a:ext cx="1285884" cy="7143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รูปภาพ 3" descr="powerpoint template 3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วงรี 5"/>
          <p:cNvSpPr/>
          <p:nvPr/>
        </p:nvSpPr>
        <p:spPr>
          <a:xfrm>
            <a:off x="357158" y="428604"/>
            <a:ext cx="4786346" cy="928694"/>
          </a:xfrm>
          <a:prstGeom prst="ellipse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5" name="สี่เหลี่ยมมุมมน 4"/>
          <p:cNvSpPr/>
          <p:nvPr/>
        </p:nvSpPr>
        <p:spPr>
          <a:xfrm>
            <a:off x="571472" y="1428736"/>
            <a:ext cx="8358246" cy="328614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" name="ตัวยึดเนื้อหา 1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4221365"/>
          </a:xfrm>
        </p:spPr>
        <p:txBody>
          <a:bodyPr/>
          <a:lstStyle/>
          <a:p>
            <a:r>
              <a:rPr lang="th-TH" sz="3200" b="1" dirty="0" smtClean="0">
                <a:latin typeface="AngsanaUPC" pitchFamily="18" charset="-34"/>
                <a:cs typeface="AngsanaUPC" pitchFamily="18" charset="-34"/>
              </a:rPr>
              <a:t>- เชื่อว่า  การที่บุคคลจะลงมือปฏิบัติอะไรก็ตาม  จะต้องมีความตั้งใจใฝ่พฤติกรรมมา	ก่อน</a:t>
            </a:r>
          </a:p>
          <a:p>
            <a:r>
              <a:rPr lang="th-TH" sz="3200" b="1" dirty="0" smtClean="0">
                <a:latin typeface="AngsanaUPC" pitchFamily="18" charset="-34"/>
                <a:cs typeface="AngsanaUPC" pitchFamily="18" charset="-34"/>
              </a:rPr>
              <a:t>- ความตั้งใจมีอิทธิพลมาจากทัศนคติที่มีต่อพฤติกรรมนั้น</a:t>
            </a:r>
          </a:p>
          <a:p>
            <a:r>
              <a:rPr lang="th-TH" sz="3200" b="1" dirty="0" smtClean="0">
                <a:latin typeface="AngsanaUPC" pitchFamily="18" charset="-34"/>
                <a:cs typeface="AngsanaUPC" pitchFamily="18" charset="-34"/>
              </a:rPr>
              <a:t>- ความตั้งใจขึ้นกับความเชื่อในความสามารถตนเอง  ว่าจะสามารถทำพฤติกรรมนั้นได้สำเร็จหรือไม่ และรวมถึงความคาดหวังในผลลัพธ์</a:t>
            </a:r>
          </a:p>
          <a:p>
            <a:endParaRPr lang="th-TH" dirty="0"/>
          </a:p>
        </p:txBody>
      </p:sp>
      <p:sp>
        <p:nvSpPr>
          <p:cNvPr id="3" name="ชื่อเรื่อง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>
                <a:solidFill>
                  <a:schemeClr val="bg1"/>
                </a:solidFill>
              </a:rPr>
              <a:t>ทฤษฎีการกระทำด้วยเหตุผล</a:t>
            </a:r>
            <a:endParaRPr lang="th-TH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รูปภาพ 3" descr="powerpoint template 3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สี่เหลี่ยมมุมมน 4"/>
          <p:cNvSpPr/>
          <p:nvPr/>
        </p:nvSpPr>
        <p:spPr>
          <a:xfrm>
            <a:off x="500034" y="1857364"/>
            <a:ext cx="8215370" cy="35719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" name="ตัวยึดเนื้อหา 1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4364241"/>
          </a:xfrm>
        </p:spPr>
        <p:txBody>
          <a:bodyPr>
            <a:normAutofit/>
          </a:bodyPr>
          <a:lstStyle/>
          <a:p>
            <a:endParaRPr lang="th-TH" dirty="0" smtClean="0"/>
          </a:p>
          <a:p>
            <a:pPr>
              <a:buNone/>
            </a:pPr>
            <a:r>
              <a:rPr lang="th-TH" sz="2800" b="1" dirty="0" smtClean="0">
                <a:latin typeface="AngsanaUPC" pitchFamily="18" charset="-34"/>
                <a:cs typeface="AngsanaUPC" pitchFamily="18" charset="-34"/>
              </a:rPr>
              <a:t>1.	ค้นหาความเชื่อ ความศรัทธาและการประเมินค่าของผลการปฏิบัติพฤติกรรมนั้นๆ</a:t>
            </a:r>
            <a:endParaRPr lang="en-US" sz="2800" b="1" dirty="0" smtClean="0">
              <a:latin typeface="AngsanaUPC" pitchFamily="18" charset="-34"/>
              <a:cs typeface="AngsanaUPC" pitchFamily="18" charset="-34"/>
            </a:endParaRPr>
          </a:p>
          <a:p>
            <a:pPr>
              <a:buNone/>
            </a:pPr>
            <a:r>
              <a:rPr lang="en-US" sz="2800" b="1" dirty="0" smtClean="0">
                <a:latin typeface="AngsanaUPC" pitchFamily="18" charset="-34"/>
                <a:cs typeface="AngsanaUPC" pitchFamily="18" charset="-34"/>
              </a:rPr>
              <a:t>2.</a:t>
            </a:r>
            <a:r>
              <a:rPr lang="th-TH" sz="2800" b="1" dirty="0" smtClean="0">
                <a:latin typeface="AngsanaUPC" pitchFamily="18" charset="-34"/>
                <a:cs typeface="AngsanaUPC" pitchFamily="18" charset="-34"/>
              </a:rPr>
              <a:t>ค้นหาบุคคลสำคัญและความคาดหวังของบุคคลสำคัญของผู้ใช้บริการ</a:t>
            </a:r>
            <a:endParaRPr lang="en-US" sz="2800" b="1" dirty="0" smtClean="0">
              <a:latin typeface="AngsanaUPC" pitchFamily="18" charset="-34"/>
              <a:cs typeface="AngsanaUPC" pitchFamily="18" charset="-34"/>
            </a:endParaRPr>
          </a:p>
          <a:p>
            <a:pPr>
              <a:buNone/>
            </a:pPr>
            <a:r>
              <a:rPr lang="th-TH" sz="2800" b="1" dirty="0" smtClean="0">
                <a:latin typeface="AngsanaUPC" pitchFamily="18" charset="-34"/>
                <a:cs typeface="AngsanaUPC" pitchFamily="18" charset="-34"/>
              </a:rPr>
              <a:t>3.	ค้นหาแหล่งประโยชน์และปัจจัยที่เป็นอุปสรรคต่อการปฏิบัติพฤติกรรม</a:t>
            </a:r>
            <a:endParaRPr lang="en-US" sz="2800" b="1" dirty="0" smtClean="0">
              <a:latin typeface="AngsanaUPC" pitchFamily="18" charset="-34"/>
              <a:cs typeface="AngsanaUPC" pitchFamily="18" charset="-34"/>
            </a:endParaRPr>
          </a:p>
          <a:p>
            <a:pPr>
              <a:buNone/>
            </a:pPr>
            <a:r>
              <a:rPr lang="th-TH" sz="2800" b="1" dirty="0" smtClean="0">
                <a:latin typeface="AngsanaUPC" pitchFamily="18" charset="-34"/>
                <a:cs typeface="AngsanaUPC" pitchFamily="18" charset="-34"/>
              </a:rPr>
              <a:t>4.	เสริมสร้างเจตคติและความตั้งใจการปฏิบัติพฤติกรรมอย่างถูกต้อง</a:t>
            </a:r>
            <a:endParaRPr lang="en-US" sz="2800" b="1" dirty="0" smtClean="0">
              <a:latin typeface="AngsanaUPC" pitchFamily="18" charset="-34"/>
              <a:cs typeface="AngsanaUPC" pitchFamily="18" charset="-34"/>
            </a:endParaRPr>
          </a:p>
          <a:p>
            <a:pPr>
              <a:buNone/>
            </a:pPr>
            <a:r>
              <a:rPr lang="th-TH" sz="2800" b="1" dirty="0" smtClean="0">
                <a:latin typeface="AngsanaUPC" pitchFamily="18" charset="-34"/>
                <a:cs typeface="AngsanaUPC" pitchFamily="18" charset="-34"/>
              </a:rPr>
              <a:t>5.	เสริมสร้างความสามารถการควบคุมพฤติกรรม ข้อมูลแหล่งประโยชน์และสนับสนุนการปฏิบัติพฤติกรรม</a:t>
            </a:r>
            <a:endParaRPr lang="en-US" sz="2800" b="1" dirty="0" smtClean="0">
              <a:latin typeface="AngsanaUPC" pitchFamily="18" charset="-34"/>
              <a:cs typeface="AngsanaUPC" pitchFamily="18" charset="-34"/>
            </a:endParaRPr>
          </a:p>
          <a:p>
            <a:endParaRPr lang="th-TH" dirty="0"/>
          </a:p>
        </p:txBody>
      </p:sp>
      <p:sp>
        <p:nvSpPr>
          <p:cNvPr id="3" name="ชื่อเรื่อง 2"/>
          <p:cNvSpPr>
            <a:spLocks noGrp="1"/>
          </p:cNvSpPr>
          <p:nvPr>
            <p:ph type="title"/>
          </p:nvPr>
        </p:nvSpPr>
        <p:spPr>
          <a:xfrm>
            <a:off x="357158" y="100010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th-TH" dirty="0" smtClean="0"/>
              <a:t>แนวทางการประยุกต์ใช้ทฤษฎีการกระทำอย่างมีเหตุผล</a:t>
            </a:r>
            <a:r>
              <a:rPr lang="en-US" dirty="0" smtClean="0"/>
              <a:t/>
            </a:r>
            <a:br>
              <a:rPr lang="en-US" dirty="0" smtClean="0"/>
            </a:br>
            <a:endParaRPr lang="th-TH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รูปภาพ 3" descr="powerpoint template 3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9144000" cy="6858001"/>
          </a:xfrm>
          <a:prstGeom prst="rect">
            <a:avLst/>
          </a:prstGeom>
        </p:spPr>
      </p:pic>
      <p:sp>
        <p:nvSpPr>
          <p:cNvPr id="5" name="สี่เหลี่ยมมุมมน 4"/>
          <p:cNvSpPr/>
          <p:nvPr/>
        </p:nvSpPr>
        <p:spPr>
          <a:xfrm>
            <a:off x="571472" y="1357298"/>
            <a:ext cx="8072494" cy="350046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dirty="0"/>
              <a:t> </a:t>
            </a:r>
            <a:r>
              <a:rPr lang="en-US" dirty="0" smtClean="0"/>
              <a:t>	</a:t>
            </a:r>
            <a:r>
              <a:rPr lang="en-US" sz="2800" b="1" dirty="0" smtClean="0">
                <a:latin typeface="AngsanaUPC" pitchFamily="18" charset="-34"/>
                <a:cs typeface="AngsanaUPC" pitchFamily="18" charset="-34"/>
              </a:rPr>
              <a:t> </a:t>
            </a:r>
            <a:r>
              <a:rPr lang="th-TH" sz="2800" b="1" dirty="0" smtClean="0">
                <a:latin typeface="AngsanaUPC" pitchFamily="18" charset="-34"/>
                <a:cs typeface="AngsanaUPC" pitchFamily="18" charset="-34"/>
              </a:rPr>
              <a:t>ในปี 1985 </a:t>
            </a:r>
            <a:r>
              <a:rPr lang="en-US" sz="2800" b="1" dirty="0" err="1">
                <a:latin typeface="AngsanaUPC" pitchFamily="18" charset="-34"/>
                <a:cs typeface="AngsanaUPC" pitchFamily="18" charset="-34"/>
              </a:rPr>
              <a:t>Ajzen</a:t>
            </a:r>
            <a:r>
              <a:rPr lang="en-US" sz="2800" b="1" dirty="0">
                <a:latin typeface="AngsanaUPC" pitchFamily="18" charset="-34"/>
                <a:cs typeface="AngsanaUPC" pitchFamily="18" charset="-34"/>
              </a:rPr>
              <a:t> </a:t>
            </a:r>
            <a:r>
              <a:rPr lang="th-TH" sz="2800" b="1" dirty="0" smtClean="0">
                <a:latin typeface="AngsanaUPC" pitchFamily="18" charset="-34"/>
                <a:cs typeface="AngsanaUPC" pitchFamily="18" charset="-34"/>
              </a:rPr>
              <a:t>ได้มี</a:t>
            </a:r>
            <a:r>
              <a:rPr lang="th-TH" sz="2800" b="1" dirty="0">
                <a:latin typeface="AngsanaUPC" pitchFamily="18" charset="-34"/>
                <a:cs typeface="AngsanaUPC" pitchFamily="18" charset="-34"/>
              </a:rPr>
              <a:t>การ</a:t>
            </a:r>
            <a:r>
              <a:rPr lang="th-TH" sz="2800" b="1" dirty="0" smtClean="0">
                <a:latin typeface="AngsanaUPC" pitchFamily="18" charset="-34"/>
                <a:cs typeface="AngsanaUPC" pitchFamily="18" charset="-34"/>
              </a:rPr>
              <a:t>พัฒนาแนวคิดทฤษฎีพฤติกรรมตามแผน (</a:t>
            </a:r>
            <a:r>
              <a:rPr lang="en-US" sz="2800" b="1" dirty="0" smtClean="0">
                <a:latin typeface="AngsanaUPC" pitchFamily="18" charset="-34"/>
                <a:cs typeface="AngsanaUPC" pitchFamily="18" charset="-34"/>
              </a:rPr>
              <a:t>Theory of Planned Behavior: TPB) </a:t>
            </a:r>
            <a:r>
              <a:rPr lang="th-TH" sz="2800" b="1" dirty="0" smtClean="0">
                <a:latin typeface="AngsanaUPC" pitchFamily="18" charset="-34"/>
                <a:cs typeface="AngsanaUPC" pitchFamily="18" charset="-34"/>
              </a:rPr>
              <a:t>ที่</a:t>
            </a:r>
            <a:r>
              <a:rPr lang="th-TH" sz="2800" b="1" dirty="0">
                <a:latin typeface="AngsanaUPC" pitchFamily="18" charset="-34"/>
                <a:cs typeface="AngsanaUPC" pitchFamily="18" charset="-34"/>
              </a:rPr>
              <a:t>พัฒนามาจากทฤษฎีการกระทำด้วยเหตุผล </a:t>
            </a:r>
            <a:r>
              <a:rPr lang="th-TH" sz="2800" b="1" dirty="0" smtClean="0">
                <a:latin typeface="AngsanaUPC" pitchFamily="18" charset="-34"/>
                <a:cs typeface="AngsanaUPC" pitchFamily="18" charset="-34"/>
              </a:rPr>
              <a:t>ของ </a:t>
            </a:r>
            <a:r>
              <a:rPr lang="en-US" sz="2800" b="1" dirty="0" err="1">
                <a:latin typeface="AngsanaUPC" pitchFamily="18" charset="-34"/>
                <a:cs typeface="AngsanaUPC" pitchFamily="18" charset="-34"/>
              </a:rPr>
              <a:t>Ajzen</a:t>
            </a:r>
            <a:r>
              <a:rPr lang="en-US" sz="2800" b="1" dirty="0">
                <a:latin typeface="AngsanaUPC" pitchFamily="18" charset="-34"/>
                <a:cs typeface="AngsanaUPC" pitchFamily="18" charset="-34"/>
              </a:rPr>
              <a:t> </a:t>
            </a:r>
            <a:r>
              <a:rPr lang="th-TH" sz="2800" b="1" dirty="0">
                <a:latin typeface="AngsanaUPC" pitchFamily="18" charset="-34"/>
                <a:cs typeface="AngsanaUPC" pitchFamily="18" charset="-34"/>
              </a:rPr>
              <a:t>และ </a:t>
            </a:r>
            <a:r>
              <a:rPr lang="en-US" sz="2800" b="1" dirty="0" err="1">
                <a:latin typeface="AngsanaUPC" pitchFamily="18" charset="-34"/>
                <a:cs typeface="AngsanaUPC" pitchFamily="18" charset="-34"/>
              </a:rPr>
              <a:t>Fishbein</a:t>
            </a:r>
            <a:r>
              <a:rPr lang="en-US" sz="2800" b="1" dirty="0">
                <a:latin typeface="AngsanaUPC" pitchFamily="18" charset="-34"/>
                <a:cs typeface="AngsanaUPC" pitchFamily="18" charset="-34"/>
              </a:rPr>
              <a:t> (1975) </a:t>
            </a:r>
            <a:r>
              <a:rPr lang="th-TH" sz="2800" b="1" dirty="0">
                <a:latin typeface="AngsanaUPC" pitchFamily="18" charset="-34"/>
                <a:cs typeface="AngsanaUPC" pitchFamily="18" charset="-34"/>
              </a:rPr>
              <a:t>ทฤษฎีนี่อธิบายว่า การแสดงพฤติกรรมของมนุษย์จะเกิดจากการชี้นำโดยความเชื่อ 3 ประการ ได้แก่ ความเชื่อเกี่ยวกับพฤติกรรม </a:t>
            </a:r>
            <a:r>
              <a:rPr lang="th-TH" sz="2800" b="1" dirty="0" smtClean="0">
                <a:latin typeface="AngsanaUPC" pitchFamily="18" charset="-34"/>
                <a:cs typeface="AngsanaUPC" pitchFamily="18" charset="-34"/>
              </a:rPr>
              <a:t> ความ</a:t>
            </a:r>
            <a:r>
              <a:rPr lang="th-TH" sz="2800" b="1" dirty="0">
                <a:latin typeface="AngsanaUPC" pitchFamily="18" charset="-34"/>
                <a:cs typeface="AngsanaUPC" pitchFamily="18" charset="-34"/>
              </a:rPr>
              <a:t>เชื่อเกี่ยวกับกลุ่มอ้างอิง (</a:t>
            </a:r>
            <a:r>
              <a:rPr lang="en-US" sz="2800" b="1" dirty="0">
                <a:latin typeface="AngsanaUPC" pitchFamily="18" charset="-34"/>
                <a:cs typeface="AngsanaUPC" pitchFamily="18" charset="-34"/>
              </a:rPr>
              <a:t>Normative beliefs) </a:t>
            </a:r>
            <a:r>
              <a:rPr lang="th-TH" sz="2800" b="1" dirty="0">
                <a:latin typeface="AngsanaUPC" pitchFamily="18" charset="-34"/>
                <a:cs typeface="AngsanaUPC" pitchFamily="18" charset="-34"/>
              </a:rPr>
              <a:t>และความเชื่อเกี่ยวกับความสามารถในการควบคุม (</a:t>
            </a:r>
            <a:r>
              <a:rPr lang="en-US" sz="2800" b="1" dirty="0">
                <a:latin typeface="AngsanaUPC" pitchFamily="18" charset="-34"/>
                <a:cs typeface="AngsanaUPC" pitchFamily="18" charset="-34"/>
              </a:rPr>
              <a:t>Control beliefs) </a:t>
            </a:r>
            <a:r>
              <a:rPr lang="th-TH" sz="2800" b="1" dirty="0">
                <a:latin typeface="AngsanaUPC" pitchFamily="18" charset="-34"/>
                <a:cs typeface="AngsanaUPC" pitchFamily="18" charset="-34"/>
              </a:rPr>
              <a:t>ซึ่งความเชื่อแต่ละตัวจะส่งผลต่อตัวแปรต่างๆ (</a:t>
            </a:r>
            <a:r>
              <a:rPr lang="en-US" sz="2800" b="1" dirty="0" err="1">
                <a:latin typeface="AngsanaUPC" pitchFamily="18" charset="-34"/>
                <a:cs typeface="AngsanaUPC" pitchFamily="18" charset="-34"/>
              </a:rPr>
              <a:t>Ajzen</a:t>
            </a:r>
            <a:r>
              <a:rPr lang="en-US" sz="2800" b="1" dirty="0">
                <a:latin typeface="AngsanaUPC" pitchFamily="18" charset="-34"/>
                <a:cs typeface="AngsanaUPC" pitchFamily="18" charset="-34"/>
              </a:rPr>
              <a:t>, 1991)</a:t>
            </a:r>
            <a:endParaRPr lang="th-TH" sz="2800" b="1" dirty="0">
              <a:latin typeface="AngsanaUPC" pitchFamily="18" charset="-34"/>
              <a:cs typeface="AngsanaUPC" pitchFamily="18" charset="-34"/>
            </a:endParaRPr>
          </a:p>
        </p:txBody>
      </p:sp>
      <p:pic>
        <p:nvPicPr>
          <p:cNvPr id="7" name="รูปภาพ 6" descr="lcek ajze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375520">
            <a:off x="5521389" y="4245759"/>
            <a:ext cx="2426516" cy="242651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รูปภาพ 4" descr="powerpoint template 3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วงรี 5"/>
          <p:cNvSpPr/>
          <p:nvPr/>
        </p:nvSpPr>
        <p:spPr>
          <a:xfrm>
            <a:off x="1428728" y="357166"/>
            <a:ext cx="6286544" cy="1000132"/>
          </a:xfrm>
          <a:prstGeom prst="ellipse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pic>
        <p:nvPicPr>
          <p:cNvPr id="4" name="ตัวยึดเนื้อหา 3" descr="preview_html_m31566594.gif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571472" y="1571612"/>
            <a:ext cx="8001056" cy="4947647"/>
          </a:xfrm>
        </p:spPr>
      </p:pic>
      <p:sp>
        <p:nvSpPr>
          <p:cNvPr id="3" name="ชื่อเรื่อง 2"/>
          <p:cNvSpPr>
            <a:spLocks noGrp="1"/>
          </p:cNvSpPr>
          <p:nvPr>
            <p:ph type="title"/>
          </p:nvPr>
        </p:nvSpPr>
        <p:spPr>
          <a:xfrm>
            <a:off x="1285852" y="285728"/>
            <a:ext cx="6686568" cy="1143000"/>
          </a:xfrm>
        </p:spPr>
        <p:txBody>
          <a:bodyPr/>
          <a:lstStyle/>
          <a:p>
            <a:pPr algn="ctr"/>
            <a:r>
              <a:rPr lang="th-TH" dirty="0" smtClean="0">
                <a:solidFill>
                  <a:schemeClr val="bg1"/>
                </a:solidFill>
              </a:rPr>
              <a:t>โครงสร้างทฤษฎีพฤติกรรมตามแผน</a:t>
            </a:r>
            <a:endParaRPr lang="th-TH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รูปภาพ 3" descr="powerpoint template 3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สี่เหลี่ยมมุมมน 4"/>
          <p:cNvSpPr/>
          <p:nvPr/>
        </p:nvSpPr>
        <p:spPr>
          <a:xfrm>
            <a:off x="571472" y="1357298"/>
            <a:ext cx="8072494" cy="364333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" name="ตัวยึดเนื้อหา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3200" b="1" dirty="0" smtClean="0">
                <a:latin typeface="AngsanaUPC" pitchFamily="18" charset="-34"/>
                <a:cs typeface="AngsanaUPC" pitchFamily="18" charset="-34"/>
              </a:rPr>
              <a:t>ทฤษฎีนี้จำแนกความเชื่อเป็น 3 ประการ คือ                 </a:t>
            </a:r>
          </a:p>
          <a:p>
            <a:r>
              <a:rPr lang="th-TH" sz="3200" b="1" dirty="0" smtClean="0">
                <a:latin typeface="AngsanaUPC" pitchFamily="18" charset="-34"/>
                <a:cs typeface="AngsanaUPC" pitchFamily="18" charset="-34"/>
              </a:rPr>
              <a:t>1.ความเชื่อเกี่ยวกับผลกรรมของการกระทำ (</a:t>
            </a:r>
            <a:r>
              <a:rPr lang="en-US" sz="3200" b="1" dirty="0" smtClean="0">
                <a:latin typeface="AngsanaUPC" pitchFamily="18" charset="-34"/>
                <a:cs typeface="AngsanaUPC" pitchFamily="18" charset="-34"/>
              </a:rPr>
              <a:t>Behavioral Beliefs) </a:t>
            </a:r>
            <a:r>
              <a:rPr lang="th-TH" sz="2800" b="1" dirty="0" smtClean="0">
                <a:latin typeface="AngsanaUPC" pitchFamily="18" charset="-34"/>
                <a:cs typeface="AngsanaUPC" pitchFamily="18" charset="-34"/>
              </a:rPr>
              <a:t>ซึ่งมีอิทธิพลต่อเจตคติต่อพฤติกรรมเป็นความเชื่อที่เกี่ยวข้องกับผลของการกระทำ หากบุคคลมีความเชื่อว่า การทำพฤติกรรมนั้นจะนำไปสู่ผลกรรมทางบวก เขาก็จะมีเจตคติที่ดีต่อพฤติกรรมนั้นขณะที่บุคคลซึ่งเชื่อว่าการทำพฤติกรรมนั้นจะนำไปสู่ผลกรรมทางลบ</a:t>
            </a:r>
          </a:p>
        </p:txBody>
      </p:sp>
      <p:pic>
        <p:nvPicPr>
          <p:cNvPr id="6" name="รูปภาพ 5" descr="Teen_love_top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343973">
            <a:off x="5156870" y="4070111"/>
            <a:ext cx="3535086" cy="261787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รูปภาพ 3" descr="powerpoint template 3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สี่เหลี่ยมมุมมน 4"/>
          <p:cNvSpPr/>
          <p:nvPr/>
        </p:nvSpPr>
        <p:spPr>
          <a:xfrm>
            <a:off x="642910" y="1357298"/>
            <a:ext cx="8072494" cy="307183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" name="ตัวยึดเนื้อหา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3200" b="1" dirty="0" smtClean="0">
                <a:latin typeface="AngsanaUPC" pitchFamily="18" charset="-34"/>
                <a:cs typeface="AngsanaUPC" pitchFamily="18" charset="-34"/>
              </a:rPr>
              <a:t>2.ความเชื่อเกี่ยวกับกลุ่มอ้างอิง (</a:t>
            </a:r>
            <a:r>
              <a:rPr lang="en-US" sz="3200" b="1" dirty="0" smtClean="0">
                <a:latin typeface="AngsanaUPC" pitchFamily="18" charset="-34"/>
                <a:cs typeface="AngsanaUPC" pitchFamily="18" charset="-34"/>
              </a:rPr>
              <a:t>Normative Beliefs) </a:t>
            </a:r>
            <a:r>
              <a:rPr lang="th-TH" sz="2800" b="1" dirty="0" smtClean="0">
                <a:latin typeface="AngsanaUPC" pitchFamily="18" charset="-34"/>
                <a:cs typeface="AngsanaUPC" pitchFamily="18" charset="-34"/>
              </a:rPr>
              <a:t>ซึ่งเป็นตัวกำหนดการคล้อยตามกลุ่มอ้างอิงเป็นความเชื่อที่ว่าบุคคลหรือกลุ่มคนเฉพาะคิดว่าเขาควรหรือไม่ควรทำพฤติกรรมนั้น มีแนวโน้มที่จะทำพฤติกรรมนั้น ในทางตรงข้าม หากบุคคลเชื่อว่าคนอื่นที่มีความสำคัญสำหรับเขาคิดว่าไม่ควรทำพฤติกรรมนั้น เขาก็มีแนวโน้มที่จะไม่ทำพฤติกรรมนั้น</a:t>
            </a:r>
          </a:p>
        </p:txBody>
      </p:sp>
      <p:pic>
        <p:nvPicPr>
          <p:cNvPr id="6" name="รูปภาพ 5" descr="health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85295">
            <a:off x="4481062" y="4533403"/>
            <a:ext cx="4582195" cy="213835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รูปภาพ 3" descr="powerpoint template 3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9144000" cy="6858000"/>
          </a:xfrm>
          <a:prstGeom prst="rect">
            <a:avLst/>
          </a:prstGeom>
        </p:spPr>
      </p:pic>
      <p:sp>
        <p:nvSpPr>
          <p:cNvPr id="5" name="สี่เหลี่ยมมุมมน 4"/>
          <p:cNvSpPr/>
          <p:nvPr/>
        </p:nvSpPr>
        <p:spPr>
          <a:xfrm>
            <a:off x="571472" y="1285860"/>
            <a:ext cx="8001056" cy="207170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" name="ตัวยึดเนื้อหา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3600" b="1" dirty="0" smtClean="0">
                <a:latin typeface="AngsanaUPC" pitchFamily="18" charset="-34"/>
                <a:cs typeface="AngsanaUPC" pitchFamily="18" charset="-34"/>
              </a:rPr>
              <a:t>3.ความเชื่อเกี่ยวกับปัจจัยควบคุม (</a:t>
            </a:r>
            <a:r>
              <a:rPr lang="en-US" sz="3600" b="1" dirty="0" smtClean="0">
                <a:latin typeface="AngsanaUPC" pitchFamily="18" charset="-34"/>
                <a:cs typeface="AngsanaUPC" pitchFamily="18" charset="-34"/>
              </a:rPr>
              <a:t>Control Beliefs) </a:t>
            </a:r>
            <a:r>
              <a:rPr lang="th-TH" sz="3200" b="1" dirty="0" smtClean="0">
                <a:latin typeface="AngsanaUPC" pitchFamily="18" charset="-34"/>
                <a:cs typeface="AngsanaUPC" pitchFamily="18" charset="-34"/>
              </a:rPr>
              <a:t>ซึ่งเป็นพื้นฐานของการรับรู้ความสามารถในการควบคุมพฤติกรรมเป็นความเชื่อเกี่ยวกับการมีหรือไม่มีทรัพยากร</a:t>
            </a:r>
          </a:p>
        </p:txBody>
      </p:sp>
      <p:pic>
        <p:nvPicPr>
          <p:cNvPr id="8" name="รูปภาพ 7" descr="18888conver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408951">
            <a:off x="4500562" y="3643314"/>
            <a:ext cx="3810000" cy="30194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รูปภาพ 10" descr="powerpoint template 3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ตัวยึดเนื้อหา 5" descr="lcek ajzen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5357818" y="1785926"/>
            <a:ext cx="2738430" cy="3564015"/>
          </a:xfrm>
        </p:spPr>
      </p:pic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h-TH" sz="6000" dirty="0" smtClean="0"/>
              <a:t>ผู้ที่คิดค้นทฤษฎี</a:t>
            </a:r>
            <a:endParaRPr lang="th-TH" sz="6000" dirty="0"/>
          </a:p>
        </p:txBody>
      </p:sp>
      <p:pic>
        <p:nvPicPr>
          <p:cNvPr id="7" name="รูปภาพ 6" descr="Martin Fishbein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00100" y="1857365"/>
            <a:ext cx="2928958" cy="3415208"/>
          </a:xfrm>
          <a:prstGeom prst="rect">
            <a:avLst/>
          </a:prstGeom>
        </p:spPr>
      </p:pic>
      <p:sp>
        <p:nvSpPr>
          <p:cNvPr id="8" name="สี่เหลี่ยมมุมมน 7"/>
          <p:cNvSpPr/>
          <p:nvPr/>
        </p:nvSpPr>
        <p:spPr>
          <a:xfrm>
            <a:off x="1000100" y="5786454"/>
            <a:ext cx="3000396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Martin </a:t>
            </a:r>
            <a:r>
              <a:rPr lang="en-US" dirty="0" err="1"/>
              <a:t>Fishbein</a:t>
            </a:r>
            <a:endParaRPr lang="th-TH" dirty="0"/>
          </a:p>
        </p:txBody>
      </p:sp>
      <p:sp>
        <p:nvSpPr>
          <p:cNvPr id="9" name="สี่เหลี่ยมมุมมน 8"/>
          <p:cNvSpPr/>
          <p:nvPr/>
        </p:nvSpPr>
        <p:spPr>
          <a:xfrm>
            <a:off x="5286380" y="5715016"/>
            <a:ext cx="2928958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Icek</a:t>
            </a:r>
            <a:r>
              <a:rPr lang="en-US" dirty="0"/>
              <a:t> </a:t>
            </a:r>
            <a:r>
              <a:rPr lang="en-US" dirty="0" err="1"/>
              <a:t>Ajzen</a:t>
            </a:r>
            <a:endParaRPr lang="th-TH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ตัวยึดเนื้อหา 3" descr="powerpoint template 3 (1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3" name="ชื่อเรื่อง 2"/>
          <p:cNvSpPr>
            <a:spLocks noGrp="1"/>
          </p:cNvSpPr>
          <p:nvPr>
            <p:ph type="title"/>
          </p:nvPr>
        </p:nvSpPr>
        <p:spPr>
          <a:xfrm>
            <a:off x="2285984" y="2643182"/>
            <a:ext cx="4714908" cy="1143000"/>
          </a:xfrm>
        </p:spPr>
        <p:txBody>
          <a:bodyPr>
            <a:noAutofit/>
          </a:bodyPr>
          <a:lstStyle/>
          <a:p>
            <a:r>
              <a:rPr lang="th-TH" sz="9600" dirty="0" smtClean="0"/>
              <a:t>ขอบคุณคะ</a:t>
            </a:r>
            <a:endParaRPr lang="th-TH" sz="96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ตัวยึดเนื้อหา 3" descr="powerpoint template 3 (1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3999" cy="6858000"/>
          </a:xfrm>
        </p:spPr>
      </p:pic>
      <p:sp>
        <p:nvSpPr>
          <p:cNvPr id="3" name="ชื่อเรื่อง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54758"/>
          </a:xfrm>
        </p:spPr>
        <p:txBody>
          <a:bodyPr>
            <a:normAutofit fontScale="90000"/>
          </a:bodyPr>
          <a:lstStyle/>
          <a:p>
            <a:pPr algn="ctr"/>
            <a:r>
              <a:rPr lang="th-TH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รายชื่อสมาชิก</a:t>
            </a:r>
            <a:br>
              <a:rPr lang="th-TH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</a:br>
            <a:r>
              <a:rPr lang="th-TH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นางสาว</a:t>
            </a:r>
            <a:r>
              <a:rPr lang="th-TH" dirty="0" err="1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ปุณฑิ</a:t>
            </a:r>
            <a:r>
              <a:rPr lang="th-TH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กา จันสูงเนิน                  54011410078</a:t>
            </a:r>
            <a:br>
              <a:rPr lang="th-TH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</a:br>
            <a:r>
              <a:rPr lang="th-TH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นางสาววัชรินทร์ คำลอย             </a:t>
            </a:r>
            <a:r>
              <a:rPr lang="en-US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          54011410089</a:t>
            </a:r>
            <a:r>
              <a:rPr lang="th-TH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/>
            </a:r>
            <a:br>
              <a:rPr lang="th-TH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</a:br>
            <a:r>
              <a:rPr lang="th-TH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นางสาวศศิธร หิรัญอร                          54011410100</a:t>
            </a:r>
            <a:br>
              <a:rPr lang="th-TH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</a:br>
            <a:r>
              <a:rPr lang="th-TH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นางสาวอรทัย ทรัพย์ปทุมสิน               </a:t>
            </a:r>
            <a:r>
              <a:rPr lang="en-US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54011410126</a:t>
            </a:r>
            <a:r>
              <a:rPr lang="th-TH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/>
            </a:r>
            <a:br>
              <a:rPr lang="th-TH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</a:br>
            <a:r>
              <a:rPr lang="th-TH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นายกิตติศักดิ์ โม้แซง                             54011410132</a:t>
            </a:r>
            <a:br>
              <a:rPr lang="th-TH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</a:br>
            <a:r>
              <a:rPr lang="th-TH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นางสาวจุฑารัตน์ นาคดี                         </a:t>
            </a:r>
            <a:r>
              <a:rPr lang="en-US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54011410187</a:t>
            </a:r>
            <a:br>
              <a:rPr lang="en-US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</a:br>
            <a:r>
              <a:rPr lang="th-TH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นางสาว</a:t>
            </a:r>
            <a:r>
              <a:rPr lang="th-TH" dirty="0" err="1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ภัทรีญา</a:t>
            </a:r>
            <a:r>
              <a:rPr lang="th-TH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 สุมนาพันธุ์                   54011410200</a:t>
            </a:r>
            <a:br>
              <a:rPr lang="th-TH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</a:br>
            <a:r>
              <a:rPr lang="th-TH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นางสาวสุนิสา แก้วจิตตะ                       </a:t>
            </a:r>
            <a:r>
              <a:rPr lang="en-US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54011410215</a:t>
            </a:r>
            <a:r>
              <a:rPr lang="th-TH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/>
            </a:r>
            <a:br>
              <a:rPr lang="th-TH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</a:br>
            <a:endParaRPr lang="th-TH" dirty="0">
              <a:solidFill>
                <a:schemeClr val="tx1"/>
              </a:solidFill>
              <a:latin typeface="AngsanaUPC" pitchFamily="18" charset="-34"/>
              <a:cs typeface="AngsanaUPC" pitchFamily="18" charset="-34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รูปภาพ 3" descr="powerpoint template 3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</p:pic>
      <p:sp>
        <p:nvSpPr>
          <p:cNvPr id="9" name="สี่เหลี่ยมมุมมน 8"/>
          <p:cNvSpPr/>
          <p:nvPr/>
        </p:nvSpPr>
        <p:spPr>
          <a:xfrm>
            <a:off x="642910" y="1357298"/>
            <a:ext cx="8072494" cy="321471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57200" y="1928802"/>
            <a:ext cx="8229600" cy="4078489"/>
          </a:xfrm>
        </p:spPr>
        <p:txBody>
          <a:bodyPr>
            <a:normAutofit/>
          </a:bodyPr>
          <a:lstStyle/>
          <a:p>
            <a:r>
              <a:rPr lang="th-TH" sz="3200" b="1" dirty="0" err="1">
                <a:latin typeface="AngsanaUPC" pitchFamily="18" charset="-34"/>
                <a:cs typeface="AngsanaUPC" pitchFamily="18" charset="-34"/>
              </a:rPr>
              <a:t>มาร์ติน</a:t>
            </a:r>
            <a:r>
              <a:rPr lang="th-TH" sz="3200" b="1" dirty="0">
                <a:latin typeface="AngsanaUPC" pitchFamily="18" charset="-34"/>
                <a:cs typeface="AngsanaUPC" pitchFamily="18" charset="-34"/>
              </a:rPr>
              <a:t> </a:t>
            </a:r>
            <a:r>
              <a:rPr lang="th-TH" sz="3200" b="1" dirty="0" err="1">
                <a:latin typeface="AngsanaUPC" pitchFamily="18" charset="-34"/>
                <a:cs typeface="AngsanaUPC" pitchFamily="18" charset="-34"/>
              </a:rPr>
              <a:t>ฟิชไบน์</a:t>
            </a:r>
            <a:r>
              <a:rPr lang="th-TH" sz="3200" b="1" dirty="0">
                <a:latin typeface="AngsanaUPC" pitchFamily="18" charset="-34"/>
                <a:cs typeface="AngsanaUPC" pitchFamily="18" charset="-34"/>
              </a:rPr>
              <a:t> (</a:t>
            </a:r>
            <a:r>
              <a:rPr lang="en-US" sz="3200" b="1" dirty="0">
                <a:latin typeface="AngsanaUPC" pitchFamily="18" charset="-34"/>
                <a:cs typeface="AngsanaUPC" pitchFamily="18" charset="-34"/>
              </a:rPr>
              <a:t>Martin </a:t>
            </a:r>
            <a:r>
              <a:rPr lang="en-US" sz="3200" b="1" dirty="0" err="1">
                <a:latin typeface="AngsanaUPC" pitchFamily="18" charset="-34"/>
                <a:cs typeface="AngsanaUPC" pitchFamily="18" charset="-34"/>
              </a:rPr>
              <a:t>Fishbein</a:t>
            </a:r>
            <a:r>
              <a:rPr lang="en-US" sz="3200" b="1" dirty="0">
                <a:latin typeface="AngsanaUPC" pitchFamily="18" charset="-34"/>
                <a:cs typeface="AngsanaUPC" pitchFamily="18" charset="-34"/>
              </a:rPr>
              <a:t>) </a:t>
            </a:r>
            <a:r>
              <a:rPr lang="th-TH" sz="3200" b="1" dirty="0">
                <a:latin typeface="AngsanaUPC" pitchFamily="18" charset="-34"/>
                <a:cs typeface="AngsanaUPC" pitchFamily="18" charset="-34"/>
              </a:rPr>
              <a:t>และ ไอเซ็ก ไอเซ็น (</a:t>
            </a:r>
            <a:r>
              <a:rPr lang="en-US" sz="3200" b="1" dirty="0" err="1">
                <a:latin typeface="AngsanaUPC" pitchFamily="18" charset="-34"/>
                <a:cs typeface="AngsanaUPC" pitchFamily="18" charset="-34"/>
              </a:rPr>
              <a:t>Icek</a:t>
            </a:r>
            <a:r>
              <a:rPr lang="en-US" sz="3200" b="1" dirty="0">
                <a:latin typeface="AngsanaUPC" pitchFamily="18" charset="-34"/>
                <a:cs typeface="AngsanaUPC" pitchFamily="18" charset="-34"/>
              </a:rPr>
              <a:t> </a:t>
            </a:r>
            <a:r>
              <a:rPr lang="en-US" sz="3200" b="1" dirty="0" err="1">
                <a:latin typeface="AngsanaUPC" pitchFamily="18" charset="-34"/>
                <a:cs typeface="AngsanaUPC" pitchFamily="18" charset="-34"/>
              </a:rPr>
              <a:t>Ajzen</a:t>
            </a:r>
            <a:r>
              <a:rPr lang="en-US" sz="3200" b="1" dirty="0">
                <a:latin typeface="AngsanaUPC" pitchFamily="18" charset="-34"/>
                <a:cs typeface="AngsanaUPC" pitchFamily="18" charset="-34"/>
              </a:rPr>
              <a:t>) </a:t>
            </a:r>
            <a:r>
              <a:rPr lang="th-TH" sz="3200" b="1" dirty="0">
                <a:latin typeface="AngsanaUPC" pitchFamily="18" charset="-34"/>
                <a:cs typeface="AngsanaUPC" pitchFamily="18" charset="-34"/>
              </a:rPr>
              <a:t>ได้นำเสนอทฤษฎีที่ชื่อว่า </a:t>
            </a:r>
            <a:r>
              <a:rPr lang="en-US" sz="3200" b="1" dirty="0">
                <a:latin typeface="AngsanaUPC" pitchFamily="18" charset="-34"/>
                <a:cs typeface="AngsanaUPC" pitchFamily="18" charset="-34"/>
              </a:rPr>
              <a:t>Theory of Reasoned Action </a:t>
            </a:r>
            <a:r>
              <a:rPr lang="th-TH" sz="3200" b="1" dirty="0">
                <a:latin typeface="AngsanaUPC" pitchFamily="18" charset="-34"/>
                <a:cs typeface="AngsanaUPC" pitchFamily="18" charset="-34"/>
              </a:rPr>
              <a:t>หรือแปลเป็นไทยก็คือ ทฤษฎีแห่งการกระทำอันมีเหตุผล เพื่อใช้อธิบายเหตุผลของการมีพฤติกรรมของมนุษย์เอาไว้</a:t>
            </a:r>
          </a:p>
        </p:txBody>
      </p:sp>
      <p:pic>
        <p:nvPicPr>
          <p:cNvPr id="6" name="รูปภาพ 5" descr="3-พฤติกรรมแย่ๆ-ที่เป็นตัวการบั่นทอนสายสัมพันธ์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10110" y="4714884"/>
            <a:ext cx="3247352" cy="205975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รูปภาพ 3" descr="powerpoint template 3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วงรี 5"/>
          <p:cNvSpPr/>
          <p:nvPr/>
        </p:nvSpPr>
        <p:spPr>
          <a:xfrm>
            <a:off x="357158" y="428604"/>
            <a:ext cx="3643338" cy="857256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5" name="สี่เหลี่ยมมุมมน 4"/>
          <p:cNvSpPr/>
          <p:nvPr/>
        </p:nvSpPr>
        <p:spPr>
          <a:xfrm>
            <a:off x="714348" y="1785926"/>
            <a:ext cx="8143932" cy="278608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" name="ตัวยึดเนื้อหา 1"/>
          <p:cNvSpPr>
            <a:spLocks noGrp="1"/>
          </p:cNvSpPr>
          <p:nvPr>
            <p:ph idx="1"/>
          </p:nvPr>
        </p:nvSpPr>
        <p:spPr>
          <a:xfrm>
            <a:off x="457200" y="1928802"/>
            <a:ext cx="8229600" cy="4078489"/>
          </a:xfrm>
        </p:spPr>
        <p:txBody>
          <a:bodyPr/>
          <a:lstStyle/>
          <a:p>
            <a:r>
              <a:rPr lang="th-TH" b="1" dirty="0" smtClean="0">
                <a:latin typeface="AngsanaUPC" pitchFamily="18" charset="-34"/>
                <a:cs typeface="AngsanaUPC" pitchFamily="18" charset="-34"/>
              </a:rPr>
              <a:t>ทฤษฎีนี้เชื่อว่า มนุษย์โดยปกติจะเป็นผู้มีเหตุผล และใช้ข้อมูลที่มีประโยชน์ต่อตนเองอย่างเป็นระบบเพื่อให้บรรลุถึงการตัดสินใจของตน พฤติกรรมของมนุษย์ไม่ได้ถูกกำหนดโดยขาดการพิจารณามาก่อน ยิ่งกว่านั้นยังเชื่อว่าได้มีการพิจารณาสิ่งที่เกี่ยวข้องกับพฤติกรรมและความตั้งใจปฏิบัติพฤติกรรมของบุคคลจะมีตัวกำหนดที่สำคัญ</a:t>
            </a:r>
            <a:r>
              <a:rPr lang="en-US" b="1" dirty="0" smtClean="0">
                <a:latin typeface="AngsanaUPC" pitchFamily="18" charset="-34"/>
                <a:cs typeface="AngsanaUPC" pitchFamily="18" charset="-34"/>
              </a:rPr>
              <a:t> 2 </a:t>
            </a:r>
            <a:r>
              <a:rPr lang="th-TH" b="1" dirty="0" smtClean="0">
                <a:latin typeface="AngsanaUPC" pitchFamily="18" charset="-34"/>
                <a:cs typeface="AngsanaUPC" pitchFamily="18" charset="-34"/>
              </a:rPr>
              <a:t>ประการ คือ ทัศนคติต่อพฤติกรรมและการคล้อยตามสิ่งอ้างอิงในการที่จะกระทำพฤติกรรมนั้น</a:t>
            </a:r>
            <a:endParaRPr lang="th-TH" b="1" dirty="0"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3" name="ชื่อเรื่อง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หลักการและแนวคิด</a:t>
            </a:r>
            <a:endParaRPr lang="th-TH" dirty="0"/>
          </a:p>
        </p:txBody>
      </p:sp>
      <p:pic>
        <p:nvPicPr>
          <p:cNvPr id="7" name="รูปภาพ 6" descr="3-พฤติกรรมแย่ๆ-ที่เป็นตัวการบั่นทอนสายสัมพันธ์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471125">
            <a:off x="5554789" y="4352347"/>
            <a:ext cx="3200405" cy="2057403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รูปภาพ 3" descr="powerpoint template 3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สี่เหลี่ยมมุมมน 4"/>
          <p:cNvSpPr/>
          <p:nvPr/>
        </p:nvSpPr>
        <p:spPr>
          <a:xfrm>
            <a:off x="428596" y="1428736"/>
            <a:ext cx="8429684" cy="364333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" name="ตัวยึดเนื้อหา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h-TH" b="1" dirty="0" smtClean="0">
                <a:latin typeface="AngsanaUPC" pitchFamily="18" charset="-34"/>
                <a:cs typeface="AngsanaUPC" pitchFamily="18" charset="-34"/>
              </a:rPr>
              <a:t>		จากแนวคิดของทฤษฎีการกระทำอย่างมีเหตุผล ในทางสุขภาพ เชื่อว่าเมื่อบุคคลมีกระบวนการคิดอย่างเป็นเหตุเป็นผล ควบคู่กับอิทธิพลความคาดหวังของบุคคลสำคัญของผู้ใช้บริการสุขภาพ จะทำให้ผู้ใช้บริการสุขภาพตัดสินใจเลือกจะปฏิบัติพฤติกรรมนั้นๆ หรือไม่ แต่เมื่อเลือกแล้วอาจไม่ลงมือปฏิบัติจนประสบผลสำเร็จจึงจำเป็นต้องอาศัยทฤษฎีพฤติกรรมตามแผนมาใช้ประกอบด้วย คือ ต้องมีเป้าหมายการปฏิบัติพฤติกรรมอย่างเจาะจง และมีแผนการปฏิบัติอย่างชัดเจน ต้องรู้ความยากง่ายของการปฏิบัติ และเชื่อมั่นว่าตนเองสามารถควบคุมการปฏิบัติให้สำเร็จเป็นผลดีได้ด้วย</a:t>
            </a:r>
            <a:endParaRPr lang="en-US" b="1" dirty="0" smtClean="0">
              <a:latin typeface="AngsanaUPC" pitchFamily="18" charset="-34"/>
              <a:cs typeface="AngsanaUPC" pitchFamily="18" charset="-34"/>
            </a:endParaRPr>
          </a:p>
          <a:p>
            <a:endParaRPr lang="th-TH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รูปภาพ 29" descr="powerpoint template 3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0" name="สี่เหลี่ยมมุมมน 19"/>
          <p:cNvSpPr/>
          <p:nvPr/>
        </p:nvSpPr>
        <p:spPr>
          <a:xfrm>
            <a:off x="3143240" y="142852"/>
            <a:ext cx="5357850" cy="1071570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/>
          </a:p>
        </p:txBody>
      </p:sp>
      <p:sp>
        <p:nvSpPr>
          <p:cNvPr id="3" name="ชื่อเรื่อง 2"/>
          <p:cNvSpPr>
            <a:spLocks noGrp="1"/>
          </p:cNvSpPr>
          <p:nvPr>
            <p:ph type="title"/>
          </p:nvPr>
        </p:nvSpPr>
        <p:spPr>
          <a:xfrm>
            <a:off x="3571868" y="571480"/>
            <a:ext cx="4829180" cy="714380"/>
          </a:xfrm>
        </p:spPr>
        <p:txBody>
          <a:bodyPr>
            <a:noAutofit/>
          </a:bodyPr>
          <a:lstStyle/>
          <a:p>
            <a:r>
              <a:rPr lang="th-TH" sz="3200" dirty="0" smtClean="0"/>
              <a:t>โครงสร้างทฤษฎีการกระทาด้วยเหตุผล</a:t>
            </a:r>
            <a:br>
              <a:rPr lang="th-TH" sz="3200" dirty="0" smtClean="0"/>
            </a:br>
            <a:r>
              <a:rPr lang="en-US" sz="3200" i="1" dirty="0" smtClean="0"/>
              <a:t>            </a:t>
            </a:r>
            <a:r>
              <a:rPr lang="en-US" sz="2400" i="1" dirty="0" smtClean="0"/>
              <a:t>Theory of Reasoned </a:t>
            </a:r>
            <a:r>
              <a:rPr lang="th-TH" sz="3200" dirty="0" smtClean="0"/>
              <a:t/>
            </a:r>
            <a:br>
              <a:rPr lang="th-TH" sz="3200" dirty="0" smtClean="0"/>
            </a:br>
            <a:endParaRPr lang="th-TH" sz="3200" dirty="0">
              <a:solidFill>
                <a:schemeClr val="tx1"/>
              </a:solidFill>
              <a:effectLst/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4" name="สี่เหลี่ยมมุมมน 3"/>
          <p:cNvSpPr/>
          <p:nvPr/>
        </p:nvSpPr>
        <p:spPr>
          <a:xfrm>
            <a:off x="428596" y="500042"/>
            <a:ext cx="1928826" cy="107157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 smtClean="0"/>
              <a:t>ความเชื่อต่อพฤติกรรม</a:t>
            </a:r>
            <a:endParaRPr lang="th-TH" dirty="0"/>
          </a:p>
        </p:txBody>
      </p:sp>
      <p:sp>
        <p:nvSpPr>
          <p:cNvPr id="6" name="สี่เหลี่ยมมุมมน 5"/>
          <p:cNvSpPr/>
          <p:nvPr/>
        </p:nvSpPr>
        <p:spPr>
          <a:xfrm>
            <a:off x="5643570" y="3071810"/>
            <a:ext cx="985838" cy="10001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 smtClean="0"/>
              <a:t>ความตั้งใจ</a:t>
            </a:r>
            <a:endParaRPr lang="th-TH" dirty="0"/>
          </a:p>
        </p:txBody>
      </p:sp>
      <p:sp>
        <p:nvSpPr>
          <p:cNvPr id="7" name="สี่เหลี่ยมมุมมน 6"/>
          <p:cNvSpPr/>
          <p:nvPr/>
        </p:nvSpPr>
        <p:spPr>
          <a:xfrm>
            <a:off x="3214678" y="4357694"/>
            <a:ext cx="1928826" cy="107157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 smtClean="0"/>
              <a:t>การคล้อยตามสิ่งอ้างอิง</a:t>
            </a:r>
            <a:endParaRPr lang="th-TH" dirty="0"/>
          </a:p>
        </p:txBody>
      </p:sp>
      <p:sp>
        <p:nvSpPr>
          <p:cNvPr id="8" name="สี่เหลี่ยมมุมมน 7"/>
          <p:cNvSpPr/>
          <p:nvPr/>
        </p:nvSpPr>
        <p:spPr>
          <a:xfrm>
            <a:off x="3214678" y="1643050"/>
            <a:ext cx="1928826" cy="107157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 smtClean="0"/>
              <a:t>ทัศนคติพฤติกรรม</a:t>
            </a:r>
            <a:endParaRPr lang="th-TH" dirty="0"/>
          </a:p>
        </p:txBody>
      </p:sp>
      <p:sp>
        <p:nvSpPr>
          <p:cNvPr id="9" name="สี่เหลี่ยมมุมมน 8"/>
          <p:cNvSpPr/>
          <p:nvPr/>
        </p:nvSpPr>
        <p:spPr>
          <a:xfrm>
            <a:off x="428596" y="2071678"/>
            <a:ext cx="1928826" cy="107157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 smtClean="0"/>
              <a:t>ประเมินผลลัพธ์</a:t>
            </a:r>
            <a:endParaRPr lang="th-TH" dirty="0"/>
          </a:p>
        </p:txBody>
      </p:sp>
      <p:sp>
        <p:nvSpPr>
          <p:cNvPr id="10" name="สี่เหลี่ยมมุมมน 9"/>
          <p:cNvSpPr/>
          <p:nvPr/>
        </p:nvSpPr>
        <p:spPr>
          <a:xfrm>
            <a:off x="428596" y="3571876"/>
            <a:ext cx="1928826" cy="107157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 smtClean="0"/>
              <a:t>ความเชื่อตามกลุ่มอ้างอิง</a:t>
            </a:r>
            <a:endParaRPr lang="th-TH" dirty="0"/>
          </a:p>
        </p:txBody>
      </p:sp>
      <p:sp>
        <p:nvSpPr>
          <p:cNvPr id="11" name="สี่เหลี่ยมมุมมน 10"/>
          <p:cNvSpPr/>
          <p:nvPr/>
        </p:nvSpPr>
        <p:spPr>
          <a:xfrm>
            <a:off x="500034" y="5072074"/>
            <a:ext cx="1928826" cy="11430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 smtClean="0"/>
              <a:t>แรงจูงใจที่จะคล้อยตามกลุ่มอ้างอิง</a:t>
            </a:r>
            <a:endParaRPr lang="th-TH" dirty="0"/>
          </a:p>
        </p:txBody>
      </p:sp>
      <p:sp>
        <p:nvSpPr>
          <p:cNvPr id="12" name="สี่เหลี่ยมมุมมน 11"/>
          <p:cNvSpPr/>
          <p:nvPr/>
        </p:nvSpPr>
        <p:spPr>
          <a:xfrm>
            <a:off x="7286644" y="3071810"/>
            <a:ext cx="1500198" cy="107157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 smtClean="0"/>
              <a:t>พฤติกรรม</a:t>
            </a:r>
            <a:endParaRPr lang="th-TH" dirty="0"/>
          </a:p>
        </p:txBody>
      </p:sp>
      <p:cxnSp>
        <p:nvCxnSpPr>
          <p:cNvPr id="14" name="ลูกศรเชื่อมต่อแบบตรง 13"/>
          <p:cNvCxnSpPr/>
          <p:nvPr/>
        </p:nvCxnSpPr>
        <p:spPr>
          <a:xfrm>
            <a:off x="2357422" y="1571612"/>
            <a:ext cx="785818" cy="35719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" name="ลูกศรเชื่อมต่อแบบตรง 15"/>
          <p:cNvCxnSpPr/>
          <p:nvPr/>
        </p:nvCxnSpPr>
        <p:spPr>
          <a:xfrm flipV="1">
            <a:off x="2428860" y="2357430"/>
            <a:ext cx="714380" cy="25003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" name="ลูกศรเชื่อมต่อแบบตรง 18"/>
          <p:cNvCxnSpPr>
            <a:endCxn id="7" idx="1"/>
          </p:cNvCxnSpPr>
          <p:nvPr/>
        </p:nvCxnSpPr>
        <p:spPr>
          <a:xfrm>
            <a:off x="2428860" y="4214818"/>
            <a:ext cx="785818" cy="67866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1" name="ลูกศรเชื่อมต่อแบบตรง 20"/>
          <p:cNvCxnSpPr>
            <a:stCxn id="11" idx="3"/>
          </p:cNvCxnSpPr>
          <p:nvPr/>
        </p:nvCxnSpPr>
        <p:spPr>
          <a:xfrm flipV="1">
            <a:off x="2428860" y="5143512"/>
            <a:ext cx="785818" cy="50006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5" name="ลูกศรเชื่อมต่อแบบตรง 24"/>
          <p:cNvCxnSpPr/>
          <p:nvPr/>
        </p:nvCxnSpPr>
        <p:spPr>
          <a:xfrm>
            <a:off x="5072066" y="2786058"/>
            <a:ext cx="428628" cy="35719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7" name="ลูกศรเชื่อมต่อแบบตรง 26"/>
          <p:cNvCxnSpPr/>
          <p:nvPr/>
        </p:nvCxnSpPr>
        <p:spPr>
          <a:xfrm flipV="1">
            <a:off x="5214942" y="4143380"/>
            <a:ext cx="357190" cy="28575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9" name="ลูกศรเชื่อมต่อแบบตรง 28"/>
          <p:cNvCxnSpPr/>
          <p:nvPr/>
        </p:nvCxnSpPr>
        <p:spPr>
          <a:xfrm>
            <a:off x="6715140" y="3571876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รูปภาพ 3" descr="powerpoint template 3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สี่เหลี่ยมมุมมน 4"/>
          <p:cNvSpPr/>
          <p:nvPr/>
        </p:nvSpPr>
        <p:spPr>
          <a:xfrm>
            <a:off x="571472" y="1285860"/>
            <a:ext cx="8001056" cy="285752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57200" y="1500174"/>
            <a:ext cx="8115328" cy="4507117"/>
          </a:xfrm>
        </p:spPr>
        <p:txBody>
          <a:bodyPr/>
          <a:lstStyle/>
          <a:p>
            <a:r>
              <a:rPr lang="th-TH" sz="3600" b="1" dirty="0">
                <a:latin typeface="AngsanaUPC" pitchFamily="18" charset="-34"/>
                <a:cs typeface="AngsanaUPC" pitchFamily="18" charset="-34"/>
              </a:rPr>
              <a:t>พฤติกรรมของมนุษย์ (</a:t>
            </a:r>
            <a:r>
              <a:rPr lang="en-US" sz="3600" b="1" dirty="0">
                <a:latin typeface="AngsanaUPC" pitchFamily="18" charset="-34"/>
                <a:cs typeface="AngsanaUPC" pitchFamily="18" charset="-34"/>
              </a:rPr>
              <a:t>Behavior) </a:t>
            </a:r>
            <a:r>
              <a:rPr lang="th-TH" sz="2800" b="1" dirty="0">
                <a:latin typeface="AngsanaUPC" pitchFamily="18" charset="-34"/>
                <a:cs typeface="AngsanaUPC" pitchFamily="18" charset="-34"/>
              </a:rPr>
              <a:t>กริยาอาการที่แสดงออกหรือปฏิกิริยาโต้ตอบเมื่อเผชิญกับสิ่งเร้า (</a:t>
            </a:r>
            <a:r>
              <a:rPr lang="en-US" sz="2800" b="1" dirty="0">
                <a:latin typeface="AngsanaUPC" pitchFamily="18" charset="-34"/>
                <a:cs typeface="AngsanaUPC" pitchFamily="18" charset="-34"/>
              </a:rPr>
              <a:t>Stimulus) </a:t>
            </a:r>
            <a:r>
              <a:rPr lang="th-TH" sz="2800" b="1" dirty="0">
                <a:latin typeface="AngsanaUPC" pitchFamily="18" charset="-34"/>
                <a:cs typeface="AngsanaUPC" pitchFamily="18" charset="-34"/>
              </a:rPr>
              <a:t>หรือสถานการณ์ต่าง ๆ อาการแสดงออกต่าง ๆ เหล่านั้น อาจเป็นการเคลื่อนไหวที่สังเกตได้หรือวัดได้ เช่น การเดิน การพูด การเขียน การคิด การเต้นของหัวใจ เป็นต้น สิ่งเหล่านี้ เกิดจากความตั้งใจที่จะทำพฤติกรรมนั้นๆ (</a:t>
            </a:r>
            <a:r>
              <a:rPr lang="en-US" sz="2800" b="1" dirty="0">
                <a:latin typeface="AngsanaUPC" pitchFamily="18" charset="-34"/>
                <a:cs typeface="AngsanaUPC" pitchFamily="18" charset="-34"/>
              </a:rPr>
              <a:t>Intention)</a:t>
            </a:r>
          </a:p>
          <a:p>
            <a:endParaRPr lang="th-TH" dirty="0"/>
          </a:p>
        </p:txBody>
      </p:sp>
      <p:pic>
        <p:nvPicPr>
          <p:cNvPr id="6" name="รูปภาพ 5" descr="images (1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583547">
            <a:off x="6079109" y="4297472"/>
            <a:ext cx="2745067" cy="234551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รูปภาพ 3" descr="powerpoint template 3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สี่เหลี่ยมมุมมน 4"/>
          <p:cNvSpPr/>
          <p:nvPr/>
        </p:nvSpPr>
        <p:spPr>
          <a:xfrm>
            <a:off x="428596" y="1857364"/>
            <a:ext cx="8215370" cy="407196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57200" y="2143116"/>
            <a:ext cx="7972452" cy="3983047"/>
          </a:xfrm>
        </p:spPr>
        <p:txBody>
          <a:bodyPr/>
          <a:lstStyle/>
          <a:p>
            <a:r>
              <a:rPr lang="en-US" sz="3200" b="1" dirty="0"/>
              <a:t> </a:t>
            </a:r>
            <a:r>
              <a:rPr lang="en-US" sz="3600" b="1" dirty="0" smtClean="0">
                <a:latin typeface="AngsanaUPC" pitchFamily="18" charset="-34"/>
                <a:cs typeface="AngsanaUPC" pitchFamily="18" charset="-34"/>
              </a:rPr>
              <a:t>Theory of Reasoned : TRA </a:t>
            </a:r>
            <a:r>
              <a:rPr lang="th-TH" sz="3200" b="1" dirty="0">
                <a:latin typeface="AngsanaUPC" pitchFamily="18" charset="-34"/>
                <a:cs typeface="AngsanaUPC" pitchFamily="18" charset="-34"/>
              </a:rPr>
              <a:t>เป็นทฤษฎีทางเจตคติที่พัฒนาขึ้นเพื่อใช้อธิบายพฤติกรรมที่ควบคุมได้ด้วยตนเอง </a:t>
            </a:r>
            <a:r>
              <a:rPr lang="th-TH" sz="3200" b="1" dirty="0" smtClean="0">
                <a:latin typeface="AngsanaUPC" pitchFamily="18" charset="-34"/>
                <a:cs typeface="AngsanaUPC" pitchFamily="18" charset="-34"/>
              </a:rPr>
              <a:t>บุคคล</a:t>
            </a:r>
            <a:r>
              <a:rPr lang="th-TH" sz="3200" b="1" dirty="0">
                <a:latin typeface="AngsanaUPC" pitchFamily="18" charset="-34"/>
                <a:cs typeface="AngsanaUPC" pitchFamily="18" charset="-34"/>
              </a:rPr>
              <a:t>ที่มีเจตนา (</a:t>
            </a:r>
            <a:r>
              <a:rPr lang="en-US" sz="3200" b="1" dirty="0">
                <a:latin typeface="AngsanaUPC" pitchFamily="18" charset="-34"/>
                <a:cs typeface="AngsanaUPC" pitchFamily="18" charset="-34"/>
              </a:rPr>
              <a:t>Intention</a:t>
            </a:r>
            <a:r>
              <a:rPr lang="th-TH" sz="3200" b="1" dirty="0">
                <a:latin typeface="AngsanaUPC" pitchFamily="18" charset="-34"/>
                <a:cs typeface="AngsanaUPC" pitchFamily="18" charset="-34"/>
              </a:rPr>
              <a:t>) จะกระทำพฤติกรรม   ที่เฉพาะเจาะจง (</a:t>
            </a:r>
            <a:r>
              <a:rPr lang="en-US" sz="3200" b="1" dirty="0">
                <a:latin typeface="AngsanaUPC" pitchFamily="18" charset="-34"/>
                <a:cs typeface="AngsanaUPC" pitchFamily="18" charset="-34"/>
              </a:rPr>
              <a:t>Specific behavior</a:t>
            </a:r>
            <a:r>
              <a:rPr lang="th-TH" sz="3200" b="1" dirty="0">
                <a:latin typeface="AngsanaUPC" pitchFamily="18" charset="-34"/>
                <a:cs typeface="AngsanaUPC" pitchFamily="18" charset="-34"/>
              </a:rPr>
              <a:t>) มาจาก 2 ปัจจัย </a:t>
            </a:r>
            <a:r>
              <a:rPr lang="th-TH" sz="3200" b="1" dirty="0" smtClean="0">
                <a:latin typeface="AngsanaUPC" pitchFamily="18" charset="-34"/>
                <a:cs typeface="AngsanaUPC" pitchFamily="18" charset="-34"/>
              </a:rPr>
              <a:t>คือ</a:t>
            </a:r>
          </a:p>
          <a:p>
            <a:pPr>
              <a:buNone/>
            </a:pPr>
            <a:r>
              <a:rPr lang="th-TH" sz="3200" b="1" dirty="0" smtClean="0">
                <a:latin typeface="AngsanaUPC" pitchFamily="18" charset="-34"/>
                <a:cs typeface="AngsanaUPC" pitchFamily="18" charset="-34"/>
              </a:rPr>
              <a:t>         1)</a:t>
            </a:r>
            <a:r>
              <a:rPr lang="th-TH" sz="3200" b="1" dirty="0">
                <a:latin typeface="AngsanaUPC" pitchFamily="18" charset="-34"/>
                <a:cs typeface="AngsanaUPC" pitchFamily="18" charset="-34"/>
              </a:rPr>
              <a:t>เจตคติต่อพฤติกรรมนั้น (</a:t>
            </a:r>
            <a:r>
              <a:rPr lang="en-US" sz="3200" b="1" dirty="0">
                <a:latin typeface="AngsanaUPC" pitchFamily="18" charset="-34"/>
                <a:cs typeface="AngsanaUPC" pitchFamily="18" charset="-34"/>
              </a:rPr>
              <a:t>Attitude </a:t>
            </a:r>
            <a:r>
              <a:rPr lang="en-US" sz="3200" b="1" dirty="0" smtClean="0">
                <a:latin typeface="AngsanaUPC" pitchFamily="18" charset="-34"/>
                <a:cs typeface="AngsanaUPC" pitchFamily="18" charset="-34"/>
              </a:rPr>
              <a:t>toward behavior</a:t>
            </a:r>
            <a:r>
              <a:rPr lang="th-TH" sz="3200" b="1" dirty="0">
                <a:latin typeface="AngsanaUPC" pitchFamily="18" charset="-34"/>
                <a:cs typeface="AngsanaUPC" pitchFamily="18" charset="-34"/>
              </a:rPr>
              <a:t>) </a:t>
            </a:r>
            <a:endParaRPr lang="th-TH" sz="3200" b="1" dirty="0" smtClean="0">
              <a:latin typeface="AngsanaUPC" pitchFamily="18" charset="-34"/>
              <a:cs typeface="AngsanaUPC" pitchFamily="18" charset="-34"/>
            </a:endParaRPr>
          </a:p>
          <a:p>
            <a:pPr>
              <a:buNone/>
            </a:pPr>
            <a:r>
              <a:rPr lang="th-TH" sz="3200" b="1" dirty="0">
                <a:latin typeface="AngsanaUPC" pitchFamily="18" charset="-34"/>
                <a:cs typeface="AngsanaUPC" pitchFamily="18" charset="-34"/>
              </a:rPr>
              <a:t>	 </a:t>
            </a:r>
            <a:r>
              <a:rPr lang="th-TH" sz="3200" b="1" dirty="0" smtClean="0">
                <a:latin typeface="AngsanaUPC" pitchFamily="18" charset="-34"/>
                <a:cs typeface="AngsanaUPC" pitchFamily="18" charset="-34"/>
              </a:rPr>
              <a:t>    2)</a:t>
            </a:r>
            <a:r>
              <a:rPr lang="th-TH" sz="3200" b="1" dirty="0">
                <a:latin typeface="AngsanaUPC" pitchFamily="18" charset="-34"/>
                <a:cs typeface="AngsanaUPC" pitchFamily="18" charset="-34"/>
              </a:rPr>
              <a:t>อิทธิพลของกลุ่มอ้างอิงต่อการทำพฤติกรรม (</a:t>
            </a:r>
            <a:r>
              <a:rPr lang="en-US" sz="3200" b="1" dirty="0">
                <a:latin typeface="AngsanaUPC" pitchFamily="18" charset="-34"/>
                <a:cs typeface="AngsanaUPC" pitchFamily="18" charset="-34"/>
              </a:rPr>
              <a:t>Subjective norms</a:t>
            </a:r>
            <a:r>
              <a:rPr lang="th-TH" sz="3200" b="1" dirty="0">
                <a:latin typeface="AngsanaUPC" pitchFamily="18" charset="-34"/>
                <a:cs typeface="AngsanaUPC" pitchFamily="18" charset="-34"/>
              </a:rPr>
              <a:t>)</a:t>
            </a:r>
            <a:r>
              <a:rPr lang="th-TH" sz="3200" b="1" dirty="0" smtClean="0"/>
              <a:t>        </a:t>
            </a:r>
            <a:r>
              <a:rPr lang="th-TH" dirty="0" smtClean="0"/>
              <a:t>                                                                                                                                                                 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รูปภาพ 3" descr="powerpoint template 3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สี่เหลี่ยมมุมมน 4"/>
          <p:cNvSpPr/>
          <p:nvPr/>
        </p:nvSpPr>
        <p:spPr>
          <a:xfrm>
            <a:off x="714348" y="1357298"/>
            <a:ext cx="8001056" cy="421484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4000529"/>
          </a:xfrm>
        </p:spPr>
        <p:txBody>
          <a:bodyPr>
            <a:normAutofit/>
          </a:bodyPr>
          <a:lstStyle/>
          <a:p>
            <a:r>
              <a:rPr lang="th-TH" sz="3600" b="1" dirty="0">
                <a:latin typeface="AngsanaUPC" pitchFamily="18" charset="-34"/>
                <a:cs typeface="AngsanaUPC" pitchFamily="18" charset="-34"/>
              </a:rPr>
              <a:t> 1</a:t>
            </a:r>
            <a:r>
              <a:rPr lang="th-TH" sz="3600" b="1" dirty="0" smtClean="0">
                <a:latin typeface="AngsanaUPC" pitchFamily="18" charset="-34"/>
                <a:cs typeface="AngsanaUPC" pitchFamily="18" charset="-34"/>
              </a:rPr>
              <a:t>) เจต</a:t>
            </a:r>
            <a:r>
              <a:rPr lang="th-TH" sz="3600" b="1" dirty="0">
                <a:latin typeface="AngsanaUPC" pitchFamily="18" charset="-34"/>
                <a:cs typeface="AngsanaUPC" pitchFamily="18" charset="-34"/>
              </a:rPr>
              <a:t>คติต่อพฤติกรรมนั้น (</a:t>
            </a:r>
            <a:r>
              <a:rPr lang="en-US" sz="3600" b="1" dirty="0">
                <a:latin typeface="AngsanaUPC" pitchFamily="18" charset="-34"/>
                <a:cs typeface="AngsanaUPC" pitchFamily="18" charset="-34"/>
              </a:rPr>
              <a:t>Attitude toward behavior</a:t>
            </a:r>
            <a:r>
              <a:rPr lang="th-TH" sz="3600" b="1" dirty="0">
                <a:latin typeface="AngsanaUPC" pitchFamily="18" charset="-34"/>
                <a:cs typeface="AngsanaUPC" pitchFamily="18" charset="-34"/>
              </a:rPr>
              <a:t>) </a:t>
            </a:r>
            <a:r>
              <a:rPr lang="th-TH" sz="3200" b="1" dirty="0">
                <a:latin typeface="AngsanaUPC" pitchFamily="18" charset="-34"/>
                <a:cs typeface="AngsanaUPC" pitchFamily="18" charset="-34"/>
              </a:rPr>
              <a:t>เจตคติต่อพฤติกรรมถูกกำหนดโดยความ</a:t>
            </a:r>
            <a:r>
              <a:rPr lang="th-TH" sz="3200" b="1" dirty="0" smtClean="0">
                <a:latin typeface="AngsanaUPC" pitchFamily="18" charset="-34"/>
                <a:cs typeface="AngsanaUPC" pitchFamily="18" charset="-34"/>
              </a:rPr>
              <a:t>เชื่อ </a:t>
            </a:r>
            <a:r>
              <a:rPr lang="th-TH" sz="3200" b="1" dirty="0">
                <a:latin typeface="AngsanaUPC" pitchFamily="18" charset="-34"/>
                <a:cs typeface="AngsanaUPC" pitchFamily="18" charset="-34"/>
              </a:rPr>
              <a:t>และการประเมินคุณค่าของ</a:t>
            </a:r>
            <a:r>
              <a:rPr lang="th-TH" sz="3200" b="1" dirty="0" smtClean="0">
                <a:latin typeface="AngsanaUPC" pitchFamily="18" charset="-34"/>
                <a:cs typeface="AngsanaUPC" pitchFamily="18" charset="-34"/>
              </a:rPr>
              <a:t>ผลนั้น</a:t>
            </a:r>
            <a:r>
              <a:rPr lang="th-TH" sz="3200" b="1" dirty="0">
                <a:latin typeface="AngsanaUPC" pitchFamily="18" charset="-34"/>
                <a:cs typeface="AngsanaUPC" pitchFamily="18" charset="-34"/>
              </a:rPr>
              <a:t>ตามทฤษฎีนี้ </a:t>
            </a:r>
            <a:r>
              <a:rPr lang="th-TH" sz="3200" b="1" dirty="0" smtClean="0">
                <a:latin typeface="AngsanaUPC" pitchFamily="18" charset="-34"/>
                <a:cs typeface="AngsanaUPC" pitchFamily="18" charset="-34"/>
              </a:rPr>
              <a:t>ถ้าเชื่อ</a:t>
            </a:r>
            <a:r>
              <a:rPr lang="th-TH" sz="3200" b="1" dirty="0">
                <a:latin typeface="AngsanaUPC" pitchFamily="18" charset="-34"/>
                <a:cs typeface="AngsanaUPC" pitchFamily="18" charset="-34"/>
              </a:rPr>
              <a:t>ว่าการทำพฤติกรรมจะนำไปสู่ผลกรรมทางบวก (</a:t>
            </a:r>
            <a:r>
              <a:rPr lang="en-US" sz="3200" b="1" dirty="0">
                <a:latin typeface="AngsanaUPC" pitchFamily="18" charset="-34"/>
                <a:cs typeface="AngsanaUPC" pitchFamily="18" charset="-34"/>
              </a:rPr>
              <a:t>Positive outcome</a:t>
            </a:r>
            <a:r>
              <a:rPr lang="th-TH" sz="3200" b="1" dirty="0">
                <a:latin typeface="AngsanaUPC" pitchFamily="18" charset="-34"/>
                <a:cs typeface="AngsanaUPC" pitchFamily="18" charset="-34"/>
              </a:rPr>
              <a:t>) เขาก็จะมีเจตคติในทางที่เห็นด้วยต่อพฤติกรรมนั้น     ตรงกันข้าม</a:t>
            </a:r>
            <a:r>
              <a:rPr lang="th-TH" sz="3200" b="1" dirty="0" smtClean="0">
                <a:latin typeface="AngsanaUPC" pitchFamily="18" charset="-34"/>
                <a:cs typeface="AngsanaUPC" pitchFamily="18" charset="-34"/>
              </a:rPr>
              <a:t>ถ้าเชื่อ</a:t>
            </a:r>
            <a:r>
              <a:rPr lang="th-TH" sz="3200" b="1" dirty="0">
                <a:latin typeface="AngsanaUPC" pitchFamily="18" charset="-34"/>
                <a:cs typeface="AngsanaUPC" pitchFamily="18" charset="-34"/>
              </a:rPr>
              <a:t>ว่าถ้าทำพฤติกรรมแล้วจะได้รับผลกรรมทางลบ   </a:t>
            </a:r>
            <a:r>
              <a:rPr lang="th-TH" sz="3200" b="1" dirty="0" smtClean="0">
                <a:latin typeface="AngsanaUPC" pitchFamily="18" charset="-34"/>
                <a:cs typeface="AngsanaUPC" pitchFamily="18" charset="-34"/>
              </a:rPr>
              <a:t>ที่</a:t>
            </a:r>
            <a:r>
              <a:rPr lang="th-TH" sz="3200" b="1" dirty="0">
                <a:latin typeface="AngsanaUPC" pitchFamily="18" charset="-34"/>
                <a:cs typeface="AngsanaUPC" pitchFamily="18" charset="-34"/>
              </a:rPr>
              <a:t>ไม่พึงปรารถนา (</a:t>
            </a:r>
            <a:r>
              <a:rPr lang="en-US" sz="3200" b="1" dirty="0">
                <a:latin typeface="AngsanaUPC" pitchFamily="18" charset="-34"/>
                <a:cs typeface="AngsanaUPC" pitchFamily="18" charset="-34"/>
              </a:rPr>
              <a:t>Negative outcome</a:t>
            </a:r>
            <a:r>
              <a:rPr lang="th-TH" sz="3200" b="1" dirty="0">
                <a:latin typeface="AngsanaUPC" pitchFamily="18" charset="-34"/>
                <a:cs typeface="AngsanaUPC" pitchFamily="18" charset="-34"/>
              </a:rPr>
              <a:t>) เขาก็จะมีเจตคติไม่เห็นด้วย หรือต่อต้านพฤติกรรมนั้น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รวมกลุ่ม">
  <a:themeElements>
    <a:clrScheme name="รวมกลุ่ม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รวมกลุ่ม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รวมกลุ่ม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918</TotalTime>
  <Words>584</Words>
  <Application>Microsoft Office PowerPoint</Application>
  <PresentationFormat>นำเสนอทางหน้าจอ (4:3)</PresentationFormat>
  <Paragraphs>52</Paragraphs>
  <Slides>21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21</vt:i4>
      </vt:variant>
    </vt:vector>
  </HeadingPairs>
  <TitlesOfParts>
    <vt:vector size="22" baseType="lpstr">
      <vt:lpstr>รวมกลุ่ม</vt:lpstr>
      <vt:lpstr>ทฤษฎีการกระทำด้วยเหตุผล  (Theory of Reasoned : TRA) </vt:lpstr>
      <vt:lpstr>ผู้ที่คิดค้นทฤษฎี</vt:lpstr>
      <vt:lpstr>ภาพนิ่ง 3</vt:lpstr>
      <vt:lpstr>หลักการและแนวคิด</vt:lpstr>
      <vt:lpstr>ภาพนิ่ง 5</vt:lpstr>
      <vt:lpstr>โครงสร้างทฤษฎีการกระทาด้วยเหตุผล             Theory of Reasoned  </vt:lpstr>
      <vt:lpstr>ภาพนิ่ง 7</vt:lpstr>
      <vt:lpstr>ภาพนิ่ง 8</vt:lpstr>
      <vt:lpstr>ภาพนิ่ง 9</vt:lpstr>
      <vt:lpstr>ภาพนิ่ง 10</vt:lpstr>
      <vt:lpstr>ภาพนิ่ง 11</vt:lpstr>
      <vt:lpstr>ภาพนิ่ง 12</vt:lpstr>
      <vt:lpstr>ทฤษฎีการกระทำด้วยเหตุผล</vt:lpstr>
      <vt:lpstr>แนวทางการประยุกต์ใช้ทฤษฎีการกระทำอย่างมีเหตุผล </vt:lpstr>
      <vt:lpstr>ภาพนิ่ง 15</vt:lpstr>
      <vt:lpstr>โครงสร้างทฤษฎีพฤติกรรมตามแผน</vt:lpstr>
      <vt:lpstr>ภาพนิ่ง 17</vt:lpstr>
      <vt:lpstr>ภาพนิ่ง 18</vt:lpstr>
      <vt:lpstr>ภาพนิ่ง 19</vt:lpstr>
      <vt:lpstr>ขอบคุณคะ</vt:lpstr>
      <vt:lpstr>รายชื่อสมาชิก นางสาวปุณฑิกา จันสูงเนิน                  54011410078 นางสาววัชรินทร์ คำลอย                       54011410089 นางสาวศศิธร หิรัญอร                          54011410100 นางสาวอรทัย ทรัพย์ปทุมสิน               54011410126 นายกิตติศักดิ์ โม้แซง                             54011410132 นางสาวจุฑารัตน์ นาคดี                         54011410187 นางสาวภัทรีญา สุมนาพันธุ์                   54011410200 นางสาวสุนิสา แก้วจิตตะ                       54011410215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ภาพนิ่ง 1</dc:title>
  <dc:creator>GREAT COM</dc:creator>
  <cp:lastModifiedBy>HomeUser</cp:lastModifiedBy>
  <cp:revision>70</cp:revision>
  <dcterms:created xsi:type="dcterms:W3CDTF">2013-06-30T05:59:37Z</dcterms:created>
  <dcterms:modified xsi:type="dcterms:W3CDTF">2013-06-16T02:38:28Z</dcterms:modified>
</cp:coreProperties>
</file>