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2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2" r:id="rId17"/>
    <p:sldId id="276" r:id="rId18"/>
    <p:sldId id="277" r:id="rId19"/>
    <p:sldId id="281" r:id="rId20"/>
    <p:sldId id="282" r:id="rId21"/>
    <p:sldId id="283" r:id="rId22"/>
    <p:sldId id="270" r:id="rId23"/>
    <p:sldId id="269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4660"/>
  </p:normalViewPr>
  <p:slideViewPr>
    <p:cSldViewPr>
      <p:cViewPr>
        <p:scale>
          <a:sx n="76" d="100"/>
          <a:sy n="76" d="100"/>
        </p:scale>
        <p:origin x="-111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D83B-D9D5-4F3B-B94F-4A15E8E65011}" type="datetimeFigureOut">
              <a:rPr lang="th-TH" smtClean="0"/>
              <a:pPr/>
              <a:t>08/07/56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3EAC-BE91-4094-AA25-AF59E22214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D83B-D9D5-4F3B-B94F-4A15E8E65011}" type="datetimeFigureOut">
              <a:rPr lang="th-TH" smtClean="0"/>
              <a:pPr/>
              <a:t>08/07/56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3EAC-BE91-4094-AA25-AF59E22214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D83B-D9D5-4F3B-B94F-4A15E8E65011}" type="datetimeFigureOut">
              <a:rPr lang="th-TH" smtClean="0"/>
              <a:pPr/>
              <a:t>08/07/56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3EAC-BE91-4094-AA25-AF59E22214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D83B-D9D5-4F3B-B94F-4A15E8E65011}" type="datetimeFigureOut">
              <a:rPr lang="th-TH" smtClean="0"/>
              <a:pPr/>
              <a:t>08/07/56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3EAC-BE91-4094-AA25-AF59E222144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D83B-D9D5-4F3B-B94F-4A15E8E65011}" type="datetimeFigureOut">
              <a:rPr lang="th-TH" smtClean="0"/>
              <a:pPr/>
              <a:t>08/07/56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3EAC-BE91-4094-AA25-AF59E22214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D83B-D9D5-4F3B-B94F-4A15E8E65011}" type="datetimeFigureOut">
              <a:rPr lang="th-TH" smtClean="0"/>
              <a:pPr/>
              <a:t>08/07/56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3EAC-BE91-4094-AA25-AF59E22214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D83B-D9D5-4F3B-B94F-4A15E8E65011}" type="datetimeFigureOut">
              <a:rPr lang="th-TH" smtClean="0"/>
              <a:pPr/>
              <a:t>08/07/56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3EAC-BE91-4094-AA25-AF59E22214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D83B-D9D5-4F3B-B94F-4A15E8E65011}" type="datetimeFigureOut">
              <a:rPr lang="th-TH" smtClean="0"/>
              <a:pPr/>
              <a:t>08/07/56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3EAC-BE91-4094-AA25-AF59E22214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D83B-D9D5-4F3B-B94F-4A15E8E65011}" type="datetimeFigureOut">
              <a:rPr lang="th-TH" smtClean="0"/>
              <a:pPr/>
              <a:t>08/07/56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3EAC-BE91-4094-AA25-AF59E22214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D83B-D9D5-4F3B-B94F-4A15E8E65011}" type="datetimeFigureOut">
              <a:rPr lang="th-TH" smtClean="0"/>
              <a:pPr/>
              <a:t>08/07/56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3EAC-BE91-4094-AA25-AF59E22214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D83B-D9D5-4F3B-B94F-4A15E8E65011}" type="datetimeFigureOut">
              <a:rPr lang="th-TH" smtClean="0"/>
              <a:pPr/>
              <a:t>08/07/56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3EAC-BE91-4094-AA25-AF59E22214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A06D83B-D9D5-4F3B-B94F-4A15E8E65011}" type="datetimeFigureOut">
              <a:rPr lang="th-TH" smtClean="0"/>
              <a:pPr/>
              <a:t>08/07/56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2653EAC-BE91-4094-AA25-AF59E222144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nation.net/blog/print.php?id=56731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58308" y="2708920"/>
            <a:ext cx="8785692" cy="4336164"/>
          </a:xfrm>
          <a:ln>
            <a:noFill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th-TH" b="1" dirty="0" smtClean="0">
                <a:ln>
                  <a:solidFill>
                    <a:srgbClr val="FFFF00"/>
                  </a:solidFill>
                </a:ln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 smtClean="0">
                <a:ln>
                  <a:solidFill>
                    <a:srgbClr val="FFFF00"/>
                  </a:solidFill>
                </a:ln>
                <a:latin typeface="Angsana New" pitchFamily="18" charset="-34"/>
                <a:cs typeface="Angsana New" pitchFamily="18" charset="-34"/>
              </a:rPr>
            </a:br>
            <a:r>
              <a:rPr lang="th-TH" b="1" dirty="0">
                <a:ln>
                  <a:solidFill>
                    <a:srgbClr val="FFFF00"/>
                  </a:solidFill>
                </a:ln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>
                <a:ln>
                  <a:solidFill>
                    <a:srgbClr val="FFFF00"/>
                  </a:solidFill>
                </a:ln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ln>
                  <a:solidFill>
                    <a:srgbClr val="FFFF00"/>
                  </a:solidFill>
                </a:ln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 smtClean="0">
                <a:ln>
                  <a:solidFill>
                    <a:srgbClr val="FFFF00"/>
                  </a:solidFill>
                </a:ln>
                <a:latin typeface="Angsana New" pitchFamily="18" charset="-34"/>
                <a:cs typeface="Angsana New" pitchFamily="18" charset="-34"/>
              </a:rPr>
            </a:br>
            <a:r>
              <a:rPr lang="th-TH" b="1" dirty="0">
                <a:ln>
                  <a:solidFill>
                    <a:srgbClr val="FFFF00"/>
                  </a:solidFill>
                </a:ln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>
                <a:ln>
                  <a:solidFill>
                    <a:srgbClr val="FFFF00"/>
                  </a:solidFill>
                </a:ln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ln>
                  <a:solidFill>
                    <a:srgbClr val="FFFF00"/>
                  </a:solidFill>
                </a:ln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 smtClean="0">
                <a:ln>
                  <a:solidFill>
                    <a:srgbClr val="FFFF00"/>
                  </a:solidFill>
                </a:ln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ln>
                  <a:solidFill>
                    <a:srgbClr val="FFFF00"/>
                  </a:solidFill>
                </a:ln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 smtClean="0">
                <a:ln>
                  <a:solidFill>
                    <a:srgbClr val="FFFF00"/>
                  </a:solidFill>
                </a:ln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ทฤษฏีจิตวิเคราะห์</a:t>
            </a:r>
            <a:br>
              <a:rPr lang="th-TH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ซิก</a:t>
            </a:r>
            <a:r>
              <a:rPr lang="th-TH" sz="4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มันด์</a:t>
            </a:r>
            <a:r>
              <a:rPr lang="th-TH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ฟรอยด์</a:t>
            </a:r>
            <a:r>
              <a:rPr lang="th-TH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Sigmund Freud</a:t>
            </a:r>
            <a:r>
              <a:rPr lang="th-TH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4000" b="1" dirty="0" smtClean="0">
                <a:ln>
                  <a:solidFill>
                    <a:srgbClr val="FFFF00"/>
                  </a:solidFill>
                </a:ln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ln>
                  <a:solidFill>
                    <a:srgbClr val="FFFF00"/>
                  </a:solidFill>
                </a:ln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		 		 </a:t>
            </a:r>
            <a:r>
              <a:rPr lang="th-TH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เสนอ</a:t>
            </a:r>
            <a:br>
              <a:rPr lang="th-TH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		       		</a:t>
            </a:r>
            <a:r>
              <a:rPr lang="th-TH" sz="36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ผศ</a:t>
            </a:r>
            <a:r>
              <a:rPr lang="en-US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ดร</a:t>
            </a:r>
            <a:r>
              <a:rPr lang="en-US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วิรัติ  ปานศิลา</a:t>
            </a:r>
            <a:r>
              <a:rPr lang="th-TH" sz="4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th-TH" sz="5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2" r="16823"/>
          <a:stretch/>
        </p:blipFill>
        <p:spPr bwMode="auto">
          <a:xfrm>
            <a:off x="5642648" y="487821"/>
            <a:ext cx="1648691" cy="2503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50" y="666263"/>
            <a:ext cx="1584176" cy="238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1760995" cy="2381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27" y="5520304"/>
            <a:ext cx="660802" cy="671596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25" y="5579490"/>
            <a:ext cx="514445" cy="6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83568" y="500042"/>
            <a:ext cx="79928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Ex</a:t>
            </a:r>
            <a:r>
              <a:rPr lang="th-TH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เมื่อถูกยุงกัดเต็มแขน ขา ก็ไม่ยอมตบยุง เพราะกลัวบาป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      สงสารคนขอทานเลยให้เงินเขาไปจนหมดในขณะที่ตัวเองก็หิวข้าวไม่มีเงินซื้ออาหารกิน ก็ยอมทนหิว</a:t>
            </a:r>
          </a:p>
          <a:p>
            <a:pPr algn="ctr"/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…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ใครก็ตามที่มีบุคลิกภาพ เช่นนี้มักได้รับการยกย่อง ทั้งนี้เพราะ</a:t>
            </a: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บางครั้งพฤติกรรมที่แสดงออกนั้นอาจเกิดความไม่พอใจในตนเอง แต่เพื่อต้องการให้เป็นที่ยอมรับในสังคม 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	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ดังนั้น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แม้เขาแสดงพฤติกรรมบางอย่างที่ขัดต่อ ค่านิยมของสังคม เขาจะเกิดความรู้สึกผิดทันที ถ้าไม่มีการระบายออก จะเก็บกดไว้มากๆ อาจจะระเบิดออกมากลายเป็นโรคผิดปรกติทางจิตได้</a:t>
            </a:r>
          </a:p>
          <a:p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45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9552" y="692696"/>
            <a:ext cx="79928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.....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ฟรอยด์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กล่าวว่าในบุคคลทั่วไปมักมีโครงสร้างทั้ง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ส่วนนี้ แต่ส่วนที่แข็งแรงที่สุดมักเป็นอีโก้ ซึ่งทำหน้าที่ประนีประนอมระหว่างอิดและซุปเปอร์อีโก้ให้แสดงออกตามความเหมาะสมของสถานการณ์ในขณะนั้น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เช่น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คอยกด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Id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ไม่ให้แสดงพฤติกรรมที่ไม่เหมาะสมออกมา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คอยดึง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Superego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ไม่ให้แสดงพฤติกรรมที่ดีงามจนเกินไป จนตนเองเดือนร้อน เป็นต้น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0616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1428728" y="357166"/>
            <a:ext cx="6072230" cy="7143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787625" y="836712"/>
            <a:ext cx="7920880" cy="1268760"/>
          </a:xfrm>
        </p:spPr>
        <p:txBody>
          <a:bodyPr/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พัฒนาการของมนุษย์ </a:t>
            </a:r>
            <a:r>
              <a:rPr lang="en-US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ขั้น 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ฟรอยด์</a:t>
            </a: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เชื่อว่า มนุษย์มีอวัยวะที่ไวต่อความรู้สึกในแต่ละช่วงชีวิต             แตกต่างกัน เรียกว่า</a:t>
            </a:r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อีโร</a:t>
            </a:r>
            <a:r>
              <a:rPr lang="th-TH" sz="28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จีนัส</a:t>
            </a:r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โซน (</a:t>
            </a:r>
            <a:r>
              <a:rPr lang="en-US" sz="28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Erogenus</a:t>
            </a:r>
            <a:r>
              <a:rPr lang="en-US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zone</a:t>
            </a:r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ดังนี้</a:t>
            </a:r>
            <a:endParaRPr lang="th-TH" sz="4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528" y="2132856"/>
            <a:ext cx="79928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.ขั้นปาก (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Oral Stage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0-18  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เดือน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ความสุขความพอใจของเด็กอยู่ที่การได้รับการตอบสนองของปาก เช่น การดูดนม การสัมผัสสิ่งแปลกใหม่ด้วยปาก  เป็นต้น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ในขั้นนี้ถ้าเด็กได้รับการตอบสนองอย่างเต็มที่ โตขึ้นจะมีบุคลิกภาพที่เหมาะสม รู้จักพูดหรือใช้ปากได้เหมาะกับกาลเทศะ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แต่ถ้าในขั้นนี้เด็กได้รับการขัดขวางต่อการตอบสนองทางปาก เช่น การหย่านมเร็วเกินไป ถูกตีเมื่อนำของเข้าปาก เป็นต้น เมื่อโตขึ้นมักมีบุคลิกภาพที่ชอบใช้ปาก เช่น ชอบนินทาว่าร้าย ชอบสูบบุหรี่ เป็นต้น</a:t>
            </a:r>
          </a:p>
          <a:p>
            <a:pPr marL="457200" indent="-457200"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84" y="5245645"/>
            <a:ext cx="1206103" cy="142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46" y="5157192"/>
            <a:ext cx="1206362" cy="13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มุมมน 6"/>
          <p:cNvSpPr/>
          <p:nvPr/>
        </p:nvSpPr>
        <p:spPr>
          <a:xfrm>
            <a:off x="1857356" y="357166"/>
            <a:ext cx="5857916" cy="7143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1772816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พัฒนาการของมนุษย์ </a:t>
            </a:r>
            <a:r>
              <a:rPr lang="en-US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ขั้น (ต่อ)</a:t>
            </a:r>
            <a:b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endParaRPr lang="th-TH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9552" y="1340768"/>
            <a:ext cx="799288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ขั้นทวารหนัก (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Anal stage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  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18 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เดือน 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–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ปี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	-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ได้รับความพึงพอใจทางทวารหนัก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	-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พัฒนาการขั้นแรกเด็กวัยนี้จึงไม่ชอบรับประทานมากเท่ากับการเล่น โดยเฉพาะการเล่นที่สัมผัสทวารหนัก ตลอดจนมีความสุขในการขับถ่าย</a:t>
            </a:r>
          </a:p>
          <a:p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06587"/>
            <a:ext cx="2448273" cy="2448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4479"/>
            <a:ext cx="2592288" cy="2281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มุมมน 8"/>
          <p:cNvSpPr/>
          <p:nvPr/>
        </p:nvSpPr>
        <p:spPr>
          <a:xfrm>
            <a:off x="1857356" y="357166"/>
            <a:ext cx="5857916" cy="7143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84776" cy="1993912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พัฒนาการของมนุษย์ </a:t>
            </a:r>
            <a:r>
              <a:rPr lang="en-US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ขั้น (ต่อ)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dirty="0">
                <a:latin typeface="Angsana New" pitchFamily="18" charset="-34"/>
                <a:cs typeface="Angsana New" pitchFamily="18" charset="-34"/>
              </a:rPr>
            </a:b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5536" y="130993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ขั้นอวัยวะเพศ หรือขั้นความรู้สึกทางเพศแบบแฝง (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Phallic stage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3-5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ปี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    -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ความพึงพอใจของเด็กวัยนี้อยู่ที่อวัยวะสืบพันธุ์ มักจะลูบคลำอวัยวะเพศ</a:t>
            </a:r>
          </a:p>
          <a:p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07" y="4170654"/>
            <a:ext cx="2670417" cy="2291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รูปภาพ 5" descr="t5-news1-121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025" y="3286124"/>
            <a:ext cx="242889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357562"/>
            <a:ext cx="218933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411197"/>
            <a:ext cx="3524581" cy="3152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44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มุมมน 9"/>
          <p:cNvSpPr/>
          <p:nvPr/>
        </p:nvSpPr>
        <p:spPr>
          <a:xfrm>
            <a:off x="1857356" y="357166"/>
            <a:ext cx="5857916" cy="7143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84776" cy="1993912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พัฒนาการของมนุษย์ </a:t>
            </a:r>
            <a:r>
              <a:rPr lang="en-US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ขั้น (ต่อ)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dirty="0">
                <a:latin typeface="Angsana New" pitchFamily="18" charset="-34"/>
                <a:cs typeface="Angsana New" pitchFamily="18" charset="-34"/>
              </a:rPr>
            </a:b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5536" y="130993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ขั้นแฝง (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Latency stage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อายุ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6-12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ปี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เด็ก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เก็บกดความต้องการทางเพศ หรือความต้องการทางเพศสงบลง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Quiescence Period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Tx/>
              <a:buChar char="-"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เด็กชายมักเล่น หรือจับกลุ่มกับเด็กชาย ส่วนเด็กหญิง ก็จะเล่น หรือจับกลุ่มกับเด็กหญิง	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รูปภาพ 6" descr="download (1).jpg"/>
          <p:cNvPicPr>
            <a:picLocks noChangeAspect="1"/>
          </p:cNvPicPr>
          <p:nvPr/>
        </p:nvPicPr>
        <p:blipFill>
          <a:blip r:embed="rId2"/>
          <a:srcRect l="33259" r="33259"/>
          <a:stretch>
            <a:fillRect/>
          </a:stretch>
        </p:blipFill>
        <p:spPr>
          <a:xfrm>
            <a:off x="714348" y="3857628"/>
            <a:ext cx="71438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p17qp37bbo1squpv11jaabop1n45.jpg"/>
          <p:cNvPicPr>
            <a:picLocks noChangeAspect="1"/>
          </p:cNvPicPr>
          <p:nvPr/>
        </p:nvPicPr>
        <p:blipFill>
          <a:blip r:embed="rId3"/>
          <a:srcRect l="21250" t="48421" r="8750"/>
          <a:stretch>
            <a:fillRect/>
          </a:stretch>
        </p:blipFill>
        <p:spPr>
          <a:xfrm>
            <a:off x="2285984" y="3857628"/>
            <a:ext cx="3545953" cy="278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643322"/>
            <a:ext cx="3214678" cy="321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44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55576" y="560349"/>
            <a:ext cx="8102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5.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ขั้นสนใจเพศตรงข้าม  (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Genital stage)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อายุ 12 ปีขึ้น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ไป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มีความสนใจในเพศตรงข้าม ซึ่งเป็นระยะเริ่มต้นของวัยผู้ใหญ่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ความสัมพันธ์ระหว่างเพศอย่างแท้จริง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ลักษณะที่บ่งถึงวุฒิภาวะทางอารมณ์ หรือความสามารถในการปรับตัวเข้ากับสิ่งแวดล้อมได้อย่างเต็มที่</a:t>
            </a:r>
          </a:p>
        </p:txBody>
      </p:sp>
      <p:pic>
        <p:nvPicPr>
          <p:cNvPr id="5" name="รูปภาพ 4" descr="download (2).jpg"/>
          <p:cNvPicPr>
            <a:picLocks noChangeAspect="1"/>
          </p:cNvPicPr>
          <p:nvPr/>
        </p:nvPicPr>
        <p:blipFill>
          <a:blip r:embed="rId2"/>
          <a:srcRect l="11864" r="19322"/>
          <a:stretch>
            <a:fillRect/>
          </a:stretch>
        </p:blipFill>
        <p:spPr>
          <a:xfrm>
            <a:off x="3071802" y="3237340"/>
            <a:ext cx="2928926" cy="238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149080"/>
            <a:ext cx="284797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5296558210_ffa2573f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28" y="4429108"/>
            <a:ext cx="314327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4000" b="1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การประยุกต์ใช้ในการแก้ปัญหาหรือส่งเสริมสุขภาพ</a:t>
            </a:r>
          </a:p>
          <a:p>
            <a:pPr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		จัดกิจกรรมที่เสริมสร้างสมาธิ และกิจกรรมที่ช่วยส่งเสริมการแสดงออกถึงความดีเพิ่มมากขึ้น  เพื่อเป็นการยืนยันถึงความดีที่สามารถแสดงออกได้ เช่น ชื่นชมบุคคลที่ทำดี และแนะแนวทางการทำความดี</a:t>
            </a:r>
            <a:endParaRPr lang="th-TH" sz="40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3600" dirty="0"/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609600" y="642918"/>
            <a:ext cx="4533904" cy="77472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จิตสำนึกหรือจิตรู้สำนึก</a:t>
            </a:r>
            <a:endParaRPr lang="th-TH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000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4000" b="1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ประยุกต์ใช้ในการแก้ปัญหาหรือส่งเสริมสุขภาพ</a:t>
            </a:r>
          </a:p>
          <a:p>
            <a:pPr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		จัดกิจกรรมที่กระตุ้นความคิด และกิจกรรมฝึกทักษะเพื่อให้เกิดความชำนาญ หรือให้ความรู้นั้น ๆ อยู่ในจิตระดับนี้ จะช่วยให้ผู้ปฏิบัติสามารถปฏิบัติได้จริงและถูกต้องเมื่ออยู่ในสถานการณ์จริงนั้น ๆ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ชื่อเรื่อง 4"/>
          <p:cNvSpPr>
            <a:spLocks noGrp="1"/>
          </p:cNvSpPr>
          <p:nvPr>
            <p:ph type="title"/>
          </p:nvPr>
        </p:nvSpPr>
        <p:spPr>
          <a:xfrm>
            <a:off x="609600" y="642918"/>
            <a:ext cx="2819392" cy="77472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จิตกึ่งสำนึก</a:t>
            </a:r>
            <a:endParaRPr lang="th-TH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000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 การ</a:t>
            </a:r>
            <a:r>
              <a:rPr lang="th-TH" sz="4000" b="1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ประยุกต์ใช้ในการแก้ปัญหาหรือส่งเสริมสุขภาพ 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		 เปิดโอกาสให้มีการพูดคุยกันอย่างเปิดใจ โดยต่างฝ่ายต้องเข้าใจและรับฟังกันและกันอย่างมีเหตุผล จะช่วยลดอากาเก็บกดและสามารถพัฒนาไปยังขั้น จิตกึ่งสำนึกได้</a:t>
            </a:r>
            <a:endParaRPr lang="th-TH" sz="3600" dirty="0"/>
          </a:p>
        </p:txBody>
      </p:sp>
      <p:sp>
        <p:nvSpPr>
          <p:cNvPr id="4" name="ชื่อเรื่อง 4"/>
          <p:cNvSpPr txBox="1">
            <a:spLocks/>
          </p:cNvSpPr>
          <p:nvPr/>
        </p:nvSpPr>
        <p:spPr>
          <a:xfrm>
            <a:off x="609600" y="642918"/>
            <a:ext cx="4391028" cy="77472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h-TH" sz="3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จิตไร้สำนึก</a:t>
            </a:r>
            <a:r>
              <a:rPr lang="en-US" sz="3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3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จิตใต้สำนึก</a:t>
            </a:r>
            <a:endParaRPr kumimoji="0" lang="th-TH" sz="3600" b="0" i="0" u="none" strike="noStrike" kern="1200" cap="all" spc="5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324294"/>
            <a:ext cx="5976664" cy="5544616"/>
          </a:xfrm>
        </p:spPr>
        <p:txBody>
          <a:bodyPr/>
          <a:lstStyle/>
          <a:p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b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ซิก</a:t>
            </a:r>
            <a:r>
              <a:rPr lang="th-TH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มันด์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ฟรอยด์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    (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Sigmund Freud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เป็นชาวออสเตรีย เป็นคนแรกที่เห็นความสำคัญของ พัฒนาการในวัยเด็ก ถือว่าเป็นรากฐานของ พัฒนาการของบุคลิกภาพ ตอนวัยผู้ใหญ่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	-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ศึกษาวิเคราะห์จิตของมนุษย์</a:t>
            </a:r>
            <a:br>
              <a:rPr lang="th-TH" sz="360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	-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อธิบายว่าพลังงานจิตทำหน้าที่ควบคุมพฤติกรรมของมนุษย์</a:t>
            </a:r>
            <a:br>
              <a:rPr lang="th-TH" sz="3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อธิบายพัฒนาการของมนุษย์</a:t>
            </a:r>
            <a:br>
              <a:rPr lang="th-TH" sz="3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ดังโครงสร้างต่อไปนี้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dirty="0">
                <a:latin typeface="Angsana New" pitchFamily="18" charset="-34"/>
                <a:cs typeface="Angsana New" pitchFamily="18" charset="-34"/>
              </a:rPr>
            </a:b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92696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67544" y="188640"/>
            <a:ext cx="6563072" cy="11521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40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899592" y="548680"/>
            <a:ext cx="7499176" cy="1831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	</a:t>
            </a:r>
            <a:endParaRPr lang="th-TH" sz="40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95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71480"/>
            <a:ext cx="4391028" cy="84615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พัฒนาการของมนุษย์ </a:t>
            </a:r>
            <a:r>
              <a:rPr lang="en-US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ขั้น</a:t>
            </a:r>
            <a:endParaRPr lang="th-TH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6148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3600" b="1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การประยุกต์ใช้ในการแก้ปัญหาหรือส่งเสริมสุขภาพ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1. ควรจัดการเรียนรู้ให้เหมาะสมกับพัฒนาการของร่างกายในแต่ละช่วงอายุ เพื่อให้เกิดการพัฒนาได้อย่างเต็มที่ละมีศักยภาพ		</a:t>
            </a:r>
            <a:br>
              <a:rPr lang="th-TH" sz="3600" dirty="0" smtClean="0">
                <a:latin typeface="Angsana New" pitchFamily="18" charset="-34"/>
                <a:cs typeface="Angsana New" pitchFamily="18" charset="-34"/>
              </a:rPr>
            </a:b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2. จัดกิจกรรมต่างๆที่ตอบสนองต่อความต้องการของเด็กในแต่ละช่วงพัฒนาการ เพื่อลดการเก็บกดและช่วยให้เด็กมีพฤติกรรมที่เหมาะสม		</a:t>
            </a:r>
            <a:endParaRPr lang="th-TH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500034" y="642918"/>
            <a:ext cx="8143932" cy="56436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3. เจ้าหน้าที่สาธารณสุขหรือหน่วยงานที่เกี่ยวข้องจัดอบรมและสนับสนุนสถาบันครอบครัวให้มีการสนับสนุนกิจกรรมของเด็กแต่ละวัยอย่างถูกวิธีและเหมาะสมกับสภาพจิตใจ	</a:t>
            </a:r>
            <a:br>
              <a:rPr lang="th-TH" sz="3900" dirty="0" smtClean="0">
                <a:latin typeface="Angsana New" pitchFamily="18" charset="-34"/>
                <a:cs typeface="Angsana New" pitchFamily="18" charset="-34"/>
              </a:rPr>
            </a:br>
            <a:endParaRPr lang="th-TH" sz="39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 4. ผู้ปกครองควรอบรมสั่งสอนและปลูกฝังให้มีจิตสำนึกรู้จักแยกแยะละมีความรับผิดชอบต่อสังคมและส่วนรวม					</a:t>
            </a:r>
          </a:p>
          <a:p>
            <a:pPr>
              <a:buNone/>
            </a:pP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5. ควรสร้างหรือมองหาแบบอย่างเพื่อเป็นแนวทางในการดำรงชีวิตที่ดี และก็ควรที่จะปฏิบัติตัวให้เหมาะสมเพื่อเป็นแบบอย่างที่ดีให้กับผู้อื่น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7419" y="116632"/>
            <a:ext cx="7778824" cy="1012974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เอกสารอ้างอิง</a:t>
            </a:r>
            <a:endParaRPr lang="th-TH" sz="40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85559" y="1196752"/>
            <a:ext cx="71825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กลุ่ม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จิตวิเคราะห์- ผู้นำ ซิก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มันด์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ฟรอยด์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Sigmund Freud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[ออนไลน์] เข้าถึงได้จาก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&lt;</a:t>
            </a:r>
            <a:r>
              <a:rPr lang="en-US" dirty="0" smtClean="0">
                <a:latin typeface="Angsana New" pitchFamily="18" charset="-34"/>
                <a:cs typeface="Angsana New" pitchFamily="18" charset="-34"/>
                <a:hlinkClick r:id="rId2"/>
              </a:rPr>
              <a:t>http</a:t>
            </a:r>
            <a:r>
              <a:rPr lang="en-US" dirty="0">
                <a:latin typeface="Angsana New" pitchFamily="18" charset="-34"/>
                <a:cs typeface="Angsana New" pitchFamily="18" charset="-34"/>
                <a:hlinkClick r:id="rId2"/>
              </a:rPr>
              <a:t>://</a:t>
            </a:r>
            <a:r>
              <a:rPr lang="en-US" dirty="0" smtClean="0">
                <a:latin typeface="Angsana New" pitchFamily="18" charset="-34"/>
                <a:cs typeface="Angsana New" pitchFamily="18" charset="-34"/>
                <a:hlinkClick r:id="rId2"/>
              </a:rPr>
              <a:t>www.oknation.net/blog/print.php?id=567315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&gt;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สืบค้นวันที่ 15 มิถุนายน 2556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ซิก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มันด์ฟรอยด์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.ทฤษฎีจิตวิเคราะห์ [ออนไลน์] เข้าถึงได้จาก &lt;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http://app.eduzones.com/portal   /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alledunews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article.php?contentid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=33680.&gt;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สืบค้น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วันที่ 15 มิถุนายน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2556</a:t>
            </a:r>
          </a:p>
          <a:p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ซิก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มันด์ฟรอยด์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.ทฤษฎีจิตวิเคราะห์ [ออนไลน์] เข้าถึงได้จาก &lt;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http://app.eduzones.com/portal   /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alledunews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article.php?contentid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=33680.&gt;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สืบค้นวันที่ 15 มิถุนายน 2556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41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0"/>
            <a:ext cx="7924800" cy="1143000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จัดทำโดย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ตัวแทนเนื้อหา 1"/>
          <p:cNvSpPr>
            <a:spLocks noGrp="1"/>
          </p:cNvSpPr>
          <p:nvPr>
            <p:ph idx="4294967295"/>
          </p:nvPr>
        </p:nvSpPr>
        <p:spPr>
          <a:xfrm>
            <a:off x="683568" y="1412776"/>
            <a:ext cx="7488832" cy="5256584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01943" lvl="1" indent="0">
              <a:buNone/>
            </a:pPr>
            <a:r>
              <a:rPr lang="en-US" sz="9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1.</a:t>
            </a:r>
            <a:r>
              <a:rPr lang="th-TH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นางสาวเมวดี      ศรีจำปา  </a:t>
            </a:r>
            <a:r>
              <a:rPr lang="en-US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9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54011410080</a:t>
            </a:r>
            <a:endParaRPr lang="th-TH" sz="9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9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	 2.</a:t>
            </a:r>
            <a:r>
              <a:rPr lang="th-TH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นางสาว</a:t>
            </a:r>
            <a:r>
              <a:rPr lang="th-TH" sz="9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ณัฐิ</a:t>
            </a:r>
            <a:r>
              <a:rPr lang="th-TH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ยา     </a:t>
            </a:r>
            <a:r>
              <a:rPr lang="th-TH" sz="9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ไกย</a:t>
            </a:r>
            <a:r>
              <a:rPr lang="th-TH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นารถ 	 </a:t>
            </a:r>
            <a:r>
              <a:rPr lang="en-US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54011410138</a:t>
            </a:r>
          </a:p>
          <a:p>
            <a:pPr marL="0" indent="0">
              <a:buNone/>
            </a:pPr>
            <a:r>
              <a:rPr lang="en-US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	 3.</a:t>
            </a:r>
            <a:r>
              <a:rPr lang="th-TH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นางสาวรัตนา      แสงสุข 	 </a:t>
            </a:r>
            <a:r>
              <a:rPr lang="en-US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54011410146</a:t>
            </a:r>
          </a:p>
          <a:p>
            <a:pPr marL="0" indent="0">
              <a:buNone/>
            </a:pPr>
            <a:r>
              <a:rPr lang="en-US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 4.</a:t>
            </a:r>
            <a:r>
              <a:rPr lang="th-TH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นางสาว</a:t>
            </a:r>
            <a:r>
              <a:rPr lang="th-TH" sz="9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ศรีแพร  </a:t>
            </a:r>
            <a:r>
              <a:rPr lang="th-TH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โมรานอก     </a:t>
            </a:r>
            <a:r>
              <a:rPr lang="en-US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 54011410152</a:t>
            </a:r>
            <a:endParaRPr lang="en-US" sz="9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 5.</a:t>
            </a:r>
            <a:r>
              <a:rPr lang="th-TH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นางสาวสุกัลยา    สีภูทอง  </a:t>
            </a:r>
            <a:r>
              <a:rPr lang="en-US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 54011410153</a:t>
            </a:r>
          </a:p>
          <a:p>
            <a:pPr marL="0" indent="0">
              <a:buNone/>
            </a:pPr>
            <a:r>
              <a:rPr lang="en-US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 6.</a:t>
            </a:r>
            <a:r>
              <a:rPr lang="th-TH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นางสาวทัศนีย์     แซ่เตียว  	 </a:t>
            </a:r>
            <a:r>
              <a:rPr lang="en-US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54011410158</a:t>
            </a:r>
          </a:p>
          <a:p>
            <a:pPr marL="0" indent="0">
              <a:buNone/>
            </a:pPr>
            <a:r>
              <a:rPr lang="en-US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 7.</a:t>
            </a:r>
            <a:r>
              <a:rPr lang="th-TH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นางสาวรุ่งนภา    คำแข  </a:t>
            </a:r>
            <a:r>
              <a:rPr lang="en-US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	 54011410206</a:t>
            </a:r>
          </a:p>
          <a:p>
            <a:pPr marL="0" indent="0">
              <a:buNone/>
            </a:pPr>
            <a:r>
              <a:rPr lang="th-TH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        	     ชั้น</a:t>
            </a:r>
            <a:r>
              <a:rPr lang="th-TH" sz="9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ปีที่ </a:t>
            </a:r>
            <a:r>
              <a:rPr lang="en-US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ระบบปกติ</a:t>
            </a:r>
            <a:endParaRPr lang="th-TH" sz="9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           </a:t>
            </a:r>
            <a:r>
              <a:rPr lang="th-TH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หลักสูตร</a:t>
            </a:r>
            <a:r>
              <a:rPr lang="th-TH" sz="9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สาธารณสุขศา</a:t>
            </a:r>
            <a:r>
              <a:rPr lang="th-TH" sz="9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สตร</a:t>
            </a:r>
            <a:r>
              <a:rPr lang="th-TH" sz="9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บัณฑิต 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645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45920" y="244205"/>
            <a:ext cx="5976664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โครงสร้างหรือองค์ประกอบทฤษฏีจิตวิเคราะห์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80871" y="1631590"/>
            <a:ext cx="2088232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พลังงานจิตที่ควบคุมพฤติกรรม</a:t>
            </a:r>
            <a:endParaRPr lang="th-TH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74540" y="2808042"/>
            <a:ext cx="2085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จิตสำนึก/จิตรู้สำนึก</a:t>
            </a:r>
            <a:endParaRPr lang="th-TH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50858" y="3448804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 </a:t>
            </a:r>
            <a:r>
              <a:rPr lang="th-TH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จิตกึ่งสำนึก</a:t>
            </a:r>
            <a:endParaRPr lang="th-TH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81247" y="4093041"/>
            <a:ext cx="2573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00B050"/>
                </a:solidFill>
              </a:rPr>
              <a:t> </a:t>
            </a:r>
            <a:r>
              <a:rPr lang="th-TH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จิตไร้สำนึก</a:t>
            </a:r>
            <a:r>
              <a:rPr lang="en-US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จิตใต้สำนึก</a:t>
            </a:r>
            <a:endParaRPr lang="th-TH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661378" y="1507569"/>
            <a:ext cx="2290217" cy="8978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โครงสร้างทางจิตหรือบุคลิกภาพ</a:t>
            </a:r>
            <a:endParaRPr lang="th-TH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566823" y="4535599"/>
            <a:ext cx="2648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7030A0"/>
                </a:solidFill>
              </a:rPr>
              <a:t> </a:t>
            </a:r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ขั้นอวัยวะเพศ (</a:t>
            </a:r>
            <a:r>
              <a:rPr lang="en-US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Phallic Stage</a:t>
            </a:r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24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975572" y="3449964"/>
            <a:ext cx="1189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อีโก (</a:t>
            </a:r>
            <a:r>
              <a:rPr lang="en-US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Ego</a:t>
            </a:r>
            <a:r>
              <a:rPr lang="th-TH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471975" y="4293096"/>
            <a:ext cx="264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347864" y="4094481"/>
            <a:ext cx="2512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ซุปเปอร์อีโก้ (</a:t>
            </a:r>
            <a:r>
              <a:rPr lang="en-US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Superego</a:t>
            </a:r>
            <a:r>
              <a:rPr lang="th-TH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396132" y="1596450"/>
            <a:ext cx="1580093" cy="8089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พัฒนาการของมนุษย์ 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263680" y="2849725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7030A0"/>
                </a:solidFill>
              </a:rPr>
              <a:t> </a:t>
            </a:r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ขั้นปาก (</a:t>
            </a:r>
            <a:r>
              <a:rPr lang="en-US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Oral Stage</a:t>
            </a:r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24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033297" y="3631376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ขั้นทวารหนัก(</a:t>
            </a:r>
            <a:r>
              <a:rPr lang="en-US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Anal Stage</a:t>
            </a:r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24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4227002" y="2766597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อิด 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Id</a:t>
            </a:r>
            <a:r>
              <a:rPr lang="th-TH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5278795" y="5261155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ขั้นแฝง (</a:t>
            </a:r>
            <a:r>
              <a:rPr lang="en-US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Latent Stage</a:t>
            </a:r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endParaRPr lang="th-TH" sz="24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4753749" y="5949489"/>
            <a:ext cx="3284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ขั้นวัยรุ่น (</a:t>
            </a:r>
            <a:r>
              <a:rPr lang="en-US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Genital Stage</a:t>
            </a:r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24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9" name="ตัวเชื่อมต่อตรง 18"/>
          <p:cNvCxnSpPr/>
          <p:nvPr/>
        </p:nvCxnSpPr>
        <p:spPr>
          <a:xfrm>
            <a:off x="1816251" y="1268760"/>
            <a:ext cx="556406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>
          <a:xfrm>
            <a:off x="4753749" y="1052736"/>
            <a:ext cx="0" cy="2160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>
            <a:endCxn id="5" idx="0"/>
          </p:cNvCxnSpPr>
          <p:nvPr/>
        </p:nvCxnSpPr>
        <p:spPr>
          <a:xfrm flipH="1">
            <a:off x="1824987" y="1303900"/>
            <a:ext cx="1202" cy="3276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/>
          <p:nvPr/>
        </p:nvCxnSpPr>
        <p:spPr>
          <a:xfrm flipH="1">
            <a:off x="4753148" y="1270155"/>
            <a:ext cx="1202" cy="3276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 flipH="1">
            <a:off x="7379110" y="1245870"/>
            <a:ext cx="1202" cy="3276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/>
          <p:nvPr/>
        </p:nvCxnSpPr>
        <p:spPr>
          <a:xfrm flipH="1">
            <a:off x="1816251" y="2495686"/>
            <a:ext cx="1202" cy="270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 flipH="1">
            <a:off x="1792251" y="3160768"/>
            <a:ext cx="1202" cy="270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 flipH="1">
            <a:off x="1766615" y="3857755"/>
            <a:ext cx="1202" cy="270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flipH="1">
            <a:off x="4751946" y="2537131"/>
            <a:ext cx="1202" cy="270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flipH="1">
            <a:off x="4769510" y="3257686"/>
            <a:ext cx="1202" cy="270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 flipH="1">
            <a:off x="4768308" y="3862208"/>
            <a:ext cx="1202" cy="270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/>
          <p:cNvCxnSpPr/>
          <p:nvPr/>
        </p:nvCxnSpPr>
        <p:spPr>
          <a:xfrm flipH="1">
            <a:off x="7373747" y="2537131"/>
            <a:ext cx="1202" cy="270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 flipH="1">
            <a:off x="7243342" y="3322709"/>
            <a:ext cx="1202" cy="270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 flipH="1">
            <a:off x="6804248" y="5027537"/>
            <a:ext cx="1202" cy="270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44"/>
          <p:cNvCxnSpPr/>
          <p:nvPr/>
        </p:nvCxnSpPr>
        <p:spPr>
          <a:xfrm flipH="1">
            <a:off x="7020272" y="4183535"/>
            <a:ext cx="1202" cy="270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45"/>
          <p:cNvCxnSpPr/>
          <p:nvPr/>
        </p:nvCxnSpPr>
        <p:spPr>
          <a:xfrm flipH="1">
            <a:off x="6394929" y="5646115"/>
            <a:ext cx="1202" cy="270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9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99176" cy="1831713"/>
          </a:xfrm>
        </p:spPr>
        <p:txBody>
          <a:bodyPr/>
          <a:lstStyle/>
          <a:p>
            <a:pPr algn="l"/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	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พลังงาน</a:t>
            </a:r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จิตที่ควบคุม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พฤติกรรมของมนุษย์ </a:t>
            </a:r>
            <a:b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มี </a:t>
            </a:r>
            <a:r>
              <a:rPr lang="en-US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ลักษณะ</a:t>
            </a:r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40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9552" y="1916832"/>
            <a:ext cx="77307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.จิตสำนึกหรือจิตรู้สำนึก (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Conscious mind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ภาวะจิตที่รู้ตัวอยู่ ได้แก่การแสดงพฤติกรรมที่สอดคล้องกับหลักแห่งความเป็นจริง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.จิตกึ่งสำนึก (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Subconscious mind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ภาวะจิตที่ระลึกถึงได้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ส่วนของจิตใจที่ไม่ได้แสดงออกเป็นพฤติกรรม ในขณะนั้นแต่เป็นส่วนที่รู้ตัวสามารถดึงออกมาใช้เมื่อไหร่ก็ได้ 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Ex.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นางสาว ก มีพี่สาวเป็นนางสาว ข นางสาว ก กำลังคบกับนาย ค แต่กลัวแม่จะรู้จึงบอกให้พี่สาว ข ไม่ให้บอกใครโดยเฉพาะแม่ แต่นางสาว ข ก็รู้ตลอดมา ถ้าเขาอยากจะเปิดเผย เขาก็จะบอกได้ทันที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11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4159" y="5796"/>
            <a:ext cx="8229600" cy="2060848"/>
          </a:xfrm>
        </p:spPr>
        <p:txBody>
          <a:bodyPr/>
          <a:lstStyle/>
          <a:p>
            <a:pPr algn="ctr"/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พลังงานจิตที่ควบคุมพฤติกรรมของ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มนุษย์ (ต่อ) 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>
                <a:latin typeface="Angsana New" pitchFamily="18" charset="-34"/>
                <a:cs typeface="Angsana New" pitchFamily="18" charset="-34"/>
              </a:rPr>
            </a:br>
            <a:r>
              <a:rPr lang="th-TH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dirty="0">
                <a:latin typeface="Angsana New" pitchFamily="18" charset="-34"/>
                <a:cs typeface="Angsana New" pitchFamily="18" charset="-34"/>
              </a:rPr>
            </a:b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83568" y="1700808"/>
            <a:ext cx="77307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จิตไร้สำนึกหรือจิตใต้สำนึก (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Unconscious mind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ภาวะจิตที่ไม่อยู่ในภาวะที่รู้ตัวระลึกถึงไม่ได้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เป็นสิ่งที่ฝังลึกอยู่ภายในจิตใจ มี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การเก็บกด(</a:t>
            </a:r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Repression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เอาไว้ อาจเป็นเพราะถูกบังคับ หรือไม่สามารถแสดงอาการโต้ตอบได้ในขณะนั้นในที่สุดก็จะฝังแน่นเข้าไป จนเจ้าตัวลืมไปชั่วขณะ จะแสดงออกมาในยามพลั้งเผลอ  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Ex.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พลั้งปากเอ่ยชื่อคนรักเก่า ต่อหน้าคนรักใหม่  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50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071538" y="1285860"/>
            <a:ext cx="6449517" cy="928694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b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โครงสร้างทางจิต หรือบุคลิกภาพ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endParaRPr lang="th-TH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83568" y="1700808"/>
            <a:ext cx="77307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อิด (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Id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ตัณหาหรือความต้องการพื้นฐานของมนุษย์เป็นสิ่งที่ยังไม่ได้ขัดเกลา ทำให้มนุษย์ทำทุกอย่างเพื่อความพึงพอใจของตนเอง หรือทำตามหลักของความพอใจ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Pleasure principle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)  เปรียบเสมือนสันดานดิบของมนุษย์  แบ่งออกเป็น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0" b="-20001"/>
          <a:stretch>
            <a:fillRect/>
          </a:stretch>
        </p:blipFill>
        <p:spPr bwMode="auto">
          <a:xfrm>
            <a:off x="7380312" y="5373216"/>
            <a:ext cx="1643106" cy="1643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500034" y="3857628"/>
            <a:ext cx="83582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1.1 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สัญชาตญาณ แห่งการมีชีวิต</a:t>
            </a:r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Life instinct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ความต้องการอาหาร ความต้องการทางเพศ เป็นต้น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1.2 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สัญชาตญาณแห่งความตาย (</a:t>
            </a:r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Death instinct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ความก้าวร้าว หรือการทำอันตรายต่อตนเองและผู้อื่น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5921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629398" y="-508166"/>
            <a:ext cx="8280920" cy="2470584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โครงสร้างทางจิต หรือบุคลิกภาพ (ต่อ)</a:t>
            </a:r>
            <a:b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83568" y="1700808"/>
            <a:ext cx="773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	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54727" y="1052736"/>
            <a:ext cx="80220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แสดงพฤติกรรมตามความพอใจของตัวเองเป็นใหญ่ 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ไม่คำนึงถึงค่านิยมของสังคม และความพอใจของบุคคลอื่น 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มักเป็นพฤติกรรมที่ไม่เป็นไปตามครรลองของมาตรฐานในสังคม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บุคคลที่มีบุคลิกภาพเช่นนี้ มักได้รับการประณามว่ามีบุคลิกภาพไม่  ดีไม่  เหมาะสม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	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รูปภาพ 9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5000636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000636"/>
            <a:ext cx="2420911" cy="135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728" y="3629821"/>
            <a:ext cx="3500462" cy="2329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18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357158" y="357166"/>
            <a:ext cx="8501122" cy="4114800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	2.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อีโก้ (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Ego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:</a:t>
            </a:r>
          </a:p>
          <a:p>
            <a:pPr algn="thaiDist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ส่วนที่ควบคุมพฤติกรรมที่เกิดจากความต้องการของ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Id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โดยอาศัยกฎเกณฑ์ ทางสังคม และหลักแห่งความเป็นจริง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Reality principle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) มาช่วยในการตัดสินใจไม่ใช่แสดงออกตามความพอใจของตนแต่เพียงอย่างเดียว แต่ต้องคิดแสดงออกอย่างมีเหตุและผล ที่เหมาะสมกับกาลเทศะในสังคม  บุคคลปกติในบุคลิกภาพแบบนี้จะอยู่ในสังคมอย่างมีความสุข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ฟรอยด์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เชื่อว่าเป็นเพราะว่ามีโครงสร้างส่วนนี้แข็งแรง</a:t>
            </a:r>
            <a:endParaRPr lang="th-TH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5" r="38372"/>
          <a:stretch>
            <a:fillRect/>
          </a:stretch>
        </p:blipFill>
        <p:spPr bwMode="auto">
          <a:xfrm>
            <a:off x="7380312" y="4583902"/>
            <a:ext cx="1357322" cy="2047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รูปภาพ 4" descr="1371021333-image-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550834"/>
            <a:ext cx="3986439" cy="207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5" r="38372"/>
          <a:stretch>
            <a:fillRect/>
          </a:stretch>
        </p:blipFill>
        <p:spPr bwMode="auto">
          <a:xfrm>
            <a:off x="683568" y="4583902"/>
            <a:ext cx="1357322" cy="2047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763688" y="-27919"/>
            <a:ext cx="6192688" cy="1988840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โครงสร้างทางจิต หรือบุคลิกภาพ (ต่อ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)</a:t>
            </a:r>
            <a:br>
              <a:rPr lang="th-TH" sz="4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dirty="0">
                <a:latin typeface="Angsana New" pitchFamily="18" charset="-34"/>
                <a:cs typeface="Angsana New" pitchFamily="18" charset="-34"/>
              </a:rPr>
            </a:b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1124744"/>
            <a:ext cx="80220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ซุปเปอร์อีโก้ (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Superego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มโนธรรมหรือจิตส่วนที่ได้รับการพัฒนาจากประสบการณ์ การอบรมสั่งสอน โดยอาศัยหลักของศีลธรรมจรรยา ขนบธรรมเนียมประเพณี และค่านิยมต่างๆ ในสังคมนั้น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	ซุปเปอร์อีโก้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Superego)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จะเป็นตัวบังคับและควบคุมความคิดให้แสดงออกในลักษณะสมาชิกที่ดีของสังคม โดยยึดหลักค่านิยมของสังคม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value principle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) บุคคลจะแสดงพฤติกรรมตามขอบเขตที่สังคมวางไว้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แต่บางครั้งอาจไม่เหมาะสม </a:t>
            </a:r>
          </a:p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	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0"/>
          <a:stretch>
            <a:fillRect/>
          </a:stretch>
        </p:blipFill>
        <p:spPr bwMode="auto">
          <a:xfrm>
            <a:off x="6228184" y="4509120"/>
            <a:ext cx="2438416" cy="2047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7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ขอบฟ้า">
  <a:themeElements>
    <a:clrScheme name="ขอบฟ้า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ขอบฟ้า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ขอบฟ้า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1373</TotalTime>
  <Words>371</Words>
  <Application>Microsoft Office PowerPoint</Application>
  <PresentationFormat>นำเสนอทางหน้าจอ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4" baseType="lpstr">
      <vt:lpstr>ขอบฟ้า</vt:lpstr>
      <vt:lpstr>      ทฤษฏีจิตวิเคราะห์ ซิกมันด์ ฟรอยด์ (Sigmund Freud)         เสนอ              ผศ.ดร.วิรัติ  ปานศิลา </vt:lpstr>
      <vt:lpstr>      ซิกมันด์ ฟรอยด์      (Sigmund Freud)  - เป็นชาวออสเตรีย เป็นคนแรกที่เห็นความสำคัญของ พัฒนาการในวัยเด็ก ถือว่าเป็นรากฐานของ พัฒนาการของบุคลิกภาพ ตอนวัยผู้ใหญ่  - ศึกษาวิเคราะห์จิตของมนุษย์  - อธิบายว่าพลังงานจิตทำหน้าที่ควบคุมพฤติกรรมของมนุษย์  - อธิบายพัฒนาการของมนุษย์  ดังโครงสร้างต่อไปนี้ </vt:lpstr>
      <vt:lpstr>งานนำเสนอ PowerPoint</vt:lpstr>
      <vt:lpstr>  พลังงานจิตที่ควบคุมพฤติกรรมของมนุษย์  มี 3 ลักษณะ </vt:lpstr>
      <vt:lpstr>พลังงานจิตที่ควบคุมพฤติกรรมของมนุษย์ (ต่อ)   </vt:lpstr>
      <vt:lpstr>              โครงสร้างทางจิต หรือบุคลิกภาพ  </vt:lpstr>
      <vt:lpstr>โครงสร้างทางจิต หรือบุคลิกภาพ (ต่อ)    </vt:lpstr>
      <vt:lpstr>งานนำเสนอ PowerPoint</vt:lpstr>
      <vt:lpstr>โครงสร้างทางจิต หรือบุคลิกภาพ (ต่อ)  </vt:lpstr>
      <vt:lpstr>งานนำเสนอ PowerPoint</vt:lpstr>
      <vt:lpstr>งานนำเสนอ PowerPoint</vt:lpstr>
      <vt:lpstr>  พัฒนาการของมนุษย์ 5 ขั้น    ฟรอยด์ เชื่อว่า มนุษย์มีอวัยวะที่ไวต่อความรู้สึกในแต่ละช่วงชีวิต             แตกต่างกัน เรียกว่า อีโรจีนัสโซน (Erogenus zone) ดังนี้</vt:lpstr>
      <vt:lpstr>พัฒนาการของมนุษย์ 5 ขั้น (ต่อ)  </vt:lpstr>
      <vt:lpstr>พัฒนาการของมนุษย์ 5 ขั้น (ต่อ)  </vt:lpstr>
      <vt:lpstr>พัฒนาการของมนุษย์ 5 ขั้น (ต่อ)  </vt:lpstr>
      <vt:lpstr>งานนำเสนอ PowerPoint</vt:lpstr>
      <vt:lpstr>จิตสำนึกหรือจิตรู้สำนึก</vt:lpstr>
      <vt:lpstr>จิตกึ่งสำนึก</vt:lpstr>
      <vt:lpstr> </vt:lpstr>
      <vt:lpstr>พัฒนาการของมนุษย์ 5 ขั้น</vt:lpstr>
      <vt:lpstr>งานนำเสนอ PowerPoint</vt:lpstr>
      <vt:lpstr>เอกสารอ้างอิง</vt:lpstr>
      <vt:lpstr>จัดทำโดย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ทฤษฏีจิตวิเคราะห์ ซิกมันด์ ฟรอยด์ (Sigmund Freud)</dc:title>
  <dc:creator>path</dc:creator>
  <cp:lastModifiedBy>path</cp:lastModifiedBy>
  <cp:revision>130</cp:revision>
  <dcterms:created xsi:type="dcterms:W3CDTF">2013-06-22T06:36:03Z</dcterms:created>
  <dcterms:modified xsi:type="dcterms:W3CDTF">2013-07-08T16:22:35Z</dcterms:modified>
</cp:coreProperties>
</file>