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62024"/>
    <a:srgbClr val="0FFDC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>
      <p:cViewPr varScale="1">
        <p:scale>
          <a:sx n="50" d="100"/>
          <a:sy n="50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9DDCED-B07A-45CC-870E-BB72868F9D37}" type="datetimeFigureOut">
              <a:rPr lang="th-TH"/>
              <a:pPr>
                <a:defRPr/>
              </a:pPr>
              <a:t>01/07/56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BB20E5-304A-44F8-82C7-E8FCB036BA6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434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0BFCF-04F6-4166-A1A8-6DC7FBDBB787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536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DC0F4-8FA9-40B8-9CB2-82F5FCCC3054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B20E5-304A-44F8-82C7-E8FCB036BA64}" type="slidenum">
              <a:rPr lang="th-TH" smtClean="0"/>
              <a:pPr>
                <a:defRPr/>
              </a:pPr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6388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DAA89-EED3-43BD-AFB9-5E124588464C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6CFD2A-FACE-43F1-9A5D-1DFC905DC007}" type="slidenum">
              <a:rPr lang="th-TH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501F4-86DB-4DBB-8110-FB187828B5D3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CD87A-59F6-416F-9F58-8129E46A2BA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ACA4D-A9FB-4FF4-8ABB-9A7C52368BB4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26118-0A4F-4AEF-ADCE-56C72CC4561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84A14-B7EA-4B0E-B54B-A8C2467E3C42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5F1FC-A8B7-433B-9A26-E0897E5A469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4A97C-E59E-43B5-89AD-FDEB719EA561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2E7AF-09FA-4FCA-9757-5437769C40D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15D5B-D886-40FB-8314-03A7CEEB703F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164C-2DD8-46D7-980B-2C2ECBE940B1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D6BED2-F32C-4555-BCB2-D80E95945444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B46DA-CE5E-476B-A438-C39E1B18A4C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0B3B1-D7AD-4CBE-9373-F15E2A09216E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10EC5-B88D-44B9-9B33-63F430429A5A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959E14-A7F3-4B70-9828-0EA8C7D18B76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23BC9-6025-4E17-99E7-B71AFB3186D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6753F-95EB-4292-A5AF-9B32ACB599B1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BCCA2-3904-49E5-A5BC-492AC6C2E29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96E1DF-1B86-43A9-A2CE-8BFADD6206F6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E2164-A657-479B-9DBA-B9F76BBFDA1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AFC01-F765-49B1-B1E0-952B0DBF1B6E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4CD9F64-4804-474A-8441-ADDF753AE31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A505542-02BC-4DA9-AAE3-FE99DC6DCB02}" type="datetimeFigureOut">
              <a:rPr lang="th-TH" smtClean="0"/>
              <a:pPr>
                <a:defRPr/>
              </a:pPr>
              <a:t>01/07/56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4AB6DD5-653A-4D24-9890-258AE75F293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604448" cy="2376487"/>
          </a:xfrm>
        </p:spPr>
        <p:txBody>
          <a:bodyPr>
            <a:noAutofit/>
          </a:bodyPr>
          <a:lstStyle/>
          <a:p>
            <a:pPr algn="ctr" eaLnBrk="1" hangingPunct="1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แนวคิดทฤษฎีความเชื่อด้านสุขภาพ</a:t>
            </a:r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5400" b="1" dirty="0" smtClean="0">
                <a:effectLst/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5400" b="1" dirty="0" smtClean="0">
                <a:effectLst/>
                <a:latin typeface="TH Sarabun New" pitchFamily="34" charset="-34"/>
                <a:cs typeface="TH Sarabun New" pitchFamily="34" charset="-34"/>
              </a:rPr>
            </a:b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Health Belief Model)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395536" y="908720"/>
            <a:ext cx="3024336" cy="504056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548680"/>
            <a:ext cx="8445624" cy="59039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sz="2400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ปัจจัยร่วม (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Modifying Factors)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เป็นปัจจัยที่ไม่มีผลโดยตรงต่อพฤติกรรมสุขภาพ แต่เป็นปัจจัยพื้นฐานที่จะส่งผลไปถึงการรับรู้และการ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ปฏิบัติ ได้แก่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ปัจจัยด้านประชากร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เช่น อายุ ระดับการศึกษา เป็นต้น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ปัจจัยทางด้านสังคมจิตวิทยา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เช่น บุคลิกภาพ สถานภาพทางสังคม กลุ่มเพื่อนกลุ่มอ้างอิง มีความเกี่ยวข้องกับบรรทัดฐานทางสังคม ค่านิยมทางวัฒนธรรมซึ่งเป็นพื้นฐานทำให้เกิดการปฏิบัติเพื่อป้องกันโรคที่แตกต่างกัน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ปัจจัยโครงสร้างพื้นฐาน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เช่น ความรู้เรื่องโรค ประสบการณ์เกี่ยวกับโรค เป็นต้น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ปัจจัยกระตุ้นการปฏิบัติ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เช่นการรับรู้ด้วยสภาพของตนเอง หรือปัจจัยภายนอกตัวบุคคล เช่น ข้อมูลจากสื่อหรือบุคคลต่างๆ ความเจ็บป่วยของบุคคลใกล้ชิด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611560" y="908720"/>
            <a:ext cx="4248472" cy="576064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0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1188" y="908050"/>
            <a:ext cx="82296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7.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แรงจูงใจด้านสุขภาพ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Health Motivation) 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หมายถึง สภาพอารมณ์ที่เกิดขึ้นจากการถูกกระตุ้นด้วยเรื่องเกี่ยวกับสุขภาพอนามัย ได้แก่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ระดับความสนใจ ความใส่ใจ ทัศนคติและค่านิยมทางด้านสุขภาพ เป็นต้น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683568" y="260648"/>
            <a:ext cx="77048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064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h-TH" sz="32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ความสัมพันธ์ของขององค์ประกอบต่างๆของความเชื่อด้านสุขภาพ</a:t>
            </a:r>
          </a:p>
        </p:txBody>
      </p:sp>
      <p:pic>
        <p:nvPicPr>
          <p:cNvPr id="13315" name="Picture 2" descr="C:\Users\Administrator\Desktop\cat3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640" y="1124744"/>
            <a:ext cx="6408712" cy="792350"/>
          </a:xfrm>
          <a:noFill/>
        </p:spPr>
      </p:pic>
      <p:pic>
        <p:nvPicPr>
          <p:cNvPr id="13316" name="Picture 3" descr="C:\Users\Administrator\Desktop\cats.jpg"/>
          <p:cNvPicPr>
            <a:picLocks noChangeAspect="1" noChangeArrowheads="1"/>
          </p:cNvPicPr>
          <p:nvPr/>
        </p:nvPicPr>
        <p:blipFill>
          <a:blip r:embed="rId3" cstate="print"/>
          <a:srcRect l="23483" t="2800" r="25146"/>
          <a:stretch>
            <a:fillRect/>
          </a:stretch>
        </p:blipFill>
        <p:spPr bwMode="auto">
          <a:xfrm>
            <a:off x="611560" y="1844824"/>
            <a:ext cx="7771969" cy="46805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195736" y="764704"/>
            <a:ext cx="4824536" cy="7200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338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4856" cy="1143000"/>
          </a:xfrm>
        </p:spPr>
        <p:txBody>
          <a:bodyPr/>
          <a:lstStyle/>
          <a:p>
            <a:pPr algn="ctr" eaLnBrk="1" hangingPunct="1"/>
            <a:r>
              <a:rPr lang="th-TH" sz="3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แนวทางการประยุกต์ใช้ในการปฏิบัติ</a:t>
            </a:r>
            <a:endParaRPr lang="en-US" sz="36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339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68875"/>
          </a:xfrm>
        </p:spPr>
        <p:txBody>
          <a:bodyPr>
            <a:no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2000" dirty="0" smtClean="0">
                <a:latin typeface="Angsana New" pitchFamily="18" charset="-34"/>
                <a:cs typeface="TH Sarabun New" pitchFamily="34" charset="-34"/>
              </a:rPr>
              <a:t>    </a:t>
            </a:r>
            <a:r>
              <a:rPr lang="en-US" sz="2800" dirty="0" smtClean="0">
                <a:latin typeface="Angsana New" pitchFamily="18" charset="-34"/>
                <a:cs typeface="TH Sarabun New" pitchFamily="34" charset="-34"/>
              </a:rPr>
              <a:t>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เชื่อว่าตนเองมี ความเสี่ยงที่จะเกิดปัญหาด้านสุขภาพ ถึงแม้ว่าจะเป็นโรคที่ไม่ปรากฏอาการชัดเจน เช่น มะเร็ง ความดันโลหิตสูง</a:t>
            </a:r>
          </a:p>
          <a:p>
            <a:pPr eaLnBrk="1" hangingPunct="1">
              <a:buFont typeface="Arial" pitchFamily="34" charset="0"/>
              <a:buNone/>
            </a:pPr>
            <a:endParaRPr lang="en-US" sz="12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	2.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เชื่อว่าผลที่ตามมาจากปัญหา สุขภาพดังกล่าวมีอันตรายหรือเกิดความรุนแรงที่จะนำไปสู่การเจ็บปวด ความไม่สุขสบาย เสียเวลาทำงาน เสียเงินทอง</a:t>
            </a:r>
          </a:p>
          <a:p>
            <a:pPr eaLnBrk="1" hangingPunct="1">
              <a:buFont typeface="Arial" pitchFamily="34" charset="0"/>
              <a:buNone/>
            </a:pPr>
            <a:endParaRPr lang="en-US" sz="18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3.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เชื่อว่าพฤติกรรมสุขภาพที่ควรปฏิบัตินั้นมีประโยชน์ สามารถลดความเสี่ยงหรือลดความรุนแรงได้</a:t>
            </a:r>
          </a:p>
          <a:p>
            <a:pPr eaLnBrk="1" hangingPunct="1">
              <a:buFont typeface="Arial" pitchFamily="34" charset="0"/>
              <a:buNone/>
            </a:pPr>
            <a:endParaRPr lang="en-US" sz="16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4.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เชื่อว่าอุปสรรคจากการปฏิบัติพฤติกรรมสุขภาพมีน้อยกว่าประโยชน์ที่จะได้รับ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/>
            <a:endParaRPr lang="th-TH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251520" y="836712"/>
            <a:ext cx="83529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62950" cy="647799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5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องค์ประกอบของความเชื่อด้านสุขภาพและการประยุกต์ในการปฏิบัติ</a:t>
            </a: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7993583" cy="48965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7933"/>
                <a:gridCol w="5395650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องค์ประกอบ</a:t>
                      </a:r>
                      <a:endParaRPr lang="th-TH" sz="28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การประยุกต์ใช้</a:t>
                      </a:r>
                      <a:endParaRPr lang="th-TH" sz="28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073831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การรับรู้โอกาสเสี่ยง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สร้างแรงจูงใจในการปฏิบัติ 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ค้นหาหรือเลือกบุคคลที่มีความเสี่ยงประเมิน ระดับความเสี่ยง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ให้ข้อมูลที่แสดงให้เห็นอย่างชัดเจนว่าความเสี่ยงดังกล่าวมีความเกี่ยวกันกับปัจจัยด้าน ลักษณะประชากรหรือพฤติกรรมของบุคคลนั้น 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073831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การรับรู้ความรุนแรง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แจกแจงผลเสียที่จะเกิดตามมาจากภาวะหรือ ความผิดปกตินั้นในทุกๆ ด้าน เช่น สุขภาพ การ ทำงาน ชีวิตในครอบครัว ชีวิตในสังคม เป็นต้น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ให้ข้อมูลที่เป็นจริง ไม่ควรขู่ให้เกิดความกลัวจน เกินเหตุ 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79512" y="404664"/>
            <a:ext cx="84249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251520" y="1169368"/>
          <a:ext cx="8424936" cy="54999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1879"/>
                <a:gridCol w="5993057"/>
              </a:tblGrid>
              <a:tr h="638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องค์ประกอบ</a:t>
                      </a:r>
                      <a:endParaRPr lang="th-TH" sz="3200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การประยุกต์ใช้</a:t>
                      </a:r>
                      <a:endParaRPr lang="th-TH" sz="3200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218229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การรับรู้ประโยชน์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เพิ่มโอกาสในการปฏิบัติพฤติกรรม 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กำหนดพฤติกรรมที่ควรปฏิบัติอย่างชัดเจนว่ามี อะไรบ้าง ปฏิบัติอย่างไร ในเวลาใด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อธิบายประสิทธิภาพหรือประโยชน์ที่คาดว่าจะ เกิดขึ้นจากการปฏิบัติพฤติกรรมข้างต้นอย่าง ชัดเจน 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643643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การรับรู้อุปสรรค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ขจัดหรือลดอุปสรรคในการปฏิบัติพฤติกรรม 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ค้นหาข้อเสียหรืออุปสรรคของการปฏิบัติ พฤติกรรม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จัดสิ่งแวดล้อมหรือระบบการบริการให้เกิดความ สะดวกต่อการปฏิบัติ เช่น เวลาที่เปิดบริการ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ค่าใช้จ่าย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–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ลดการรับรู้อุปสรรคต่างๆ ของการปฏิบัติโดยให้ความมั่นใจแก้ไขข้อมูลหรือความเข้าใจผิด จูงใจและให้ความช่วยเหลือ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2950" cy="647799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5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องค์ประกอบของความเชื่อด้านสุขภาพและการประยุกต์ในการปฏิบัติ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251520" y="836712"/>
            <a:ext cx="84969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29600" cy="213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องค์ประกอบ</a:t>
                      </a:r>
                      <a:endParaRPr lang="th-TH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การประยุกต์ใช้</a:t>
                      </a:r>
                      <a:endParaRPr lang="th-TH" sz="3200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ปัจจัยกระตุ้นการปฏิบัติ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จัดหาสิ่งกระตุ้นการปฏิบัติ 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ให้ข้อมูลเกี่ยวกับวิธีการปฏิบัติอย่างชัดเจน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กระตุ้นการตระหนักรู้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(awareness) 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สร้างระบบการกระตุ้นเตือน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(reminder) 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62950" cy="647799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5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องค์ประกอบของความเชื่อด้านสุขภาพและการประยุกต์ในการปฏิบัติ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488" y="285728"/>
            <a:ext cx="3500462" cy="775542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สมาชิกในกลุ่ม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857356" y="1500174"/>
            <a:ext cx="5643602" cy="4889186"/>
          </a:xfrm>
        </p:spPr>
        <p:txBody>
          <a:bodyPr/>
          <a:lstStyle/>
          <a:p>
            <a:pPr marL="514350" indent="-51435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นางสาวจิรา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ภรณ์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     หน่อใหม่ 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54011410022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นางสาวจิรา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ภรณ์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     โชคเหมาะ 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54011410023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นางสาวชนาภา          นาใจคง 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 54011410036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นางสาวนงลักษณ์       ผิว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ผุย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54011410140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นางสาวน้ำฝน           กางหอม 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 54011410165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นางสาว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ณัฐ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พร          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ลีนวิภาต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54011410190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นางสาวอรทัย           บุญพันธ์ 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  54011410218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8.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นางสาวมณฑ์รัชชา    กองเมือง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  54011410222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64" y="1643050"/>
            <a:ext cx="3186106" cy="1143000"/>
          </a:xfrm>
        </p:spPr>
        <p:txBody>
          <a:bodyPr>
            <a:noAutofit/>
          </a:bodyPr>
          <a:lstStyle/>
          <a:p>
            <a:r>
              <a:rPr lang="th-TH" sz="8000" b="1" dirty="0" smtClean="0">
                <a:latin typeface="Angsana New" pitchFamily="18" charset="-34"/>
                <a:cs typeface="Angsana New" pitchFamily="18" charset="-34"/>
              </a:rPr>
              <a:t>ขอบคุณค่ะ</a:t>
            </a:r>
            <a:endParaRPr lang="th-TH" sz="80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500570"/>
            <a:ext cx="4950851" cy="1860585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1270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071546"/>
            <a:ext cx="1286561" cy="1807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23528" y="476672"/>
            <a:ext cx="59046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74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880" cy="78296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ความเป็นมาและแนวคิดของทฤษฏี</a:t>
            </a:r>
            <a:endParaRPr lang="en-US" sz="40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075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340768"/>
            <a:ext cx="8085584" cy="4968552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</a:t>
            </a:r>
          </a:p>
          <a:p>
            <a:pPr eaLnBrk="1" hangingPunct="1">
              <a:buNone/>
            </a:pP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แนวคิดของทฤษฎีนี้เริ่มแรกสร้างขึ้นจากทฤษฎีเกี่ยวกับ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อวกาศของชีวิต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”                (Life Space)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ซึ่งได้คิดขึ้นครั้งแรกโดยนักจิตวิทยา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Kurt </a:t>
            </a:r>
            <a:r>
              <a:rPr lang="en-US" sz="2800" dirty="0" err="1" smtClean="0">
                <a:latin typeface="Angsana New" pitchFamily="18" charset="-34"/>
                <a:cs typeface="Angsana New" pitchFamily="18" charset="-34"/>
              </a:rPr>
              <a:t>Lewin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ซึ่งมีสมมติฐานว่าบุคคลจะหันเหตนเองไปสู่พื้นที่ที่บุคคลให้ค่านิยมเชิงบวกและขณะเดียวกันจะหลีกเลี่ยงจากพื้นที่ที่มีค่านิยมเชิงลบ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u="sng" dirty="0" smtClean="0">
                <a:latin typeface="Angsana New" pitchFamily="18" charset="-34"/>
                <a:cs typeface="Angsana New" pitchFamily="18" charset="-34"/>
              </a:rPr>
              <a:t>อธิบายได้ว่า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ุคคลจะแสวงหาแนวทางเพื่อจะปฏิบัติตามคำแนะนำเพื่อการป้องกันและฟื้นฟูสภาพตราบเท่าที่การปฏิบัติเพื่อป้องกันโรคนั้นเป็นสิ่งที่มีค่าเชิงบวกมากกว่าความยากลำบากที่จะเกิดขึ้นจากการปฏิบัติตามคำแนะนำดังกล่าวบุคคลจะต้องมีความรู้สึกกลัวต่อโรคหรือรู้สึกว่าโรคคุกคามตนและจะต้องมีความรู้สึกว่าตนเองมีพลังที่จะต่อต้านโรคได้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57592" cy="99352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th-TH" sz="3600" dirty="0" smtClean="0">
                <a:latin typeface="TH Sarabun New" pitchFamily="34" charset="-34"/>
                <a:cs typeface="TH Sarabun New" pitchFamily="34" charset="-34"/>
              </a:rPr>
              <a:t> </a:t>
            </a:r>
            <a:br>
              <a:rPr lang="th-TH" sz="3600" dirty="0" smtClean="0">
                <a:latin typeface="TH Sarabun New" pitchFamily="34" charset="-34"/>
                <a:cs typeface="TH Sarabun New" pitchFamily="34" charset="-34"/>
              </a:rPr>
            </a:b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br>
              <a:rPr lang="th-TH" sz="36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</a:t>
            </a:r>
            <a:br>
              <a:rPr lang="th-TH" sz="36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ซึ่งต่อมาโร</a:t>
            </a:r>
            <a:r>
              <a:rPr lang="th-TH" sz="32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เซนส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ต๊อกได้สรุป องค์ประกอบพื้น ฐานของแบบแผนความเชื่อด้านสุขภาพไว้  คือ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การรับรู้ของบุคคลและแรงจูงใจ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916832"/>
            <a:ext cx="8136904" cy="4320480"/>
          </a:xfrm>
          <a:solidFill>
            <a:schemeClr val="bg2"/>
          </a:solidFill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/>
              <a:t>              </a:t>
            </a:r>
            <a:endParaRPr lang="th-TH" sz="80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9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9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38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58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1200" dirty="0" smtClean="0">
                <a:latin typeface="Angsana New" pitchFamily="18" charset="-34"/>
                <a:cs typeface="Angsana New" pitchFamily="18" charset="-34"/>
              </a:rPr>
              <a:t>การที่บุคคลจะมีพฤติกรรมหลีกเลี่ยงจากการเป็นโรคจะต้องมีความเชื่อว่า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200" dirty="0" smtClean="0">
                <a:latin typeface="Angsana New" pitchFamily="18" charset="-34"/>
                <a:cs typeface="Angsana New" pitchFamily="18" charset="-34"/>
              </a:rPr>
              <a:t>		-</a:t>
            </a:r>
            <a:r>
              <a:rPr lang="th-TH" sz="11200" dirty="0" smtClean="0">
                <a:latin typeface="Angsana New" pitchFamily="18" charset="-34"/>
                <a:cs typeface="Angsana New" pitchFamily="18" charset="-34"/>
              </a:rPr>
              <a:t> เขามีโอกาสเสี่ยงต่อการเป็นโรค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64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11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112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11200" dirty="0" smtClean="0">
                <a:latin typeface="Angsana New" pitchFamily="18" charset="-34"/>
                <a:cs typeface="Angsana New" pitchFamily="18" charset="-34"/>
              </a:rPr>
              <a:t>โรคนั้นมีความรุนแรงและมีผลกระทบต่อการดำเนินชีวิต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80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11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112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11200" dirty="0" smtClean="0">
                <a:latin typeface="Angsana New" pitchFamily="18" charset="-34"/>
                <a:cs typeface="Angsana New" pitchFamily="18" charset="-34"/>
              </a:rPr>
              <a:t>รวมทั้งการปฏิบัตินั้นจะเกิดผลดีในการลดโอกาสเสี่ยงต่อการเป็นโรคหรือช่วยลดความรุนแรงของโรคโดยไม่ควรมีอุปสรรคด้านจิตวิทยามาเกี่ยวข้อง เช่น ค่าใช้จ่าย ความไม่สะดวกสบาย ความเจ็บป่วยและความอาย เป็นต้น 		</a:t>
            </a:r>
            <a:r>
              <a:rPr lang="th-TH" sz="11200" dirty="0" smtClean="0">
                <a:latin typeface="TH Sarabun New" pitchFamily="34" charset="-34"/>
                <a:cs typeface="TH Sarabun New" pitchFamily="34" charset="-34"/>
              </a:rPr>
              <a:t>	</a:t>
            </a:r>
            <a:endParaRPr lang="th-TH" sz="7200" dirty="0" smtClean="0">
              <a:latin typeface="TH Sarabun New" pitchFamily="34" charset="-34"/>
              <a:cs typeface="TH Sarabun New" pitchFamily="34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dirty="0" smtClean="0">
                <a:latin typeface="TH Sarabun New" pitchFamily="34" charset="-34"/>
                <a:cs typeface="TH Sarabun New" pitchFamily="34" charset="-34"/>
              </a:rPr>
              <a:t> </a:t>
            </a:r>
            <a:endParaRPr lang="en-US" sz="4400" dirty="0" smtClean="0">
              <a:latin typeface="TH Sarabun New" pitchFamily="34" charset="-34"/>
              <a:cs typeface="TH Sarabun New" pitchFamily="34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latin typeface="TH Sarabun New" pitchFamily="34" charset="-34"/>
                <a:cs typeface="TH Sarabun New" pitchFamily="34" charset="-34"/>
              </a:rPr>
              <a:t>			 </a:t>
            </a:r>
            <a:r>
              <a:rPr lang="th-TH" sz="4400" dirty="0" smtClean="0">
                <a:latin typeface="TH Sarabun New" pitchFamily="34" charset="-34"/>
                <a:cs typeface="TH Sarabun New" pitchFamily="34" charset="-34"/>
              </a:rPr>
              <a:t>	     </a:t>
            </a:r>
            <a:endParaRPr lang="th-TH" sz="4400" dirty="0" smtClean="0">
              <a:latin typeface="TH Sarabun New" pitchFamily="34" charset="-34"/>
              <a:ea typeface="Times New Roman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95536" y="476672"/>
            <a:ext cx="29523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2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th-TH" sz="3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ความเชื่อด้านสุขภาพ</a:t>
            </a:r>
            <a:endParaRPr lang="en-US" sz="36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12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525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ความเชื่อด้านสุขภาพ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Health Belief Model : HBM)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ได้รับการพัฒนาขึ้นในช่วงต้นทศวรรษ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1950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โดยนักวิทยาศาสตร์ทางสังคมที่สหรัฐอเมริกาบริการสาธารณสุข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	 -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พื่อให้เข้าใจถึงความล้มเหลวของคนที่จะนำกลยุทธ์การป้องกันโรคหรือการตรวจคัดกรองสำหรับการตรวจสอบในช่วงต้นของการเกิดโรค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	 -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ต่อมาใช้เป็นของความเชื่อด้านสุขภาพ สำหรับการตอบสนองของผู้ป่วยอาการและการปฏิบัติตามวิธีการรักษาพยาบาล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 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Arial" pitchFamily="34" charset="0"/>
              <a:buNone/>
            </a:pPr>
            <a:endParaRPr lang="th-TH" dirty="0" smtClean="0"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67544" y="836712"/>
            <a:ext cx="28803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สี่เหลี่ยมมุมมน 25"/>
          <p:cNvSpPr/>
          <p:nvPr/>
        </p:nvSpPr>
        <p:spPr>
          <a:xfrm>
            <a:off x="755576" y="3212976"/>
            <a:ext cx="8064896" cy="2232025"/>
          </a:xfrm>
          <a:prstGeom prst="roundRect">
            <a:avLst/>
          </a:prstGeom>
          <a:solidFill>
            <a:srgbClr val="0FFD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148" name="ชื่อเรื่อง 1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ความเชื่อด้านสุขภาพ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dirty="0" smtClean="0"/>
              <a:t>                                       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dirty="0" smtClean="0"/>
              <a:t>                                       </a:t>
            </a:r>
          </a:p>
          <a:p>
            <a:pPr eaLnBrk="1" hangingPunct="1">
              <a:buFont typeface="Arial" pitchFamily="34" charset="0"/>
              <a:buNone/>
            </a:pPr>
            <a:endParaRPr lang="th-TH" dirty="0" smtClean="0"/>
          </a:p>
          <a:p>
            <a:pPr eaLnBrk="1" hangingPunct="1">
              <a:buFont typeface="Arial" pitchFamily="34" charset="0"/>
              <a:buNone/>
            </a:pPr>
            <a:r>
              <a:rPr lang="th-TH" dirty="0" smtClean="0"/>
              <a:t>      </a:t>
            </a:r>
          </a:p>
          <a:p>
            <a:pPr eaLnBrk="1" hangingPunct="1">
              <a:buFont typeface="Arial" pitchFamily="34" charset="0"/>
              <a:buNone/>
            </a:pPr>
            <a:r>
              <a:rPr lang="th-TH" b="1" dirty="0" smtClean="0"/>
              <a:t>  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แสดงให้เห็นว่า                      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	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ความเชื่อของคนคนหนึ่งในภัยคุกคามส่วนตัวของการเจ็บป่วยหรือโรคร่วมกับความเชื่อของคนในประสิทธิภาพของพฤติกรรมสุขภาพที่แนะนำหรือการกระทำจะทำนายความน่าจะเป็นคนที่จะนำมาใช้พฤติกรรม</a:t>
            </a:r>
          </a:p>
        </p:txBody>
      </p:sp>
      <p:sp>
        <p:nvSpPr>
          <p:cNvPr id="9" name="ลูกศรโค้ง 8"/>
          <p:cNvSpPr/>
          <p:nvPr/>
        </p:nvSpPr>
        <p:spPr>
          <a:xfrm rot="5400000">
            <a:off x="3599892" y="1376772"/>
            <a:ext cx="1800200" cy="1584176"/>
          </a:xfrm>
          <a:prstGeom prst="bentArrow">
            <a:avLst>
              <a:gd name="adj1" fmla="val 12568"/>
              <a:gd name="adj2" fmla="val 25000"/>
              <a:gd name="adj3" fmla="val 25000"/>
              <a:gd name="adj4" fmla="val 4375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680520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เชื่อด้านสุขภาพมาจากทฤษฎีทางจิตวิทยาและพฤติกรรมที่มีรากฐานองค์ประกอบของพฤติกรรมที่เกี่ยวข้องกับสุขภาพคือ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ความปรารถนาที่จะหลีกเลี่ยงการเจ็บป่วยหรือได้รับตรงกันข้ามได้ดี   ถ้าไม่ดีอยู่แล้ว</a:t>
            </a:r>
          </a:p>
          <a:p>
            <a:pPr eaLnBrk="1" hangingPunct="1">
              <a:buFont typeface="Arial" pitchFamily="34" charset="0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 2)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ความเชื่อว่าการกระทำสุขภาพที่เฉพาะเจาะจงจะป้องกันไม่ให้ หรือการรักษาความเจ็บป่วย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นท้ายที่สุดแน่นอนของแต่ละบุคคลของการกระทำมักจะขึ้นอยู่กับการรับรู้ของบุคคลของผลประโยชน์และอุปสรรคที่เกี่ยวข้องกับพฤติกรรมสุขภาพ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 </a:t>
            </a: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39552" y="3933056"/>
            <a:ext cx="4752528" cy="504056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39552" y="1772816"/>
            <a:ext cx="5832648" cy="504056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51520" y="836712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96944" cy="63896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2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องค์ประกอบของความเชื่อด้านสุขภาพ (</a:t>
            </a:r>
            <a:r>
              <a:rPr lang="en-US" sz="32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Health Belief Model Component)</a:t>
            </a:r>
            <a:endParaRPr lang="en-US" sz="32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195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42284"/>
          </a:xfrm>
        </p:spPr>
        <p:txBody>
          <a:bodyPr>
            <a:normAutofit/>
          </a:bodyPr>
          <a:lstStyle/>
          <a:p>
            <a:pPr marL="514350" indent="-514350" eaLnBrk="1" hangingPunct="1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การรับรู้โอกาสเสี่ยงของการเป็นโรค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Perceived Susceptibility</a:t>
            </a: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marL="514350" indent="-514350" eaLnBrk="1" hangingPunct="1">
              <a:buNone/>
            </a:pPr>
            <a:endParaRPr lang="th-TH" sz="1200" b="1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ความเชื่อของบุคคลที่มีผลโดยตรงต่อการปฏิบัติตามคำแนะนำด้านสุขภาพทั้งใน  ภาวะปกติ</a:t>
            </a:r>
          </a:p>
          <a:p>
            <a:pPr marL="514350" indent="-514350" eaLnBrk="1" hangingPunct="1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และภาวะเจ็บป่วย แต่ละบุคคลจะมีความเชื่อในระดับที่ไม่เท่ากัน  </a:t>
            </a:r>
          </a:p>
          <a:p>
            <a:pPr marL="514350" indent="-514350" eaLnBrk="1" hangingPunct="1">
              <a:buNone/>
            </a:pP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การรับรู้ความรุนแรงของโรค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Perceived Severity) </a:t>
            </a:r>
          </a:p>
          <a:p>
            <a:pPr marL="514350" indent="-514350" eaLnBrk="1" hangingPunct="1">
              <a:buNone/>
            </a:pPr>
            <a:endParaRPr lang="th-TH" sz="1400" b="1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เป็นการประเมินการรับรู้ความรุนแรงของโรค ปัญหาสุขภาพหรือผลกระทบจากการเกิดโรค</a:t>
            </a:r>
          </a:p>
          <a:p>
            <a:pPr marL="514350" indent="-514350" eaLnBrk="1" hangingPunct="1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ซึ่งก่อให้เกิดความพิการหรือเสียชีวิต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5536" y="2996952"/>
            <a:ext cx="4176464" cy="504056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062024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95536" y="692696"/>
            <a:ext cx="6768752" cy="504056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218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7" y="764704"/>
            <a:ext cx="8496944" cy="5113338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pitchFamily="34" charset="0"/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3.  </a:t>
            </a: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การรับรู้ถึงประโยชน์ของการรักษาและป้องกันโรค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Perceived Benefits)</a:t>
            </a:r>
            <a:endParaRPr lang="th-TH" dirty="0" smtClean="0">
              <a:solidFill>
                <a:schemeClr val="accent2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Font typeface="Arial" pitchFamily="34" charset="0"/>
              <a:buNone/>
            </a:pP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การที่บุคคลแสวงหาวิธีการปฏิบัติให้หายจากโรคหรือป้องกันไม่ให้เกิดโรคโดยการปฏิบัตินั้นต้อง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มีความเชื่อว่าเป็นการกระทำที่ดีมีประโยชน์และเหมาะสมที่จะทำให้หายหรือไม่เป็นโรคนั้นๆ</a:t>
            </a:r>
          </a:p>
          <a:p>
            <a:pPr marL="514350" indent="-514350" eaLnBrk="1" hangingPunct="1">
              <a:buFont typeface="Arial" pitchFamily="34" charset="0"/>
              <a:buNone/>
            </a:pP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การรับรู้ต่ออุปสรรค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Perceived Barriers)</a:t>
            </a:r>
            <a:r>
              <a:rPr lang="th-TH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                                                                              </a:t>
            </a:r>
          </a:p>
          <a:p>
            <a:pPr marL="514350" indent="-514350" eaLnBrk="1" hangingPunct="1">
              <a:buFont typeface="Arial" pitchFamily="34" charset="0"/>
              <a:buNone/>
            </a:pPr>
            <a:endParaRPr lang="th-TH" sz="20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การคาดการณ์ล่วงหน้าของบุคคลต่อการปฏิบัติพฤติกรรมที่เกี่ยวข้องกับสุขภาพอนามัยของ 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บุคคลในทางลบ ซึ่งอาจได้แก่ ค่าใช้จ่าย หรือผลที่เกิดขึ้นจากการปฏิบัติกิจกรรมบางอย่าง เช่น 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การตรวจเลือดหรือการตรวจพิเศษทำให้เกิดความไม่สุขสบาย การมารับบริการหรือพฤติกรรม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อนามัยนั้นขัดกับอาชีพหรือการดำเนินชีวิตประจำวัน </a:t>
            </a:r>
          </a:p>
          <a:p>
            <a:pPr marL="514350" indent="-514350" eaLnBrk="1" hangingPunct="1">
              <a:buFont typeface="Arial" pitchFamily="34" charset="0"/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7544" y="980728"/>
            <a:ext cx="4176464" cy="504056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4056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สิ่งชักนำให้เกิดการปฏิบัติ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Cues to Action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สิ่งชักนำให้เกิดการปฏิบัติเป็นเหตุการณ์หรือสิ่งที่มากระตุ้นบุคคลให้เกิดพฤติกรรมที่ต้องการ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ออกมาซึ่งมี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ด้าน คือ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สิ่งชักนำภายในหรือสิ่งกระตุ้นภายใน(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Internal Cues)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ได้แก่ การรับรู้สภาวะของร่างกายตนเอง เช่น อาการของโรคหรือ การเจ็บป่วย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สิ่งชักนำภายนอกหรือสิ่งกระตุ้นภายนอก (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External Cues)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ได้แก่ การให้ข่าวสารผ่านทางสื่อมวลชนหรือการเตือนจากบุคคลที่เป็นที่รักหรือนับถือ เช่น สามี ภรรยา บิดา มารดา เป็นต้น</a:t>
            </a:r>
            <a:endParaRPr lang="en-US" sz="2400" dirty="0" smtClean="0">
              <a:latin typeface="Angsana New" pitchFamily="18" charset="-34"/>
              <a:cs typeface="Angsana New" pitchFamily="18" charset="-34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470</TotalTime>
  <Words>903</Words>
  <Application>Microsoft Office PowerPoint</Application>
  <PresentationFormat>นำเสนอทางหน้าจอ (4:3)</PresentationFormat>
  <Paragraphs>131</Paragraphs>
  <Slides>18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ไหลเวียน</vt:lpstr>
      <vt:lpstr>แนวคิดทฤษฎีความเชื่อด้านสุขภาพ   (Health Belief Model)</vt:lpstr>
      <vt:lpstr>ความเป็นมาและแนวคิดของทฤษฏี</vt:lpstr>
      <vt:lpstr>                ซึ่งต่อมาโรเซนสต๊อกได้สรุป องค์ประกอบพื้น ฐานของแบบแผนความเชื่อด้านสุขภาพไว้  คือ การรับรู้ของบุคคลและแรงจูงใจ</vt:lpstr>
      <vt:lpstr>ความเชื่อด้านสุขภาพ</vt:lpstr>
      <vt:lpstr>ภาพนิ่ง 5</vt:lpstr>
      <vt:lpstr>ภาพนิ่ง 6</vt:lpstr>
      <vt:lpstr>องค์ประกอบของความเชื่อด้านสุขภาพ (Health Belief Model Component)</vt:lpstr>
      <vt:lpstr>ภาพนิ่ง 8</vt:lpstr>
      <vt:lpstr>ภาพนิ่ง 9</vt:lpstr>
      <vt:lpstr>ภาพนิ่ง 10</vt:lpstr>
      <vt:lpstr>ภาพนิ่ง 11</vt:lpstr>
      <vt:lpstr>ความสัมพันธ์ของขององค์ประกอบต่างๆของความเชื่อด้านสุขภาพ</vt:lpstr>
      <vt:lpstr>แนวทางการประยุกต์ใช้ในการปฏิบัติ</vt:lpstr>
      <vt:lpstr>องค์ประกอบของความเชื่อด้านสุขภาพและการประยุกต์ในการปฏิบัติ</vt:lpstr>
      <vt:lpstr>องค์ประกอบของความเชื่อด้านสุขภาพและการประยุกต์ในการปฏิบัติ</vt:lpstr>
      <vt:lpstr>องค์ประกอบของความเชื่อด้านสุขภาพและการประยุกต์ในการปฏิบัติ</vt:lpstr>
      <vt:lpstr>สมาชิกในกลุ่ม</vt:lpstr>
      <vt:lpstr>ขอบคุณค่ะ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แนวคิดทฤษฎีความเชื่อด้านสุขภาพ  (Health Belief Model)</dc:title>
  <dc:creator>USER</dc:creator>
  <cp:lastModifiedBy>Amp</cp:lastModifiedBy>
  <cp:revision>41</cp:revision>
  <dcterms:created xsi:type="dcterms:W3CDTF">2013-06-28T02:54:44Z</dcterms:created>
  <dcterms:modified xsi:type="dcterms:W3CDTF">2013-07-01T16:24:21Z</dcterms:modified>
</cp:coreProperties>
</file>