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6" r:id="rId3"/>
    <p:sldId id="257" r:id="rId4"/>
    <p:sldId id="270" r:id="rId5"/>
    <p:sldId id="271" r:id="rId6"/>
    <p:sldId id="274" r:id="rId7"/>
    <p:sldId id="275" r:id="rId8"/>
    <p:sldId id="276" r:id="rId9"/>
    <p:sldId id="278" r:id="rId10"/>
    <p:sldId id="277" r:id="rId11"/>
    <p:sldId id="279" r:id="rId12"/>
    <p:sldId id="264" r:id="rId13"/>
    <p:sldId id="268" r:id="rId14"/>
    <p:sldId id="273" r:id="rId15"/>
    <p:sldId id="267" r:id="rId16"/>
    <p:sldId id="266" r:id="rId17"/>
    <p:sldId id="269" r:id="rId18"/>
    <p:sldId id="265" r:id="rId19"/>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presentationPr>
</file>

<file path=ppt/tableStyles.xml><?xml version="1.0" encoding="utf-8"?>
<a:tblStyleLst xmlns:a="http://schemas.openxmlformats.org/drawingml/2006/main" def="{5C22544A-7EE6-4342-B048-85BDC9FD1C3A}">
  <a:tblStyle styleId="{5C22544A-7EE6-4342-B048-85BDC9FD1C3A}" styleName="ลักษณะสีปานกลาง 2 - เน้น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20441" autoAdjust="0"/>
    <p:restoredTop sz="94660"/>
  </p:normalViewPr>
  <p:slideViewPr>
    <p:cSldViewPr>
      <p:cViewPr varScale="1">
        <p:scale>
          <a:sx n="68" d="100"/>
          <a:sy n="68" d="100"/>
        </p:scale>
        <p:origin x="-120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ภาพนิ่งชื่อเรื่อง">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685800" y="2130425"/>
            <a:ext cx="7772400" cy="1470025"/>
          </a:xfrm>
        </p:spPr>
        <p:txBody>
          <a:bodyPr/>
          <a:lstStyle/>
          <a:p>
            <a:r>
              <a:rPr lang="th-TH" smtClean="0"/>
              <a:t>คลิกเพื่อแก้ไขลักษณะชื่อเรื่องต้นแบบ</a:t>
            </a:r>
            <a:endParaRPr lang="th-TH"/>
          </a:p>
        </p:txBody>
      </p:sp>
      <p:sp>
        <p:nvSpPr>
          <p:cNvPr id="3" name="ชื่อเรื่องรอง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h-TH" smtClean="0"/>
              <a:t>คลิกเพื่อแก้ไขลักษณะชื่อเรื่องรองต้นแบบ</a:t>
            </a:r>
            <a:endParaRPr lang="th-TH"/>
          </a:p>
        </p:txBody>
      </p:sp>
      <p:sp>
        <p:nvSpPr>
          <p:cNvPr id="4" name="ตัวยึดวันที่ 3"/>
          <p:cNvSpPr>
            <a:spLocks noGrp="1"/>
          </p:cNvSpPr>
          <p:nvPr>
            <p:ph type="dt" sz="half" idx="10"/>
          </p:nvPr>
        </p:nvSpPr>
        <p:spPr/>
        <p:txBody>
          <a:bodyPr/>
          <a:lstStyle/>
          <a:p>
            <a:fld id="{264347C7-40E9-4749-9FED-10D3653E6D7B}" type="datetimeFigureOut">
              <a:rPr lang="th-TH" smtClean="0"/>
              <a:pPr/>
              <a:t>26/07/56</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454727C0-D9FA-4D24-BACC-F7DA764F00F9}" type="slidenum">
              <a:rPr lang="th-TH" smtClean="0"/>
              <a:pPr/>
              <a:t>‹#›</a:t>
            </a:fld>
            <a:endParaRPr lang="th-T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smtClean="0"/>
              <a:t>คลิกเพื่อแก้ไขลักษณะชื่อเรื่องต้นแบบ</a:t>
            </a:r>
            <a:endParaRPr lang="th-TH"/>
          </a:p>
        </p:txBody>
      </p:sp>
      <p:sp>
        <p:nvSpPr>
          <p:cNvPr id="3" name="ตัวยึดข้อความแนวตั้ง 2"/>
          <p:cNvSpPr>
            <a:spLocks noGrp="1"/>
          </p:cNvSpPr>
          <p:nvPr>
            <p:ph type="body" orient="vert" idx="1"/>
          </p:nvPr>
        </p:nvSpPr>
        <p:spPr/>
        <p:txBody>
          <a:bodyPr vert="eaVert"/>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4" name="ตัวยึดวันที่ 3"/>
          <p:cNvSpPr>
            <a:spLocks noGrp="1"/>
          </p:cNvSpPr>
          <p:nvPr>
            <p:ph type="dt" sz="half" idx="10"/>
          </p:nvPr>
        </p:nvSpPr>
        <p:spPr/>
        <p:txBody>
          <a:bodyPr/>
          <a:lstStyle/>
          <a:p>
            <a:fld id="{264347C7-40E9-4749-9FED-10D3653E6D7B}" type="datetimeFigureOut">
              <a:rPr lang="th-TH" smtClean="0"/>
              <a:pPr/>
              <a:t>26/07/56</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454727C0-D9FA-4D24-BACC-F7DA764F00F9}" type="slidenum">
              <a:rPr lang="th-TH" smtClean="0"/>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ข้อความและชื่อเรื่องแนวตั้ง">
    <p:spTree>
      <p:nvGrpSpPr>
        <p:cNvPr id="1" name=""/>
        <p:cNvGrpSpPr/>
        <p:nvPr/>
      </p:nvGrpSpPr>
      <p:grpSpPr>
        <a:xfrm>
          <a:off x="0" y="0"/>
          <a:ext cx="0" cy="0"/>
          <a:chOff x="0" y="0"/>
          <a:chExt cx="0" cy="0"/>
        </a:xfrm>
      </p:grpSpPr>
      <p:sp>
        <p:nvSpPr>
          <p:cNvPr id="2" name="ชื่อเรื่องแนวตั้ง 1"/>
          <p:cNvSpPr>
            <a:spLocks noGrp="1"/>
          </p:cNvSpPr>
          <p:nvPr>
            <p:ph type="title" orient="vert"/>
          </p:nvPr>
        </p:nvSpPr>
        <p:spPr>
          <a:xfrm>
            <a:off x="6629400" y="274638"/>
            <a:ext cx="2057400" cy="5851525"/>
          </a:xfrm>
        </p:spPr>
        <p:txBody>
          <a:bodyPr vert="eaVert"/>
          <a:lstStyle/>
          <a:p>
            <a:r>
              <a:rPr lang="th-TH" smtClean="0"/>
              <a:t>คลิกเพื่อแก้ไขลักษณะชื่อเรื่องต้นแบบ</a:t>
            </a:r>
            <a:endParaRPr lang="th-TH"/>
          </a:p>
        </p:txBody>
      </p:sp>
      <p:sp>
        <p:nvSpPr>
          <p:cNvPr id="3" name="ตัวยึดข้อความแนวตั้ง 2"/>
          <p:cNvSpPr>
            <a:spLocks noGrp="1"/>
          </p:cNvSpPr>
          <p:nvPr>
            <p:ph type="body" orient="vert" idx="1"/>
          </p:nvPr>
        </p:nvSpPr>
        <p:spPr>
          <a:xfrm>
            <a:off x="457200" y="274638"/>
            <a:ext cx="6019800" cy="5851525"/>
          </a:xfrm>
        </p:spPr>
        <p:txBody>
          <a:bodyPr vert="eaVert"/>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4" name="ตัวยึดวันที่ 3"/>
          <p:cNvSpPr>
            <a:spLocks noGrp="1"/>
          </p:cNvSpPr>
          <p:nvPr>
            <p:ph type="dt" sz="half" idx="10"/>
          </p:nvPr>
        </p:nvSpPr>
        <p:spPr/>
        <p:txBody>
          <a:bodyPr/>
          <a:lstStyle/>
          <a:p>
            <a:fld id="{264347C7-40E9-4749-9FED-10D3653E6D7B}" type="datetimeFigureOut">
              <a:rPr lang="th-TH" smtClean="0"/>
              <a:pPr/>
              <a:t>26/07/56</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454727C0-D9FA-4D24-BACC-F7DA764F00F9}" type="slidenum">
              <a:rPr lang="th-TH" smtClean="0"/>
              <a:pPr/>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smtClean="0"/>
              <a:t>คลิกเพื่อแก้ไขลักษณะชื่อเรื่องต้นแบบ</a:t>
            </a:r>
            <a:endParaRPr lang="th-TH"/>
          </a:p>
        </p:txBody>
      </p:sp>
      <p:sp>
        <p:nvSpPr>
          <p:cNvPr id="3" name="ตัวยึดเนื้อหา 2"/>
          <p:cNvSpPr>
            <a:spLocks noGrp="1"/>
          </p:cNvSpPr>
          <p:nvPr>
            <p:ph idx="1"/>
          </p:nvPr>
        </p:nvSpPr>
        <p:spPr/>
        <p:txBody>
          <a:body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4" name="ตัวยึดวันที่ 3"/>
          <p:cNvSpPr>
            <a:spLocks noGrp="1"/>
          </p:cNvSpPr>
          <p:nvPr>
            <p:ph type="dt" sz="half" idx="10"/>
          </p:nvPr>
        </p:nvSpPr>
        <p:spPr/>
        <p:txBody>
          <a:bodyPr/>
          <a:lstStyle/>
          <a:p>
            <a:fld id="{264347C7-40E9-4749-9FED-10D3653E6D7B}" type="datetimeFigureOut">
              <a:rPr lang="th-TH" smtClean="0"/>
              <a:pPr/>
              <a:t>26/07/56</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454727C0-D9FA-4D24-BACC-F7DA764F00F9}" type="slidenum">
              <a:rPr lang="th-TH" smtClean="0"/>
              <a:pPr/>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ส่วนหัวของส่วน">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722313" y="4406900"/>
            <a:ext cx="7772400" cy="1362075"/>
          </a:xfrm>
        </p:spPr>
        <p:txBody>
          <a:bodyPr anchor="t"/>
          <a:lstStyle>
            <a:lvl1pPr algn="l">
              <a:defRPr sz="4000" b="1" cap="all"/>
            </a:lvl1pPr>
          </a:lstStyle>
          <a:p>
            <a:r>
              <a:rPr lang="th-TH" smtClean="0"/>
              <a:t>คลิกเพื่อแก้ไขลักษณะชื่อเรื่องต้นแบบ</a:t>
            </a:r>
            <a:endParaRPr lang="th-TH"/>
          </a:p>
        </p:txBody>
      </p:sp>
      <p:sp>
        <p:nvSpPr>
          <p:cNvPr id="3" name="ตัวยึดข้อความ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smtClean="0"/>
              <a:t>คลิกเพื่อแก้ไขลักษณะของข้อความต้นแบบ</a:t>
            </a:r>
          </a:p>
        </p:txBody>
      </p:sp>
      <p:sp>
        <p:nvSpPr>
          <p:cNvPr id="4" name="ตัวยึดวันที่ 3"/>
          <p:cNvSpPr>
            <a:spLocks noGrp="1"/>
          </p:cNvSpPr>
          <p:nvPr>
            <p:ph type="dt" sz="half" idx="10"/>
          </p:nvPr>
        </p:nvSpPr>
        <p:spPr/>
        <p:txBody>
          <a:bodyPr/>
          <a:lstStyle/>
          <a:p>
            <a:fld id="{264347C7-40E9-4749-9FED-10D3653E6D7B}" type="datetimeFigureOut">
              <a:rPr lang="th-TH" smtClean="0"/>
              <a:pPr/>
              <a:t>26/07/56</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454727C0-D9FA-4D24-BACC-F7DA764F00F9}" type="slidenum">
              <a:rPr lang="th-TH" smtClean="0"/>
              <a:pPr/>
              <a:t>‹#›</a:t>
            </a:fld>
            <a:endParaRPr lang="th-T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smtClean="0"/>
              <a:t>คลิกเพื่อแก้ไขลักษณะชื่อเรื่องต้นแบบ</a:t>
            </a:r>
            <a:endParaRPr lang="th-TH"/>
          </a:p>
        </p:txBody>
      </p:sp>
      <p:sp>
        <p:nvSpPr>
          <p:cNvPr id="3" name="ตัวยึดเนื้อหา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4" name="ตัวยึดเนื้อหา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5" name="ตัวยึดวันที่ 4"/>
          <p:cNvSpPr>
            <a:spLocks noGrp="1"/>
          </p:cNvSpPr>
          <p:nvPr>
            <p:ph type="dt" sz="half" idx="10"/>
          </p:nvPr>
        </p:nvSpPr>
        <p:spPr/>
        <p:txBody>
          <a:bodyPr/>
          <a:lstStyle/>
          <a:p>
            <a:fld id="{264347C7-40E9-4749-9FED-10D3653E6D7B}" type="datetimeFigureOut">
              <a:rPr lang="th-TH" smtClean="0"/>
              <a:pPr/>
              <a:t>26/07/56</a:t>
            </a:fld>
            <a:endParaRPr lang="th-TH"/>
          </a:p>
        </p:txBody>
      </p:sp>
      <p:sp>
        <p:nvSpPr>
          <p:cNvPr id="6" name="ตัวยึดท้ายกระดาษ 5"/>
          <p:cNvSpPr>
            <a:spLocks noGrp="1"/>
          </p:cNvSpPr>
          <p:nvPr>
            <p:ph type="ftr" sz="quarter" idx="11"/>
          </p:nvPr>
        </p:nvSpPr>
        <p:spPr/>
        <p:txBody>
          <a:bodyPr/>
          <a:lstStyle/>
          <a:p>
            <a:endParaRPr lang="th-TH"/>
          </a:p>
        </p:txBody>
      </p:sp>
      <p:sp>
        <p:nvSpPr>
          <p:cNvPr id="7" name="ตัวยึดหมายเลขภาพนิ่ง 6"/>
          <p:cNvSpPr>
            <a:spLocks noGrp="1"/>
          </p:cNvSpPr>
          <p:nvPr>
            <p:ph type="sldNum" sz="quarter" idx="12"/>
          </p:nvPr>
        </p:nvSpPr>
        <p:spPr/>
        <p:txBody>
          <a:bodyPr/>
          <a:lstStyle/>
          <a:p>
            <a:fld id="{454727C0-D9FA-4D24-BACC-F7DA764F00F9}" type="slidenum">
              <a:rPr lang="th-TH" smtClean="0"/>
              <a:pPr/>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การเปรียบเทียบ">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lvl1pPr>
              <a:defRPr/>
            </a:lvl1pPr>
          </a:lstStyle>
          <a:p>
            <a:r>
              <a:rPr lang="th-TH" smtClean="0"/>
              <a:t>คลิกเพื่อแก้ไขลักษณะชื่อเรื่องต้นแบบ</a:t>
            </a:r>
            <a:endParaRPr lang="th-TH"/>
          </a:p>
        </p:txBody>
      </p:sp>
      <p:sp>
        <p:nvSpPr>
          <p:cNvPr id="3" name="ตัวยึดข้อความ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smtClean="0"/>
              <a:t>คลิกเพื่อแก้ไขลักษณะของข้อความต้นแบบ</a:t>
            </a:r>
          </a:p>
        </p:txBody>
      </p:sp>
      <p:sp>
        <p:nvSpPr>
          <p:cNvPr id="4" name="ตัวยึดเนื้อหา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5" name="ตัวยึดข้อความ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smtClean="0"/>
              <a:t>คลิกเพื่อแก้ไขลักษณะของข้อความต้นแบบ</a:t>
            </a:r>
          </a:p>
        </p:txBody>
      </p:sp>
      <p:sp>
        <p:nvSpPr>
          <p:cNvPr id="6" name="ตัวยึดเนื้อหา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7" name="ตัวยึดวันที่ 6"/>
          <p:cNvSpPr>
            <a:spLocks noGrp="1"/>
          </p:cNvSpPr>
          <p:nvPr>
            <p:ph type="dt" sz="half" idx="10"/>
          </p:nvPr>
        </p:nvSpPr>
        <p:spPr/>
        <p:txBody>
          <a:bodyPr/>
          <a:lstStyle/>
          <a:p>
            <a:fld id="{264347C7-40E9-4749-9FED-10D3653E6D7B}" type="datetimeFigureOut">
              <a:rPr lang="th-TH" smtClean="0"/>
              <a:pPr/>
              <a:t>26/07/56</a:t>
            </a:fld>
            <a:endParaRPr lang="th-TH"/>
          </a:p>
        </p:txBody>
      </p:sp>
      <p:sp>
        <p:nvSpPr>
          <p:cNvPr id="8" name="ตัวยึดท้ายกระดาษ 7"/>
          <p:cNvSpPr>
            <a:spLocks noGrp="1"/>
          </p:cNvSpPr>
          <p:nvPr>
            <p:ph type="ftr" sz="quarter" idx="11"/>
          </p:nvPr>
        </p:nvSpPr>
        <p:spPr/>
        <p:txBody>
          <a:bodyPr/>
          <a:lstStyle/>
          <a:p>
            <a:endParaRPr lang="th-TH"/>
          </a:p>
        </p:txBody>
      </p:sp>
      <p:sp>
        <p:nvSpPr>
          <p:cNvPr id="9" name="ตัวยึดหมายเลขภาพนิ่ง 8"/>
          <p:cNvSpPr>
            <a:spLocks noGrp="1"/>
          </p:cNvSpPr>
          <p:nvPr>
            <p:ph type="sldNum" sz="quarter" idx="12"/>
          </p:nvPr>
        </p:nvSpPr>
        <p:spPr/>
        <p:txBody>
          <a:bodyPr/>
          <a:lstStyle/>
          <a:p>
            <a:fld id="{454727C0-D9FA-4D24-BACC-F7DA764F00F9}" type="slidenum">
              <a:rPr lang="th-TH" smtClean="0"/>
              <a:pPr/>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smtClean="0"/>
              <a:t>คลิกเพื่อแก้ไขลักษณะชื่อเรื่องต้นแบบ</a:t>
            </a:r>
            <a:endParaRPr lang="th-TH"/>
          </a:p>
        </p:txBody>
      </p:sp>
      <p:sp>
        <p:nvSpPr>
          <p:cNvPr id="3" name="ตัวยึดวันที่ 2"/>
          <p:cNvSpPr>
            <a:spLocks noGrp="1"/>
          </p:cNvSpPr>
          <p:nvPr>
            <p:ph type="dt" sz="half" idx="10"/>
          </p:nvPr>
        </p:nvSpPr>
        <p:spPr/>
        <p:txBody>
          <a:bodyPr/>
          <a:lstStyle/>
          <a:p>
            <a:fld id="{264347C7-40E9-4749-9FED-10D3653E6D7B}" type="datetimeFigureOut">
              <a:rPr lang="th-TH" smtClean="0"/>
              <a:pPr/>
              <a:t>26/07/56</a:t>
            </a:fld>
            <a:endParaRPr lang="th-TH"/>
          </a:p>
        </p:txBody>
      </p:sp>
      <p:sp>
        <p:nvSpPr>
          <p:cNvPr id="4" name="ตัวยึดท้ายกระดาษ 3"/>
          <p:cNvSpPr>
            <a:spLocks noGrp="1"/>
          </p:cNvSpPr>
          <p:nvPr>
            <p:ph type="ftr" sz="quarter" idx="11"/>
          </p:nvPr>
        </p:nvSpPr>
        <p:spPr/>
        <p:txBody>
          <a:bodyPr/>
          <a:lstStyle/>
          <a:p>
            <a:endParaRPr lang="th-TH"/>
          </a:p>
        </p:txBody>
      </p:sp>
      <p:sp>
        <p:nvSpPr>
          <p:cNvPr id="5" name="ตัวยึดหมายเลขภาพนิ่ง 4"/>
          <p:cNvSpPr>
            <a:spLocks noGrp="1"/>
          </p:cNvSpPr>
          <p:nvPr>
            <p:ph type="sldNum" sz="quarter" idx="12"/>
          </p:nvPr>
        </p:nvSpPr>
        <p:spPr/>
        <p:txBody>
          <a:bodyPr/>
          <a:lstStyle/>
          <a:p>
            <a:fld id="{454727C0-D9FA-4D24-BACC-F7DA764F00F9}" type="slidenum">
              <a:rPr lang="th-TH" smtClean="0"/>
              <a:pPr/>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ว่างเปล่า">
    <p:spTree>
      <p:nvGrpSpPr>
        <p:cNvPr id="1" name=""/>
        <p:cNvGrpSpPr/>
        <p:nvPr/>
      </p:nvGrpSpPr>
      <p:grpSpPr>
        <a:xfrm>
          <a:off x="0" y="0"/>
          <a:ext cx="0" cy="0"/>
          <a:chOff x="0" y="0"/>
          <a:chExt cx="0" cy="0"/>
        </a:xfrm>
      </p:grpSpPr>
      <p:sp>
        <p:nvSpPr>
          <p:cNvPr id="2" name="ตัวยึดวันที่ 1"/>
          <p:cNvSpPr>
            <a:spLocks noGrp="1"/>
          </p:cNvSpPr>
          <p:nvPr>
            <p:ph type="dt" sz="half" idx="10"/>
          </p:nvPr>
        </p:nvSpPr>
        <p:spPr/>
        <p:txBody>
          <a:bodyPr/>
          <a:lstStyle/>
          <a:p>
            <a:fld id="{264347C7-40E9-4749-9FED-10D3653E6D7B}" type="datetimeFigureOut">
              <a:rPr lang="th-TH" smtClean="0"/>
              <a:pPr/>
              <a:t>26/07/56</a:t>
            </a:fld>
            <a:endParaRPr lang="th-TH"/>
          </a:p>
        </p:txBody>
      </p:sp>
      <p:sp>
        <p:nvSpPr>
          <p:cNvPr id="3" name="ตัวยึดท้ายกระดาษ 2"/>
          <p:cNvSpPr>
            <a:spLocks noGrp="1"/>
          </p:cNvSpPr>
          <p:nvPr>
            <p:ph type="ftr" sz="quarter" idx="11"/>
          </p:nvPr>
        </p:nvSpPr>
        <p:spPr/>
        <p:txBody>
          <a:bodyPr/>
          <a:lstStyle/>
          <a:p>
            <a:endParaRPr lang="th-TH"/>
          </a:p>
        </p:txBody>
      </p:sp>
      <p:sp>
        <p:nvSpPr>
          <p:cNvPr id="4" name="ตัวยึดหมายเลขภาพนิ่ง 3"/>
          <p:cNvSpPr>
            <a:spLocks noGrp="1"/>
          </p:cNvSpPr>
          <p:nvPr>
            <p:ph type="sldNum" sz="quarter" idx="12"/>
          </p:nvPr>
        </p:nvSpPr>
        <p:spPr/>
        <p:txBody>
          <a:bodyPr/>
          <a:lstStyle/>
          <a:p>
            <a:fld id="{454727C0-D9FA-4D24-BACC-F7DA764F00F9}" type="slidenum">
              <a:rPr lang="th-TH" smtClean="0"/>
              <a:pPr/>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เนื้อหา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273050"/>
            <a:ext cx="3008313" cy="1162050"/>
          </a:xfrm>
        </p:spPr>
        <p:txBody>
          <a:bodyPr anchor="b"/>
          <a:lstStyle>
            <a:lvl1pPr algn="l">
              <a:defRPr sz="2000" b="1"/>
            </a:lvl1pPr>
          </a:lstStyle>
          <a:p>
            <a:r>
              <a:rPr lang="th-TH" smtClean="0"/>
              <a:t>คลิกเพื่อแก้ไขลักษณะชื่อเรื่องต้นแบบ</a:t>
            </a:r>
            <a:endParaRPr lang="th-TH"/>
          </a:p>
        </p:txBody>
      </p:sp>
      <p:sp>
        <p:nvSpPr>
          <p:cNvPr id="3" name="ตัวยึดเนื้อหา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4" name="ตัวยึดข้อความ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h-TH" smtClean="0"/>
              <a:t>คลิกเพื่อแก้ไขลักษณะของข้อความต้นแบบ</a:t>
            </a:r>
          </a:p>
        </p:txBody>
      </p:sp>
      <p:sp>
        <p:nvSpPr>
          <p:cNvPr id="5" name="ตัวยึดวันที่ 4"/>
          <p:cNvSpPr>
            <a:spLocks noGrp="1"/>
          </p:cNvSpPr>
          <p:nvPr>
            <p:ph type="dt" sz="half" idx="10"/>
          </p:nvPr>
        </p:nvSpPr>
        <p:spPr/>
        <p:txBody>
          <a:bodyPr/>
          <a:lstStyle/>
          <a:p>
            <a:fld id="{264347C7-40E9-4749-9FED-10D3653E6D7B}" type="datetimeFigureOut">
              <a:rPr lang="th-TH" smtClean="0"/>
              <a:pPr/>
              <a:t>26/07/56</a:t>
            </a:fld>
            <a:endParaRPr lang="th-TH"/>
          </a:p>
        </p:txBody>
      </p:sp>
      <p:sp>
        <p:nvSpPr>
          <p:cNvPr id="6" name="ตัวยึดท้ายกระดาษ 5"/>
          <p:cNvSpPr>
            <a:spLocks noGrp="1"/>
          </p:cNvSpPr>
          <p:nvPr>
            <p:ph type="ftr" sz="quarter" idx="11"/>
          </p:nvPr>
        </p:nvSpPr>
        <p:spPr/>
        <p:txBody>
          <a:bodyPr/>
          <a:lstStyle/>
          <a:p>
            <a:endParaRPr lang="th-TH"/>
          </a:p>
        </p:txBody>
      </p:sp>
      <p:sp>
        <p:nvSpPr>
          <p:cNvPr id="7" name="ตัวยึดหมายเลขภาพนิ่ง 6"/>
          <p:cNvSpPr>
            <a:spLocks noGrp="1"/>
          </p:cNvSpPr>
          <p:nvPr>
            <p:ph type="sldNum" sz="quarter" idx="12"/>
          </p:nvPr>
        </p:nvSpPr>
        <p:spPr/>
        <p:txBody>
          <a:bodyPr/>
          <a:lstStyle/>
          <a:p>
            <a:fld id="{454727C0-D9FA-4D24-BACC-F7DA764F00F9}" type="slidenum">
              <a:rPr lang="th-TH" smtClean="0"/>
              <a:pPr/>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รูปภาพ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1792288" y="4800600"/>
            <a:ext cx="5486400" cy="566738"/>
          </a:xfrm>
        </p:spPr>
        <p:txBody>
          <a:bodyPr anchor="b"/>
          <a:lstStyle>
            <a:lvl1pPr algn="l">
              <a:defRPr sz="2000" b="1"/>
            </a:lvl1pPr>
          </a:lstStyle>
          <a:p>
            <a:r>
              <a:rPr lang="th-TH" smtClean="0"/>
              <a:t>คลิกเพื่อแก้ไขลักษณะชื่อเรื่องต้นแบบ</a:t>
            </a:r>
            <a:endParaRPr lang="th-TH"/>
          </a:p>
        </p:txBody>
      </p:sp>
      <p:sp>
        <p:nvSpPr>
          <p:cNvPr id="3" name="ตัวยึดรูปภาพ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h-TH"/>
          </a:p>
        </p:txBody>
      </p:sp>
      <p:sp>
        <p:nvSpPr>
          <p:cNvPr id="4" name="ตัวยึดข้อความ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h-TH" smtClean="0"/>
              <a:t>คลิกเพื่อแก้ไขลักษณะของข้อความต้นแบบ</a:t>
            </a:r>
          </a:p>
        </p:txBody>
      </p:sp>
      <p:sp>
        <p:nvSpPr>
          <p:cNvPr id="5" name="ตัวยึดวันที่ 4"/>
          <p:cNvSpPr>
            <a:spLocks noGrp="1"/>
          </p:cNvSpPr>
          <p:nvPr>
            <p:ph type="dt" sz="half" idx="10"/>
          </p:nvPr>
        </p:nvSpPr>
        <p:spPr/>
        <p:txBody>
          <a:bodyPr/>
          <a:lstStyle/>
          <a:p>
            <a:fld id="{264347C7-40E9-4749-9FED-10D3653E6D7B}" type="datetimeFigureOut">
              <a:rPr lang="th-TH" smtClean="0"/>
              <a:pPr/>
              <a:t>26/07/56</a:t>
            </a:fld>
            <a:endParaRPr lang="th-TH"/>
          </a:p>
        </p:txBody>
      </p:sp>
      <p:sp>
        <p:nvSpPr>
          <p:cNvPr id="6" name="ตัวยึดท้ายกระดาษ 5"/>
          <p:cNvSpPr>
            <a:spLocks noGrp="1"/>
          </p:cNvSpPr>
          <p:nvPr>
            <p:ph type="ftr" sz="quarter" idx="11"/>
          </p:nvPr>
        </p:nvSpPr>
        <p:spPr/>
        <p:txBody>
          <a:bodyPr/>
          <a:lstStyle/>
          <a:p>
            <a:endParaRPr lang="th-TH"/>
          </a:p>
        </p:txBody>
      </p:sp>
      <p:sp>
        <p:nvSpPr>
          <p:cNvPr id="7" name="ตัวยึดหมายเลขภาพนิ่ง 6"/>
          <p:cNvSpPr>
            <a:spLocks noGrp="1"/>
          </p:cNvSpPr>
          <p:nvPr>
            <p:ph type="sldNum" sz="quarter" idx="12"/>
          </p:nvPr>
        </p:nvSpPr>
        <p:spPr/>
        <p:txBody>
          <a:bodyPr/>
          <a:lstStyle/>
          <a:p>
            <a:fld id="{454727C0-D9FA-4D24-BACC-F7DA764F00F9}" type="slidenum">
              <a:rPr lang="th-TH" smtClean="0"/>
              <a:pPr/>
              <a:t>‹#›</a:t>
            </a:fld>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ตัวยึดชื่อเรื่อง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h-TH" smtClean="0"/>
              <a:t>คลิกเพื่อแก้ไขลักษณะชื่อเรื่องต้นแบบ</a:t>
            </a:r>
            <a:endParaRPr lang="th-TH"/>
          </a:p>
        </p:txBody>
      </p:sp>
      <p:sp>
        <p:nvSpPr>
          <p:cNvPr id="3" name="ตัวยึดข้อความ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4" name="ตัวยึดวันที่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4347C7-40E9-4749-9FED-10D3653E6D7B}" type="datetimeFigureOut">
              <a:rPr lang="th-TH" smtClean="0"/>
              <a:pPr/>
              <a:t>26/07/56</a:t>
            </a:fld>
            <a:endParaRPr lang="th-TH"/>
          </a:p>
        </p:txBody>
      </p:sp>
      <p:sp>
        <p:nvSpPr>
          <p:cNvPr id="5" name="ตัวยึดท้ายกระดา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h-TH"/>
          </a:p>
        </p:txBody>
      </p:sp>
      <p:sp>
        <p:nvSpPr>
          <p:cNvPr id="6" name="ตัวยึดหมายเลขภาพนิ่ง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4727C0-D9FA-4D24-BACC-F7DA764F00F9}" type="slidenum">
              <a:rPr lang="th-TH" smtClean="0"/>
              <a:pPr/>
              <a:t>‹#›</a:t>
            </a:fld>
            <a:endParaRPr lang="th-T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www.cps.chula.ac.th/pop_info/thai/nop7/aging/policy11.html" TargetMode="External"/><Relationship Id="rId2" Type="http://schemas.openxmlformats.org/officeDocument/2006/relationships/hyperlink" Target="http://kb.hsri.or.th/dspace/handle/123456789/1381"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สี่เหลี่ยมผืนผ้า 2"/>
          <p:cNvSpPr/>
          <p:nvPr/>
        </p:nvSpPr>
        <p:spPr>
          <a:xfrm>
            <a:off x="0" y="2564904"/>
            <a:ext cx="9144000" cy="936104"/>
          </a:xfrm>
          <a:prstGeom prst="rect">
            <a:avLst/>
          </a:prstGeom>
          <a:solidFill>
            <a:srgbClr val="FFC000"/>
          </a:solidFill>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th-TH"/>
          </a:p>
        </p:txBody>
      </p:sp>
      <p:sp>
        <p:nvSpPr>
          <p:cNvPr id="2" name="ชื่อเรื่อง 1"/>
          <p:cNvSpPr>
            <a:spLocks noGrp="1"/>
          </p:cNvSpPr>
          <p:nvPr>
            <p:ph type="title"/>
          </p:nvPr>
        </p:nvSpPr>
        <p:spPr>
          <a:xfrm>
            <a:off x="395536" y="2852936"/>
            <a:ext cx="8229600" cy="1143000"/>
          </a:xfrm>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th-TH"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H SarabunPSK" pitchFamily="34" charset="-34"/>
                <a:cs typeface="TH SarabunPSK" pitchFamily="34" charset="-34"/>
              </a:rPr>
              <a:t>ระบบหลักประกันสุขภาพในประเทศญี่ปุ่น</a:t>
            </a:r>
            <a:r>
              <a:rPr lang="en-US" sz="4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H SarabunPSK" pitchFamily="34" charset="-34"/>
                <a:cs typeface="TH SarabunPSK" pitchFamily="34" charset="-34"/>
              </a:rPr>
              <a:t/>
            </a:r>
            <a:br>
              <a:rPr lang="en-US" sz="4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H SarabunPSK" pitchFamily="34" charset="-34"/>
                <a:cs typeface="TH SarabunPSK" pitchFamily="34" charset="-34"/>
              </a:rPr>
            </a:br>
            <a:endParaRPr lang="th-TH" sz="4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H SarabunPSK" pitchFamily="34" charset="-34"/>
              <a:cs typeface="TH SarabunPSK" pitchFamily="34" charset="-34"/>
            </a:endParaRPr>
          </a:p>
        </p:txBody>
      </p:sp>
      <p:sp>
        <p:nvSpPr>
          <p:cNvPr id="4" name="สี่เหลี่ยมผืนผ้า 3"/>
          <p:cNvSpPr/>
          <p:nvPr/>
        </p:nvSpPr>
        <p:spPr>
          <a:xfrm>
            <a:off x="0" y="3501008"/>
            <a:ext cx="9144000" cy="14401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5" name="สี่เหลี่ยมผืนผ้า 4"/>
          <p:cNvSpPr/>
          <p:nvPr/>
        </p:nvSpPr>
        <p:spPr>
          <a:xfrm>
            <a:off x="0" y="2420888"/>
            <a:ext cx="9144000" cy="14401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pic>
        <p:nvPicPr>
          <p:cNvPr id="7" name="รูปภาพ 6" descr="672224-img-1366522116-2.jpg"/>
          <p:cNvPicPr>
            <a:picLocks noChangeAspect="1"/>
          </p:cNvPicPr>
          <p:nvPr/>
        </p:nvPicPr>
        <p:blipFill>
          <a:blip r:embed="rId2" cstate="print"/>
          <a:stretch>
            <a:fillRect/>
          </a:stretch>
        </p:blipFill>
        <p:spPr>
          <a:xfrm>
            <a:off x="5436096" y="3789040"/>
            <a:ext cx="3013032" cy="2232248"/>
          </a:xfrm>
          <a:prstGeom prst="rect">
            <a:avLst/>
          </a:prstGeom>
          <a:ln>
            <a:noFill/>
          </a:ln>
          <a:effectLst>
            <a:softEdge rad="112500"/>
          </a:effectLst>
        </p:spPr>
      </p:pic>
      <p:pic>
        <p:nvPicPr>
          <p:cNvPr id="6" name="รูปภาพ 5" descr="download.jpg"/>
          <p:cNvPicPr>
            <a:picLocks noChangeAspect="1"/>
          </p:cNvPicPr>
          <p:nvPr/>
        </p:nvPicPr>
        <p:blipFill>
          <a:blip r:embed="rId3" cstate="print"/>
          <a:stretch>
            <a:fillRect/>
          </a:stretch>
        </p:blipFill>
        <p:spPr>
          <a:xfrm>
            <a:off x="1115616" y="3933056"/>
            <a:ext cx="3024336" cy="2123469"/>
          </a:xfrm>
          <a:prstGeom prst="rect">
            <a:avLst/>
          </a:prstGeom>
          <a:ln>
            <a:noFill/>
          </a:ln>
          <a:effectLst>
            <a:softEdge rad="112500"/>
          </a:effectLst>
        </p:spPr>
      </p:pic>
      <p:pic>
        <p:nvPicPr>
          <p:cNvPr id="8" name="รูปภาพ 7" descr="img_0053_resize_7214.jpg"/>
          <p:cNvPicPr>
            <a:picLocks noChangeAspect="1"/>
          </p:cNvPicPr>
          <p:nvPr/>
        </p:nvPicPr>
        <p:blipFill>
          <a:blip r:embed="rId4" cstate="print"/>
          <a:stretch>
            <a:fillRect/>
          </a:stretch>
        </p:blipFill>
        <p:spPr>
          <a:xfrm>
            <a:off x="3203848" y="4149080"/>
            <a:ext cx="2952328" cy="221424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สี่เหลี่ยมผืนผ้า 3"/>
          <p:cNvSpPr/>
          <p:nvPr/>
        </p:nvSpPr>
        <p:spPr>
          <a:xfrm>
            <a:off x="395536" y="548680"/>
            <a:ext cx="2520280" cy="1080120"/>
          </a:xfrm>
          <a:prstGeom prst="rect">
            <a:avLst/>
          </a:prstGeom>
          <a:solidFill>
            <a:srgbClr val="FFFF66"/>
          </a:solidFill>
          <a:ln>
            <a:solidFill>
              <a:srgbClr val="FFC000"/>
            </a:solidFill>
          </a:ln>
          <a:scene3d>
            <a:camera prst="orthographicFront"/>
            <a:lightRig rig="threePt" dir="t"/>
          </a:scene3d>
          <a:sp3d>
            <a:bevelT w="165100" prst="coolSlant"/>
          </a:sp3d>
        </p:spPr>
        <p:style>
          <a:lnRef idx="1">
            <a:schemeClr val="accent5"/>
          </a:lnRef>
          <a:fillRef idx="2">
            <a:schemeClr val="accent5"/>
          </a:fillRef>
          <a:effectRef idx="1">
            <a:schemeClr val="accent5"/>
          </a:effectRef>
          <a:fontRef idx="minor">
            <a:schemeClr val="dk1"/>
          </a:fontRef>
        </p:style>
        <p:txBody>
          <a:bodyPr rtlCol="0" anchor="ctr"/>
          <a:lstStyle/>
          <a:p>
            <a:pPr algn="ctr"/>
            <a:endParaRPr lang="th-TH"/>
          </a:p>
        </p:txBody>
      </p:sp>
      <p:sp>
        <p:nvSpPr>
          <p:cNvPr id="2" name="ชื่อเรื่อง 1"/>
          <p:cNvSpPr>
            <a:spLocks noGrp="1"/>
          </p:cNvSpPr>
          <p:nvPr>
            <p:ph type="title"/>
          </p:nvPr>
        </p:nvSpPr>
        <p:spPr>
          <a:xfrm>
            <a:off x="467544" y="1772816"/>
            <a:ext cx="8229600" cy="1143000"/>
          </a:xfrm>
        </p:spPr>
        <p:txBody>
          <a:bodyPr>
            <a:normAutofit fontScale="90000"/>
          </a:bodyPr>
          <a:lstStyle/>
          <a:p>
            <a:pPr algn="l"/>
            <a:r>
              <a:rPr lang="th-TH" sz="4000" b="1" dirty="0" smtClean="0">
                <a:latin typeface="TH SarabunPSK" pitchFamily="34" charset="-34"/>
                <a:cs typeface="TH SarabunPSK" pitchFamily="34" charset="-34"/>
              </a:rPr>
              <a:t>สถานพยาบาล</a:t>
            </a:r>
            <a:br>
              <a:rPr lang="th-TH" sz="4000" b="1" dirty="0" smtClean="0">
                <a:latin typeface="TH SarabunPSK" pitchFamily="34" charset="-34"/>
                <a:cs typeface="TH SarabunPSK" pitchFamily="34" charset="-34"/>
              </a:rPr>
            </a:br>
            <a:r>
              <a:rPr lang="th-TH" dirty="0" smtClean="0">
                <a:latin typeface="TH SarabunPSK" pitchFamily="34" charset="-34"/>
                <a:cs typeface="TH SarabunPSK" pitchFamily="34" charset="-34"/>
              </a:rPr>
              <a:t/>
            </a:r>
            <a:br>
              <a:rPr lang="th-TH" dirty="0" smtClean="0">
                <a:latin typeface="TH SarabunPSK" pitchFamily="34" charset="-34"/>
                <a:cs typeface="TH SarabunPSK" pitchFamily="34" charset="-34"/>
              </a:rPr>
            </a:br>
            <a:r>
              <a:rPr lang="th-TH" sz="3600" dirty="0" smtClean="0">
                <a:latin typeface="TH SarabunPSK" pitchFamily="34" charset="-34"/>
                <a:cs typeface="TH SarabunPSK" pitchFamily="34" charset="-34"/>
              </a:rPr>
              <a:t>มี </a:t>
            </a:r>
            <a:r>
              <a:rPr lang="en-US" sz="3600" dirty="0" smtClean="0">
                <a:latin typeface="TH SarabunPSK" pitchFamily="34" charset="-34"/>
                <a:cs typeface="TH SarabunPSK" pitchFamily="34" charset="-34"/>
              </a:rPr>
              <a:t>3</a:t>
            </a:r>
            <a:r>
              <a:rPr lang="th-TH" sz="3600" dirty="0" smtClean="0">
                <a:latin typeface="TH SarabunPSK" pitchFamily="34" charset="-34"/>
                <a:cs typeface="TH SarabunPSK" pitchFamily="34" charset="-34"/>
              </a:rPr>
              <a:t> ประเภทหลัก</a:t>
            </a:r>
            <a:br>
              <a:rPr lang="th-TH" sz="3600" dirty="0" smtClean="0">
                <a:latin typeface="TH SarabunPSK" pitchFamily="34" charset="-34"/>
                <a:cs typeface="TH SarabunPSK" pitchFamily="34" charset="-34"/>
              </a:rPr>
            </a:br>
            <a:r>
              <a:rPr lang="en-US" sz="3600" dirty="0" smtClean="0">
                <a:latin typeface="TH SarabunPSK" pitchFamily="34" charset="-34"/>
                <a:cs typeface="TH SarabunPSK" pitchFamily="34" charset="-34"/>
              </a:rPr>
              <a:t>1.</a:t>
            </a:r>
            <a:r>
              <a:rPr lang="th-TH" sz="3600" dirty="0" smtClean="0">
                <a:latin typeface="TH SarabunPSK" pitchFamily="34" charset="-34"/>
                <a:cs typeface="TH SarabunPSK" pitchFamily="34" charset="-34"/>
              </a:rPr>
              <a:t>โรงพยาบาล (</a:t>
            </a:r>
            <a:r>
              <a:rPr lang="en-US" sz="3600" dirty="0" smtClean="0">
                <a:latin typeface="TH SarabunPSK" pitchFamily="34" charset="-34"/>
                <a:cs typeface="TH SarabunPSK" pitchFamily="34" charset="-34"/>
              </a:rPr>
              <a:t>Hospital</a:t>
            </a:r>
            <a:r>
              <a:rPr lang="th-TH" sz="3600" dirty="0" smtClean="0">
                <a:latin typeface="TH SarabunPSK" pitchFamily="34" charset="-34"/>
                <a:cs typeface="TH SarabunPSK" pitchFamily="34" charset="-34"/>
              </a:rPr>
              <a:t>) -</a:t>
            </a:r>
            <a:r>
              <a:rPr lang="en-US" sz="3600" dirty="0" smtClean="0">
                <a:latin typeface="TH SarabunPSK" pitchFamily="34" charset="-34"/>
                <a:cs typeface="TH SarabunPSK" pitchFamily="34" charset="-34"/>
              </a:rPr>
              <a:t>20 </a:t>
            </a:r>
            <a:r>
              <a:rPr lang="th-TH" sz="3600" dirty="0" smtClean="0">
                <a:latin typeface="TH SarabunPSK" pitchFamily="34" charset="-34"/>
                <a:cs typeface="TH SarabunPSK" pitchFamily="34" charset="-34"/>
              </a:rPr>
              <a:t>เตียงขึ้นไป</a:t>
            </a:r>
            <a:br>
              <a:rPr lang="th-TH" sz="3600" dirty="0" smtClean="0">
                <a:latin typeface="TH SarabunPSK" pitchFamily="34" charset="-34"/>
                <a:cs typeface="TH SarabunPSK" pitchFamily="34" charset="-34"/>
              </a:rPr>
            </a:br>
            <a:r>
              <a:rPr lang="en-US" sz="3600" dirty="0" smtClean="0">
                <a:latin typeface="TH SarabunPSK" pitchFamily="34" charset="-34"/>
                <a:cs typeface="TH SarabunPSK" pitchFamily="34" charset="-34"/>
              </a:rPr>
              <a:t>2.</a:t>
            </a:r>
            <a:r>
              <a:rPr lang="th-TH" sz="3600" dirty="0" smtClean="0">
                <a:latin typeface="TH SarabunPSK" pitchFamily="34" charset="-34"/>
                <a:cs typeface="TH SarabunPSK" pitchFamily="34" charset="-34"/>
              </a:rPr>
              <a:t>คลินิก(</a:t>
            </a:r>
            <a:r>
              <a:rPr lang="en-US" sz="3600" dirty="0" smtClean="0">
                <a:latin typeface="TH SarabunPSK" pitchFamily="34" charset="-34"/>
                <a:cs typeface="TH SarabunPSK" pitchFamily="34" charset="-34"/>
              </a:rPr>
              <a:t>Clinic</a:t>
            </a:r>
            <a:r>
              <a:rPr lang="th-TH" sz="3600" dirty="0" smtClean="0">
                <a:latin typeface="TH SarabunPSK" pitchFamily="34" charset="-34"/>
                <a:cs typeface="TH SarabunPSK" pitchFamily="34" charset="-34"/>
              </a:rPr>
              <a:t>) –ไม่เกิน </a:t>
            </a:r>
            <a:r>
              <a:rPr lang="en-US" sz="3600" dirty="0" smtClean="0">
                <a:latin typeface="TH SarabunPSK" pitchFamily="34" charset="-34"/>
                <a:cs typeface="TH SarabunPSK" pitchFamily="34" charset="-34"/>
              </a:rPr>
              <a:t>20</a:t>
            </a:r>
            <a:r>
              <a:rPr lang="th-TH" sz="3600" dirty="0" smtClean="0">
                <a:latin typeface="TH SarabunPSK" pitchFamily="34" charset="-34"/>
                <a:cs typeface="TH SarabunPSK" pitchFamily="34" charset="-34"/>
              </a:rPr>
              <a:t> เตียง</a:t>
            </a:r>
            <a:br>
              <a:rPr lang="th-TH" sz="3600" dirty="0" smtClean="0">
                <a:latin typeface="TH SarabunPSK" pitchFamily="34" charset="-34"/>
                <a:cs typeface="TH SarabunPSK" pitchFamily="34" charset="-34"/>
              </a:rPr>
            </a:br>
            <a:r>
              <a:rPr lang="en-US" sz="3600" dirty="0" smtClean="0">
                <a:latin typeface="TH SarabunPSK" pitchFamily="34" charset="-34"/>
                <a:cs typeface="TH SarabunPSK" pitchFamily="34" charset="-34"/>
              </a:rPr>
              <a:t>3.</a:t>
            </a:r>
            <a:r>
              <a:rPr lang="th-TH" sz="3600" dirty="0" smtClean="0">
                <a:latin typeface="TH SarabunPSK" pitchFamily="34" charset="-34"/>
                <a:cs typeface="TH SarabunPSK" pitchFamily="34" charset="-34"/>
              </a:rPr>
              <a:t>ผดุงครรภ์(</a:t>
            </a:r>
            <a:r>
              <a:rPr lang="en-US" sz="3600" dirty="0" smtClean="0">
                <a:latin typeface="TH SarabunPSK" pitchFamily="34" charset="-34"/>
                <a:cs typeface="TH SarabunPSK" pitchFamily="34" charset="-34"/>
              </a:rPr>
              <a:t>Maternity</a:t>
            </a:r>
            <a:r>
              <a:rPr lang="th-TH" sz="3600" dirty="0" smtClean="0">
                <a:latin typeface="TH SarabunPSK" pitchFamily="34" charset="-34"/>
                <a:cs typeface="TH SarabunPSK" pitchFamily="34" charset="-34"/>
              </a:rPr>
              <a:t> </a:t>
            </a:r>
            <a:r>
              <a:rPr lang="en-US" sz="3600" dirty="0" smtClean="0">
                <a:latin typeface="TH SarabunPSK" pitchFamily="34" charset="-34"/>
                <a:cs typeface="TH SarabunPSK" pitchFamily="34" charset="-34"/>
              </a:rPr>
              <a:t>Clinic</a:t>
            </a:r>
            <a:r>
              <a:rPr lang="th-TH" sz="3600" dirty="0" smtClean="0">
                <a:latin typeface="TH SarabunPSK" pitchFamily="34" charset="-34"/>
                <a:cs typeface="TH SarabunPSK" pitchFamily="34" charset="-34"/>
              </a:rPr>
              <a:t>) –น้อยกว่า </a:t>
            </a:r>
            <a:r>
              <a:rPr lang="en-US" sz="3600" dirty="0" smtClean="0">
                <a:latin typeface="TH SarabunPSK" pitchFamily="34" charset="-34"/>
                <a:cs typeface="TH SarabunPSK" pitchFamily="34" charset="-34"/>
              </a:rPr>
              <a:t>10</a:t>
            </a:r>
            <a:r>
              <a:rPr lang="th-TH" sz="3600" dirty="0" smtClean="0">
                <a:latin typeface="TH SarabunPSK" pitchFamily="34" charset="-34"/>
                <a:cs typeface="TH SarabunPSK" pitchFamily="34" charset="-34"/>
              </a:rPr>
              <a:t> เตียง</a:t>
            </a:r>
            <a:endParaRPr lang="th-TH" sz="3600" dirty="0">
              <a:latin typeface="TH SarabunPSK" pitchFamily="34" charset="-34"/>
              <a:cs typeface="TH SarabunPSK" pitchFamily="34" charset="-34"/>
            </a:endParaRPr>
          </a:p>
        </p:txBody>
      </p:sp>
      <p:pic>
        <p:nvPicPr>
          <p:cNvPr id="3" name="รูปภาพ 2" descr="img_0053_resize_7214.jpg"/>
          <p:cNvPicPr>
            <a:picLocks noChangeAspect="1"/>
          </p:cNvPicPr>
          <p:nvPr/>
        </p:nvPicPr>
        <p:blipFill>
          <a:blip r:embed="rId2" cstate="print"/>
          <a:stretch>
            <a:fillRect/>
          </a:stretch>
        </p:blipFill>
        <p:spPr>
          <a:xfrm>
            <a:off x="2843808" y="4077072"/>
            <a:ext cx="2808312" cy="2106234"/>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สี่เหลี่ยมผืนผ้า 3"/>
          <p:cNvSpPr/>
          <p:nvPr/>
        </p:nvSpPr>
        <p:spPr>
          <a:xfrm>
            <a:off x="395536" y="548680"/>
            <a:ext cx="1872208" cy="1080120"/>
          </a:xfrm>
          <a:prstGeom prst="rect">
            <a:avLst/>
          </a:prstGeom>
          <a:solidFill>
            <a:srgbClr val="FFFF66"/>
          </a:solidFill>
          <a:ln>
            <a:solidFill>
              <a:srgbClr val="FFC000"/>
            </a:solidFill>
          </a:ln>
          <a:scene3d>
            <a:camera prst="orthographicFront"/>
            <a:lightRig rig="threePt" dir="t"/>
          </a:scene3d>
          <a:sp3d>
            <a:bevelT w="165100" prst="coolSlant"/>
          </a:sp3d>
        </p:spPr>
        <p:style>
          <a:lnRef idx="1">
            <a:schemeClr val="accent5"/>
          </a:lnRef>
          <a:fillRef idx="2">
            <a:schemeClr val="accent5"/>
          </a:fillRef>
          <a:effectRef idx="1">
            <a:schemeClr val="accent5"/>
          </a:effectRef>
          <a:fontRef idx="minor">
            <a:schemeClr val="dk1"/>
          </a:fontRef>
        </p:style>
        <p:txBody>
          <a:bodyPr rtlCol="0" anchor="ctr"/>
          <a:lstStyle/>
          <a:p>
            <a:pPr algn="ctr"/>
            <a:endParaRPr lang="th-TH"/>
          </a:p>
        </p:txBody>
      </p:sp>
      <p:sp>
        <p:nvSpPr>
          <p:cNvPr id="2" name="ชื่อเรื่อง 1"/>
          <p:cNvSpPr>
            <a:spLocks noGrp="1"/>
          </p:cNvSpPr>
          <p:nvPr>
            <p:ph type="title"/>
          </p:nvPr>
        </p:nvSpPr>
        <p:spPr>
          <a:xfrm>
            <a:off x="395536" y="2348880"/>
            <a:ext cx="8229600" cy="1143000"/>
          </a:xfrm>
        </p:spPr>
        <p:txBody>
          <a:bodyPr>
            <a:noAutofit/>
          </a:bodyPr>
          <a:lstStyle/>
          <a:p>
            <a:pPr algn="l"/>
            <a:r>
              <a:rPr lang="th-TH" sz="3600" b="1" dirty="0" smtClean="0">
                <a:latin typeface="TH SarabunPSK" pitchFamily="34" charset="-34"/>
                <a:cs typeface="TH SarabunPSK" pitchFamily="34" charset="-34"/>
              </a:rPr>
              <a:t>ผู้ให้บริการ</a:t>
            </a:r>
            <a:br>
              <a:rPr lang="th-TH" sz="3600" b="1" dirty="0" smtClean="0">
                <a:latin typeface="TH SarabunPSK" pitchFamily="34" charset="-34"/>
                <a:cs typeface="TH SarabunPSK" pitchFamily="34" charset="-34"/>
              </a:rPr>
            </a:br>
            <a:r>
              <a:rPr lang="th-TH" sz="3600" dirty="0" smtClean="0">
                <a:latin typeface="TH SarabunPSK" pitchFamily="34" charset="-34"/>
                <a:cs typeface="TH SarabunPSK" pitchFamily="34" charset="-34"/>
              </a:rPr>
              <a:t/>
            </a:r>
            <a:br>
              <a:rPr lang="th-TH" sz="3600" dirty="0" smtClean="0">
                <a:latin typeface="TH SarabunPSK" pitchFamily="34" charset="-34"/>
                <a:cs typeface="TH SarabunPSK" pitchFamily="34" charset="-34"/>
              </a:rPr>
            </a:br>
            <a:r>
              <a:rPr lang="th-TH" sz="3600" dirty="0" smtClean="0">
                <a:latin typeface="TH SarabunPSK" pitchFamily="34" charset="-34"/>
                <a:cs typeface="TH SarabunPSK" pitchFamily="34" charset="-34"/>
              </a:rPr>
              <a:t>-มีทั้งหมด </a:t>
            </a:r>
            <a:r>
              <a:rPr lang="en-US" sz="3600" dirty="0" smtClean="0">
                <a:latin typeface="TH SarabunPSK" pitchFamily="34" charset="-34"/>
                <a:cs typeface="TH SarabunPSK" pitchFamily="34" charset="-34"/>
              </a:rPr>
              <a:t>17</a:t>
            </a:r>
            <a:r>
              <a:rPr lang="th-TH" sz="3600" dirty="0" smtClean="0">
                <a:latin typeface="TH SarabunPSK" pitchFamily="34" charset="-34"/>
                <a:cs typeface="TH SarabunPSK" pitchFamily="34" charset="-34"/>
              </a:rPr>
              <a:t> ประเภท</a:t>
            </a:r>
            <a:br>
              <a:rPr lang="th-TH" sz="3600" dirty="0" smtClean="0">
                <a:latin typeface="TH SarabunPSK" pitchFamily="34" charset="-34"/>
                <a:cs typeface="TH SarabunPSK" pitchFamily="34" charset="-34"/>
              </a:rPr>
            </a:br>
            <a:r>
              <a:rPr lang="th-TH" sz="3600" dirty="0" smtClean="0">
                <a:latin typeface="TH SarabunPSK" pitchFamily="34" charset="-34"/>
                <a:cs typeface="TH SarabunPSK" pitchFamily="34" charset="-34"/>
              </a:rPr>
              <a:t>-ทุกประเภทได้รับใบประกอบวิชาชีพภายใต้การควบคุมของกฎหมาย</a:t>
            </a:r>
            <a:br>
              <a:rPr lang="th-TH" sz="3600" dirty="0" smtClean="0">
                <a:latin typeface="TH SarabunPSK" pitchFamily="34" charset="-34"/>
                <a:cs typeface="TH SarabunPSK" pitchFamily="34" charset="-34"/>
              </a:rPr>
            </a:br>
            <a:r>
              <a:rPr lang="en-US" sz="3600" dirty="0" smtClean="0">
                <a:latin typeface="TH SarabunPSK" pitchFamily="34" charset="-34"/>
                <a:cs typeface="TH SarabunPSK" pitchFamily="34" charset="-34"/>
              </a:rPr>
              <a:t>**</a:t>
            </a:r>
            <a:r>
              <a:rPr lang="th-TH" sz="3600" dirty="0" smtClean="0">
                <a:latin typeface="TH SarabunPSK" pitchFamily="34" charset="-34"/>
                <a:cs typeface="TH SarabunPSK" pitchFamily="34" charset="-34"/>
              </a:rPr>
              <a:t>บุคลากรที่ขาดแคลนและจำเป็นต้องมีการผลิตเพิ่มคือ “พยาบาล”</a:t>
            </a:r>
            <a:br>
              <a:rPr lang="th-TH" sz="3600" dirty="0" smtClean="0">
                <a:latin typeface="TH SarabunPSK" pitchFamily="34" charset="-34"/>
                <a:cs typeface="TH SarabunPSK" pitchFamily="34" charset="-34"/>
              </a:rPr>
            </a:br>
            <a:r>
              <a:rPr lang="th-TH" sz="3600" dirty="0" smtClean="0">
                <a:latin typeface="TH SarabunPSK" pitchFamily="34" charset="-34"/>
                <a:cs typeface="TH SarabunPSK" pitchFamily="34" charset="-34"/>
              </a:rPr>
              <a:t/>
            </a:r>
            <a:br>
              <a:rPr lang="th-TH" sz="3600" dirty="0" smtClean="0">
                <a:latin typeface="TH SarabunPSK" pitchFamily="34" charset="-34"/>
                <a:cs typeface="TH SarabunPSK" pitchFamily="34" charset="-34"/>
              </a:rPr>
            </a:br>
            <a:r>
              <a:rPr lang="th-TH" sz="3600" dirty="0" smtClean="0">
                <a:latin typeface="TH SarabunPSK" pitchFamily="34" charset="-34"/>
                <a:cs typeface="TH SarabunPSK" pitchFamily="34" charset="-34"/>
              </a:rPr>
              <a:t/>
            </a:r>
            <a:br>
              <a:rPr lang="th-TH" sz="3600" dirty="0" smtClean="0">
                <a:latin typeface="TH SarabunPSK" pitchFamily="34" charset="-34"/>
                <a:cs typeface="TH SarabunPSK" pitchFamily="34" charset="-34"/>
              </a:rPr>
            </a:br>
            <a:endParaRPr lang="th-TH" sz="3600" dirty="0">
              <a:latin typeface="TH SarabunPSK" pitchFamily="34" charset="-34"/>
              <a:cs typeface="TH SarabunPSK" pitchFamily="34" charset="-34"/>
            </a:endParaRPr>
          </a:p>
        </p:txBody>
      </p:sp>
      <p:pic>
        <p:nvPicPr>
          <p:cNvPr id="3" name="รูปภาพ 2" descr="1311595458_232261348_4--NA-.jpg"/>
          <p:cNvPicPr>
            <a:picLocks noChangeAspect="1"/>
          </p:cNvPicPr>
          <p:nvPr/>
        </p:nvPicPr>
        <p:blipFill>
          <a:blip r:embed="rId2" cstate="print"/>
          <a:stretch>
            <a:fillRect/>
          </a:stretch>
        </p:blipFill>
        <p:spPr>
          <a:xfrm>
            <a:off x="2555776" y="3429000"/>
            <a:ext cx="3672408" cy="2423789"/>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สี่เหลี่ยมผืนผ้า 2"/>
          <p:cNvSpPr/>
          <p:nvPr/>
        </p:nvSpPr>
        <p:spPr>
          <a:xfrm>
            <a:off x="395536" y="404664"/>
            <a:ext cx="5472608" cy="1080120"/>
          </a:xfrm>
          <a:prstGeom prst="rect">
            <a:avLst/>
          </a:prstGeom>
          <a:solidFill>
            <a:srgbClr val="FFFF66"/>
          </a:solidFill>
          <a:ln>
            <a:solidFill>
              <a:srgbClr val="FFC000"/>
            </a:solidFill>
          </a:ln>
          <a:scene3d>
            <a:camera prst="orthographicFront"/>
            <a:lightRig rig="threePt" dir="t"/>
          </a:scene3d>
          <a:sp3d>
            <a:bevelT w="165100" prst="coolSlant"/>
          </a:sp3d>
        </p:spPr>
        <p:style>
          <a:lnRef idx="1">
            <a:schemeClr val="accent5"/>
          </a:lnRef>
          <a:fillRef idx="2">
            <a:schemeClr val="accent5"/>
          </a:fillRef>
          <a:effectRef idx="1">
            <a:schemeClr val="accent5"/>
          </a:effectRef>
          <a:fontRef idx="minor">
            <a:schemeClr val="dk1"/>
          </a:fontRef>
        </p:style>
        <p:txBody>
          <a:bodyPr rtlCol="0" anchor="ctr"/>
          <a:lstStyle/>
          <a:p>
            <a:pPr algn="ctr"/>
            <a:endParaRPr lang="th-TH"/>
          </a:p>
        </p:txBody>
      </p:sp>
      <p:sp>
        <p:nvSpPr>
          <p:cNvPr id="2" name="ชื่อเรื่อง 1"/>
          <p:cNvSpPr>
            <a:spLocks noGrp="1"/>
          </p:cNvSpPr>
          <p:nvPr>
            <p:ph type="title"/>
          </p:nvPr>
        </p:nvSpPr>
        <p:spPr>
          <a:xfrm>
            <a:off x="539552" y="3068960"/>
            <a:ext cx="8229600" cy="1143000"/>
          </a:xfrm>
        </p:spPr>
        <p:txBody>
          <a:bodyPr>
            <a:noAutofit/>
          </a:bodyPr>
          <a:lstStyle/>
          <a:p>
            <a:pPr algn="l"/>
            <a:r>
              <a:rPr lang="th-TH" sz="3600" b="1" dirty="0" smtClean="0">
                <a:latin typeface="TH SarabunPSK" pitchFamily="34" charset="-34"/>
                <a:cs typeface="TH SarabunPSK" pitchFamily="34" charset="-34"/>
              </a:rPr>
              <a:t>สิทธิประโยชน์ในระบบประกันสุขภาพ</a:t>
            </a:r>
            <a:r>
              <a:rPr lang="th-TH" sz="3600" dirty="0">
                <a:latin typeface="TH SarabunPSK" pitchFamily="34" charset="-34"/>
                <a:cs typeface="TH SarabunPSK" pitchFamily="34" charset="-34"/>
              </a:rPr>
              <a:t> </a:t>
            </a:r>
            <a:r>
              <a:rPr lang="th-TH" sz="3600" dirty="0" smtClean="0">
                <a:latin typeface="TH SarabunPSK" pitchFamily="34" charset="-34"/>
                <a:cs typeface="TH SarabunPSK" pitchFamily="34" charset="-34"/>
              </a:rPr>
              <a:t/>
            </a:r>
            <a:br>
              <a:rPr lang="th-TH" sz="3600" dirty="0" smtClean="0">
                <a:latin typeface="TH SarabunPSK" pitchFamily="34" charset="-34"/>
                <a:cs typeface="TH SarabunPSK" pitchFamily="34" charset="-34"/>
              </a:rPr>
            </a:br>
            <a:r>
              <a:rPr lang="th-TH" sz="3600" dirty="0" smtClean="0">
                <a:latin typeface="TH SarabunPSK" pitchFamily="34" charset="-34"/>
                <a:cs typeface="TH SarabunPSK" pitchFamily="34" charset="-34"/>
              </a:rPr>
              <a:t/>
            </a:r>
            <a:br>
              <a:rPr lang="th-TH" sz="3600" dirty="0" smtClean="0">
                <a:latin typeface="TH SarabunPSK" pitchFamily="34" charset="-34"/>
                <a:cs typeface="TH SarabunPSK" pitchFamily="34" charset="-34"/>
              </a:rPr>
            </a:br>
            <a:r>
              <a:rPr lang="th-TH" sz="2800" dirty="0" smtClean="0">
                <a:latin typeface="TH SarabunPSK" pitchFamily="34" charset="-34"/>
                <a:cs typeface="TH SarabunPSK" pitchFamily="34" charset="-34"/>
              </a:rPr>
              <a:t>	</a:t>
            </a:r>
            <a:r>
              <a:rPr lang="th-TH" sz="3200" dirty="0" smtClean="0">
                <a:latin typeface="TH SarabunPSK" pitchFamily="34" charset="-34"/>
                <a:cs typeface="TH SarabunPSK" pitchFamily="34" charset="-34"/>
              </a:rPr>
              <a:t>-การได้รับบริการทาง</a:t>
            </a:r>
            <a:r>
              <a:rPr lang="th-TH" sz="3200" dirty="0">
                <a:latin typeface="TH SarabunPSK" pitchFamily="34" charset="-34"/>
                <a:cs typeface="TH SarabunPSK" pitchFamily="34" charset="-34"/>
              </a:rPr>
              <a:t>การแพทย์ (</a:t>
            </a:r>
            <a:r>
              <a:rPr lang="en-US" sz="3200" dirty="0">
                <a:latin typeface="TH SarabunPSK" pitchFamily="34" charset="-34"/>
                <a:cs typeface="TH SarabunPSK" pitchFamily="34" charset="-34"/>
              </a:rPr>
              <a:t>Benefits in kind) </a:t>
            </a:r>
            <a:r>
              <a:rPr lang="th-TH" sz="3200" dirty="0" smtClean="0">
                <a:latin typeface="TH SarabunPSK" pitchFamily="34" charset="-34"/>
                <a:cs typeface="TH SarabunPSK" pitchFamily="34" charset="-34"/>
              </a:rPr>
              <a:t/>
            </a:r>
            <a:br>
              <a:rPr lang="th-TH" sz="3200" dirty="0" smtClean="0">
                <a:latin typeface="TH SarabunPSK" pitchFamily="34" charset="-34"/>
                <a:cs typeface="TH SarabunPSK" pitchFamily="34" charset="-34"/>
              </a:rPr>
            </a:br>
            <a:r>
              <a:rPr lang="th-TH" sz="3200" dirty="0">
                <a:latin typeface="TH SarabunPSK" pitchFamily="34" charset="-34"/>
                <a:cs typeface="TH SarabunPSK" pitchFamily="34" charset="-34"/>
              </a:rPr>
              <a:t>	</a:t>
            </a:r>
            <a:r>
              <a:rPr lang="th-TH" sz="3200" dirty="0" smtClean="0">
                <a:latin typeface="TH SarabunPSK" pitchFamily="34" charset="-34"/>
                <a:cs typeface="TH SarabunPSK" pitchFamily="34" charset="-34"/>
              </a:rPr>
              <a:t>-การ</a:t>
            </a:r>
            <a:r>
              <a:rPr lang="th-TH" sz="3200" dirty="0">
                <a:latin typeface="TH SarabunPSK" pitchFamily="34" charset="-34"/>
                <a:cs typeface="TH SarabunPSK" pitchFamily="34" charset="-34"/>
              </a:rPr>
              <a:t>ได้รับ</a:t>
            </a:r>
            <a:r>
              <a:rPr lang="th-TH" sz="3200" dirty="0" smtClean="0">
                <a:latin typeface="TH SarabunPSK" pitchFamily="34" charset="-34"/>
                <a:cs typeface="TH SarabunPSK" pitchFamily="34" charset="-34"/>
              </a:rPr>
              <a:t>ชดเชย</a:t>
            </a:r>
            <a:r>
              <a:rPr lang="th-TH" sz="3200" dirty="0">
                <a:latin typeface="TH SarabunPSK" pitchFamily="34" charset="-34"/>
                <a:cs typeface="TH SarabunPSK" pitchFamily="34" charset="-34"/>
              </a:rPr>
              <a:t>คืน</a:t>
            </a:r>
            <a:r>
              <a:rPr lang="th-TH" sz="3200" dirty="0" smtClean="0">
                <a:latin typeface="TH SarabunPSK" pitchFamily="34" charset="-34"/>
                <a:cs typeface="TH SarabunPSK" pitchFamily="34" charset="-34"/>
              </a:rPr>
              <a:t>สำหรับ</a:t>
            </a:r>
            <a:r>
              <a:rPr lang="th-TH" sz="3200" dirty="0">
                <a:latin typeface="TH SarabunPSK" pitchFamily="34" charset="-34"/>
                <a:cs typeface="TH SarabunPSK" pitchFamily="34" charset="-34"/>
              </a:rPr>
              <a:t>บริการที่มีราคาแพง (</a:t>
            </a:r>
            <a:r>
              <a:rPr lang="en-US" sz="3200" dirty="0">
                <a:latin typeface="TH SarabunPSK" pitchFamily="34" charset="-34"/>
                <a:cs typeface="TH SarabunPSK" pitchFamily="34" charset="-34"/>
              </a:rPr>
              <a:t>reimbursement benefits for high-cost medical care)</a:t>
            </a:r>
            <a:br>
              <a:rPr lang="en-US" sz="3200" dirty="0">
                <a:latin typeface="TH SarabunPSK" pitchFamily="34" charset="-34"/>
                <a:cs typeface="TH SarabunPSK" pitchFamily="34" charset="-34"/>
              </a:rPr>
            </a:br>
            <a:r>
              <a:rPr lang="th-TH" sz="3200" dirty="0" smtClean="0">
                <a:latin typeface="TH SarabunPSK" pitchFamily="34" charset="-34"/>
                <a:cs typeface="TH SarabunPSK" pitchFamily="34" charset="-34"/>
              </a:rPr>
              <a:t>	-การ</a:t>
            </a:r>
            <a:r>
              <a:rPr lang="th-TH" sz="3200" dirty="0">
                <a:latin typeface="TH SarabunPSK" pitchFamily="34" charset="-34"/>
                <a:cs typeface="TH SarabunPSK" pitchFamily="34" charset="-34"/>
              </a:rPr>
              <a:t>ได้รับเงินชดเชย</a:t>
            </a:r>
            <a:r>
              <a:rPr lang="th-TH" sz="3200" dirty="0" smtClean="0">
                <a:latin typeface="TH SarabunPSK" pitchFamily="34" charset="-34"/>
                <a:cs typeface="TH SarabunPSK" pitchFamily="34" charset="-34"/>
              </a:rPr>
              <a:t>สำหรับ</a:t>
            </a:r>
            <a:r>
              <a:rPr lang="th-TH" sz="3200" dirty="0">
                <a:latin typeface="TH SarabunPSK" pitchFamily="34" charset="-34"/>
                <a:cs typeface="TH SarabunPSK" pitchFamily="34" charset="-34"/>
              </a:rPr>
              <a:t>การเจ็บป่วยและบาดเจ็บ (</a:t>
            </a:r>
            <a:r>
              <a:rPr lang="en-US" sz="3200" dirty="0">
                <a:latin typeface="TH SarabunPSK" pitchFamily="34" charset="-34"/>
                <a:cs typeface="TH SarabunPSK" pitchFamily="34" charset="-34"/>
              </a:rPr>
              <a:t>Sickness and injury allowance)</a:t>
            </a:r>
            <a:br>
              <a:rPr lang="en-US" sz="3200" dirty="0">
                <a:latin typeface="TH SarabunPSK" pitchFamily="34" charset="-34"/>
                <a:cs typeface="TH SarabunPSK" pitchFamily="34" charset="-34"/>
              </a:rPr>
            </a:br>
            <a:r>
              <a:rPr lang="th-TH" sz="3200" dirty="0" smtClean="0">
                <a:latin typeface="TH SarabunPSK" pitchFamily="34" charset="-34"/>
                <a:cs typeface="TH SarabunPSK" pitchFamily="34" charset="-34"/>
              </a:rPr>
              <a:t>	-การ</a:t>
            </a:r>
            <a:r>
              <a:rPr lang="th-TH" sz="3200" dirty="0">
                <a:latin typeface="TH SarabunPSK" pitchFamily="34" charset="-34"/>
                <a:cs typeface="TH SarabunPSK" pitchFamily="34" charset="-34"/>
              </a:rPr>
              <a:t>ได้รับเงินชดเชยการคลอด (</a:t>
            </a:r>
            <a:r>
              <a:rPr lang="en-US" sz="3200" dirty="0">
                <a:latin typeface="TH SarabunPSK" pitchFamily="34" charset="-34"/>
                <a:cs typeface="TH SarabunPSK" pitchFamily="34" charset="-34"/>
              </a:rPr>
              <a:t>Maternity allowance)</a:t>
            </a:r>
            <a:br>
              <a:rPr lang="en-US" sz="3200" dirty="0">
                <a:latin typeface="TH SarabunPSK" pitchFamily="34" charset="-34"/>
                <a:cs typeface="TH SarabunPSK" pitchFamily="34" charset="-34"/>
              </a:rPr>
            </a:br>
            <a:r>
              <a:rPr lang="th-TH" sz="3200" dirty="0" smtClean="0">
                <a:latin typeface="TH SarabunPSK" pitchFamily="34" charset="-34"/>
                <a:cs typeface="TH SarabunPSK" pitchFamily="34" charset="-34"/>
              </a:rPr>
              <a:t>	-การ</a:t>
            </a:r>
            <a:r>
              <a:rPr lang="th-TH" sz="3200" dirty="0">
                <a:latin typeface="TH SarabunPSK" pitchFamily="34" charset="-34"/>
                <a:cs typeface="TH SarabunPSK" pitchFamily="34" charset="-34"/>
              </a:rPr>
              <a:t>ได้รับเงินชดเชยการดูแลบุตร (</a:t>
            </a:r>
            <a:r>
              <a:rPr lang="en-US" sz="3200" dirty="0">
                <a:latin typeface="TH SarabunPSK" pitchFamily="34" charset="-34"/>
                <a:cs typeface="TH SarabunPSK" pitchFamily="34" charset="-34"/>
              </a:rPr>
              <a:t>Maternity and child-care lump sum allowance)</a:t>
            </a:r>
            <a:br>
              <a:rPr lang="en-US" sz="3200" dirty="0">
                <a:latin typeface="TH SarabunPSK" pitchFamily="34" charset="-34"/>
                <a:cs typeface="TH SarabunPSK" pitchFamily="34" charset="-34"/>
              </a:rPr>
            </a:br>
            <a:r>
              <a:rPr lang="th-TH" sz="3200" dirty="0" smtClean="0">
                <a:latin typeface="TH SarabunPSK" pitchFamily="34" charset="-34"/>
                <a:cs typeface="TH SarabunPSK" pitchFamily="34" charset="-34"/>
              </a:rPr>
              <a:t>	-การ</a:t>
            </a:r>
            <a:r>
              <a:rPr lang="th-TH" sz="3200" dirty="0">
                <a:latin typeface="TH SarabunPSK" pitchFamily="34" charset="-34"/>
                <a:cs typeface="TH SarabunPSK" pitchFamily="34" charset="-34"/>
              </a:rPr>
              <a:t>ได้รับเงินชดเชยการจัดงานศพ (</a:t>
            </a:r>
            <a:r>
              <a:rPr lang="en-US" sz="3200" dirty="0">
                <a:latin typeface="TH SarabunPSK" pitchFamily="34" charset="-34"/>
                <a:cs typeface="TH SarabunPSK" pitchFamily="34" charset="-34"/>
              </a:rPr>
              <a:t>Burial or funeral expense)</a:t>
            </a:r>
            <a:br>
              <a:rPr lang="en-US" sz="3200" dirty="0">
                <a:latin typeface="TH SarabunPSK" pitchFamily="34" charset="-34"/>
                <a:cs typeface="TH SarabunPSK" pitchFamily="34" charset="-34"/>
              </a:rPr>
            </a:br>
            <a:r>
              <a:rPr lang="th-TH" sz="3200" dirty="0" smtClean="0">
                <a:latin typeface="TH SarabunPSK" pitchFamily="34" charset="-34"/>
                <a:cs typeface="TH SarabunPSK" pitchFamily="34" charset="-34"/>
              </a:rPr>
              <a:t>	-ค่าเดินทาง </a:t>
            </a:r>
            <a:r>
              <a:rPr lang="th-TH" sz="3200" dirty="0">
                <a:latin typeface="TH SarabunPSK" pitchFamily="34" charset="-34"/>
                <a:cs typeface="TH SarabunPSK" pitchFamily="34" charset="-34"/>
              </a:rPr>
              <a:t>(</a:t>
            </a:r>
            <a:r>
              <a:rPr lang="en-US" sz="3200" dirty="0">
                <a:latin typeface="TH SarabunPSK" pitchFamily="34" charset="-34"/>
                <a:cs typeface="TH SarabunPSK" pitchFamily="34" charset="-34"/>
              </a:rPr>
              <a:t>Transportation costs)</a:t>
            </a:r>
            <a:endParaRPr lang="th-TH" sz="3200" dirty="0">
              <a:latin typeface="TH SarabunPSK" pitchFamily="34" charset="-34"/>
              <a:cs typeface="TH SarabunPSK" pitchFamily="34" charset="-34"/>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สี่เหลี่ยมผืนผ้า 3"/>
          <p:cNvSpPr/>
          <p:nvPr/>
        </p:nvSpPr>
        <p:spPr>
          <a:xfrm>
            <a:off x="395536" y="548680"/>
            <a:ext cx="4536504" cy="1080120"/>
          </a:xfrm>
          <a:prstGeom prst="rect">
            <a:avLst/>
          </a:prstGeom>
          <a:solidFill>
            <a:srgbClr val="FFFF66"/>
          </a:solidFill>
          <a:ln>
            <a:solidFill>
              <a:srgbClr val="FFC000"/>
            </a:solidFill>
          </a:ln>
          <a:scene3d>
            <a:camera prst="orthographicFront"/>
            <a:lightRig rig="threePt" dir="t"/>
          </a:scene3d>
          <a:sp3d>
            <a:bevelT w="165100" prst="coolSlant"/>
          </a:sp3d>
        </p:spPr>
        <p:style>
          <a:lnRef idx="1">
            <a:schemeClr val="accent5"/>
          </a:lnRef>
          <a:fillRef idx="2">
            <a:schemeClr val="accent5"/>
          </a:fillRef>
          <a:effectRef idx="1">
            <a:schemeClr val="accent5"/>
          </a:effectRef>
          <a:fontRef idx="minor">
            <a:schemeClr val="dk1"/>
          </a:fontRef>
        </p:style>
        <p:txBody>
          <a:bodyPr rtlCol="0" anchor="ctr"/>
          <a:lstStyle/>
          <a:p>
            <a:pPr algn="ctr"/>
            <a:endParaRPr lang="th-TH"/>
          </a:p>
        </p:txBody>
      </p:sp>
      <p:sp>
        <p:nvSpPr>
          <p:cNvPr id="2" name="ชื่อเรื่อง 1"/>
          <p:cNvSpPr>
            <a:spLocks noGrp="1"/>
          </p:cNvSpPr>
          <p:nvPr>
            <p:ph type="title"/>
          </p:nvPr>
        </p:nvSpPr>
        <p:spPr>
          <a:xfrm>
            <a:off x="539552" y="2708920"/>
            <a:ext cx="8229600" cy="1143000"/>
          </a:xfrm>
        </p:spPr>
        <p:txBody>
          <a:bodyPr>
            <a:noAutofit/>
          </a:bodyPr>
          <a:lstStyle/>
          <a:p>
            <a:pPr algn="l"/>
            <a:r>
              <a:rPr lang="th-TH" sz="3600" b="1" dirty="0" smtClean="0">
                <a:latin typeface="TH SarabunPSK" pitchFamily="34" charset="-34"/>
                <a:cs typeface="TH SarabunPSK" pitchFamily="34" charset="-34"/>
              </a:rPr>
              <a:t>ปัญหาของระบบประกันสุขภาพ</a:t>
            </a:r>
            <a:br>
              <a:rPr lang="th-TH" sz="3600" b="1" dirty="0" smtClean="0">
                <a:latin typeface="TH SarabunPSK" pitchFamily="34" charset="-34"/>
                <a:cs typeface="TH SarabunPSK" pitchFamily="34" charset="-34"/>
              </a:rPr>
            </a:br>
            <a:r>
              <a:rPr lang="th-TH" sz="3200" dirty="0" smtClean="0">
                <a:latin typeface="TH SarabunPSK" pitchFamily="34" charset="-34"/>
                <a:cs typeface="TH SarabunPSK" pitchFamily="34" charset="-34"/>
              </a:rPr>
              <a:t/>
            </a:r>
            <a:br>
              <a:rPr lang="th-TH" sz="3200" dirty="0" smtClean="0">
                <a:latin typeface="TH SarabunPSK" pitchFamily="34" charset="-34"/>
                <a:cs typeface="TH SarabunPSK" pitchFamily="34" charset="-34"/>
              </a:rPr>
            </a:br>
            <a:r>
              <a:rPr lang="th-TH" sz="3200" dirty="0" smtClean="0">
                <a:latin typeface="TH SarabunPSK" pitchFamily="34" charset="-34"/>
                <a:cs typeface="TH SarabunPSK" pitchFamily="34" charset="-34"/>
              </a:rPr>
              <a:t>-สัดส่วนผู้สูงอายุมากขึ้น</a:t>
            </a:r>
            <a:br>
              <a:rPr lang="th-TH" sz="3200" dirty="0" smtClean="0">
                <a:latin typeface="TH SarabunPSK" pitchFamily="34" charset="-34"/>
                <a:cs typeface="TH SarabunPSK" pitchFamily="34" charset="-34"/>
              </a:rPr>
            </a:br>
            <a:r>
              <a:rPr lang="th-TH" sz="3200" dirty="0" smtClean="0">
                <a:latin typeface="TH SarabunPSK" pitchFamily="34" charset="-34"/>
                <a:cs typeface="TH SarabunPSK" pitchFamily="34" charset="-34"/>
              </a:rPr>
              <a:t>-ค่าใช้จ่ายด้านบริการทางการแพทย์เพิ่มขึ้นอย่างรวดเร็วและเพิ่มเร็วกว่าการเพิ่มของรายได้ประชาชาติ</a:t>
            </a:r>
            <a:br>
              <a:rPr lang="th-TH" sz="3200" dirty="0" smtClean="0">
                <a:latin typeface="TH SarabunPSK" pitchFamily="34" charset="-34"/>
                <a:cs typeface="TH SarabunPSK" pitchFamily="34" charset="-34"/>
              </a:rPr>
            </a:br>
            <a:r>
              <a:rPr lang="th-TH" sz="3200" dirty="0" smtClean="0">
                <a:latin typeface="TH SarabunPSK" pitchFamily="34" charset="-34"/>
                <a:cs typeface="TH SarabunPSK" pitchFamily="34" charset="-34"/>
              </a:rPr>
              <a:t>-ขาดการเกื้อหนุนและการกระจายความเสี่ยงระหว่างระบบประกันต่างๆ</a:t>
            </a:r>
            <a:br>
              <a:rPr lang="th-TH" sz="3200" dirty="0" smtClean="0">
                <a:latin typeface="TH SarabunPSK" pitchFamily="34" charset="-34"/>
                <a:cs typeface="TH SarabunPSK" pitchFamily="34" charset="-34"/>
              </a:rPr>
            </a:br>
            <a:r>
              <a:rPr lang="th-TH" sz="3200" dirty="0" smtClean="0">
                <a:latin typeface="TH SarabunPSK" pitchFamily="34" charset="-34"/>
                <a:cs typeface="TH SarabunPSK" pitchFamily="34" charset="-34"/>
              </a:rPr>
              <a:t>-ความซ้ำซ้อนของบริการ</a:t>
            </a:r>
            <a:r>
              <a:rPr lang="th-TH" sz="3200" b="1" dirty="0" smtClean="0">
                <a:latin typeface="TH SarabunPSK" pitchFamily="34" charset="-34"/>
                <a:cs typeface="TH SarabunPSK" pitchFamily="34" charset="-34"/>
              </a:rPr>
              <a:t/>
            </a:r>
            <a:br>
              <a:rPr lang="th-TH" sz="3200" b="1" dirty="0" smtClean="0">
                <a:latin typeface="TH SarabunPSK" pitchFamily="34" charset="-34"/>
                <a:cs typeface="TH SarabunPSK" pitchFamily="34" charset="-34"/>
              </a:rPr>
            </a:br>
            <a:r>
              <a:rPr lang="th-TH" sz="3200" b="1" dirty="0" smtClean="0">
                <a:latin typeface="TH SarabunPSK" pitchFamily="34" charset="-34"/>
                <a:cs typeface="TH SarabunPSK" pitchFamily="34" charset="-34"/>
              </a:rPr>
              <a:t/>
            </a:r>
            <a:br>
              <a:rPr lang="th-TH" sz="3200" b="1" dirty="0" smtClean="0">
                <a:latin typeface="TH SarabunPSK" pitchFamily="34" charset="-34"/>
                <a:cs typeface="TH SarabunPSK" pitchFamily="34" charset="-34"/>
              </a:rPr>
            </a:br>
            <a:r>
              <a:rPr lang="th-TH" sz="3200" b="1" dirty="0" smtClean="0">
                <a:latin typeface="TH SarabunPSK" pitchFamily="34" charset="-34"/>
                <a:cs typeface="TH SarabunPSK" pitchFamily="34" charset="-34"/>
              </a:rPr>
              <a:t/>
            </a:r>
            <a:br>
              <a:rPr lang="th-TH" sz="3200" b="1" dirty="0" smtClean="0">
                <a:latin typeface="TH SarabunPSK" pitchFamily="34" charset="-34"/>
                <a:cs typeface="TH SarabunPSK" pitchFamily="34" charset="-34"/>
              </a:rPr>
            </a:br>
            <a:endParaRPr lang="th-TH" sz="3200" dirty="0"/>
          </a:p>
        </p:txBody>
      </p:sp>
      <p:pic>
        <p:nvPicPr>
          <p:cNvPr id="3" name="รูปภาพ 2" descr="doctor2.jpg"/>
          <p:cNvPicPr>
            <a:picLocks noChangeAspect="1"/>
          </p:cNvPicPr>
          <p:nvPr/>
        </p:nvPicPr>
        <p:blipFill>
          <a:blip r:embed="rId2" cstate="print"/>
          <a:stretch>
            <a:fillRect/>
          </a:stretch>
        </p:blipFill>
        <p:spPr>
          <a:xfrm>
            <a:off x="3131840" y="3789040"/>
            <a:ext cx="3168352" cy="2241029"/>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สี่เหลี่ยมผืนผ้า 2"/>
          <p:cNvSpPr/>
          <p:nvPr/>
        </p:nvSpPr>
        <p:spPr>
          <a:xfrm>
            <a:off x="395536" y="2132856"/>
            <a:ext cx="8352928" cy="1296144"/>
          </a:xfrm>
          <a:prstGeom prst="rect">
            <a:avLst/>
          </a:prstGeom>
          <a:solidFill>
            <a:srgbClr val="FFFF66"/>
          </a:solidFill>
          <a:ln>
            <a:solidFill>
              <a:srgbClr val="FFC000"/>
            </a:solidFill>
          </a:ln>
          <a:scene3d>
            <a:camera prst="orthographicFront"/>
            <a:lightRig rig="threePt" dir="t"/>
          </a:scene3d>
          <a:sp3d>
            <a:bevelT w="165100" prst="coolSlant"/>
          </a:sp3d>
        </p:spPr>
        <p:style>
          <a:lnRef idx="1">
            <a:schemeClr val="accent5"/>
          </a:lnRef>
          <a:fillRef idx="2">
            <a:schemeClr val="accent5"/>
          </a:fillRef>
          <a:effectRef idx="1">
            <a:schemeClr val="accent5"/>
          </a:effectRef>
          <a:fontRef idx="minor">
            <a:schemeClr val="dk1"/>
          </a:fontRef>
        </p:style>
        <p:txBody>
          <a:bodyPr rtlCol="0" anchor="ctr"/>
          <a:lstStyle/>
          <a:p>
            <a:pPr algn="ctr"/>
            <a:endParaRPr lang="th-TH"/>
          </a:p>
        </p:txBody>
      </p:sp>
      <p:sp>
        <p:nvSpPr>
          <p:cNvPr id="2" name="ชื่อเรื่อง 1"/>
          <p:cNvSpPr>
            <a:spLocks noGrp="1"/>
          </p:cNvSpPr>
          <p:nvPr>
            <p:ph type="title"/>
          </p:nvPr>
        </p:nvSpPr>
        <p:spPr>
          <a:xfrm>
            <a:off x="539552" y="2276872"/>
            <a:ext cx="8229600" cy="1143000"/>
          </a:xfrm>
        </p:spPr>
        <p:txBody>
          <a:bodyPr>
            <a:noAutofit/>
          </a:bodyPr>
          <a:lstStyle/>
          <a:p>
            <a:r>
              <a:rPr lang="th-TH" sz="4000" b="1" dirty="0" smtClean="0">
                <a:latin typeface="TH SarabunPSK" pitchFamily="34" charset="-34"/>
                <a:cs typeface="TH SarabunPSK" pitchFamily="34" charset="-34"/>
                <a:sym typeface="Wingdings"/>
              </a:rPr>
              <a:t>ข้อแตกต่างระหว่างหลักประกันสุขภาพในประเทศญี่ปุ่นกับ</a:t>
            </a:r>
            <a:r>
              <a:rPr lang="th-TH" sz="4000" b="1" dirty="0" smtClean="0">
                <a:latin typeface="TH SarabunPSK" pitchFamily="34" charset="-34"/>
                <a:cs typeface="TH SarabunPSK" pitchFamily="34" charset="-34"/>
              </a:rPr>
              <a:t>ระบบหลักประกันสุขภาพของไทย</a:t>
            </a:r>
            <a:endParaRPr lang="th-TH" sz="4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ตาราง 2"/>
          <p:cNvGraphicFramePr>
            <a:graphicFrameLocks noGrp="1"/>
          </p:cNvGraphicFramePr>
          <p:nvPr/>
        </p:nvGraphicFramePr>
        <p:xfrm>
          <a:off x="0" y="0"/>
          <a:ext cx="9144001" cy="6891528"/>
        </p:xfrm>
        <a:graphic>
          <a:graphicData uri="http://schemas.openxmlformats.org/drawingml/2006/table">
            <a:tbl>
              <a:tblPr firstRow="1" bandRow="1">
                <a:tableStyleId>{5C22544A-7EE6-4342-B048-85BDC9FD1C3A}</a:tableStyleId>
              </a:tblPr>
              <a:tblGrid>
                <a:gridCol w="1979713"/>
                <a:gridCol w="3528392"/>
                <a:gridCol w="3635896"/>
              </a:tblGrid>
              <a:tr h="850393">
                <a:tc>
                  <a:txBody>
                    <a:bodyPr/>
                    <a:lstStyle/>
                    <a:p>
                      <a:pPr algn="ctr"/>
                      <a:r>
                        <a:rPr lang="th-TH" sz="3200" dirty="0" smtClean="0"/>
                        <a:t>เรื่อง</a:t>
                      </a:r>
                      <a:endParaRPr lang="th-TH" sz="3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h-TH" sz="3200" dirty="0" smtClean="0"/>
                        <a:t>ไทย</a:t>
                      </a:r>
                    </a:p>
                    <a:p>
                      <a:pPr algn="ctr"/>
                      <a:endParaRPr lang="th-TH" sz="2000" dirty="0"/>
                    </a:p>
                  </a:txBody>
                  <a:tcPr/>
                </a:tc>
                <a:tc>
                  <a:txBody>
                    <a:bodyPr/>
                    <a:lstStyle/>
                    <a:p>
                      <a:pPr algn="ctr"/>
                      <a:r>
                        <a:rPr lang="th-TH" sz="3200" dirty="0" smtClean="0"/>
                        <a:t>ญี่ปุ่น</a:t>
                      </a:r>
                      <a:endParaRPr lang="th-TH" sz="3200" dirty="0"/>
                    </a:p>
                  </a:txBody>
                  <a:tcPr/>
                </a:tc>
              </a:tr>
              <a:tr h="2386583">
                <a:tc>
                  <a:txBody>
                    <a:bodyPr/>
                    <a:lstStyle/>
                    <a:p>
                      <a:r>
                        <a:rPr lang="th-TH" sz="2400" dirty="0" smtClean="0"/>
                        <a:t>ระบบหลักประกันสุขภาพ</a:t>
                      </a:r>
                      <a:endParaRPr lang="th-TH" sz="2400" dirty="0"/>
                    </a:p>
                  </a:txBody>
                  <a:tcPr/>
                </a:tc>
                <a:tc>
                  <a:txBody>
                    <a:bodyPr/>
                    <a:lstStyle/>
                    <a:p>
                      <a:r>
                        <a:rPr lang="th-TH" sz="2400" dirty="0" smtClean="0"/>
                        <a:t>-ระบบสวัสดิการรักษาพยาบาลข้าราชการ</a:t>
                      </a:r>
                    </a:p>
                    <a:p>
                      <a:r>
                        <a:rPr lang="th-TH" sz="2400" dirty="0" smtClean="0"/>
                        <a:t>-ระบบประกันสังคม</a:t>
                      </a:r>
                    </a:p>
                    <a:p>
                      <a:r>
                        <a:rPr lang="th-TH" sz="2400" dirty="0" smtClean="0"/>
                        <a:t>-ระบบหลักประกันสุขภาพถ้วนหน้า</a:t>
                      </a:r>
                      <a:endParaRPr lang="th-TH" sz="2400" dirty="0"/>
                    </a:p>
                  </a:txBody>
                  <a:tcPr/>
                </a:tc>
                <a:tc>
                  <a:txBody>
                    <a:bodyPr/>
                    <a:lstStyle/>
                    <a:p>
                      <a:r>
                        <a:rPr lang="th-TH" sz="2400" dirty="0" smtClean="0"/>
                        <a:t>-ระบบประกันสำหรับลูกจ้าง</a:t>
                      </a:r>
                    </a:p>
                    <a:p>
                      <a:r>
                        <a:rPr lang="th-TH" sz="2400" dirty="0" smtClean="0"/>
                        <a:t>(</a:t>
                      </a:r>
                      <a:r>
                        <a:rPr lang="en-US" sz="2400" dirty="0" smtClean="0"/>
                        <a:t>Employees’ based</a:t>
                      </a:r>
                      <a:r>
                        <a:rPr lang="th-TH" sz="2400" dirty="0" smtClean="0"/>
                        <a:t>)</a:t>
                      </a:r>
                    </a:p>
                    <a:p>
                      <a:r>
                        <a:rPr lang="th-TH" sz="2400" dirty="0" smtClean="0"/>
                        <a:t>-ระบบประกันสุขภาพในชุมชน(</a:t>
                      </a:r>
                      <a:r>
                        <a:rPr lang="en-US" sz="2400" dirty="0" smtClean="0"/>
                        <a:t>Community-based Insurance</a:t>
                      </a:r>
                      <a:r>
                        <a:rPr lang="th-TH" sz="2400" dirty="0" smtClean="0"/>
                        <a:t>)</a:t>
                      </a:r>
                    </a:p>
                    <a:p>
                      <a:endParaRPr lang="th-TH" sz="2400" dirty="0"/>
                    </a:p>
                  </a:txBody>
                  <a:tcPr/>
                </a:tc>
              </a:tr>
              <a:tr h="850393">
                <a:tc>
                  <a:txBody>
                    <a:bodyPr/>
                    <a:lstStyle/>
                    <a:p>
                      <a:r>
                        <a:rPr lang="th-TH" sz="2400" dirty="0" smtClean="0"/>
                        <a:t>ความครอบคลุม</a:t>
                      </a:r>
                      <a:endParaRPr lang="th-TH" sz="2400" dirty="0"/>
                    </a:p>
                  </a:txBody>
                  <a:tcPr/>
                </a:tc>
                <a:tc>
                  <a:txBody>
                    <a:bodyPr/>
                    <a:lstStyle/>
                    <a:p>
                      <a:r>
                        <a:rPr lang="th-TH" sz="2400" dirty="0" smtClean="0"/>
                        <a:t>ประชากรไทยประมาณ </a:t>
                      </a:r>
                      <a:r>
                        <a:rPr lang="en-US" sz="2400" dirty="0" smtClean="0"/>
                        <a:t>20% </a:t>
                      </a:r>
                      <a:r>
                        <a:rPr lang="th-TH" sz="2400" dirty="0" smtClean="0"/>
                        <a:t>ยังไม่มีหลักประกันสุขภาพ</a:t>
                      </a:r>
                      <a:endParaRPr lang="th-TH" sz="2400" dirty="0"/>
                    </a:p>
                  </a:txBody>
                  <a:tcPr/>
                </a:tc>
                <a:tc>
                  <a:txBody>
                    <a:bodyPr/>
                    <a:lstStyle/>
                    <a:p>
                      <a:r>
                        <a:rPr lang="th-TH" sz="2400" dirty="0" smtClean="0"/>
                        <a:t>ประชากรทุกคนได้รับหลักประกันสุขภาพ</a:t>
                      </a:r>
                      <a:endParaRPr lang="th-TH" sz="2400" dirty="0"/>
                    </a:p>
                  </a:txBody>
                  <a:tcPr/>
                </a:tc>
              </a:tr>
              <a:tr h="2770632">
                <a:tc>
                  <a:txBody>
                    <a:bodyPr/>
                    <a:lstStyle/>
                    <a:p>
                      <a:r>
                        <a:rPr lang="th-TH" sz="2400" dirty="0" smtClean="0"/>
                        <a:t>การเงิน/การคลัง</a:t>
                      </a:r>
                      <a:endParaRPr lang="th-TH" sz="2400" dirty="0"/>
                    </a:p>
                  </a:txBody>
                  <a:tcPr/>
                </a:tc>
                <a:tc>
                  <a:txBody>
                    <a:bodyPr/>
                    <a:lstStyle/>
                    <a:p>
                      <a:r>
                        <a:rPr lang="th-TH" sz="2400" dirty="0" smtClean="0"/>
                        <a:t>-งบประมาณแผ่นดิน</a:t>
                      </a:r>
                    </a:p>
                    <a:p>
                      <a:r>
                        <a:rPr lang="th-TH" sz="2400" dirty="0" smtClean="0"/>
                        <a:t>-องค์กร</a:t>
                      </a:r>
                      <a:r>
                        <a:rPr lang="th-TH" sz="2400" baseline="0" dirty="0" smtClean="0"/>
                        <a:t>อาสาสมัคร</a:t>
                      </a:r>
                    </a:p>
                    <a:p>
                      <a:r>
                        <a:rPr lang="th-TH" sz="2400" baseline="0" dirty="0" smtClean="0"/>
                        <a:t>-การช่วยเหลือจากต่างประเทศ</a:t>
                      </a:r>
                    </a:p>
                    <a:p>
                      <a:r>
                        <a:rPr lang="th-TH" sz="2400" baseline="0" dirty="0" smtClean="0"/>
                        <a:t>-ค่าใช้จ่ายของครัวเรือน</a:t>
                      </a:r>
                    </a:p>
                    <a:p>
                      <a:r>
                        <a:rPr lang="th-TH" sz="2400" baseline="0" dirty="0" smtClean="0"/>
                        <a:t>-นายจ้าง</a:t>
                      </a:r>
                    </a:p>
                    <a:p>
                      <a:r>
                        <a:rPr lang="th-TH" sz="2400" baseline="0" dirty="0" smtClean="0"/>
                        <a:t>-ชุมชนท้องถิ่น</a:t>
                      </a:r>
                    </a:p>
                    <a:p>
                      <a:r>
                        <a:rPr lang="th-TH" sz="2400" baseline="0" dirty="0" smtClean="0"/>
                        <a:t>-อื่นๆ</a:t>
                      </a:r>
                      <a:endParaRPr lang="th-TH" sz="2400" dirty="0"/>
                    </a:p>
                  </a:txBody>
                  <a:tcPr/>
                </a:tc>
                <a:tc>
                  <a:txBody>
                    <a:bodyPr/>
                    <a:lstStyle/>
                    <a:p>
                      <a:r>
                        <a:rPr lang="th-TH" sz="2400" dirty="0" smtClean="0"/>
                        <a:t>-รัฐสนับสนุนเอง</a:t>
                      </a:r>
                    </a:p>
                    <a:p>
                      <a:r>
                        <a:rPr lang="th-TH" sz="2400" dirty="0" smtClean="0"/>
                        <a:t>-ประชาชนมีส่วนร่วมจ่าย</a:t>
                      </a:r>
                      <a:endParaRPr lang="th-TH" sz="2400"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ตาราง 3"/>
          <p:cNvGraphicFramePr>
            <a:graphicFrameLocks noGrp="1"/>
          </p:cNvGraphicFramePr>
          <p:nvPr/>
        </p:nvGraphicFramePr>
        <p:xfrm>
          <a:off x="251520" y="1628800"/>
          <a:ext cx="8604449" cy="3169920"/>
        </p:xfrm>
        <a:graphic>
          <a:graphicData uri="http://schemas.openxmlformats.org/drawingml/2006/table">
            <a:tbl>
              <a:tblPr firstRow="1" bandRow="1">
                <a:tableStyleId>{5C22544A-7EE6-4342-B048-85BDC9FD1C3A}</a:tableStyleId>
              </a:tblPr>
              <a:tblGrid>
                <a:gridCol w="1862898"/>
                <a:gridCol w="3320195"/>
                <a:gridCol w="3421356"/>
              </a:tblGrid>
              <a:tr h="806073">
                <a:tc>
                  <a:txBody>
                    <a:bodyPr/>
                    <a:lstStyle/>
                    <a:p>
                      <a:pPr algn="ctr"/>
                      <a:r>
                        <a:rPr lang="th-TH" sz="3200" dirty="0" smtClean="0"/>
                        <a:t>เรื่อง</a:t>
                      </a:r>
                      <a:endParaRPr lang="th-TH" sz="3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h-TH" sz="3200" dirty="0" smtClean="0"/>
                        <a:t>ไทย</a:t>
                      </a:r>
                    </a:p>
                    <a:p>
                      <a:pPr algn="ctr"/>
                      <a:endParaRPr lang="th-TH" sz="2000" dirty="0"/>
                    </a:p>
                  </a:txBody>
                  <a:tcPr/>
                </a:tc>
                <a:tc>
                  <a:txBody>
                    <a:bodyPr/>
                    <a:lstStyle/>
                    <a:p>
                      <a:pPr algn="ctr"/>
                      <a:r>
                        <a:rPr lang="th-TH" sz="3200" dirty="0" smtClean="0"/>
                        <a:t>ญี่ปุ่น</a:t>
                      </a:r>
                      <a:endParaRPr lang="th-TH" sz="3200" dirty="0"/>
                    </a:p>
                  </a:txBody>
                  <a:tcPr/>
                </a:tc>
              </a:tr>
              <a:tr h="2176398">
                <a:tc>
                  <a:txBody>
                    <a:bodyPr/>
                    <a:lstStyle/>
                    <a:p>
                      <a:r>
                        <a:rPr lang="th-TH" sz="2400" dirty="0" smtClean="0"/>
                        <a:t>ปัญหา</a:t>
                      </a:r>
                      <a:endParaRPr lang="th-TH" sz="2400" dirty="0"/>
                    </a:p>
                  </a:txBody>
                  <a:tcPr/>
                </a:tc>
                <a:tc>
                  <a:txBody>
                    <a:bodyPr/>
                    <a:lstStyle/>
                    <a:p>
                      <a:r>
                        <a:rPr lang="th-TH" sz="2400" dirty="0" smtClean="0"/>
                        <a:t>-การกระจายทรัพยากร</a:t>
                      </a:r>
                    </a:p>
                    <a:p>
                      <a:r>
                        <a:rPr lang="th-TH" sz="2400" dirty="0" smtClean="0"/>
                        <a:t>-การเข้าถึงและการใช้บริการ</a:t>
                      </a:r>
                    </a:p>
                    <a:p>
                      <a:r>
                        <a:rPr lang="th-TH" sz="2400" dirty="0" smtClean="0"/>
                        <a:t>-การรับภาระค่าใช้จ่ายด้านสุขภาพ</a:t>
                      </a:r>
                      <a:endParaRPr lang="th-TH" sz="2400" dirty="0"/>
                    </a:p>
                  </a:txBody>
                  <a:tcPr/>
                </a:tc>
                <a:tc>
                  <a:txBody>
                    <a:bodyPr/>
                    <a:lstStyle/>
                    <a:p>
                      <a:r>
                        <a:rPr lang="th-TH" sz="2400" dirty="0" smtClean="0"/>
                        <a:t>-ด้านการขาดการเกื้อหนุนและการกระจายความเสี่ยงระหว่างระบบประกันต่างๆ</a:t>
                      </a:r>
                    </a:p>
                    <a:p>
                      <a:r>
                        <a:rPr lang="th-TH" sz="2400" dirty="0" smtClean="0"/>
                        <a:t>-ด้านการกระจายทรัพยากรสาธารณสุข</a:t>
                      </a:r>
                    </a:p>
                    <a:p>
                      <a:r>
                        <a:rPr lang="th-TH" sz="2400" dirty="0" smtClean="0"/>
                        <a:t>-ความซ้ำซ้อนของบริการ</a:t>
                      </a:r>
                    </a:p>
                    <a:p>
                      <a:r>
                        <a:rPr lang="th-TH" sz="2400" dirty="0" smtClean="0"/>
                        <a:t>-สัดส่วนผู้สูงอายุมากขึ้น</a:t>
                      </a:r>
                      <a:endParaRPr lang="th-TH" sz="2400"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สี่เหลี่ยมผืนผ้า 2"/>
          <p:cNvSpPr/>
          <p:nvPr/>
        </p:nvSpPr>
        <p:spPr>
          <a:xfrm>
            <a:off x="395536" y="548680"/>
            <a:ext cx="2376264" cy="1080120"/>
          </a:xfrm>
          <a:prstGeom prst="rect">
            <a:avLst/>
          </a:prstGeom>
          <a:solidFill>
            <a:srgbClr val="FFFF66"/>
          </a:solidFill>
          <a:ln>
            <a:solidFill>
              <a:srgbClr val="FFC000"/>
            </a:solidFill>
          </a:ln>
          <a:scene3d>
            <a:camera prst="orthographicFront"/>
            <a:lightRig rig="threePt" dir="t"/>
          </a:scene3d>
          <a:sp3d>
            <a:bevelT w="165100" prst="coolSlant"/>
          </a:sp3d>
        </p:spPr>
        <p:style>
          <a:lnRef idx="1">
            <a:schemeClr val="accent5"/>
          </a:lnRef>
          <a:fillRef idx="2">
            <a:schemeClr val="accent5"/>
          </a:fillRef>
          <a:effectRef idx="1">
            <a:schemeClr val="accent5"/>
          </a:effectRef>
          <a:fontRef idx="minor">
            <a:schemeClr val="dk1"/>
          </a:fontRef>
        </p:style>
        <p:txBody>
          <a:bodyPr rtlCol="0" anchor="ctr"/>
          <a:lstStyle/>
          <a:p>
            <a:pPr algn="ctr"/>
            <a:endParaRPr lang="th-TH"/>
          </a:p>
        </p:txBody>
      </p:sp>
      <p:sp>
        <p:nvSpPr>
          <p:cNvPr id="2" name="ชื่อเรื่อง 1"/>
          <p:cNvSpPr>
            <a:spLocks noGrp="1"/>
          </p:cNvSpPr>
          <p:nvPr>
            <p:ph type="title"/>
          </p:nvPr>
        </p:nvSpPr>
        <p:spPr>
          <a:xfrm>
            <a:off x="611560" y="2924944"/>
            <a:ext cx="8229600" cy="1143000"/>
          </a:xfrm>
        </p:spPr>
        <p:txBody>
          <a:bodyPr>
            <a:noAutofit/>
          </a:bodyPr>
          <a:lstStyle/>
          <a:p>
            <a:pPr algn="l"/>
            <a:r>
              <a:rPr lang="th-TH" sz="3600" b="1" dirty="0" smtClean="0">
                <a:latin typeface="TH SarabunPSK" pitchFamily="34" charset="-34"/>
                <a:cs typeface="TH SarabunPSK" pitchFamily="34" charset="-34"/>
              </a:rPr>
              <a:t>แหล่งอ้างอิง</a:t>
            </a:r>
            <a:br>
              <a:rPr lang="th-TH" sz="3600" b="1" dirty="0" smtClean="0">
                <a:latin typeface="TH SarabunPSK" pitchFamily="34" charset="-34"/>
                <a:cs typeface="TH SarabunPSK" pitchFamily="34" charset="-34"/>
              </a:rPr>
            </a:br>
            <a:r>
              <a:rPr lang="th-TH" sz="3200" dirty="0" smtClean="0">
                <a:latin typeface="TH SarabunPSK" pitchFamily="34" charset="-34"/>
                <a:cs typeface="TH SarabunPSK" pitchFamily="34" charset="-34"/>
              </a:rPr>
              <a:t/>
            </a:r>
            <a:br>
              <a:rPr lang="th-TH" sz="3200" dirty="0" smtClean="0">
                <a:latin typeface="TH SarabunPSK" pitchFamily="34" charset="-34"/>
                <a:cs typeface="TH SarabunPSK" pitchFamily="34" charset="-34"/>
              </a:rPr>
            </a:br>
            <a:r>
              <a:rPr lang="th-TH" sz="3200" dirty="0" smtClean="0">
                <a:latin typeface="TH SarabunPSK" pitchFamily="34" charset="-34"/>
                <a:cs typeface="TH SarabunPSK" pitchFamily="34" charset="-34"/>
              </a:rPr>
              <a:t>กองแผนงานและสารสนเทศ สำนักงานประกันสังคม กระทรวงแรงงาน.(</a:t>
            </a:r>
            <a:r>
              <a:rPr lang="en-US" sz="3200" dirty="0" smtClean="0">
                <a:latin typeface="TH SarabunPSK" pitchFamily="34" charset="-34"/>
                <a:cs typeface="TH SarabunPSK" pitchFamily="34" charset="-34"/>
              </a:rPr>
              <a:t>2550</a:t>
            </a:r>
            <a:r>
              <a:rPr lang="th-TH" sz="3200" dirty="0" smtClean="0">
                <a:latin typeface="TH SarabunPSK" pitchFamily="34" charset="-34"/>
                <a:cs typeface="TH SarabunPSK" pitchFamily="34" charset="-34"/>
              </a:rPr>
              <a:t>).ระบบประกันสังคมในประเทศญี่ปุ่น (</a:t>
            </a:r>
            <a:r>
              <a:rPr lang="en-US" sz="3200" dirty="0" smtClean="0">
                <a:latin typeface="TH SarabunPSK" pitchFamily="34" charset="-34"/>
                <a:cs typeface="TH SarabunPSK" pitchFamily="34" charset="-34"/>
              </a:rPr>
              <a:t>Social Insurance System In Japan</a:t>
            </a:r>
            <a:r>
              <a:rPr lang="th-TH" sz="3200" dirty="0" smtClean="0">
                <a:latin typeface="TH SarabunPSK" pitchFamily="34" charset="-34"/>
                <a:cs typeface="TH SarabunPSK" pitchFamily="34" charset="-34"/>
              </a:rPr>
              <a:t>)</a:t>
            </a:r>
            <a:br>
              <a:rPr lang="th-TH" sz="3200" dirty="0" smtClean="0">
                <a:latin typeface="TH SarabunPSK" pitchFamily="34" charset="-34"/>
                <a:cs typeface="TH SarabunPSK" pitchFamily="34" charset="-34"/>
              </a:rPr>
            </a:br>
            <a:r>
              <a:rPr lang="en-US" sz="3200" dirty="0" smtClean="0">
                <a:latin typeface="TH SarabunPSK" pitchFamily="34" charset="-34"/>
                <a:cs typeface="TH SarabunPSK" pitchFamily="34" charset="-34"/>
                <a:hlinkClick r:id="rId2"/>
              </a:rPr>
              <a:t>http://kb.hsri.or.th/dspace/handle/123456789/1381</a:t>
            </a:r>
            <a:r>
              <a:rPr lang="en-US" sz="3200" dirty="0" smtClean="0">
                <a:latin typeface="TH SarabunPSK" pitchFamily="34" charset="-34"/>
                <a:cs typeface="TH SarabunPSK" pitchFamily="34" charset="-34"/>
              </a:rPr>
              <a:t/>
            </a:r>
            <a:br>
              <a:rPr lang="en-US" sz="3200" dirty="0" smtClean="0">
                <a:latin typeface="TH SarabunPSK" pitchFamily="34" charset="-34"/>
                <a:cs typeface="TH SarabunPSK" pitchFamily="34" charset="-34"/>
              </a:rPr>
            </a:br>
            <a:r>
              <a:rPr lang="en-US" sz="3200" dirty="0" smtClean="0">
                <a:latin typeface="TH SarabunPSK" pitchFamily="34" charset="-34"/>
                <a:cs typeface="TH SarabunPSK" pitchFamily="34" charset="-34"/>
                <a:hlinkClick r:id="rId3"/>
              </a:rPr>
              <a:t>http://www.cps.chula.ac.th/pop_info/thai/nop7/aging/policy11.html</a:t>
            </a:r>
            <a:r>
              <a:rPr lang="en-US" sz="3200" dirty="0" smtClean="0">
                <a:latin typeface="TH SarabunPSK" pitchFamily="34" charset="-34"/>
                <a:cs typeface="TH SarabunPSK" pitchFamily="34" charset="-34"/>
              </a:rPr>
              <a:t/>
            </a:r>
            <a:br>
              <a:rPr lang="en-US" sz="3200" dirty="0" smtClean="0">
                <a:latin typeface="TH SarabunPSK" pitchFamily="34" charset="-34"/>
                <a:cs typeface="TH SarabunPSK" pitchFamily="34" charset="-34"/>
              </a:rPr>
            </a:br>
            <a:r>
              <a:rPr lang="th-TH" sz="3200" dirty="0" smtClean="0">
                <a:latin typeface="TH SarabunPSK" pitchFamily="34" charset="-34"/>
                <a:cs typeface="TH SarabunPSK" pitchFamily="34" charset="-34"/>
              </a:rPr>
              <a:t>สืบค้นเมื่อวันที่ </a:t>
            </a:r>
            <a:r>
              <a:rPr lang="en-US" sz="3200" dirty="0" smtClean="0">
                <a:latin typeface="TH SarabunPSK" pitchFamily="34" charset="-34"/>
                <a:cs typeface="TH SarabunPSK" pitchFamily="34" charset="-34"/>
              </a:rPr>
              <a:t>20</a:t>
            </a:r>
            <a:r>
              <a:rPr lang="th-TH" sz="3200" dirty="0" smtClean="0">
                <a:latin typeface="TH SarabunPSK" pitchFamily="34" charset="-34"/>
                <a:cs typeface="TH SarabunPSK" pitchFamily="34" charset="-34"/>
              </a:rPr>
              <a:t> กรกฎาคม </a:t>
            </a:r>
            <a:r>
              <a:rPr lang="en-US" sz="3200" dirty="0" smtClean="0">
                <a:latin typeface="TH SarabunPSK" pitchFamily="34" charset="-34"/>
                <a:cs typeface="TH SarabunPSK" pitchFamily="34" charset="-34"/>
              </a:rPr>
              <a:t>2556</a:t>
            </a:r>
            <a:br>
              <a:rPr lang="en-US" sz="3200" dirty="0" smtClean="0">
                <a:latin typeface="TH SarabunPSK" pitchFamily="34" charset="-34"/>
                <a:cs typeface="TH SarabunPSK" pitchFamily="34" charset="-34"/>
              </a:rPr>
            </a:br>
            <a:r>
              <a:rPr lang="en-US" sz="3200" dirty="0" smtClean="0">
                <a:latin typeface="TH SarabunPSK" pitchFamily="34" charset="-34"/>
                <a:cs typeface="TH SarabunPSK" pitchFamily="34" charset="-34"/>
              </a:rPr>
              <a:t/>
            </a:r>
            <a:br>
              <a:rPr lang="en-US" sz="3200" dirty="0" smtClean="0">
                <a:latin typeface="TH SarabunPSK" pitchFamily="34" charset="-34"/>
                <a:cs typeface="TH SarabunPSK" pitchFamily="34" charset="-34"/>
              </a:rPr>
            </a:br>
            <a:endParaRPr lang="th-TH" sz="3200" dirty="0">
              <a:latin typeface="TH SarabunPSK" pitchFamily="34" charset="-34"/>
              <a:cs typeface="TH SarabunPSK" pitchFamily="34" charset="-34"/>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67544" y="2780928"/>
            <a:ext cx="8229600" cy="1143000"/>
          </a:xfrm>
        </p:spPr>
        <p:txBody>
          <a:bodyPr>
            <a:noAutofit/>
          </a:bodyPr>
          <a:lstStyle/>
          <a:p>
            <a:r>
              <a:rPr lang="th-TH" sz="4000" b="1" dirty="0" smtClean="0">
                <a:latin typeface="TH SarabunPSK" pitchFamily="34" charset="-34"/>
                <a:cs typeface="TH SarabunPSK" pitchFamily="34" charset="-34"/>
              </a:rPr>
              <a:t>สมาชิกกลุ่ม</a:t>
            </a:r>
            <a:r>
              <a:rPr lang="en-US" sz="3200" dirty="0" smtClean="0">
                <a:latin typeface="TH SarabunPSK" pitchFamily="34" charset="-34"/>
                <a:cs typeface="TH SarabunPSK" pitchFamily="34" charset="-34"/>
              </a:rPr>
              <a:t/>
            </a:r>
            <a:br>
              <a:rPr lang="en-US" sz="3200" dirty="0" smtClean="0">
                <a:latin typeface="TH SarabunPSK" pitchFamily="34" charset="-34"/>
                <a:cs typeface="TH SarabunPSK" pitchFamily="34" charset="-34"/>
              </a:rPr>
            </a:br>
            <a:r>
              <a:rPr lang="en-US" sz="3200" b="1" dirty="0" smtClean="0">
                <a:latin typeface="TH SarabunPSK" pitchFamily="34" charset="-34"/>
                <a:cs typeface="TH SarabunPSK" pitchFamily="34" charset="-34"/>
              </a:rPr>
              <a:t>1.</a:t>
            </a:r>
            <a:r>
              <a:rPr lang="th-TH" sz="3200" b="1" dirty="0" smtClean="0">
                <a:latin typeface="TH SarabunPSK" pitchFamily="34" charset="-34"/>
                <a:cs typeface="TH SarabunPSK" pitchFamily="34" charset="-34"/>
              </a:rPr>
              <a:t>) นางสาวกฤติยา ศรีดาธรรม   		รหัสนิสิต </a:t>
            </a:r>
            <a:r>
              <a:rPr lang="en-US" sz="3200" b="1" dirty="0" smtClean="0">
                <a:latin typeface="TH SarabunPSK" pitchFamily="34" charset="-34"/>
                <a:cs typeface="TH SarabunPSK" pitchFamily="34" charset="-34"/>
              </a:rPr>
              <a:t>54011410006</a:t>
            </a:r>
            <a:r>
              <a:rPr lang="en-US" sz="3200" dirty="0" smtClean="0">
                <a:latin typeface="TH SarabunPSK" pitchFamily="34" charset="-34"/>
                <a:cs typeface="TH SarabunPSK" pitchFamily="34" charset="-34"/>
              </a:rPr>
              <a:t/>
            </a:r>
            <a:br>
              <a:rPr lang="en-US" sz="3200" dirty="0" smtClean="0">
                <a:latin typeface="TH SarabunPSK" pitchFamily="34" charset="-34"/>
                <a:cs typeface="TH SarabunPSK" pitchFamily="34" charset="-34"/>
              </a:rPr>
            </a:br>
            <a:r>
              <a:rPr lang="en-US" sz="3200" b="1" dirty="0" smtClean="0">
                <a:latin typeface="TH SarabunPSK" pitchFamily="34" charset="-34"/>
                <a:cs typeface="TH SarabunPSK" pitchFamily="34" charset="-34"/>
              </a:rPr>
              <a:t>2.</a:t>
            </a:r>
            <a:r>
              <a:rPr lang="th-TH" sz="3200" b="1" dirty="0" smtClean="0">
                <a:latin typeface="TH SarabunPSK" pitchFamily="34" charset="-34"/>
                <a:cs typeface="TH SarabunPSK" pitchFamily="34" charset="-34"/>
              </a:rPr>
              <a:t>) นางสาวเพชรนภา สุพร  		รหัสนิสิต </a:t>
            </a:r>
            <a:r>
              <a:rPr lang="en-US" sz="3200" b="1" dirty="0" smtClean="0">
                <a:latin typeface="TH SarabunPSK" pitchFamily="34" charset="-34"/>
                <a:cs typeface="TH SarabunPSK" pitchFamily="34" charset="-34"/>
              </a:rPr>
              <a:t>54011410171</a:t>
            </a:r>
            <a:r>
              <a:rPr lang="en-US" sz="3200" dirty="0" smtClean="0">
                <a:latin typeface="TH SarabunPSK" pitchFamily="34" charset="-34"/>
                <a:cs typeface="TH SarabunPSK" pitchFamily="34" charset="-34"/>
              </a:rPr>
              <a:t/>
            </a:r>
            <a:br>
              <a:rPr lang="en-US" sz="3200" dirty="0" smtClean="0">
                <a:latin typeface="TH SarabunPSK" pitchFamily="34" charset="-34"/>
                <a:cs typeface="TH SarabunPSK" pitchFamily="34" charset="-34"/>
              </a:rPr>
            </a:br>
            <a:r>
              <a:rPr lang="en-US" sz="3200" b="1" dirty="0" smtClean="0">
                <a:latin typeface="TH SarabunPSK" pitchFamily="34" charset="-34"/>
                <a:cs typeface="TH SarabunPSK" pitchFamily="34" charset="-34"/>
              </a:rPr>
              <a:t>3.</a:t>
            </a:r>
            <a:r>
              <a:rPr lang="th-TH" sz="3200" b="1" dirty="0" smtClean="0">
                <a:latin typeface="TH SarabunPSK" pitchFamily="34" charset="-34"/>
                <a:cs typeface="TH SarabunPSK" pitchFamily="34" charset="-34"/>
              </a:rPr>
              <a:t>) นายวิรัตน์ รากทอง 			รหัสนิสิต </a:t>
            </a:r>
            <a:r>
              <a:rPr lang="en-US" sz="3200" b="1" dirty="0" smtClean="0">
                <a:latin typeface="TH SarabunPSK" pitchFamily="34" charset="-34"/>
                <a:cs typeface="TH SarabunPSK" pitchFamily="34" charset="-34"/>
              </a:rPr>
              <a:t>54011410175</a:t>
            </a:r>
            <a:r>
              <a:rPr lang="en-US" sz="3200" dirty="0" smtClean="0">
                <a:latin typeface="TH SarabunPSK" pitchFamily="34" charset="-34"/>
                <a:cs typeface="TH SarabunPSK" pitchFamily="34" charset="-34"/>
              </a:rPr>
              <a:t/>
            </a:r>
            <a:br>
              <a:rPr lang="en-US" sz="3200" dirty="0" smtClean="0">
                <a:latin typeface="TH SarabunPSK" pitchFamily="34" charset="-34"/>
                <a:cs typeface="TH SarabunPSK" pitchFamily="34" charset="-34"/>
              </a:rPr>
            </a:br>
            <a:r>
              <a:rPr lang="en-US" sz="3200" b="1" dirty="0" smtClean="0">
                <a:latin typeface="TH SarabunPSK" pitchFamily="34" charset="-34"/>
                <a:cs typeface="TH SarabunPSK" pitchFamily="34" charset="-34"/>
              </a:rPr>
              <a:t>4.</a:t>
            </a:r>
            <a:r>
              <a:rPr lang="th-TH" sz="3200" b="1" dirty="0" smtClean="0">
                <a:latin typeface="TH SarabunPSK" pitchFamily="34" charset="-34"/>
                <a:cs typeface="TH SarabunPSK" pitchFamily="34" charset="-34"/>
              </a:rPr>
              <a:t>) </a:t>
            </a:r>
            <a:r>
              <a:rPr lang="th-TH" sz="3200" b="1" dirty="0" err="1" smtClean="0">
                <a:latin typeface="TH SarabunPSK" pitchFamily="34" charset="-34"/>
                <a:cs typeface="TH SarabunPSK" pitchFamily="34" charset="-34"/>
              </a:rPr>
              <a:t>นางสาวมนัญญา</a:t>
            </a:r>
            <a:r>
              <a:rPr lang="th-TH" sz="3200" b="1" dirty="0" smtClean="0">
                <a:latin typeface="TH SarabunPSK" pitchFamily="34" charset="-34"/>
                <a:cs typeface="TH SarabunPSK" pitchFamily="34" charset="-34"/>
              </a:rPr>
              <a:t> ธรรมพณิชย์ 	รหัสนิสิต </a:t>
            </a:r>
            <a:r>
              <a:rPr lang="en-US" sz="3200" b="1" dirty="0" smtClean="0">
                <a:latin typeface="TH SarabunPSK" pitchFamily="34" charset="-34"/>
                <a:cs typeface="TH SarabunPSK" pitchFamily="34" charset="-34"/>
              </a:rPr>
              <a:t>54011410204</a:t>
            </a:r>
            <a:r>
              <a:rPr lang="en-US" sz="3200" dirty="0" smtClean="0">
                <a:latin typeface="TH SarabunPSK" pitchFamily="34" charset="-34"/>
                <a:cs typeface="TH SarabunPSK" pitchFamily="34" charset="-34"/>
              </a:rPr>
              <a:t/>
            </a:r>
            <a:br>
              <a:rPr lang="en-US" sz="3200" dirty="0" smtClean="0">
                <a:latin typeface="TH SarabunPSK" pitchFamily="34" charset="-34"/>
                <a:cs typeface="TH SarabunPSK" pitchFamily="34" charset="-34"/>
              </a:rPr>
            </a:br>
            <a:r>
              <a:rPr lang="en-US" sz="3200" b="1" dirty="0" smtClean="0">
                <a:latin typeface="TH SarabunPSK" pitchFamily="34" charset="-34"/>
                <a:cs typeface="TH SarabunPSK" pitchFamily="34" charset="-34"/>
              </a:rPr>
              <a:t>5.</a:t>
            </a:r>
            <a:r>
              <a:rPr lang="th-TH" sz="3200" b="1" dirty="0" smtClean="0">
                <a:latin typeface="TH SarabunPSK" pitchFamily="34" charset="-34"/>
                <a:cs typeface="TH SarabunPSK" pitchFamily="34" charset="-34"/>
              </a:rPr>
              <a:t>) นางสาวเวณุกา ชาติ</a:t>
            </a:r>
            <a:r>
              <a:rPr lang="th-TH" sz="3200" b="1" dirty="0" err="1" smtClean="0">
                <a:latin typeface="TH SarabunPSK" pitchFamily="34" charset="-34"/>
                <a:cs typeface="TH SarabunPSK" pitchFamily="34" charset="-34"/>
              </a:rPr>
              <a:t>สูญญา</a:t>
            </a:r>
            <a:r>
              <a:rPr lang="th-TH" sz="3200" b="1" dirty="0" smtClean="0">
                <a:latin typeface="TH SarabunPSK" pitchFamily="34" charset="-34"/>
                <a:cs typeface="TH SarabunPSK" pitchFamily="34" charset="-34"/>
              </a:rPr>
              <a:t> 		รหัสนิสิต </a:t>
            </a:r>
            <a:r>
              <a:rPr lang="en-US" sz="3200" b="1" dirty="0" smtClean="0">
                <a:latin typeface="TH SarabunPSK" pitchFamily="34" charset="-34"/>
                <a:cs typeface="TH SarabunPSK" pitchFamily="34" charset="-34"/>
              </a:rPr>
              <a:t>54011410211</a:t>
            </a:r>
            <a:r>
              <a:rPr lang="en-US" sz="3200" dirty="0" smtClean="0">
                <a:latin typeface="TH SarabunPSK" pitchFamily="34" charset="-34"/>
                <a:cs typeface="TH SarabunPSK" pitchFamily="34" charset="-34"/>
              </a:rPr>
              <a:t/>
            </a:r>
            <a:br>
              <a:rPr lang="en-US" sz="3200" dirty="0" smtClean="0">
                <a:latin typeface="TH SarabunPSK" pitchFamily="34" charset="-34"/>
                <a:cs typeface="TH SarabunPSK" pitchFamily="34" charset="-34"/>
              </a:rPr>
            </a:br>
            <a:r>
              <a:rPr lang="en-US" sz="3200" b="1" dirty="0" smtClean="0">
                <a:latin typeface="TH SarabunPSK" pitchFamily="34" charset="-34"/>
                <a:cs typeface="TH SarabunPSK" pitchFamily="34" charset="-34"/>
              </a:rPr>
              <a:t>6.</a:t>
            </a:r>
            <a:r>
              <a:rPr lang="th-TH" sz="3200" b="1" dirty="0" smtClean="0">
                <a:latin typeface="TH SarabunPSK" pitchFamily="34" charset="-34"/>
                <a:cs typeface="TH SarabunPSK" pitchFamily="34" charset="-34"/>
              </a:rPr>
              <a:t>) นางสาวอุมาริ</a:t>
            </a:r>
            <a:r>
              <a:rPr lang="th-TH" sz="3200" b="1" dirty="0" err="1" smtClean="0">
                <a:latin typeface="TH SarabunPSK" pitchFamily="34" charset="-34"/>
                <a:cs typeface="TH SarabunPSK" pitchFamily="34" charset="-34"/>
              </a:rPr>
              <a:t>นทร์</a:t>
            </a:r>
            <a:r>
              <a:rPr lang="th-TH" sz="3200" b="1" dirty="0" smtClean="0">
                <a:latin typeface="TH SarabunPSK" pitchFamily="34" charset="-34"/>
                <a:cs typeface="TH SarabunPSK" pitchFamily="34" charset="-34"/>
              </a:rPr>
              <a:t> </a:t>
            </a:r>
            <a:r>
              <a:rPr lang="th-TH" sz="3200" b="1" dirty="0" err="1" smtClean="0">
                <a:latin typeface="TH SarabunPSK" pitchFamily="34" charset="-34"/>
                <a:cs typeface="TH SarabunPSK" pitchFamily="34" charset="-34"/>
              </a:rPr>
              <a:t>บรร</a:t>
            </a:r>
            <a:r>
              <a:rPr lang="th-TH" sz="3200" b="1" dirty="0" smtClean="0">
                <a:latin typeface="TH SarabunPSK" pitchFamily="34" charset="-34"/>
                <a:cs typeface="TH SarabunPSK" pitchFamily="34" charset="-34"/>
              </a:rPr>
              <a:t>ดร 		รหัสนิสิต </a:t>
            </a:r>
            <a:r>
              <a:rPr lang="en-US" sz="3200" b="1" dirty="0" smtClean="0">
                <a:latin typeface="TH SarabunPSK" pitchFamily="34" charset="-34"/>
                <a:cs typeface="TH SarabunPSK" pitchFamily="34" charset="-34"/>
              </a:rPr>
              <a:t>54011410220</a:t>
            </a:r>
            <a:r>
              <a:rPr lang="en-US" sz="3200" dirty="0" smtClean="0">
                <a:latin typeface="TH SarabunPSK" pitchFamily="34" charset="-34"/>
                <a:cs typeface="TH SarabunPSK" pitchFamily="34" charset="-34"/>
              </a:rPr>
              <a:t/>
            </a:r>
            <a:br>
              <a:rPr lang="en-US" sz="3200" dirty="0" smtClean="0">
                <a:latin typeface="TH SarabunPSK" pitchFamily="34" charset="-34"/>
                <a:cs typeface="TH SarabunPSK" pitchFamily="34" charset="-34"/>
              </a:rPr>
            </a:br>
            <a:endParaRPr lang="th-TH" sz="3200" dirty="0">
              <a:latin typeface="TH SarabunPSK" pitchFamily="34" charset="-34"/>
              <a:cs typeface="TH SarabunPSK" pitchFamily="34" charset="-34"/>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ชื่อเรื่อง 3"/>
          <p:cNvSpPr>
            <a:spLocks noGrp="1"/>
          </p:cNvSpPr>
          <p:nvPr>
            <p:ph type="title"/>
          </p:nvPr>
        </p:nvSpPr>
        <p:spPr>
          <a:xfrm>
            <a:off x="467544" y="2564904"/>
            <a:ext cx="8229600" cy="1143000"/>
          </a:xfrm>
        </p:spPr>
        <p:txBody>
          <a:bodyPr>
            <a:noAutofit/>
          </a:bodyPr>
          <a:lstStyle/>
          <a:p>
            <a:pPr algn="l"/>
            <a:r>
              <a:rPr lang="th-TH" sz="2400" b="1" dirty="0" smtClean="0">
                <a:latin typeface="TH SarabunPSK" pitchFamily="34" charset="-34"/>
                <a:cs typeface="TH SarabunPSK" pitchFamily="34" charset="-34"/>
                <a:sym typeface="Wingdings"/>
              </a:rPr>
              <a:t> </a:t>
            </a:r>
            <a:r>
              <a:rPr lang="th-TH" sz="3600" b="1" dirty="0" smtClean="0">
                <a:latin typeface="TH SarabunPSK" pitchFamily="34" charset="-34"/>
                <a:cs typeface="TH SarabunPSK" pitchFamily="34" charset="-34"/>
              </a:rPr>
              <a:t>ความ</a:t>
            </a:r>
            <a:r>
              <a:rPr lang="th-TH" sz="3600" b="1" dirty="0">
                <a:latin typeface="TH SarabunPSK" pitchFamily="34" charset="-34"/>
                <a:cs typeface="TH SarabunPSK" pitchFamily="34" charset="-34"/>
              </a:rPr>
              <a:t>เป็นมาและการปฏิรูประบบสุขภาพของระบบหลักประกันสุขภาพในประเทศญี่ปุ่น</a:t>
            </a:r>
            <a:r>
              <a:rPr lang="en-US" sz="3600" dirty="0">
                <a:latin typeface="TH SarabunPSK" pitchFamily="34" charset="-34"/>
                <a:cs typeface="TH SarabunPSK" pitchFamily="34" charset="-34"/>
              </a:rPr>
              <a:t/>
            </a:r>
            <a:br>
              <a:rPr lang="en-US" sz="3600" dirty="0">
                <a:latin typeface="TH SarabunPSK" pitchFamily="34" charset="-34"/>
                <a:cs typeface="TH SarabunPSK" pitchFamily="34" charset="-34"/>
              </a:rPr>
            </a:br>
            <a:r>
              <a:rPr lang="th-TH" sz="2400" b="1" dirty="0" smtClean="0">
                <a:latin typeface="TH SarabunPSK" pitchFamily="34" charset="-34"/>
                <a:cs typeface="TH SarabunPSK" pitchFamily="34" charset="-34"/>
                <a:sym typeface="Wingdings"/>
              </a:rPr>
              <a:t></a:t>
            </a:r>
            <a:r>
              <a:rPr lang="th-TH" sz="3600" b="1" dirty="0" smtClean="0">
                <a:latin typeface="TH SarabunPSK" pitchFamily="34" charset="-34"/>
                <a:cs typeface="TH SarabunPSK" pitchFamily="34" charset="-34"/>
                <a:sym typeface="Wingdings"/>
              </a:rPr>
              <a:t>  </a:t>
            </a:r>
            <a:r>
              <a:rPr lang="th-TH" sz="3600" b="1" dirty="0" smtClean="0">
                <a:latin typeface="TH SarabunPSK" pitchFamily="34" charset="-34"/>
                <a:cs typeface="TH SarabunPSK" pitchFamily="34" charset="-34"/>
              </a:rPr>
              <a:t>การ</a:t>
            </a:r>
            <a:r>
              <a:rPr lang="th-TH" sz="3600" b="1" dirty="0">
                <a:latin typeface="TH SarabunPSK" pitchFamily="34" charset="-34"/>
                <a:cs typeface="TH SarabunPSK" pitchFamily="34" charset="-34"/>
              </a:rPr>
              <a:t>จัดการระบบหลักประกัน</a:t>
            </a:r>
            <a:r>
              <a:rPr lang="th-TH" sz="3600" b="1" dirty="0" smtClean="0">
                <a:latin typeface="TH SarabunPSK" pitchFamily="34" charset="-34"/>
                <a:cs typeface="TH SarabunPSK" pitchFamily="34" charset="-34"/>
              </a:rPr>
              <a:t>สุขภาพในประเทศญี่ปุ่น</a:t>
            </a:r>
            <a:r>
              <a:rPr lang="en-US" sz="3600" dirty="0">
                <a:latin typeface="TH SarabunPSK" pitchFamily="34" charset="-34"/>
                <a:cs typeface="TH SarabunPSK" pitchFamily="34" charset="-34"/>
              </a:rPr>
              <a:t/>
            </a:r>
            <a:br>
              <a:rPr lang="en-US" sz="3600" dirty="0">
                <a:latin typeface="TH SarabunPSK" pitchFamily="34" charset="-34"/>
                <a:cs typeface="TH SarabunPSK" pitchFamily="34" charset="-34"/>
              </a:rPr>
            </a:br>
            <a:r>
              <a:rPr lang="th-TH" sz="2400" b="1" dirty="0" smtClean="0">
                <a:latin typeface="TH SarabunPSK" pitchFamily="34" charset="-34"/>
                <a:cs typeface="TH SarabunPSK" pitchFamily="34" charset="-34"/>
                <a:sym typeface="Wingdings"/>
              </a:rPr>
              <a:t></a:t>
            </a:r>
            <a:r>
              <a:rPr lang="th-TH" sz="3600" b="1" dirty="0" smtClean="0">
                <a:latin typeface="TH SarabunPSK" pitchFamily="34" charset="-34"/>
                <a:cs typeface="TH SarabunPSK" pitchFamily="34" charset="-34"/>
                <a:sym typeface="Wingdings"/>
              </a:rPr>
              <a:t>  </a:t>
            </a:r>
            <a:r>
              <a:rPr lang="th-TH" sz="3600" b="1" dirty="0" smtClean="0">
                <a:latin typeface="TH SarabunPSK" pitchFamily="34" charset="-34"/>
                <a:cs typeface="TH SarabunPSK" pitchFamily="34" charset="-34"/>
              </a:rPr>
              <a:t>สิทธิประโยชน์ในระบบประกันสุขภาพ</a:t>
            </a:r>
            <a:r>
              <a:rPr lang="en-US" sz="3600" dirty="0">
                <a:latin typeface="TH SarabunPSK" pitchFamily="34" charset="-34"/>
                <a:cs typeface="TH SarabunPSK" pitchFamily="34" charset="-34"/>
              </a:rPr>
              <a:t/>
            </a:r>
            <a:br>
              <a:rPr lang="en-US" sz="3600" dirty="0">
                <a:latin typeface="TH SarabunPSK" pitchFamily="34" charset="-34"/>
                <a:cs typeface="TH SarabunPSK" pitchFamily="34" charset="-34"/>
              </a:rPr>
            </a:br>
            <a:r>
              <a:rPr lang="th-TH" sz="2400" b="1" dirty="0" smtClean="0">
                <a:latin typeface="TH SarabunPSK" pitchFamily="34" charset="-34"/>
                <a:cs typeface="TH SarabunPSK" pitchFamily="34" charset="-34"/>
                <a:sym typeface="Wingdings"/>
              </a:rPr>
              <a:t></a:t>
            </a:r>
            <a:r>
              <a:rPr lang="th-TH" sz="3200" b="1" dirty="0" smtClean="0">
                <a:latin typeface="TH SarabunPSK" pitchFamily="34" charset="-34"/>
                <a:cs typeface="TH SarabunPSK" pitchFamily="34" charset="-34"/>
                <a:sym typeface="Wingdings"/>
              </a:rPr>
              <a:t>  </a:t>
            </a:r>
            <a:r>
              <a:rPr lang="th-TH" sz="3600" b="1" dirty="0" smtClean="0">
                <a:latin typeface="TH SarabunPSK" pitchFamily="34" charset="-34"/>
                <a:cs typeface="TH SarabunPSK" pitchFamily="34" charset="-34"/>
              </a:rPr>
              <a:t>ปัญหาของระบบประกันสุขภาพ</a:t>
            </a:r>
            <a:r>
              <a:rPr lang="th-TH" sz="2400" b="1" dirty="0" smtClean="0">
                <a:latin typeface="TH SarabunPSK" pitchFamily="34" charset="-34"/>
                <a:cs typeface="TH SarabunPSK" pitchFamily="34" charset="-34"/>
                <a:sym typeface="Wingdings"/>
              </a:rPr>
              <a:t> </a:t>
            </a:r>
            <a:br>
              <a:rPr lang="th-TH" sz="2400" b="1" dirty="0" smtClean="0">
                <a:latin typeface="TH SarabunPSK" pitchFamily="34" charset="-34"/>
                <a:cs typeface="TH SarabunPSK" pitchFamily="34" charset="-34"/>
                <a:sym typeface="Wingdings"/>
              </a:rPr>
            </a:br>
            <a:r>
              <a:rPr lang="th-TH" sz="2400" b="1" dirty="0" smtClean="0">
                <a:latin typeface="TH SarabunPSK" pitchFamily="34" charset="-34"/>
                <a:cs typeface="TH SarabunPSK" pitchFamily="34" charset="-34"/>
                <a:sym typeface="Wingdings"/>
              </a:rPr>
              <a:t></a:t>
            </a:r>
            <a:r>
              <a:rPr lang="th-TH" sz="3600" b="1" dirty="0" smtClean="0">
                <a:latin typeface="TH SarabunPSK" pitchFamily="34" charset="-34"/>
                <a:cs typeface="TH SarabunPSK" pitchFamily="34" charset="-34"/>
                <a:sym typeface="Wingdings"/>
              </a:rPr>
              <a:t>  ข้อแตกต่างระหว่างหลักประกันสุขภาพในประเทศญี่ปุ่นกับ</a:t>
            </a:r>
            <a:r>
              <a:rPr lang="th-TH" sz="3600" b="1" dirty="0" smtClean="0">
                <a:latin typeface="TH SarabunPSK" pitchFamily="34" charset="-34"/>
                <a:cs typeface="TH SarabunPSK" pitchFamily="34" charset="-34"/>
              </a:rPr>
              <a:t>ระบบหลักประกันสุขภาพของไทย </a:t>
            </a:r>
            <a:r>
              <a:rPr lang="en-US" sz="3600" dirty="0">
                <a:latin typeface="TH SarabunPSK" pitchFamily="34" charset="-34"/>
                <a:cs typeface="TH SarabunPSK" pitchFamily="34" charset="-34"/>
              </a:rPr>
              <a:t/>
            </a:r>
            <a:br>
              <a:rPr lang="en-US" sz="3600" dirty="0">
                <a:latin typeface="TH SarabunPSK" pitchFamily="34" charset="-34"/>
                <a:cs typeface="TH SarabunPSK" pitchFamily="34" charset="-34"/>
              </a:rPr>
            </a:br>
            <a:endParaRPr lang="th-TH" sz="3600" dirty="0">
              <a:latin typeface="TH SarabunPSK" pitchFamily="34" charset="-34"/>
              <a:cs typeface="TH SarabunPSK" pitchFamily="34" charset="-34"/>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สี่เหลี่ยมผืนผ้า 2"/>
          <p:cNvSpPr/>
          <p:nvPr/>
        </p:nvSpPr>
        <p:spPr>
          <a:xfrm>
            <a:off x="395536" y="620688"/>
            <a:ext cx="8208912" cy="1080120"/>
          </a:xfrm>
          <a:prstGeom prst="rect">
            <a:avLst/>
          </a:prstGeom>
          <a:solidFill>
            <a:srgbClr val="FFFF66"/>
          </a:solidFill>
          <a:ln>
            <a:solidFill>
              <a:srgbClr val="FFC000"/>
            </a:solidFill>
          </a:ln>
          <a:scene3d>
            <a:camera prst="orthographicFront"/>
            <a:lightRig rig="threePt" dir="t"/>
          </a:scene3d>
          <a:sp3d>
            <a:bevelT w="165100" prst="coolSlant"/>
          </a:sp3d>
        </p:spPr>
        <p:style>
          <a:lnRef idx="1">
            <a:schemeClr val="accent5"/>
          </a:lnRef>
          <a:fillRef idx="2">
            <a:schemeClr val="accent5"/>
          </a:fillRef>
          <a:effectRef idx="1">
            <a:schemeClr val="accent5"/>
          </a:effectRef>
          <a:fontRef idx="minor">
            <a:schemeClr val="dk1"/>
          </a:fontRef>
        </p:style>
        <p:txBody>
          <a:bodyPr rtlCol="0" anchor="ctr"/>
          <a:lstStyle/>
          <a:p>
            <a:pPr algn="ctr"/>
            <a:endParaRPr lang="th-TH"/>
          </a:p>
        </p:txBody>
      </p:sp>
      <p:sp>
        <p:nvSpPr>
          <p:cNvPr id="2" name="ชื่อเรื่อง 1"/>
          <p:cNvSpPr>
            <a:spLocks noGrp="1"/>
          </p:cNvSpPr>
          <p:nvPr>
            <p:ph type="title"/>
          </p:nvPr>
        </p:nvSpPr>
        <p:spPr>
          <a:xfrm>
            <a:off x="539552" y="3501008"/>
            <a:ext cx="8229600" cy="1143000"/>
          </a:xfrm>
        </p:spPr>
        <p:txBody>
          <a:bodyPr>
            <a:noAutofit/>
          </a:bodyPr>
          <a:lstStyle/>
          <a:p>
            <a:pPr algn="l"/>
            <a:r>
              <a:rPr lang="th-TH" sz="3600" b="1" dirty="0">
                <a:latin typeface="TH SarabunPSK" pitchFamily="34" charset="-34"/>
                <a:cs typeface="TH SarabunPSK" pitchFamily="34" charset="-34"/>
              </a:rPr>
              <a:t>ความเป็นมาและการปฏิรูประบบสุขภาพของระบบหลักประกันสุขภาพในประเทศ</a:t>
            </a:r>
            <a:r>
              <a:rPr lang="th-TH" sz="3600" b="1" dirty="0" smtClean="0">
                <a:latin typeface="TH SarabunPSK" pitchFamily="34" charset="-34"/>
                <a:cs typeface="TH SarabunPSK" pitchFamily="34" charset="-34"/>
              </a:rPr>
              <a:t>ญี่ปุ่น</a:t>
            </a:r>
            <a:br>
              <a:rPr lang="th-TH" sz="3600" b="1" dirty="0" smtClean="0">
                <a:latin typeface="TH SarabunPSK" pitchFamily="34" charset="-34"/>
                <a:cs typeface="TH SarabunPSK" pitchFamily="34" charset="-34"/>
              </a:rPr>
            </a:br>
            <a:r>
              <a:rPr lang="th-TH" sz="3200" b="1" dirty="0" smtClean="0">
                <a:latin typeface="TH SarabunPSK" pitchFamily="34" charset="-34"/>
                <a:cs typeface="TH SarabunPSK" pitchFamily="34" charset="-34"/>
              </a:rPr>
              <a:t/>
            </a:r>
            <a:br>
              <a:rPr lang="th-TH" sz="3200" b="1" dirty="0" smtClean="0">
                <a:latin typeface="TH SarabunPSK" pitchFamily="34" charset="-34"/>
                <a:cs typeface="TH SarabunPSK" pitchFamily="34" charset="-34"/>
              </a:rPr>
            </a:br>
            <a:r>
              <a:rPr lang="th-TH" sz="3200" b="1" dirty="0" smtClean="0">
                <a:latin typeface="TH SarabunPSK" pitchFamily="34" charset="-34"/>
                <a:cs typeface="TH SarabunPSK" pitchFamily="34" charset="-34"/>
              </a:rPr>
              <a:t>ค.ศ. </a:t>
            </a:r>
            <a:r>
              <a:rPr lang="en-US" sz="3200" b="1" dirty="0" smtClean="0">
                <a:latin typeface="TH SarabunPSK" pitchFamily="34" charset="-34"/>
                <a:cs typeface="TH SarabunPSK" pitchFamily="34" charset="-34"/>
              </a:rPr>
              <a:t>1922</a:t>
            </a:r>
            <a:r>
              <a:rPr lang="en-US" sz="3200" dirty="0" smtClean="0">
                <a:latin typeface="TH SarabunPSK" pitchFamily="34" charset="-34"/>
                <a:cs typeface="TH SarabunPSK" pitchFamily="34" charset="-34"/>
              </a:rPr>
              <a:t>	</a:t>
            </a:r>
            <a:r>
              <a:rPr lang="th-TH" sz="3200" dirty="0" smtClean="0">
                <a:latin typeface="TH SarabunPSK" pitchFamily="34" charset="-34"/>
                <a:cs typeface="TH SarabunPSK" pitchFamily="34" charset="-34"/>
              </a:rPr>
              <a:t>(</a:t>
            </a:r>
            <a:r>
              <a:rPr lang="th-TH" sz="3200" dirty="0">
                <a:latin typeface="TH SarabunPSK" pitchFamily="34" charset="-34"/>
                <a:cs typeface="TH SarabunPSK" pitchFamily="34" charset="-34"/>
              </a:rPr>
              <a:t>ก่อนสงครามโลกครั้งที่ </a:t>
            </a:r>
            <a:r>
              <a:rPr lang="en-US" sz="3200" dirty="0">
                <a:latin typeface="TH SarabunPSK" pitchFamily="34" charset="-34"/>
                <a:cs typeface="TH SarabunPSK" pitchFamily="34" charset="-34"/>
              </a:rPr>
              <a:t>2</a:t>
            </a:r>
            <a:r>
              <a:rPr lang="th-TH" sz="3200" dirty="0">
                <a:latin typeface="TH SarabunPSK" pitchFamily="34" charset="-34"/>
                <a:cs typeface="TH SarabunPSK" pitchFamily="34" charset="-34"/>
              </a:rPr>
              <a:t>) ระบบประกันสุขภาพ</a:t>
            </a:r>
            <a:r>
              <a:rPr lang="th-TH" sz="3200" dirty="0" smtClean="0">
                <a:latin typeface="TH SarabunPSK" pitchFamily="34" charset="-34"/>
                <a:cs typeface="TH SarabunPSK" pitchFamily="34" charset="-34"/>
              </a:rPr>
              <a:t>ของ			ประเทศ</a:t>
            </a:r>
            <a:r>
              <a:rPr lang="th-TH" sz="3200" dirty="0">
                <a:latin typeface="TH SarabunPSK" pitchFamily="34" charset="-34"/>
                <a:cs typeface="TH SarabunPSK" pitchFamily="34" charset="-34"/>
              </a:rPr>
              <a:t>ญี่ปุ่นเริ่มต้นขึ้น</a:t>
            </a:r>
            <a:r>
              <a:rPr lang="en-US" sz="3200" dirty="0">
                <a:latin typeface="TH SarabunPSK" pitchFamily="34" charset="-34"/>
                <a:cs typeface="TH SarabunPSK" pitchFamily="34" charset="-34"/>
              </a:rPr>
              <a:t/>
            </a:r>
            <a:br>
              <a:rPr lang="en-US" sz="3200" dirty="0">
                <a:latin typeface="TH SarabunPSK" pitchFamily="34" charset="-34"/>
                <a:cs typeface="TH SarabunPSK" pitchFamily="34" charset="-34"/>
              </a:rPr>
            </a:br>
            <a:r>
              <a:rPr lang="th-TH" sz="3200" dirty="0">
                <a:latin typeface="TH SarabunPSK" pitchFamily="34" charset="-34"/>
                <a:cs typeface="TH SarabunPSK" pitchFamily="34" charset="-34"/>
              </a:rPr>
              <a:t>		</a:t>
            </a:r>
            <a:r>
              <a:rPr lang="th-TH" sz="3200" dirty="0" smtClean="0">
                <a:latin typeface="TH SarabunPSK" pitchFamily="34" charset="-34"/>
                <a:cs typeface="TH SarabunPSK" pitchFamily="34" charset="-34"/>
              </a:rPr>
              <a:t>    -</a:t>
            </a:r>
            <a:r>
              <a:rPr lang="th-TH" sz="3200" dirty="0">
                <a:latin typeface="TH SarabunPSK" pitchFamily="34" charset="-34"/>
                <a:cs typeface="TH SarabunPSK" pitchFamily="34" charset="-34"/>
              </a:rPr>
              <a:t>การจัดบริการให้กับลูกจ้างของภาคอุตสาหกรรม</a:t>
            </a:r>
            <a:r>
              <a:rPr lang="th-TH" sz="3200" dirty="0" smtClean="0">
                <a:latin typeface="TH SarabunPSK" pitchFamily="34" charset="-34"/>
                <a:cs typeface="TH SarabunPSK" pitchFamily="34" charset="-34"/>
              </a:rPr>
              <a:t>ใน		ลักษณะ</a:t>
            </a:r>
            <a:r>
              <a:rPr lang="th-TH" sz="3200" dirty="0">
                <a:latin typeface="TH SarabunPSK" pitchFamily="34" charset="-34"/>
                <a:cs typeface="TH SarabunPSK" pitchFamily="34" charset="-34"/>
              </a:rPr>
              <a:t>ของสวัสดิการ</a:t>
            </a:r>
            <a:r>
              <a:rPr lang="en-US" sz="3200" dirty="0">
                <a:latin typeface="TH SarabunPSK" pitchFamily="34" charset="-34"/>
                <a:cs typeface="TH SarabunPSK" pitchFamily="34" charset="-34"/>
              </a:rPr>
              <a:t/>
            </a:r>
            <a:br>
              <a:rPr lang="en-US" sz="3200" dirty="0">
                <a:latin typeface="TH SarabunPSK" pitchFamily="34" charset="-34"/>
                <a:cs typeface="TH SarabunPSK" pitchFamily="34" charset="-34"/>
              </a:rPr>
            </a:br>
            <a:r>
              <a:rPr lang="th-TH" sz="3200" b="1" dirty="0" smtClean="0">
                <a:latin typeface="TH SarabunPSK" pitchFamily="34" charset="-34"/>
                <a:cs typeface="TH SarabunPSK" pitchFamily="34" charset="-34"/>
              </a:rPr>
              <a:t>ค.ศ. </a:t>
            </a:r>
            <a:r>
              <a:rPr lang="en-US" sz="3200" b="1" dirty="0">
                <a:latin typeface="TH SarabunPSK" pitchFamily="34" charset="-34"/>
                <a:cs typeface="TH SarabunPSK" pitchFamily="34" charset="-34"/>
              </a:rPr>
              <a:t>1927</a:t>
            </a:r>
            <a:r>
              <a:rPr lang="en-US" sz="3200" dirty="0">
                <a:latin typeface="TH SarabunPSK" pitchFamily="34" charset="-34"/>
                <a:cs typeface="TH SarabunPSK" pitchFamily="34" charset="-34"/>
              </a:rPr>
              <a:t>	</a:t>
            </a:r>
            <a:r>
              <a:rPr lang="th-TH" sz="3200" dirty="0">
                <a:latin typeface="TH SarabunPSK" pitchFamily="34" charset="-34"/>
                <a:cs typeface="TH SarabunPSK" pitchFamily="34" charset="-34"/>
              </a:rPr>
              <a:t>เริ่มมีกฎหมายประกันสุขภาพ</a:t>
            </a:r>
            <a:r>
              <a:rPr lang="en-US" sz="3200" dirty="0">
                <a:latin typeface="TH SarabunPSK" pitchFamily="34" charset="-34"/>
                <a:cs typeface="TH SarabunPSK" pitchFamily="34" charset="-34"/>
              </a:rPr>
              <a:t/>
            </a:r>
            <a:br>
              <a:rPr lang="en-US" sz="3200" dirty="0">
                <a:latin typeface="TH SarabunPSK" pitchFamily="34" charset="-34"/>
                <a:cs typeface="TH SarabunPSK" pitchFamily="34" charset="-34"/>
              </a:rPr>
            </a:br>
            <a:r>
              <a:rPr lang="th-TH" sz="3200" dirty="0">
                <a:latin typeface="TH SarabunPSK" pitchFamily="34" charset="-34"/>
                <a:cs typeface="TH SarabunPSK" pitchFamily="34" charset="-34"/>
              </a:rPr>
              <a:t>		</a:t>
            </a:r>
            <a:r>
              <a:rPr lang="th-TH" sz="3200" dirty="0" smtClean="0">
                <a:latin typeface="TH SarabunPSK" pitchFamily="34" charset="-34"/>
                <a:cs typeface="TH SarabunPSK" pitchFamily="34" charset="-34"/>
              </a:rPr>
              <a:t>    -</a:t>
            </a:r>
            <a:r>
              <a:rPr lang="th-TH" sz="3200" dirty="0">
                <a:latin typeface="TH SarabunPSK" pitchFamily="34" charset="-34"/>
                <a:cs typeface="TH SarabunPSK" pitchFamily="34" charset="-34"/>
              </a:rPr>
              <a:t>เกิดจากการเคลื่อนไหวของแรงงาน ต้องการให้มี</a:t>
            </a:r>
            <a:r>
              <a:rPr lang="th-TH" sz="3200" dirty="0" smtClean="0">
                <a:latin typeface="TH SarabunPSK" pitchFamily="34" charset="-34"/>
                <a:cs typeface="TH SarabunPSK" pitchFamily="34" charset="-34"/>
              </a:rPr>
              <a:t>การ		ประกัน</a:t>
            </a:r>
            <a:r>
              <a:rPr lang="th-TH" sz="3200" dirty="0">
                <a:latin typeface="TH SarabunPSK" pitchFamily="34" charset="-34"/>
                <a:cs typeface="TH SarabunPSK" pitchFamily="34" charset="-34"/>
              </a:rPr>
              <a:t>สุขภาพแก่ลูกจ้างเป็นสำคัญ</a:t>
            </a:r>
            <a:r>
              <a:rPr lang="en-US" sz="3200" dirty="0">
                <a:latin typeface="TH SarabunPSK" pitchFamily="34" charset="-34"/>
                <a:cs typeface="TH SarabunPSK" pitchFamily="34" charset="-34"/>
              </a:rPr>
              <a:t/>
            </a:r>
            <a:br>
              <a:rPr lang="en-US" sz="3200" dirty="0">
                <a:latin typeface="TH SarabunPSK" pitchFamily="34" charset="-34"/>
                <a:cs typeface="TH SarabunPSK" pitchFamily="34" charset="-34"/>
              </a:rPr>
            </a:br>
            <a:r>
              <a:rPr lang="th-TH" sz="3200" dirty="0">
                <a:latin typeface="TH SarabunPSK" pitchFamily="34" charset="-34"/>
                <a:cs typeface="TH SarabunPSK" pitchFamily="34" charset="-34"/>
              </a:rPr>
              <a:t>		</a:t>
            </a:r>
            <a:r>
              <a:rPr lang="th-TH" sz="3200" dirty="0" smtClean="0">
                <a:latin typeface="TH SarabunPSK" pitchFamily="34" charset="-34"/>
                <a:cs typeface="TH SarabunPSK" pitchFamily="34" charset="-34"/>
              </a:rPr>
              <a:t>    -</a:t>
            </a:r>
            <a:r>
              <a:rPr lang="th-TH" sz="3200" dirty="0">
                <a:latin typeface="TH SarabunPSK" pitchFamily="34" charset="-34"/>
                <a:cs typeface="TH SarabunPSK" pitchFamily="34" charset="-34"/>
              </a:rPr>
              <a:t>รัฐขยายหลักประกันสุขภาพให้</a:t>
            </a:r>
            <a:r>
              <a:rPr lang="th-TH" sz="3200" dirty="0" smtClean="0">
                <a:latin typeface="TH SarabunPSK" pitchFamily="34" charset="-34"/>
                <a:cs typeface="TH SarabunPSK" pitchFamily="34" charset="-34"/>
              </a:rPr>
              <a:t>ภาคแรงงานในช่วง		สงครามโลก</a:t>
            </a:r>
            <a:r>
              <a:rPr lang="th-TH" sz="3200" dirty="0">
                <a:latin typeface="TH SarabunPSK" pitchFamily="34" charset="-34"/>
                <a:cs typeface="TH SarabunPSK" pitchFamily="34" charset="-34"/>
              </a:rPr>
              <a:t>ครั้งที่ </a:t>
            </a:r>
            <a:r>
              <a:rPr lang="en-US" sz="3200" dirty="0">
                <a:latin typeface="TH SarabunPSK" pitchFamily="34" charset="-34"/>
                <a:cs typeface="TH SarabunPSK" pitchFamily="34" charset="-34"/>
              </a:rPr>
              <a:t>2</a:t>
            </a:r>
            <a:r>
              <a:rPr lang="th-TH" sz="3200" dirty="0">
                <a:latin typeface="TH SarabunPSK" pitchFamily="34" charset="-34"/>
                <a:cs typeface="TH SarabunPSK" pitchFamily="34" charset="-34"/>
              </a:rPr>
              <a:t> </a:t>
            </a:r>
            <a:r>
              <a:rPr lang="en-US" sz="3200" dirty="0">
                <a:latin typeface="TH SarabunPSK" pitchFamily="34" charset="-34"/>
                <a:cs typeface="TH SarabunPSK" pitchFamily="34" charset="-34"/>
              </a:rPr>
              <a:t/>
            </a:r>
            <a:br>
              <a:rPr lang="en-US" sz="3200" dirty="0">
                <a:latin typeface="TH SarabunPSK" pitchFamily="34" charset="-34"/>
                <a:cs typeface="TH SarabunPSK" pitchFamily="34" charset="-34"/>
              </a:rPr>
            </a:br>
            <a:r>
              <a:rPr lang="en-US" sz="3200" dirty="0">
                <a:latin typeface="TH SarabunPSK" pitchFamily="34" charset="-34"/>
                <a:cs typeface="TH SarabunPSK" pitchFamily="34" charset="-34"/>
              </a:rPr>
              <a:t/>
            </a:r>
            <a:br>
              <a:rPr lang="en-US" sz="3200" dirty="0">
                <a:latin typeface="TH SarabunPSK" pitchFamily="34" charset="-34"/>
                <a:cs typeface="TH SarabunPSK" pitchFamily="34" charset="-34"/>
              </a:rPr>
            </a:br>
            <a:endParaRPr lang="th-TH" sz="3200" dirty="0">
              <a:latin typeface="TH SarabunPSK" pitchFamily="34" charset="-34"/>
              <a:cs typeface="TH SarabunPSK" pitchFamily="34" charset="-34"/>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67544" y="1700808"/>
            <a:ext cx="8229600" cy="1143000"/>
          </a:xfrm>
        </p:spPr>
        <p:txBody>
          <a:bodyPr>
            <a:noAutofit/>
          </a:bodyPr>
          <a:lstStyle/>
          <a:p>
            <a:pPr algn="l"/>
            <a:r>
              <a:rPr lang="th-TH" sz="3200" b="1" dirty="0">
                <a:latin typeface="TH SarabunPSK" pitchFamily="34" charset="-34"/>
                <a:cs typeface="TH SarabunPSK" pitchFamily="34" charset="-34"/>
              </a:rPr>
              <a:t>ค</a:t>
            </a:r>
            <a:r>
              <a:rPr lang="th-TH" sz="3200" b="1" dirty="0" smtClean="0">
                <a:latin typeface="TH SarabunPSK" pitchFamily="34" charset="-34"/>
                <a:cs typeface="TH SarabunPSK" pitchFamily="34" charset="-34"/>
              </a:rPr>
              <a:t>.ศ. </a:t>
            </a:r>
            <a:r>
              <a:rPr lang="en-US" sz="3200" b="1" dirty="0">
                <a:latin typeface="TH SarabunPSK" pitchFamily="34" charset="-34"/>
                <a:cs typeface="TH SarabunPSK" pitchFamily="34" charset="-34"/>
              </a:rPr>
              <a:t>1961</a:t>
            </a:r>
            <a:r>
              <a:rPr lang="en-US" sz="3200" dirty="0">
                <a:latin typeface="TH SarabunPSK" pitchFamily="34" charset="-34"/>
                <a:cs typeface="TH SarabunPSK" pitchFamily="34" charset="-34"/>
              </a:rPr>
              <a:t>	</a:t>
            </a:r>
            <a:r>
              <a:rPr lang="th-TH" sz="3200" dirty="0">
                <a:latin typeface="TH SarabunPSK" pitchFamily="34" charset="-34"/>
                <a:cs typeface="TH SarabunPSK" pitchFamily="34" charset="-34"/>
              </a:rPr>
              <a:t>มีการขยายระบบประกันสุขภาพให้กับประชาชนทุกคน</a:t>
            </a:r>
            <a:r>
              <a:rPr lang="en-US" sz="3200" dirty="0">
                <a:latin typeface="TH SarabunPSK" pitchFamily="34" charset="-34"/>
                <a:cs typeface="TH SarabunPSK" pitchFamily="34" charset="-34"/>
              </a:rPr>
              <a:t/>
            </a:r>
            <a:br>
              <a:rPr lang="en-US" sz="3200" dirty="0">
                <a:latin typeface="TH SarabunPSK" pitchFamily="34" charset="-34"/>
                <a:cs typeface="TH SarabunPSK" pitchFamily="34" charset="-34"/>
              </a:rPr>
            </a:br>
            <a:r>
              <a:rPr lang="th-TH" sz="3200" b="1" dirty="0" smtClean="0">
                <a:latin typeface="TH SarabunPSK" pitchFamily="34" charset="-34"/>
                <a:cs typeface="TH SarabunPSK" pitchFamily="34" charset="-34"/>
              </a:rPr>
              <a:t>ค.ศ. </a:t>
            </a:r>
            <a:r>
              <a:rPr lang="en-US" sz="3200" b="1" dirty="0">
                <a:latin typeface="TH SarabunPSK" pitchFamily="34" charset="-34"/>
                <a:cs typeface="TH SarabunPSK" pitchFamily="34" charset="-34"/>
              </a:rPr>
              <a:t>1984</a:t>
            </a:r>
            <a:r>
              <a:rPr lang="en-US" sz="3200" dirty="0">
                <a:latin typeface="TH SarabunPSK" pitchFamily="34" charset="-34"/>
                <a:cs typeface="TH SarabunPSK" pitchFamily="34" charset="-34"/>
              </a:rPr>
              <a:t>	</a:t>
            </a:r>
            <a:r>
              <a:rPr lang="th-TH" sz="3200" dirty="0">
                <a:latin typeface="TH SarabunPSK" pitchFamily="34" charset="-34"/>
                <a:cs typeface="TH SarabunPSK" pitchFamily="34" charset="-34"/>
              </a:rPr>
              <a:t>รัฐบาลวางหลักการสำคัญสำหรับการประกันสุขภาพ</a:t>
            </a:r>
            <a:r>
              <a:rPr lang="en-US" sz="3200" dirty="0">
                <a:latin typeface="TH SarabunPSK" pitchFamily="34" charset="-34"/>
                <a:cs typeface="TH SarabunPSK" pitchFamily="34" charset="-34"/>
              </a:rPr>
              <a:t/>
            </a:r>
            <a:br>
              <a:rPr lang="en-US" sz="3200" dirty="0">
                <a:latin typeface="TH SarabunPSK" pitchFamily="34" charset="-34"/>
                <a:cs typeface="TH SarabunPSK" pitchFamily="34" charset="-34"/>
              </a:rPr>
            </a:br>
            <a:r>
              <a:rPr lang="th-TH" sz="3200" dirty="0">
                <a:latin typeface="TH SarabunPSK" pitchFamily="34" charset="-34"/>
                <a:cs typeface="TH SarabunPSK" pitchFamily="34" charset="-34"/>
              </a:rPr>
              <a:t>		</a:t>
            </a:r>
            <a:r>
              <a:rPr lang="th-TH" sz="3200" dirty="0" smtClean="0">
                <a:latin typeface="TH SarabunPSK" pitchFamily="34" charset="-34"/>
                <a:cs typeface="TH SarabunPSK" pitchFamily="34" charset="-34"/>
              </a:rPr>
              <a:t>    -</a:t>
            </a:r>
            <a:r>
              <a:rPr lang="th-TH" sz="3200" dirty="0">
                <a:latin typeface="TH SarabunPSK" pitchFamily="34" charset="-34"/>
                <a:cs typeface="TH SarabunPSK" pitchFamily="34" charset="-34"/>
              </a:rPr>
              <a:t>รักษาระดับของรายจ่ายให้อยู่ในระดับที่เหมาะสม</a:t>
            </a:r>
            <a:r>
              <a:rPr lang="en-US" sz="3200" dirty="0">
                <a:latin typeface="TH SarabunPSK" pitchFamily="34" charset="-34"/>
                <a:cs typeface="TH SarabunPSK" pitchFamily="34" charset="-34"/>
              </a:rPr>
              <a:t/>
            </a:r>
            <a:br>
              <a:rPr lang="en-US" sz="3200" dirty="0">
                <a:latin typeface="TH SarabunPSK" pitchFamily="34" charset="-34"/>
                <a:cs typeface="TH SarabunPSK" pitchFamily="34" charset="-34"/>
              </a:rPr>
            </a:br>
            <a:r>
              <a:rPr lang="th-TH" sz="3200" dirty="0">
                <a:latin typeface="TH SarabunPSK" pitchFamily="34" charset="-34"/>
                <a:cs typeface="TH SarabunPSK" pitchFamily="34" charset="-34"/>
              </a:rPr>
              <a:t>		</a:t>
            </a:r>
            <a:r>
              <a:rPr lang="th-TH" sz="3200" dirty="0" smtClean="0">
                <a:latin typeface="TH SarabunPSK" pitchFamily="34" charset="-34"/>
                <a:cs typeface="TH SarabunPSK" pitchFamily="34" charset="-34"/>
              </a:rPr>
              <a:t>    -</a:t>
            </a:r>
            <a:r>
              <a:rPr lang="th-TH" sz="3200" dirty="0">
                <a:latin typeface="TH SarabunPSK" pitchFamily="34" charset="-34"/>
                <a:cs typeface="TH SarabunPSK" pitchFamily="34" charset="-34"/>
              </a:rPr>
              <a:t>ประชาชนเริ่มมีส่วนร่วมในการจ่าย </a:t>
            </a:r>
            <a:r>
              <a:rPr lang="en-US" sz="3200" dirty="0">
                <a:latin typeface="TH SarabunPSK" pitchFamily="34" charset="-34"/>
                <a:cs typeface="TH SarabunPSK" pitchFamily="34" charset="-34"/>
              </a:rPr>
              <a:t>10%</a:t>
            </a:r>
            <a:br>
              <a:rPr lang="en-US" sz="3200" dirty="0">
                <a:latin typeface="TH SarabunPSK" pitchFamily="34" charset="-34"/>
                <a:cs typeface="TH SarabunPSK" pitchFamily="34" charset="-34"/>
              </a:rPr>
            </a:br>
            <a:r>
              <a:rPr lang="en-US" sz="3200" dirty="0">
                <a:latin typeface="TH SarabunPSK" pitchFamily="34" charset="-34"/>
                <a:cs typeface="TH SarabunPSK" pitchFamily="34" charset="-34"/>
              </a:rPr>
              <a:t>		</a:t>
            </a:r>
            <a:r>
              <a:rPr lang="th-TH" sz="3200" dirty="0" smtClean="0">
                <a:latin typeface="TH SarabunPSK" pitchFamily="34" charset="-34"/>
                <a:cs typeface="TH SarabunPSK" pitchFamily="34" charset="-34"/>
              </a:rPr>
              <a:t>    -</a:t>
            </a:r>
            <a:r>
              <a:rPr lang="th-TH" sz="3200" dirty="0">
                <a:latin typeface="TH SarabunPSK" pitchFamily="34" charset="-34"/>
                <a:cs typeface="TH SarabunPSK" pitchFamily="34" charset="-34"/>
              </a:rPr>
              <a:t>เริ่มมีระบบบริการทางการแพทย์สำหรับผู้ที่เกษียณ</a:t>
            </a:r>
          </a:p>
        </p:txBody>
      </p:sp>
      <p:pic>
        <p:nvPicPr>
          <p:cNvPr id="3" name="รูปภาพ 2" descr="nhso2.jpg"/>
          <p:cNvPicPr>
            <a:picLocks noChangeAspect="1"/>
          </p:cNvPicPr>
          <p:nvPr/>
        </p:nvPicPr>
        <p:blipFill>
          <a:blip r:embed="rId2" cstate="print"/>
          <a:stretch>
            <a:fillRect/>
          </a:stretch>
        </p:blipFill>
        <p:spPr>
          <a:xfrm>
            <a:off x="2771800" y="3861048"/>
            <a:ext cx="3925464" cy="210311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สี่เหลี่ยมผืนผ้า 2"/>
          <p:cNvSpPr/>
          <p:nvPr/>
        </p:nvSpPr>
        <p:spPr>
          <a:xfrm>
            <a:off x="395536" y="764704"/>
            <a:ext cx="6984776" cy="1080120"/>
          </a:xfrm>
          <a:prstGeom prst="rect">
            <a:avLst/>
          </a:prstGeom>
          <a:solidFill>
            <a:srgbClr val="FFFF66"/>
          </a:solidFill>
          <a:ln>
            <a:solidFill>
              <a:srgbClr val="FFC000"/>
            </a:solidFill>
          </a:ln>
          <a:scene3d>
            <a:camera prst="orthographicFront"/>
            <a:lightRig rig="threePt" dir="t"/>
          </a:scene3d>
          <a:sp3d>
            <a:bevelT w="165100" prst="coolSlant"/>
          </a:sp3d>
        </p:spPr>
        <p:style>
          <a:lnRef idx="1">
            <a:schemeClr val="accent5"/>
          </a:lnRef>
          <a:fillRef idx="2">
            <a:schemeClr val="accent5"/>
          </a:fillRef>
          <a:effectRef idx="1">
            <a:schemeClr val="accent5"/>
          </a:effectRef>
          <a:fontRef idx="minor">
            <a:schemeClr val="dk1"/>
          </a:fontRef>
        </p:style>
        <p:txBody>
          <a:bodyPr rtlCol="0" anchor="ctr"/>
          <a:lstStyle/>
          <a:p>
            <a:pPr algn="ctr"/>
            <a:endParaRPr lang="th-TH"/>
          </a:p>
        </p:txBody>
      </p:sp>
      <p:sp>
        <p:nvSpPr>
          <p:cNvPr id="2" name="ชื่อเรื่อง 1"/>
          <p:cNvSpPr>
            <a:spLocks noGrp="1"/>
          </p:cNvSpPr>
          <p:nvPr>
            <p:ph type="title"/>
          </p:nvPr>
        </p:nvSpPr>
        <p:spPr>
          <a:xfrm>
            <a:off x="323528" y="3429000"/>
            <a:ext cx="8229600" cy="1143000"/>
          </a:xfrm>
        </p:spPr>
        <p:txBody>
          <a:bodyPr>
            <a:noAutofit/>
          </a:bodyPr>
          <a:lstStyle/>
          <a:p>
            <a:pPr algn="l"/>
            <a:r>
              <a:rPr lang="th-TH" sz="3600" b="1" dirty="0" smtClean="0">
                <a:latin typeface="TH SarabunPSK" pitchFamily="34" charset="-34"/>
                <a:cs typeface="TH SarabunPSK" pitchFamily="34" charset="-34"/>
              </a:rPr>
              <a:t>การจัดการระบบหลักประกันสุขภาพในประเทศญี่ปุ่น</a:t>
            </a:r>
            <a:r>
              <a:rPr lang="th-TH" sz="3200" dirty="0" smtClean="0">
                <a:latin typeface="TH SarabunPSK" pitchFamily="34" charset="-34"/>
                <a:cs typeface="TH SarabunPSK" pitchFamily="34" charset="-34"/>
              </a:rPr>
              <a:t/>
            </a:r>
            <a:br>
              <a:rPr lang="th-TH" sz="3200" dirty="0" smtClean="0">
                <a:latin typeface="TH SarabunPSK" pitchFamily="34" charset="-34"/>
                <a:cs typeface="TH SarabunPSK" pitchFamily="34" charset="-34"/>
              </a:rPr>
            </a:br>
            <a:r>
              <a:rPr lang="th-TH" sz="3200" dirty="0" smtClean="0">
                <a:latin typeface="TH SarabunPSK" pitchFamily="34" charset="-34"/>
                <a:cs typeface="TH SarabunPSK" pitchFamily="34" charset="-34"/>
              </a:rPr>
              <a:t>	</a:t>
            </a:r>
            <a:r>
              <a:rPr lang="th-TH" sz="3600" b="1" dirty="0" smtClean="0">
                <a:latin typeface="TH SarabunPSK" pitchFamily="34" charset="-34"/>
                <a:cs typeface="TH SarabunPSK" pitchFamily="34" charset="-34"/>
              </a:rPr>
              <a:t>(</a:t>
            </a:r>
            <a:r>
              <a:rPr lang="en-US" sz="3600" b="1" dirty="0" smtClean="0">
                <a:latin typeface="TH SarabunPSK" pitchFamily="34" charset="-34"/>
                <a:cs typeface="TH SarabunPSK" pitchFamily="34" charset="-34"/>
              </a:rPr>
              <a:t>Medical Care Insurance</a:t>
            </a:r>
            <a:r>
              <a:rPr lang="th-TH" sz="3600" b="1" dirty="0" smtClean="0">
                <a:latin typeface="TH SarabunPSK" pitchFamily="34" charset="-34"/>
                <a:cs typeface="TH SarabunPSK" pitchFamily="34" charset="-34"/>
              </a:rPr>
              <a:t>)</a:t>
            </a:r>
            <a:br>
              <a:rPr lang="th-TH" sz="3600" b="1" dirty="0" smtClean="0">
                <a:latin typeface="TH SarabunPSK" pitchFamily="34" charset="-34"/>
                <a:cs typeface="TH SarabunPSK" pitchFamily="34" charset="-34"/>
              </a:rPr>
            </a:br>
            <a:r>
              <a:rPr lang="th-TH" sz="3200" dirty="0" smtClean="0">
                <a:latin typeface="TH SarabunPSK" pitchFamily="34" charset="-34"/>
                <a:cs typeface="TH SarabunPSK" pitchFamily="34" charset="-34"/>
              </a:rPr>
              <a:t/>
            </a:r>
            <a:br>
              <a:rPr lang="th-TH" sz="3200" dirty="0" smtClean="0">
                <a:latin typeface="TH SarabunPSK" pitchFamily="34" charset="-34"/>
                <a:cs typeface="TH SarabunPSK" pitchFamily="34" charset="-34"/>
              </a:rPr>
            </a:br>
            <a:r>
              <a:rPr lang="th-TH" sz="3200" dirty="0" smtClean="0">
                <a:latin typeface="TH SarabunPSK" pitchFamily="34" charset="-34"/>
                <a:cs typeface="TH SarabunPSK" pitchFamily="34" charset="-34"/>
              </a:rPr>
              <a:t>-ที่ดำเนินการในปัจจุบัน มี </a:t>
            </a:r>
            <a:r>
              <a:rPr lang="en-US" sz="3200" dirty="0" smtClean="0">
                <a:latin typeface="TH SarabunPSK" pitchFamily="34" charset="-34"/>
                <a:cs typeface="TH SarabunPSK" pitchFamily="34" charset="-34"/>
              </a:rPr>
              <a:t>2</a:t>
            </a:r>
            <a:r>
              <a:rPr lang="th-TH" sz="3200" dirty="0" smtClean="0">
                <a:latin typeface="TH SarabunPSK" pitchFamily="34" charset="-34"/>
                <a:cs typeface="TH SarabunPSK" pitchFamily="34" charset="-34"/>
              </a:rPr>
              <a:t> ประเภทหลัก</a:t>
            </a:r>
            <a:br>
              <a:rPr lang="th-TH" sz="3200" dirty="0" smtClean="0">
                <a:latin typeface="TH SarabunPSK" pitchFamily="34" charset="-34"/>
                <a:cs typeface="TH SarabunPSK" pitchFamily="34" charset="-34"/>
              </a:rPr>
            </a:br>
            <a:r>
              <a:rPr lang="th-TH" sz="3200" dirty="0">
                <a:latin typeface="TH SarabunPSK" pitchFamily="34" charset="-34"/>
                <a:cs typeface="TH SarabunPSK" pitchFamily="34" charset="-34"/>
              </a:rPr>
              <a:t>	</a:t>
            </a:r>
            <a:r>
              <a:rPr lang="th-TH" sz="3200" dirty="0" smtClean="0">
                <a:latin typeface="TH SarabunPSK" pitchFamily="34" charset="-34"/>
                <a:cs typeface="TH SarabunPSK" pitchFamily="34" charset="-34"/>
                <a:sym typeface="Wingdings"/>
              </a:rPr>
              <a:t></a:t>
            </a:r>
            <a:r>
              <a:rPr lang="th-TH" sz="3200" dirty="0" smtClean="0">
                <a:latin typeface="TH SarabunPSK" pitchFamily="34" charset="-34"/>
                <a:cs typeface="TH SarabunPSK" pitchFamily="34" charset="-34"/>
              </a:rPr>
              <a:t>ระบบประกันสำหรับลูกจ้าง (</a:t>
            </a:r>
            <a:r>
              <a:rPr lang="en-US" sz="3200" dirty="0" smtClean="0">
                <a:latin typeface="TH SarabunPSK" pitchFamily="34" charset="-34"/>
                <a:cs typeface="TH SarabunPSK" pitchFamily="34" charset="-34"/>
              </a:rPr>
              <a:t>Employees’ based</a:t>
            </a:r>
            <a:r>
              <a:rPr lang="th-TH" sz="3200" dirty="0" smtClean="0">
                <a:latin typeface="TH SarabunPSK" pitchFamily="34" charset="-34"/>
                <a:cs typeface="TH SarabunPSK" pitchFamily="34" charset="-34"/>
              </a:rPr>
              <a:t>)</a:t>
            </a:r>
            <a:br>
              <a:rPr lang="th-TH" sz="3200" dirty="0" smtClean="0">
                <a:latin typeface="TH SarabunPSK" pitchFamily="34" charset="-34"/>
                <a:cs typeface="TH SarabunPSK" pitchFamily="34" charset="-34"/>
              </a:rPr>
            </a:br>
            <a:r>
              <a:rPr lang="th-TH" sz="3200" dirty="0">
                <a:latin typeface="TH SarabunPSK" pitchFamily="34" charset="-34"/>
                <a:cs typeface="TH SarabunPSK" pitchFamily="34" charset="-34"/>
              </a:rPr>
              <a:t>	</a:t>
            </a:r>
            <a:r>
              <a:rPr lang="th-TH" sz="3200" dirty="0" smtClean="0">
                <a:latin typeface="TH SarabunPSK" pitchFamily="34" charset="-34"/>
                <a:cs typeface="TH SarabunPSK" pitchFamily="34" charset="-34"/>
              </a:rPr>
              <a:t>-ระบบประกันสุขภาพที่ดำเนินการโดยรัฐบาล</a:t>
            </a:r>
            <a:r>
              <a:rPr lang="en-US" sz="3200" i="1" dirty="0">
                <a:latin typeface="TH SarabunPSK" pitchFamily="34" charset="-34"/>
                <a:cs typeface="TH SarabunPSK" pitchFamily="34" charset="-34"/>
              </a:rPr>
              <a:t> </a:t>
            </a:r>
            <a:r>
              <a:rPr lang="en-US" sz="3200" dirty="0">
                <a:latin typeface="TH SarabunPSK" pitchFamily="34" charset="-34"/>
                <a:cs typeface="TH SarabunPSK" pitchFamily="34" charset="-34"/>
              </a:rPr>
              <a:t>(Government managed Health Insurance) </a:t>
            </a:r>
            <a:r>
              <a:rPr lang="th-TH" sz="3200" dirty="0" smtClean="0">
                <a:latin typeface="TH SarabunPSK" pitchFamily="34" charset="-34"/>
                <a:cs typeface="TH SarabunPSK" pitchFamily="34" charset="-34"/>
              </a:rPr>
              <a:t/>
            </a:r>
            <a:br>
              <a:rPr lang="th-TH" sz="3200" dirty="0" smtClean="0">
                <a:latin typeface="TH SarabunPSK" pitchFamily="34" charset="-34"/>
                <a:cs typeface="TH SarabunPSK" pitchFamily="34" charset="-34"/>
              </a:rPr>
            </a:br>
            <a:r>
              <a:rPr lang="th-TH" sz="3200" dirty="0">
                <a:latin typeface="TH SarabunPSK" pitchFamily="34" charset="-34"/>
                <a:cs typeface="TH SarabunPSK" pitchFamily="34" charset="-34"/>
              </a:rPr>
              <a:t>	</a:t>
            </a:r>
            <a:r>
              <a:rPr lang="th-TH" sz="3200" dirty="0" smtClean="0">
                <a:latin typeface="TH SarabunPSK" pitchFamily="34" charset="-34"/>
                <a:cs typeface="TH SarabunPSK" pitchFamily="34" charset="-34"/>
              </a:rPr>
              <a:t>-ระบบประกันสุขภาพที่ดำเนินการโดยเอกชนแบบไม่หวังกำไร </a:t>
            </a:r>
            <a:r>
              <a:rPr lang="en-US" sz="3200" dirty="0">
                <a:latin typeface="TH SarabunPSK" pitchFamily="34" charset="-34"/>
                <a:cs typeface="TH SarabunPSK" pitchFamily="34" charset="-34"/>
              </a:rPr>
              <a:t>(Society managed Health Insurance) </a:t>
            </a:r>
            <a:r>
              <a:rPr lang="th-TH" sz="3200" dirty="0" smtClean="0">
                <a:latin typeface="TH SarabunPSK" pitchFamily="34" charset="-34"/>
                <a:cs typeface="TH SarabunPSK" pitchFamily="34" charset="-34"/>
              </a:rPr>
              <a:t/>
            </a:r>
            <a:br>
              <a:rPr lang="th-TH" sz="3200" dirty="0" smtClean="0">
                <a:latin typeface="TH SarabunPSK" pitchFamily="34" charset="-34"/>
                <a:cs typeface="TH SarabunPSK" pitchFamily="34" charset="-34"/>
              </a:rPr>
            </a:br>
            <a:r>
              <a:rPr lang="th-TH" sz="3200" dirty="0">
                <a:latin typeface="TH SarabunPSK" pitchFamily="34" charset="-34"/>
                <a:cs typeface="TH SarabunPSK" pitchFamily="34" charset="-34"/>
              </a:rPr>
              <a:t>	</a:t>
            </a:r>
            <a:r>
              <a:rPr lang="th-TH" sz="3200" dirty="0" smtClean="0">
                <a:latin typeface="TH SarabunPSK" pitchFamily="34" charset="-34"/>
                <a:cs typeface="TH SarabunPSK" pitchFamily="34" charset="-34"/>
                <a:sym typeface="Wingdings"/>
              </a:rPr>
              <a:t>ระบบประกันสุขภาพในชุมชน (</a:t>
            </a:r>
            <a:r>
              <a:rPr lang="en-US" sz="3200" dirty="0" smtClean="0">
                <a:latin typeface="TH SarabunPSK" pitchFamily="34" charset="-34"/>
                <a:cs typeface="TH SarabunPSK" pitchFamily="34" charset="-34"/>
                <a:sym typeface="Wingdings"/>
              </a:rPr>
              <a:t>Community</a:t>
            </a:r>
            <a:r>
              <a:rPr lang="th-TH" sz="3200" dirty="0" smtClean="0">
                <a:latin typeface="TH SarabunPSK" pitchFamily="34" charset="-34"/>
                <a:cs typeface="TH SarabunPSK" pitchFamily="34" charset="-34"/>
                <a:sym typeface="Wingdings"/>
              </a:rPr>
              <a:t>-</a:t>
            </a:r>
            <a:r>
              <a:rPr lang="en-US" sz="3200" dirty="0" smtClean="0">
                <a:latin typeface="TH SarabunPSK" pitchFamily="34" charset="-34"/>
                <a:cs typeface="TH SarabunPSK" pitchFamily="34" charset="-34"/>
                <a:sym typeface="Wingdings"/>
              </a:rPr>
              <a:t>based Insurance</a:t>
            </a:r>
            <a:r>
              <a:rPr lang="th-TH" sz="3200" dirty="0" smtClean="0">
                <a:latin typeface="TH SarabunPSK" pitchFamily="34" charset="-34"/>
                <a:cs typeface="TH SarabunPSK" pitchFamily="34" charset="-34"/>
                <a:sym typeface="Wingdings"/>
              </a:rPr>
              <a:t>)</a:t>
            </a:r>
            <a:r>
              <a:rPr lang="th-TH" sz="3200" dirty="0" smtClean="0">
                <a:latin typeface="TH SarabunPSK" pitchFamily="34" charset="-34"/>
                <a:cs typeface="TH SarabunPSK" pitchFamily="34" charset="-34"/>
              </a:rPr>
              <a:t/>
            </a:r>
            <a:br>
              <a:rPr lang="th-TH" sz="3200" dirty="0" smtClean="0">
                <a:latin typeface="TH SarabunPSK" pitchFamily="34" charset="-34"/>
                <a:cs typeface="TH SarabunPSK" pitchFamily="34" charset="-34"/>
              </a:rPr>
            </a:br>
            <a:r>
              <a:rPr lang="th-TH" sz="3200" dirty="0">
                <a:latin typeface="TH SarabunPSK" pitchFamily="34" charset="-34"/>
                <a:cs typeface="TH SarabunPSK" pitchFamily="34" charset="-34"/>
              </a:rPr>
              <a:t> </a:t>
            </a:r>
            <a:r>
              <a:rPr lang="th-TH" sz="3200" dirty="0" smtClean="0">
                <a:latin typeface="TH SarabunPSK" pitchFamily="34" charset="-34"/>
                <a:cs typeface="TH SarabunPSK" pitchFamily="34" charset="-34"/>
              </a:rPr>
              <a:t>   </a:t>
            </a:r>
            <a:br>
              <a:rPr lang="th-TH" sz="3200" dirty="0" smtClean="0">
                <a:latin typeface="TH SarabunPSK" pitchFamily="34" charset="-34"/>
                <a:cs typeface="TH SarabunPSK" pitchFamily="34" charset="-34"/>
              </a:rPr>
            </a:br>
            <a:endParaRPr lang="th-TH" sz="3200" dirty="0">
              <a:latin typeface="TH SarabunPSK" pitchFamily="34" charset="-34"/>
              <a:cs typeface="TH SarabunPSK" pitchFamily="34" charset="-34"/>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67544" y="1916832"/>
            <a:ext cx="8229600" cy="1143000"/>
          </a:xfrm>
        </p:spPr>
        <p:txBody>
          <a:bodyPr>
            <a:noAutofit/>
          </a:bodyPr>
          <a:lstStyle/>
          <a:p>
            <a:pPr algn="l"/>
            <a:r>
              <a:rPr lang="th-TH" sz="3200" dirty="0" smtClean="0">
                <a:latin typeface="TH SarabunPSK" pitchFamily="34" charset="-34"/>
                <a:cs typeface="TH SarabunPSK" pitchFamily="34" charset="-34"/>
              </a:rPr>
              <a:t/>
            </a:r>
            <a:br>
              <a:rPr lang="th-TH" sz="3200" dirty="0" smtClean="0">
                <a:latin typeface="TH SarabunPSK" pitchFamily="34" charset="-34"/>
                <a:cs typeface="TH SarabunPSK" pitchFamily="34" charset="-34"/>
              </a:rPr>
            </a:br>
            <a:r>
              <a:rPr lang="th-TH" sz="3200" dirty="0" smtClean="0">
                <a:latin typeface="TH SarabunPSK" pitchFamily="34" charset="-34"/>
                <a:cs typeface="TH SarabunPSK" pitchFamily="34" charset="-34"/>
              </a:rPr>
              <a:t> นอกจากนี้ </a:t>
            </a:r>
            <a:br>
              <a:rPr lang="th-TH" sz="3200" dirty="0" smtClean="0">
                <a:latin typeface="TH SarabunPSK" pitchFamily="34" charset="-34"/>
                <a:cs typeface="TH SarabunPSK" pitchFamily="34" charset="-34"/>
              </a:rPr>
            </a:br>
            <a:r>
              <a:rPr lang="th-TH" sz="3200" dirty="0" smtClean="0">
                <a:latin typeface="TH SarabunPSK" pitchFamily="34" charset="-34"/>
                <a:cs typeface="TH SarabunPSK" pitchFamily="34" charset="-34"/>
              </a:rPr>
              <a:t>-ยังมีประชาชน</a:t>
            </a:r>
            <a:r>
              <a:rPr lang="th-TH" sz="3200" dirty="0">
                <a:latin typeface="TH SarabunPSK" pitchFamily="34" charset="-34"/>
                <a:cs typeface="TH SarabunPSK" pitchFamily="34" charset="-34"/>
              </a:rPr>
              <a:t>ที่ประกอบอาชีพอิสระซึ่งเรียกว่า </a:t>
            </a:r>
            <a:r>
              <a:rPr lang="th-TH" sz="3200" dirty="0" smtClean="0">
                <a:latin typeface="TH SarabunPSK" pitchFamily="34" charset="-34"/>
                <a:cs typeface="TH SarabunPSK" pitchFamily="34" charset="-34"/>
              </a:rPr>
              <a:t/>
            </a:r>
            <a:br>
              <a:rPr lang="th-TH" sz="3200" dirty="0" smtClean="0">
                <a:latin typeface="TH SarabunPSK" pitchFamily="34" charset="-34"/>
                <a:cs typeface="TH SarabunPSK" pitchFamily="34" charset="-34"/>
              </a:rPr>
            </a:br>
            <a:r>
              <a:rPr lang="th-TH" sz="3200" u="sng" dirty="0" smtClean="0">
                <a:latin typeface="TH SarabunPSK" pitchFamily="34" charset="-34"/>
                <a:cs typeface="TH SarabunPSK" pitchFamily="34" charset="-34"/>
              </a:rPr>
              <a:t>ระบบประกัน</a:t>
            </a:r>
            <a:r>
              <a:rPr lang="th-TH" sz="3200" u="sng" dirty="0">
                <a:latin typeface="TH SarabunPSK" pitchFamily="34" charset="-34"/>
                <a:cs typeface="TH SarabunPSK" pitchFamily="34" charset="-34"/>
              </a:rPr>
              <a:t>สุขภาพแห่งชาติ (</a:t>
            </a:r>
            <a:r>
              <a:rPr lang="en-US" sz="3200" u="sng" dirty="0">
                <a:latin typeface="TH SarabunPSK" pitchFamily="34" charset="-34"/>
                <a:cs typeface="TH SarabunPSK" pitchFamily="34" charset="-34"/>
              </a:rPr>
              <a:t>National Health Insurance, NHI) </a:t>
            </a:r>
            <a:r>
              <a:rPr lang="th-TH" sz="3200" dirty="0">
                <a:latin typeface="TH SarabunPSK" pitchFamily="34" charset="-34"/>
                <a:cs typeface="TH SarabunPSK" pitchFamily="34" charset="-34"/>
              </a:rPr>
              <a:t/>
            </a:r>
            <a:br>
              <a:rPr lang="th-TH" sz="3200" dirty="0">
                <a:latin typeface="TH SarabunPSK" pitchFamily="34" charset="-34"/>
                <a:cs typeface="TH SarabunPSK" pitchFamily="34" charset="-34"/>
              </a:rPr>
            </a:br>
            <a:r>
              <a:rPr lang="th-TH" sz="3200" dirty="0" smtClean="0">
                <a:latin typeface="TH SarabunPSK" pitchFamily="34" charset="-34"/>
                <a:cs typeface="TH SarabunPSK" pitchFamily="34" charset="-34"/>
              </a:rPr>
              <a:t>-กลุ่มผู้สูงอายุ (70 ปี และมากกว่า และ 65 ปีที่ต้องนอนกับเตียง) ก็ อยู่ภายใต้ระบบ </a:t>
            </a:r>
            <a:r>
              <a:rPr lang="en-US" sz="3200" dirty="0" smtClean="0">
                <a:latin typeface="TH SarabunPSK" pitchFamily="34" charset="-34"/>
                <a:cs typeface="TH SarabunPSK" pitchFamily="34" charset="-34"/>
              </a:rPr>
              <a:t>NHI</a:t>
            </a:r>
            <a:r>
              <a:rPr lang="th-TH" sz="3200" dirty="0" smtClean="0">
                <a:latin typeface="TH SarabunPSK" pitchFamily="34" charset="-34"/>
                <a:cs typeface="TH SarabunPSK" pitchFamily="34" charset="-34"/>
              </a:rPr>
              <a:t/>
            </a:r>
            <a:br>
              <a:rPr lang="th-TH" sz="3200" dirty="0" smtClean="0">
                <a:latin typeface="TH SarabunPSK" pitchFamily="34" charset="-34"/>
                <a:cs typeface="TH SarabunPSK" pitchFamily="34" charset="-34"/>
              </a:rPr>
            </a:br>
            <a:r>
              <a:rPr lang="th-TH" sz="3200" dirty="0" smtClean="0">
                <a:latin typeface="TH SarabunPSK" pitchFamily="34" charset="-34"/>
                <a:cs typeface="TH SarabunPSK" pitchFamily="34" charset="-34"/>
              </a:rPr>
              <a:t>-กลุ่มที่เกษียณจากการทำ งานแล้วในทุกระบบจะโอนมาอยู่ภายในการดูแลของรัฐ (</a:t>
            </a:r>
            <a:r>
              <a:rPr lang="en-US" sz="3200" dirty="0" err="1" smtClean="0">
                <a:latin typeface="TH SarabunPSK" pitchFamily="34" charset="-34"/>
                <a:cs typeface="TH SarabunPSK" pitchFamily="34" charset="-34"/>
              </a:rPr>
              <a:t>Retiredperson</a:t>
            </a:r>
            <a:r>
              <a:rPr lang="en-US" sz="3200" dirty="0" smtClean="0">
                <a:latin typeface="TH SarabunPSK" pitchFamily="34" charset="-34"/>
                <a:cs typeface="TH SarabunPSK" pitchFamily="34" charset="-34"/>
              </a:rPr>
              <a:t> insurance) </a:t>
            </a:r>
            <a:endParaRPr lang="th-TH" sz="3200" dirty="0">
              <a:latin typeface="TH SarabunPSK" pitchFamily="34" charset="-34"/>
              <a:cs typeface="TH SarabunPSK" pitchFamily="34" charset="-34"/>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611560" y="1700808"/>
            <a:ext cx="8229600" cy="1143000"/>
          </a:xfrm>
        </p:spPr>
        <p:txBody>
          <a:bodyPr>
            <a:noAutofit/>
          </a:bodyPr>
          <a:lstStyle/>
          <a:p>
            <a:pPr algn="l"/>
            <a:r>
              <a:rPr lang="th-TH" sz="3200" dirty="0" smtClean="0">
                <a:latin typeface="TH SarabunPSK" pitchFamily="34" charset="-34"/>
                <a:cs typeface="TH SarabunPSK" pitchFamily="34" charset="-34"/>
              </a:rPr>
              <a:t>ระบบ</a:t>
            </a:r>
            <a:r>
              <a:rPr lang="th-TH" sz="3200" dirty="0">
                <a:latin typeface="TH SarabunPSK" pitchFamily="34" charset="-34"/>
                <a:cs typeface="TH SarabunPSK" pitchFamily="34" charset="-34"/>
              </a:rPr>
              <a:t>การให้บริการที่สนับสนุน</a:t>
            </a:r>
            <a:r>
              <a:rPr lang="th-TH" sz="3200" dirty="0" smtClean="0">
                <a:latin typeface="TH SarabunPSK" pitchFamily="34" charset="-34"/>
                <a:cs typeface="TH SarabunPSK" pitchFamily="34" charset="-34"/>
              </a:rPr>
              <a:t>โดยรัฐบาลกลาง</a:t>
            </a:r>
            <a:r>
              <a:rPr lang="th-TH" sz="3200" dirty="0">
                <a:latin typeface="TH SarabunPSK" pitchFamily="34" charset="-34"/>
                <a:cs typeface="TH SarabunPSK" pitchFamily="34" charset="-34"/>
              </a:rPr>
              <a:t>หรือรัฐบาลท้องถิ่น </a:t>
            </a:r>
            <a:r>
              <a:rPr lang="th-TH" sz="3200" dirty="0" smtClean="0">
                <a:latin typeface="TH SarabunPSK" pitchFamily="34" charset="-34"/>
                <a:cs typeface="TH SarabunPSK" pitchFamily="34" charset="-34"/>
              </a:rPr>
              <a:t/>
            </a:r>
            <a:br>
              <a:rPr lang="th-TH" sz="3200" dirty="0" smtClean="0">
                <a:latin typeface="TH SarabunPSK" pitchFamily="34" charset="-34"/>
                <a:cs typeface="TH SarabunPSK" pitchFamily="34" charset="-34"/>
              </a:rPr>
            </a:br>
            <a:r>
              <a:rPr lang="th-TH" sz="3200" dirty="0" smtClean="0">
                <a:latin typeface="TH SarabunPSK" pitchFamily="34" charset="-34"/>
                <a:cs typeface="TH SarabunPSK" pitchFamily="34" charset="-34"/>
              </a:rPr>
              <a:t> </a:t>
            </a:r>
            <a:br>
              <a:rPr lang="th-TH" sz="3200" dirty="0" smtClean="0">
                <a:latin typeface="TH SarabunPSK" pitchFamily="34" charset="-34"/>
                <a:cs typeface="TH SarabunPSK" pitchFamily="34" charset="-34"/>
              </a:rPr>
            </a:br>
            <a:r>
              <a:rPr lang="th-TH" sz="3200" dirty="0" smtClean="0">
                <a:latin typeface="TH SarabunPSK" pitchFamily="34" charset="-34"/>
                <a:cs typeface="TH SarabunPSK" pitchFamily="34" charset="-34"/>
              </a:rPr>
              <a:t>	-การ</a:t>
            </a:r>
            <a:r>
              <a:rPr lang="th-TH" sz="3200" dirty="0">
                <a:latin typeface="TH SarabunPSK" pitchFamily="34" charset="-34"/>
                <a:cs typeface="TH SarabunPSK" pitchFamily="34" charset="-34"/>
              </a:rPr>
              <a:t>ชดเชยของรัฐ (</a:t>
            </a:r>
            <a:r>
              <a:rPr lang="en-US" sz="3200" dirty="0">
                <a:latin typeface="TH SarabunPSK" pitchFamily="34" charset="-34"/>
                <a:cs typeface="TH SarabunPSK" pitchFamily="34" charset="-34"/>
              </a:rPr>
              <a:t>Compensation by the state) </a:t>
            </a:r>
            <a:r>
              <a:rPr lang="th-TH" sz="3200" dirty="0" smtClean="0">
                <a:latin typeface="TH SarabunPSK" pitchFamily="34" charset="-34"/>
                <a:cs typeface="TH SarabunPSK" pitchFamily="34" charset="-34"/>
              </a:rPr>
              <a:t/>
            </a:r>
            <a:br>
              <a:rPr lang="th-TH" sz="3200" dirty="0" smtClean="0">
                <a:latin typeface="TH SarabunPSK" pitchFamily="34" charset="-34"/>
                <a:cs typeface="TH SarabunPSK" pitchFamily="34" charset="-34"/>
              </a:rPr>
            </a:br>
            <a:r>
              <a:rPr lang="th-TH" sz="3200" dirty="0" smtClean="0">
                <a:latin typeface="TH SarabunPSK" pitchFamily="34" charset="-34"/>
                <a:cs typeface="TH SarabunPSK" pitchFamily="34" charset="-34"/>
              </a:rPr>
              <a:t>	-การป้องกันสำหรับ</a:t>
            </a:r>
            <a:r>
              <a:rPr lang="th-TH" sz="3200" dirty="0">
                <a:latin typeface="TH SarabunPSK" pitchFamily="34" charset="-34"/>
                <a:cs typeface="TH SarabunPSK" pitchFamily="34" charset="-34"/>
              </a:rPr>
              <a:t>สังคม (</a:t>
            </a:r>
            <a:r>
              <a:rPr lang="en-US" sz="3200" dirty="0">
                <a:latin typeface="TH SarabunPSK" pitchFamily="34" charset="-34"/>
                <a:cs typeface="TH SarabunPSK" pitchFamily="34" charset="-34"/>
              </a:rPr>
              <a:t>Social defense) </a:t>
            </a:r>
            <a:r>
              <a:rPr lang="th-TH" sz="3200" dirty="0">
                <a:latin typeface="TH SarabunPSK" pitchFamily="34" charset="-34"/>
                <a:cs typeface="TH SarabunPSK" pitchFamily="34" charset="-34"/>
              </a:rPr>
              <a:t/>
            </a:r>
            <a:br>
              <a:rPr lang="th-TH" sz="3200" dirty="0">
                <a:latin typeface="TH SarabunPSK" pitchFamily="34" charset="-34"/>
                <a:cs typeface="TH SarabunPSK" pitchFamily="34" charset="-34"/>
              </a:rPr>
            </a:br>
            <a:r>
              <a:rPr lang="th-TH" sz="3200" dirty="0">
                <a:latin typeface="TH SarabunPSK" pitchFamily="34" charset="-34"/>
                <a:cs typeface="TH SarabunPSK" pitchFamily="34" charset="-34"/>
              </a:rPr>
              <a:t>	</a:t>
            </a:r>
            <a:r>
              <a:rPr lang="th-TH" sz="3200" dirty="0" smtClean="0">
                <a:latin typeface="TH SarabunPSK" pitchFamily="34" charset="-34"/>
                <a:cs typeface="TH SarabunPSK" pitchFamily="34" charset="-34"/>
              </a:rPr>
              <a:t>-การให้หลักประกัน</a:t>
            </a:r>
            <a:r>
              <a:rPr lang="th-TH" sz="3200" dirty="0">
                <a:latin typeface="TH SarabunPSK" pitchFamily="34" charset="-34"/>
                <a:cs typeface="TH SarabunPSK" pitchFamily="34" charset="-34"/>
              </a:rPr>
              <a:t>ด้านรายได้ (</a:t>
            </a:r>
            <a:r>
              <a:rPr lang="en-US" sz="3200" dirty="0">
                <a:latin typeface="TH SarabunPSK" pitchFamily="34" charset="-34"/>
                <a:cs typeface="TH SarabunPSK" pitchFamily="34" charset="-34"/>
              </a:rPr>
              <a:t>Income security</a:t>
            </a:r>
            <a:r>
              <a:rPr lang="en-US" sz="3200" dirty="0" smtClean="0">
                <a:latin typeface="TH SarabunPSK" pitchFamily="34" charset="-34"/>
                <a:cs typeface="TH SarabunPSK" pitchFamily="34" charset="-34"/>
              </a:rPr>
              <a:t>)</a:t>
            </a:r>
            <a:endParaRPr lang="th-TH" sz="3200" dirty="0">
              <a:latin typeface="TH SarabunPSK" pitchFamily="34" charset="-34"/>
              <a:cs typeface="TH SarabunPSK" pitchFamily="34" charset="-34"/>
            </a:endParaRPr>
          </a:p>
        </p:txBody>
      </p:sp>
      <p:pic>
        <p:nvPicPr>
          <p:cNvPr id="3" name="รูปภาพ 2" descr="download.jpg"/>
          <p:cNvPicPr>
            <a:picLocks noChangeAspect="1"/>
          </p:cNvPicPr>
          <p:nvPr/>
        </p:nvPicPr>
        <p:blipFill>
          <a:blip r:embed="rId2" cstate="print"/>
          <a:stretch>
            <a:fillRect/>
          </a:stretch>
        </p:blipFill>
        <p:spPr>
          <a:xfrm>
            <a:off x="3059832" y="3717032"/>
            <a:ext cx="2808312" cy="2103523"/>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รูปภาพ 3" descr="cats-cllllrop.jpg"/>
          <p:cNvPicPr>
            <a:picLocks noChangeAspect="1"/>
          </p:cNvPicPr>
          <p:nvPr/>
        </p:nvPicPr>
        <p:blipFill>
          <a:blip r:embed="rId2" cstate="print"/>
          <a:stretch>
            <a:fillRect/>
          </a:stretch>
        </p:blipFill>
        <p:spPr>
          <a:xfrm>
            <a:off x="92970" y="188640"/>
            <a:ext cx="9051030" cy="648072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สี่เหลี่ยมผืนผ้า 2"/>
          <p:cNvSpPr/>
          <p:nvPr/>
        </p:nvSpPr>
        <p:spPr>
          <a:xfrm>
            <a:off x="395536" y="692696"/>
            <a:ext cx="8208912" cy="1080120"/>
          </a:xfrm>
          <a:prstGeom prst="rect">
            <a:avLst/>
          </a:prstGeom>
          <a:solidFill>
            <a:srgbClr val="FFFF66"/>
          </a:solidFill>
          <a:ln>
            <a:solidFill>
              <a:srgbClr val="FFC000"/>
            </a:solidFill>
          </a:ln>
          <a:scene3d>
            <a:camera prst="orthographicFront"/>
            <a:lightRig rig="threePt" dir="t"/>
          </a:scene3d>
          <a:sp3d>
            <a:bevelT w="165100" prst="coolSlant"/>
          </a:sp3d>
        </p:spPr>
        <p:style>
          <a:lnRef idx="1">
            <a:schemeClr val="accent5"/>
          </a:lnRef>
          <a:fillRef idx="2">
            <a:schemeClr val="accent5"/>
          </a:fillRef>
          <a:effectRef idx="1">
            <a:schemeClr val="accent5"/>
          </a:effectRef>
          <a:fontRef idx="minor">
            <a:schemeClr val="dk1"/>
          </a:fontRef>
        </p:style>
        <p:txBody>
          <a:bodyPr rtlCol="0" anchor="ctr"/>
          <a:lstStyle/>
          <a:p>
            <a:pPr algn="ctr"/>
            <a:endParaRPr lang="th-TH"/>
          </a:p>
        </p:txBody>
      </p:sp>
      <p:sp>
        <p:nvSpPr>
          <p:cNvPr id="2" name="ชื่อเรื่อง 1"/>
          <p:cNvSpPr>
            <a:spLocks noGrp="1"/>
          </p:cNvSpPr>
          <p:nvPr>
            <p:ph type="title"/>
          </p:nvPr>
        </p:nvSpPr>
        <p:spPr>
          <a:xfrm>
            <a:off x="467544" y="2924944"/>
            <a:ext cx="8229600" cy="1143000"/>
          </a:xfrm>
        </p:spPr>
        <p:txBody>
          <a:bodyPr>
            <a:noAutofit/>
          </a:bodyPr>
          <a:lstStyle/>
          <a:p>
            <a:pPr algn="l"/>
            <a:r>
              <a:rPr lang="th-TH" sz="3600" b="1" dirty="0" smtClean="0">
                <a:latin typeface="TH SarabunPSK" pitchFamily="34" charset="-34"/>
                <a:cs typeface="TH SarabunPSK" pitchFamily="34" charset="-34"/>
              </a:rPr>
              <a:t>ระบบบริการทางการแพทย์ของประเทศญี่ปุ่น(</a:t>
            </a:r>
            <a:r>
              <a:rPr lang="en-US" sz="3600" b="1" dirty="0" smtClean="0">
                <a:latin typeface="TH SarabunPSK" pitchFamily="34" charset="-34"/>
                <a:cs typeface="TH SarabunPSK" pitchFamily="34" charset="-34"/>
              </a:rPr>
              <a:t>Medical Care Delivery System</a:t>
            </a:r>
            <a:r>
              <a:rPr lang="th-TH" sz="3600" b="1" dirty="0" smtClean="0">
                <a:latin typeface="TH SarabunPSK" pitchFamily="34" charset="-34"/>
                <a:cs typeface="TH SarabunPSK" pitchFamily="34" charset="-34"/>
              </a:rPr>
              <a:t>)</a:t>
            </a:r>
            <a:br>
              <a:rPr lang="th-TH" sz="3600" b="1" dirty="0" smtClean="0">
                <a:latin typeface="TH SarabunPSK" pitchFamily="34" charset="-34"/>
                <a:cs typeface="TH SarabunPSK" pitchFamily="34" charset="-34"/>
              </a:rPr>
            </a:br>
            <a:r>
              <a:rPr lang="th-TH" sz="3600" dirty="0" smtClean="0">
                <a:latin typeface="TH SarabunPSK" pitchFamily="34" charset="-34"/>
                <a:cs typeface="TH SarabunPSK" pitchFamily="34" charset="-34"/>
              </a:rPr>
              <a:t/>
            </a:r>
            <a:br>
              <a:rPr lang="th-TH" sz="3600" dirty="0" smtClean="0">
                <a:latin typeface="TH SarabunPSK" pitchFamily="34" charset="-34"/>
                <a:cs typeface="TH SarabunPSK" pitchFamily="34" charset="-34"/>
              </a:rPr>
            </a:br>
            <a:r>
              <a:rPr lang="th-TH" sz="3200" dirty="0" smtClean="0">
                <a:latin typeface="TH SarabunPSK" pitchFamily="34" charset="-34"/>
                <a:cs typeface="TH SarabunPSK" pitchFamily="34" charset="-34"/>
              </a:rPr>
              <a:t>ตั้งอยู่บนพื้นฐาน </a:t>
            </a:r>
            <a:r>
              <a:rPr lang="en-US" sz="3200" dirty="0" smtClean="0">
                <a:latin typeface="TH SarabunPSK" pitchFamily="34" charset="-34"/>
                <a:cs typeface="TH SarabunPSK" pitchFamily="34" charset="-34"/>
              </a:rPr>
              <a:t>2</a:t>
            </a:r>
            <a:r>
              <a:rPr lang="th-TH" sz="3200" dirty="0" smtClean="0">
                <a:latin typeface="TH SarabunPSK" pitchFamily="34" charset="-34"/>
                <a:cs typeface="TH SarabunPSK" pitchFamily="34" charset="-34"/>
              </a:rPr>
              <a:t> ประการ</a:t>
            </a:r>
            <a:br>
              <a:rPr lang="th-TH" sz="3200" dirty="0" smtClean="0">
                <a:latin typeface="TH SarabunPSK" pitchFamily="34" charset="-34"/>
                <a:cs typeface="TH SarabunPSK" pitchFamily="34" charset="-34"/>
              </a:rPr>
            </a:br>
            <a:r>
              <a:rPr lang="en-US" sz="3200" dirty="0" smtClean="0">
                <a:latin typeface="TH SarabunPSK" pitchFamily="34" charset="-34"/>
                <a:cs typeface="TH SarabunPSK" pitchFamily="34" charset="-34"/>
              </a:rPr>
              <a:t>	1.</a:t>
            </a:r>
            <a:r>
              <a:rPr lang="th-TH" sz="3200" dirty="0" smtClean="0">
                <a:latin typeface="TH SarabunPSK" pitchFamily="34" charset="-34"/>
                <a:cs typeface="TH SarabunPSK" pitchFamily="34" charset="-34"/>
              </a:rPr>
              <a:t>มีอิสระในการตั้งสถานพยาบาล(</a:t>
            </a:r>
            <a:r>
              <a:rPr lang="en-US" sz="3200" dirty="0" smtClean="0">
                <a:latin typeface="TH SarabunPSK" pitchFamily="34" charset="-34"/>
                <a:cs typeface="TH SarabunPSK" pitchFamily="34" charset="-34"/>
              </a:rPr>
              <a:t>Free establishment</a:t>
            </a:r>
            <a:r>
              <a:rPr lang="th-TH" sz="3200" dirty="0" smtClean="0">
                <a:latin typeface="TH SarabunPSK" pitchFamily="34" charset="-34"/>
                <a:cs typeface="TH SarabunPSK" pitchFamily="34" charset="-34"/>
              </a:rPr>
              <a:t>)</a:t>
            </a:r>
            <a:br>
              <a:rPr lang="th-TH" sz="3200" dirty="0" smtClean="0">
                <a:latin typeface="TH SarabunPSK" pitchFamily="34" charset="-34"/>
                <a:cs typeface="TH SarabunPSK" pitchFamily="34" charset="-34"/>
              </a:rPr>
            </a:br>
            <a:r>
              <a:rPr lang="en-US" sz="3200" dirty="0" smtClean="0">
                <a:latin typeface="TH SarabunPSK" pitchFamily="34" charset="-34"/>
                <a:cs typeface="TH SarabunPSK" pitchFamily="34" charset="-34"/>
              </a:rPr>
              <a:t>	2.</a:t>
            </a:r>
            <a:r>
              <a:rPr lang="th-TH" sz="3200" dirty="0" smtClean="0">
                <a:latin typeface="TH SarabunPSK" pitchFamily="34" charset="-34"/>
                <a:cs typeface="TH SarabunPSK" pitchFamily="34" charset="-34"/>
              </a:rPr>
              <a:t>มีทางเลือกอิสระขอประชาชน</a:t>
            </a:r>
            <a:br>
              <a:rPr lang="th-TH" sz="3200" dirty="0" smtClean="0">
                <a:latin typeface="TH SarabunPSK" pitchFamily="34" charset="-34"/>
                <a:cs typeface="TH SarabunPSK" pitchFamily="34" charset="-34"/>
              </a:rPr>
            </a:br>
            <a:r>
              <a:rPr lang="th-TH" sz="3200" dirty="0" smtClean="0">
                <a:latin typeface="TH SarabunPSK" pitchFamily="34" charset="-34"/>
                <a:cs typeface="TH SarabunPSK" pitchFamily="34" charset="-34"/>
              </a:rPr>
              <a:t/>
            </a:r>
            <a:br>
              <a:rPr lang="th-TH" sz="3200" dirty="0" smtClean="0">
                <a:latin typeface="TH SarabunPSK" pitchFamily="34" charset="-34"/>
                <a:cs typeface="TH SarabunPSK" pitchFamily="34" charset="-34"/>
              </a:rPr>
            </a:br>
            <a:r>
              <a:rPr lang="en-US" sz="3200" dirty="0" smtClean="0">
                <a:latin typeface="TH SarabunPSK" pitchFamily="34" charset="-34"/>
                <a:cs typeface="TH SarabunPSK" pitchFamily="34" charset="-34"/>
              </a:rPr>
              <a:t>**</a:t>
            </a:r>
            <a:r>
              <a:rPr lang="th-TH" sz="3200" dirty="0" smtClean="0">
                <a:latin typeface="TH SarabunPSK" pitchFamily="34" charset="-34"/>
                <a:cs typeface="TH SarabunPSK" pitchFamily="34" charset="-34"/>
              </a:rPr>
              <a:t> การจัดบริการอยู่ภายใต้กฎหมาย </a:t>
            </a:r>
            <a:r>
              <a:rPr lang="en-US" sz="3200" dirty="0" smtClean="0">
                <a:latin typeface="TH SarabunPSK" pitchFamily="34" charset="-34"/>
                <a:cs typeface="TH SarabunPSK" pitchFamily="34" charset="-34"/>
              </a:rPr>
              <a:t>3 </a:t>
            </a:r>
            <a:r>
              <a:rPr lang="th-TH" sz="3200" dirty="0" smtClean="0">
                <a:latin typeface="TH SarabunPSK" pitchFamily="34" charset="-34"/>
                <a:cs typeface="TH SarabunPSK" pitchFamily="34" charset="-34"/>
              </a:rPr>
              <a:t>ฉบับ</a:t>
            </a:r>
            <a:br>
              <a:rPr lang="th-TH" sz="3200" dirty="0" smtClean="0">
                <a:latin typeface="TH SarabunPSK" pitchFamily="34" charset="-34"/>
                <a:cs typeface="TH SarabunPSK" pitchFamily="34" charset="-34"/>
              </a:rPr>
            </a:br>
            <a:r>
              <a:rPr lang="th-TH" sz="3200" dirty="0" smtClean="0">
                <a:latin typeface="TH SarabunPSK" pitchFamily="34" charset="-34"/>
                <a:cs typeface="TH SarabunPSK" pitchFamily="34" charset="-34"/>
              </a:rPr>
              <a:t>	-กฎหมายสถานพยาบาล</a:t>
            </a:r>
            <a:br>
              <a:rPr lang="th-TH" sz="3200" dirty="0" smtClean="0">
                <a:latin typeface="TH SarabunPSK" pitchFamily="34" charset="-34"/>
                <a:cs typeface="TH SarabunPSK" pitchFamily="34" charset="-34"/>
              </a:rPr>
            </a:br>
            <a:r>
              <a:rPr lang="th-TH" sz="3200" dirty="0" smtClean="0">
                <a:latin typeface="TH SarabunPSK" pitchFamily="34" charset="-34"/>
                <a:cs typeface="TH SarabunPSK" pitchFamily="34" charset="-34"/>
              </a:rPr>
              <a:t>	-กฎหมายประกอบวิชาชีพของแพทย์และ</a:t>
            </a:r>
            <a:r>
              <a:rPr lang="th-TH" sz="3200" dirty="0" err="1" smtClean="0">
                <a:latin typeface="TH SarabunPSK" pitchFamily="34" charset="-34"/>
                <a:cs typeface="TH SarabunPSK" pitchFamily="34" charset="-34"/>
              </a:rPr>
              <a:t>ทันตแพทย์</a:t>
            </a:r>
            <a:r>
              <a:rPr lang="th-TH" sz="3200" dirty="0" smtClean="0">
                <a:latin typeface="TH SarabunPSK" pitchFamily="34" charset="-34"/>
                <a:cs typeface="TH SarabunPSK" pitchFamily="34" charset="-34"/>
              </a:rPr>
              <a:t/>
            </a:r>
            <a:br>
              <a:rPr lang="th-TH" sz="3200" dirty="0" smtClean="0">
                <a:latin typeface="TH SarabunPSK" pitchFamily="34" charset="-34"/>
                <a:cs typeface="TH SarabunPSK" pitchFamily="34" charset="-34"/>
              </a:rPr>
            </a:br>
            <a:r>
              <a:rPr lang="th-TH" sz="3200" dirty="0" smtClean="0">
                <a:latin typeface="TH SarabunPSK" pitchFamily="34" charset="-34"/>
                <a:cs typeface="TH SarabunPSK" pitchFamily="34" charset="-34"/>
              </a:rPr>
              <a:t>	-กฎหมายควบคุมสถานพยาบาล</a:t>
            </a:r>
            <a:endParaRPr lang="th-TH" sz="3600" dirty="0">
              <a:latin typeface="TH SarabunPSK" pitchFamily="34" charset="-34"/>
              <a:cs typeface="TH SarabunPSK" pitchFamily="34" charset="-34"/>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ชุดรูปแบบของ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386</TotalTime>
  <Words>247</Words>
  <Application>Microsoft Office PowerPoint</Application>
  <PresentationFormat>On-screen Show (4:3)</PresentationFormat>
  <Paragraphs>49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ชุดรูปแบบของ Office</vt:lpstr>
      <vt:lpstr>ระบบหลักประกันสุขภาพในประเทศญี่ปุ่น </vt:lpstr>
      <vt:lpstr> ความเป็นมาและการปฏิรูประบบสุขภาพของระบบหลักประกันสุขภาพในประเทศญี่ปุ่น   การจัดการระบบหลักประกันสุขภาพในประเทศญี่ปุ่น   สิทธิประโยชน์ในระบบประกันสุขภาพ   ปัญหาของระบบประกันสุขภาพ    ข้อแตกต่างระหว่างหลักประกันสุขภาพในประเทศญี่ปุ่นกับระบบหลักประกันสุขภาพของไทย  </vt:lpstr>
      <vt:lpstr>ความเป็นมาและการปฏิรูประบบสุขภาพของระบบหลักประกันสุขภาพในประเทศญี่ปุ่น  ค.ศ. 1922 (ก่อนสงครามโลกครั้งที่ 2) ระบบประกันสุขภาพของ   ประเทศญี่ปุ่นเริ่มต้นขึ้น       -การจัดบริการให้กับลูกจ้างของภาคอุตสาหกรรมใน  ลักษณะของสวัสดิการ ค.ศ. 1927 เริ่มมีกฎหมายประกันสุขภาพ       -เกิดจากการเคลื่อนไหวของแรงงาน ต้องการให้มีการ  ประกันสุขภาพแก่ลูกจ้างเป็นสำคัญ       -รัฐขยายหลักประกันสุขภาพให้ภาคแรงงานในช่วง  สงครามโลกครั้งที่ 2   </vt:lpstr>
      <vt:lpstr>ค.ศ. 1961 มีการขยายระบบประกันสุขภาพให้กับประชาชนทุกคน ค.ศ. 1984 รัฐบาลวางหลักการสำคัญสำหรับการประกันสุขภาพ       -รักษาระดับของรายจ่ายให้อยู่ในระดับที่เหมาะสม       -ประชาชนเริ่มมีส่วนร่วมในการจ่าย 10%       -เริ่มมีระบบบริการทางการแพทย์สำหรับผู้ที่เกษียณ</vt:lpstr>
      <vt:lpstr>การจัดการระบบหลักประกันสุขภาพในประเทศญี่ปุ่น  (Medical Care Insurance)  -ที่ดำเนินการในปัจจุบัน มี 2 ประเภทหลัก  ระบบประกันสำหรับลูกจ้าง (Employees’ based)  -ระบบประกันสุขภาพที่ดำเนินการโดยรัฐบาล (Government managed Health Insurance)   -ระบบประกันสุขภาพที่ดำเนินการโดยเอกชนแบบไม่หวังกำไร (Society managed Health Insurance)   ระบบประกันสุขภาพในชุมชน (Community-based Insurance)      </vt:lpstr>
      <vt:lpstr>  นอกจากนี้  -ยังมีประชาชนที่ประกอบอาชีพอิสระซึ่งเรียกว่า  ระบบประกันสุขภาพแห่งชาติ (National Health Insurance, NHI)  -กลุ่มผู้สูงอายุ (70 ปี และมากกว่า และ 65 ปีที่ต้องนอนกับเตียง) ก็ อยู่ภายใต้ระบบ NHI -กลุ่มที่เกษียณจากการทำ งานแล้วในทุกระบบจะโอนมาอยู่ภายในการดูแลของรัฐ (Retiredperson insurance) </vt:lpstr>
      <vt:lpstr>ระบบการให้บริการที่สนับสนุนโดยรัฐบาลกลางหรือรัฐบาลท้องถิ่น     -การชดเชยของรัฐ (Compensation by the state)   -การป้องกันสำหรับสังคม (Social defense)   -การให้หลักประกันด้านรายได้ (Income security)</vt:lpstr>
      <vt:lpstr>Slide 8</vt:lpstr>
      <vt:lpstr>ระบบบริการทางการแพทย์ของประเทศญี่ปุ่น(Medical Care Delivery System)  ตั้งอยู่บนพื้นฐาน 2 ประการ  1.มีอิสระในการตั้งสถานพยาบาล(Free establishment)  2.มีทางเลือกอิสระขอประชาชน  ** การจัดบริการอยู่ภายใต้กฎหมาย 3 ฉบับ  -กฎหมายสถานพยาบาล  -กฎหมายประกอบวิชาชีพของแพทย์และทันตแพทย์  -กฎหมายควบคุมสถานพยาบาล</vt:lpstr>
      <vt:lpstr>สถานพยาบาล  มี 3 ประเภทหลัก 1.โรงพยาบาล (Hospital) -20 เตียงขึ้นไป 2.คลินิก(Clinic) –ไม่เกิน 20 เตียง 3.ผดุงครรภ์(Maternity Clinic) –น้อยกว่า 10 เตียง</vt:lpstr>
      <vt:lpstr>ผู้ให้บริการ  -มีทั้งหมด 17 ประเภท -ทุกประเภทได้รับใบประกอบวิชาชีพภายใต้การควบคุมของกฎหมาย **บุคลากรที่ขาดแคลนและจำเป็นต้องมีการผลิตเพิ่มคือ “พยาบาล”   </vt:lpstr>
      <vt:lpstr>สิทธิประโยชน์ในระบบประกันสุขภาพ    -การได้รับบริการทางการแพทย์ (Benefits in kind)   -การได้รับชดเชยคืนสำหรับบริการที่มีราคาแพง (reimbursement benefits for high-cost medical care)  -การได้รับเงินชดเชยสำหรับการเจ็บป่วยและบาดเจ็บ (Sickness and injury allowance)  -การได้รับเงินชดเชยการคลอด (Maternity allowance)  -การได้รับเงินชดเชยการดูแลบุตร (Maternity and child-care lump sum allowance)  -การได้รับเงินชดเชยการจัดงานศพ (Burial or funeral expense)  -ค่าเดินทาง (Transportation costs)</vt:lpstr>
      <vt:lpstr>ปัญหาของระบบประกันสุขภาพ  -สัดส่วนผู้สูงอายุมากขึ้น -ค่าใช้จ่ายด้านบริการทางการแพทย์เพิ่มขึ้นอย่างรวดเร็วและเพิ่มเร็วกว่าการเพิ่มของรายได้ประชาชาติ -ขาดการเกื้อหนุนและการกระจายความเสี่ยงระหว่างระบบประกันต่างๆ -ความซ้ำซ้อนของบริการ   </vt:lpstr>
      <vt:lpstr>ข้อแตกต่างระหว่างหลักประกันสุขภาพในประเทศญี่ปุ่นกับระบบหลักประกันสุขภาพของไทย</vt:lpstr>
      <vt:lpstr>Slide 15</vt:lpstr>
      <vt:lpstr>Slide 16</vt:lpstr>
      <vt:lpstr>แหล่งอ้างอิง  กองแผนงานและสารสนเทศ สำนักงานประกันสังคม กระทรวงแรงงาน.(2550).ระบบประกันสังคมในประเทศญี่ปุ่น (Social Insurance System In Japan) http://kb.hsri.or.th/dspace/handle/123456789/1381 http://www.cps.chula.ac.th/pop_info/thai/nop7/aging/policy11.html สืบค้นเมื่อวันที่ 20 กรกฎาคม 2556  </vt:lpstr>
      <vt:lpstr>สมาชิกกลุ่ม 1.) นางสาวกฤติยา ศรีดาธรรม     รหัสนิสิต 54011410006 2.) นางสาวเพชรนภา สุพร    รหัสนิสิต 54011410171 3.) นายวิรัตน์ รากทอง    รหัสนิสิต 54011410175 4.) นางสาวมนัญญา ธรรมพณิชย์  รหัสนิสิต 54011410204 5.) นางสาวเวณุกา ชาติสูญญา   รหัสนิสิต 54011410211 6.) นางสาวอุมารินทร์ บรรดร   รหัสนิสิต 54011410220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ภาพนิ่ง 1</dc:title>
  <dc:creator>mk12</dc:creator>
  <cp:lastModifiedBy>Softworld</cp:lastModifiedBy>
  <cp:revision>65</cp:revision>
  <dcterms:created xsi:type="dcterms:W3CDTF">2013-07-23T15:46:22Z</dcterms:created>
  <dcterms:modified xsi:type="dcterms:W3CDTF">2013-07-25T17:46:44Z</dcterms:modified>
</cp:coreProperties>
</file>