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4" r:id="rId6"/>
    <p:sldId id="273" r:id="rId7"/>
    <p:sldId id="272" r:id="rId8"/>
    <p:sldId id="271" r:id="rId9"/>
    <p:sldId id="270" r:id="rId10"/>
    <p:sldId id="268" r:id="rId11"/>
    <p:sldId id="269" r:id="rId12"/>
    <p:sldId id="261" r:id="rId13"/>
    <p:sldId id="266" r:id="rId14"/>
    <p:sldId id="267" r:id="rId15"/>
    <p:sldId id="276" r:id="rId16"/>
    <p:sldId id="262" r:id="rId17"/>
    <p:sldId id="263" r:id="rId18"/>
    <p:sldId id="275" r:id="rId19"/>
    <p:sldId id="264" r:id="rId20"/>
    <p:sldId id="265" r:id="rId21"/>
    <p:sldId id="277" r:id="rId22"/>
    <p:sldId id="278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CC"/>
    <a:srgbClr val="333333"/>
    <a:srgbClr val="CC3300"/>
    <a:srgbClr val="4D4D4D"/>
    <a:srgbClr val="1C1C1C"/>
    <a:srgbClr val="009999"/>
    <a:srgbClr val="777777"/>
    <a:srgbClr val="666699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8125-AE09-4025-A9D3-94885232BEB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69BDF-07A3-4665-9DBC-034950D2BA8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50024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69BDF-07A3-4665-9DBC-034950D2BA81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0422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2886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4904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5499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0713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2927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8355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0331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184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1996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5671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60320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D365-11F4-4ABD-9D19-3D8A5DD2B917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70A9-F388-4348-9D7F-901FC0B234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0199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839484" cy="247474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th-TH" sz="7200" b="1" dirty="0" smtClean="0"/>
              <a:t>ระบบประกันสุขภาพ</a:t>
            </a:r>
            <a:r>
              <a:rPr lang="th-TH" sz="5400" b="1" dirty="0" smtClean="0"/>
              <a:t/>
            </a:r>
            <a:br>
              <a:rPr lang="th-TH" sz="5400" b="1" dirty="0" smtClean="0"/>
            </a:br>
            <a:r>
              <a:rPr lang="th-TH" sz="7200" b="1" dirty="0" smtClean="0"/>
              <a:t>ประเทศ</a:t>
            </a:r>
            <a:r>
              <a:rPr lang="th-TH" sz="9600" b="1" dirty="0" smtClean="0">
                <a:solidFill>
                  <a:srgbClr val="0070C0"/>
                </a:solidFill>
              </a:rPr>
              <a:t>ไต้หวัน</a:t>
            </a:r>
            <a:endParaRPr lang="th-TH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8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5760639"/>
          </a:xfrm>
        </p:spPr>
        <p:txBody>
          <a:bodyPr/>
          <a:lstStyle/>
          <a:p>
            <a:r>
              <a:rPr lang="th-TH" dirty="0">
                <a:solidFill>
                  <a:srgbClr val="333333"/>
                </a:solidFill>
              </a:rPr>
              <a:t>เมื่อหันมามองประเทศไทย ซึ่งมีถึง 3 กองทุน คือ กองทุนประกันสังคม กองทุนสวัสดิการข้าราชการ และกองทุนหลักประกันสุขภาพถ้วนหน้า โดยเฉพาะกองทุนหลักประกันสุขภาพฯ รัฐเป็นผู้จ่าย 100% แต่ได้รับงบประมาณเพียง 1 แสนล้านบาท ไม่มีอัตราร่วมจ่าย ยกเว้นผู้ป่วยไตวายที่เลือกใช้บริการฟอกเลือด โดยมีการร่วมจ่าย 500 บาทต่อครั้ง และต้องจ่ายเพิ่มเติมกรณีขอใช้บริการเกินสิทธิประโยชน์ เช่น ห้องพิเศษ </a:t>
            </a:r>
          </a:p>
        </p:txBody>
      </p:sp>
    </p:spTree>
    <p:extLst>
      <p:ext uri="{BB962C8B-B14F-4D97-AF65-F5344CB8AC3E}">
        <p14:creationId xmlns="" xmlns:p14="http://schemas.microsoft.com/office/powerpoint/2010/main" val="5513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976663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333333"/>
                </a:solidFill>
              </a:rPr>
              <a:t>ใน</a:t>
            </a:r>
            <a:r>
              <a:rPr lang="th-TH" dirty="0">
                <a:solidFill>
                  <a:srgbClr val="333333"/>
                </a:solidFill>
              </a:rPr>
              <a:t>ส่วนของระบบการบริการนั้น โรงพยาบาลในไต้หวัน 85% เป็นโรงพยาบาลเอกชนและมูลนิธิ มีโรงพยาบาลที่เป็นของภาครัฐเพียง 15% เท่านั้น มีจำนวนเตียงที่มีรองรับผู้ป่วยทั้งหมด 127,667 เตียง </a:t>
            </a:r>
            <a:r>
              <a:rPr lang="th-TH" dirty="0" smtClean="0">
                <a:solidFill>
                  <a:srgbClr val="333333"/>
                </a:solidFill>
              </a:rPr>
              <a:t>ส่วน</a:t>
            </a:r>
            <a:r>
              <a:rPr lang="th-TH" dirty="0">
                <a:solidFill>
                  <a:srgbClr val="333333"/>
                </a:solidFill>
              </a:rPr>
              <a:t>บุคลากรด้านสาธารณสุขไต้หวันจำกัดการผลิตแพทย์ โดยผลิตไม่เกินปีละ 1,300 คน มีการต่อทะเบียนวิชาชีพทุก 6 ปี โรงพยาบาลจะทำสัญญากับแพทย์ที่มีใบประกอบโรคศิลปะ โดยที่แพทย์สามารถทำงานได้เฉพาะในโรงพยาบาลแห่งนั้นเท่านั้น ซึ่งทั้งระบบไต้หวันมีแพทย์ 50,000 คน เป็นแพทย์เฉพาะ</a:t>
            </a:r>
            <a:r>
              <a:rPr lang="th-TH" dirty="0" smtClean="0">
                <a:solidFill>
                  <a:srgbClr val="333333"/>
                </a:solidFill>
              </a:rPr>
              <a:t>ทาง </a:t>
            </a:r>
            <a:r>
              <a:rPr lang="th-TH" dirty="0">
                <a:solidFill>
                  <a:srgbClr val="333333"/>
                </a:solidFill>
              </a:rPr>
              <a:t>14,964 </a:t>
            </a:r>
            <a:r>
              <a:rPr lang="th-TH" dirty="0" smtClean="0">
                <a:solidFill>
                  <a:srgbClr val="333333"/>
                </a:solidFill>
              </a:rPr>
              <a:t>คน</a:t>
            </a:r>
          </a:p>
          <a:p>
            <a:endParaRPr lang="th-TH" dirty="0"/>
          </a:p>
          <a:p>
            <a:pPr marL="0" indent="0" algn="r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="" xmlns:p14="http://schemas.microsoft.com/office/powerpoint/2010/main" val="11302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57356" y="1571612"/>
            <a:ext cx="6500858" cy="4929222"/>
          </a:xfrm>
        </p:spPr>
        <p:txBody>
          <a:bodyPr>
            <a:normAutofit/>
          </a:bodyPr>
          <a:lstStyle/>
          <a:p>
            <a:r>
              <a:rPr lang="th-TH" dirty="0">
                <a:cs typeface="+mj-cs"/>
              </a:rPr>
              <a:t> </a:t>
            </a:r>
            <a:r>
              <a:rPr lang="th-TH" dirty="0">
                <a:solidFill>
                  <a:srgbClr val="333333"/>
                </a:solidFill>
                <a:cs typeface="+mj-cs"/>
              </a:rPr>
              <a:t>ขณะที่ไทยมีแพทย์เพียง 26,000 คน แพทย์เฉพาะทาง 22.5% ซึ่งการกระจายแพทย์อย่างเหมาะสมและจำนวนแพทย์ต่อจำนวนประชากรที่พอเหมาะ ทำให้ไต้หวันไม่มีปัญหาขาดแคลนแพทย์ หรือปัญหาสมองไหลเนื่องจากไม่มีความแตกต่างมากนักระหว่างแพทย์โรงพยาบาลเอกชนและแพทย์โรงพยาบาล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รัฐ</a:t>
            </a:r>
          </a:p>
          <a:p>
            <a:endParaRPr lang="th-TH" dirty="0" smtClean="0">
              <a:solidFill>
                <a:srgbClr val="333333"/>
              </a:solidFill>
            </a:endParaRPr>
          </a:p>
          <a:p>
            <a:pPr lvl="7"/>
            <a:r>
              <a:rPr lang="th-TH" sz="2800" dirty="0" smtClean="0">
                <a:solidFill>
                  <a:srgbClr val="333333"/>
                </a:solidFill>
                <a:latin typeface="Angsana New" pitchFamily="18" charset="-34"/>
                <a:cs typeface="Angsana New" pitchFamily="18" charset="-34"/>
              </a:rPr>
              <a:t>นพ.พี</a:t>
            </a:r>
            <a:r>
              <a:rPr lang="th-TH" sz="2800" dirty="0" err="1" smtClean="0">
                <a:solidFill>
                  <a:srgbClr val="333333"/>
                </a:solidFill>
                <a:latin typeface="Angsana New" pitchFamily="18" charset="-34"/>
                <a:cs typeface="Angsana New" pitchFamily="18" charset="-34"/>
              </a:rPr>
              <a:t>รพล</a:t>
            </a:r>
            <a:r>
              <a:rPr lang="th-TH" sz="2800" dirty="0" smtClean="0">
                <a:solidFill>
                  <a:srgbClr val="333333"/>
                </a:solidFill>
                <a:latin typeface="Angsana New" pitchFamily="18" charset="-34"/>
                <a:cs typeface="Angsana New" pitchFamily="18" charset="-34"/>
              </a:rPr>
              <a:t> สุทธิวิเศษศักดิ์</a:t>
            </a:r>
            <a:endParaRPr lang="th-TH" sz="2800" dirty="0" smtClean="0">
              <a:solidFill>
                <a:srgbClr val="333333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 smtClean="0">
              <a:solidFill>
                <a:srgbClr val="333333"/>
              </a:solidFill>
            </a:endParaRPr>
          </a:p>
          <a:p>
            <a:pPr algn="r">
              <a:buNone/>
            </a:pPr>
            <a:endParaRPr lang="th-TH" dirty="0" smtClean="0">
              <a:solidFill>
                <a:srgbClr val="333333"/>
              </a:solidFill>
            </a:endParaRPr>
          </a:p>
          <a:p>
            <a:pPr>
              <a:buNone/>
            </a:pPr>
            <a:endParaRPr lang="th-TH" dirty="0"/>
          </a:p>
        </p:txBody>
      </p:sp>
      <p:pic>
        <p:nvPicPr>
          <p:cNvPr id="9218" name="Picture 2" descr="http://www.manager.co.th/asp-bin/Image.aspx?ID=1097675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14282" y="2357430"/>
            <a:ext cx="1624011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071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>
                <a:solidFill>
                  <a:srgbClr val="3333CC"/>
                </a:solidFill>
              </a:rPr>
              <a:t>รูปแบบระบบประกันสุขภาพ</a:t>
            </a:r>
            <a:br>
              <a:rPr lang="th-TH" b="1" dirty="0" smtClean="0">
                <a:solidFill>
                  <a:srgbClr val="3333CC"/>
                </a:solidFill>
              </a:rPr>
            </a:br>
            <a:r>
              <a:rPr lang="th-TH" b="1" dirty="0" smtClean="0">
                <a:solidFill>
                  <a:srgbClr val="3333CC"/>
                </a:solidFill>
              </a:rPr>
              <a:t>ประเทศไต้หวัน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>
                <a:solidFill>
                  <a:srgbClr val="333333"/>
                </a:solidFill>
                <a:cs typeface="+mj-cs"/>
              </a:rPr>
              <a:t>1. </a:t>
            </a:r>
            <a:r>
              <a:rPr lang="th-TH" b="1" u="sng" dirty="0" smtClean="0">
                <a:solidFill>
                  <a:srgbClr val="333333"/>
                </a:solidFill>
                <a:cs typeface="+mj-cs"/>
              </a:rPr>
              <a:t>การเบิกค่ารักษาพยาบาลจากกองทุนประกันสุขภาพในกรณีเจ็บป่วยฉุกเฉินหรือทำคลอดฉุกเฉินในต่างประเทศ</a:t>
            </a:r>
            <a:endParaRPr lang="en-US" b="1" dirty="0" smtClean="0">
              <a:solidFill>
                <a:srgbClr val="333333"/>
              </a:solidFill>
              <a:cs typeface="+mj-cs"/>
            </a:endParaRPr>
          </a:p>
          <a:p>
            <a:r>
              <a:rPr lang="th-TH" dirty="0" smtClean="0">
                <a:solidFill>
                  <a:srgbClr val="333333"/>
                </a:solidFill>
                <a:cs typeface="+mj-cs"/>
              </a:rPr>
              <a:t>ทบวงสาธารณสุข </a:t>
            </a:r>
            <a:r>
              <a:rPr lang="en-US" sz="2200" dirty="0" smtClean="0">
                <a:solidFill>
                  <a:srgbClr val="333333"/>
                </a:solidFill>
                <a:cs typeface="+mj-cs"/>
              </a:rPr>
              <a:t>(Department of Health)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ไต้หวันประกาศใช้กฎหมายประกันสุขภาพบังคับให้ชาวไต้หวันทุกคนต้องเข้าร่วมระบบประกันสุขภาพ รวมทั้งชาวต่างชาติที่พำนักอยู่ในไต้หวันครบ 4 เดือนสามารถเข้าร่วมระบบประกันสุขภาพได้ เบี้ยประกันจะคำนวณตามฐานเงินเดือน การประกันในอัตราต่ำสุดจ่ายค่าเบี้ยประกันเดือนละ 216 เหรียญไต้หวัน (ประมาณ 240 บาท) เมื่อเกิดการเจ็บป่วยสามารถเข้ารักษาในโรงพยาบาลหรือสถานพยาบาลที่เข้าร่วมโครงการประกันสุขภาพกับกรมประกันสุขภาพของไต้หวันได้ โดยผู้ป่วยต้องจ่ายค่าลงทะเบียนและค่ายาที่ต้องรับภาระเองเพียงส่วนน้อย แต่กรมประกันสุขภาพจ่ายค่าวินิจฉัยโรค ค่ารักษา และค่ายาส่วนใหญ่ให้</a:t>
            </a:r>
            <a:endParaRPr lang="en-US" dirty="0" smtClean="0">
              <a:solidFill>
                <a:srgbClr val="333333"/>
              </a:solidFill>
              <a:cs typeface="+mj-cs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7496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/>
              <a:t/>
            </a:r>
            <a:br>
              <a:rPr lang="th-TH" dirty="0" smtClean="0"/>
            </a:br>
            <a:r>
              <a:rPr lang="th-TH" sz="3600" b="1" dirty="0" smtClean="0">
                <a:solidFill>
                  <a:srgbClr val="333333"/>
                </a:solidFill>
              </a:rPr>
              <a:t>2. </a:t>
            </a:r>
            <a:r>
              <a:rPr lang="th-TH" sz="3600" b="1" u="sng" dirty="0" smtClean="0">
                <a:solidFill>
                  <a:srgbClr val="333333"/>
                </a:solidFill>
              </a:rPr>
              <a:t>การเบิกค่ารักษาพยาบาลในต่างประเทศตามกรมธรรม์</a:t>
            </a:r>
            <a:br>
              <a:rPr lang="th-TH" sz="3600" b="1" u="sng" dirty="0" smtClean="0">
                <a:solidFill>
                  <a:srgbClr val="333333"/>
                </a:solidFill>
              </a:rPr>
            </a:br>
            <a:r>
              <a:rPr lang="th-TH" sz="3600" b="1" u="sng" dirty="0" smtClean="0">
                <a:solidFill>
                  <a:srgbClr val="333333"/>
                </a:solidFill>
              </a:rPr>
              <a:t>ประกันภัยที่ทำไว้กับบริษัทประกันภัย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000" b="1" dirty="0" smtClean="0">
                <a:solidFill>
                  <a:srgbClr val="333333"/>
                </a:solidFill>
                <a:cs typeface="+mj-cs"/>
              </a:rPr>
              <a:t>รูปแบบของกรมธรรม์ที่ได้รับความนิยมมากที่สุดมี 2 ลักษณะ คือ</a:t>
            </a:r>
            <a:endParaRPr lang="en-US" sz="3000" b="1" dirty="0" smtClean="0">
              <a:solidFill>
                <a:srgbClr val="333333"/>
              </a:solidFill>
              <a:cs typeface="+mj-cs"/>
            </a:endParaRPr>
          </a:p>
          <a:p>
            <a:r>
              <a:rPr lang="th-TH" sz="3000" u="sng" dirty="0" smtClean="0">
                <a:solidFill>
                  <a:srgbClr val="333333"/>
                </a:solidFill>
                <a:cs typeface="+mj-cs"/>
              </a:rPr>
              <a:t>1</a:t>
            </a:r>
            <a:r>
              <a:rPr lang="th-TH" sz="3000" u="sng" dirty="0" smtClean="0">
                <a:solidFill>
                  <a:srgbClr val="333333"/>
                </a:solidFill>
                <a:cs typeface="+mj-cs"/>
              </a:rPr>
              <a:t>. กรมธรรม์หลักให้ความคุ้มครองตลอดชีพ </a:t>
            </a:r>
            <a:r>
              <a:rPr lang="th-TH" sz="3000" dirty="0" smtClean="0">
                <a:solidFill>
                  <a:srgbClr val="333333"/>
                </a:solidFill>
                <a:cs typeface="+mj-cs"/>
              </a:rPr>
              <a:t>แบ่งเป็นวงเงินประกันและค่าเบี้ยประกันหลายระดับ ตัวอย่างค่าเบี้ยประกันวงเงินประกันต่ำสุด สำหรับเพศชาย อายุ 20 ปีประมาณ 13,000 เหรียญไต้หวัน (14,000 บาท) ต่อปี </a:t>
            </a:r>
            <a:endParaRPr lang="en-US" sz="3000" dirty="0" smtClean="0">
              <a:solidFill>
                <a:srgbClr val="333333"/>
              </a:solidFill>
              <a:cs typeface="+mj-cs"/>
            </a:endParaRPr>
          </a:p>
          <a:p>
            <a:r>
              <a:rPr lang="th-TH" sz="3000" u="sng" dirty="0" smtClean="0">
                <a:solidFill>
                  <a:srgbClr val="333333"/>
                </a:solidFill>
                <a:cs typeface="+mj-cs"/>
              </a:rPr>
              <a:t>2. กรมธรรม์ย่อยให้ความคุมครองรายปี </a:t>
            </a:r>
            <a:r>
              <a:rPr lang="th-TH" sz="3000" dirty="0" smtClean="0">
                <a:solidFill>
                  <a:srgbClr val="333333"/>
                </a:solidFill>
                <a:cs typeface="+mj-cs"/>
              </a:rPr>
              <a:t>เป็นการซื้อประกันสุขภาพหลังจากซื้อกรมธรรม์ประกันชีวิตหลัก ตัวอย่างค่าเบี้ยประกันวงเงินต่ำสุด สำหรับ เพศชาย อายุ 20 ปีประมาณ 2,800 เหรียญไต้หวัน (3,000 บาท) ต่อปี </a:t>
            </a:r>
            <a:endParaRPr lang="en-US" sz="3000" dirty="0" smtClean="0">
              <a:solidFill>
                <a:srgbClr val="333333"/>
              </a:solidFill>
              <a:cs typeface="+mj-cs"/>
            </a:endParaRP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1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333333"/>
                </a:solidFill>
                <a:cs typeface="+mj-cs"/>
              </a:rPr>
              <a:t>3. </a:t>
            </a:r>
            <a:r>
              <a:rPr lang="th-TH" b="1" u="sng" dirty="0" smtClean="0">
                <a:solidFill>
                  <a:srgbClr val="333333"/>
                </a:solidFill>
                <a:cs typeface="+mj-cs"/>
              </a:rPr>
              <a:t>กรมสรรพากรไต้หวันยอมให้นำค่ารักษาพยาบาลในต่างประเทศหักลดหย่อนเพื่อคำนวณภาษีเงินได้</a:t>
            </a:r>
            <a:r>
              <a:rPr lang="th-TH" b="1" dirty="0" smtClean="0">
                <a:solidFill>
                  <a:srgbClr val="333333"/>
                </a:solidFill>
                <a:cs typeface="+mj-cs"/>
              </a:rPr>
              <a:t> </a:t>
            </a:r>
            <a:endParaRPr lang="th-TH" b="1" dirty="0" smtClean="0">
              <a:solidFill>
                <a:srgbClr val="333333"/>
              </a:solidFill>
              <a:cs typeface="+mj-cs"/>
            </a:endParaRPr>
          </a:p>
          <a:p>
            <a:r>
              <a:rPr lang="th-TH" sz="3000" dirty="0" smtClean="0">
                <a:solidFill>
                  <a:srgbClr val="333333"/>
                </a:solidFill>
                <a:cs typeface="+mj-cs"/>
              </a:rPr>
              <a:t>ไต้หวัน</a:t>
            </a:r>
            <a:r>
              <a:rPr lang="th-TH" sz="3000" dirty="0" smtClean="0">
                <a:solidFill>
                  <a:srgbClr val="333333"/>
                </a:solidFill>
                <a:cs typeface="+mj-cs"/>
              </a:rPr>
              <a:t>ยอมให้หักค่าใช้จ่ายการรักษาพยาบาลในต่างประเทศในการยื่นเสียภาษีเงินได้ ตามประกาศกระทรวงการคลังปี 1979 แต่จะต้องแนบใบเสร็จรับเงินจากโรงพยาบาลที่มีระบบที่สมบูรณ์เชื่อถือได้ เช่น โรงพยาบาลรัฐ มูลนิธิ หรือโรงพยาบาลมหาวิทยาลัย สามารถนำมาหักลดหย่อนเพื่อคำนวณภาษีได้เต็มทั้งจำนวน</a:t>
            </a:r>
            <a:endParaRPr lang="en-US" sz="3000" dirty="0" smtClean="0">
              <a:solidFill>
                <a:srgbClr val="333333"/>
              </a:solidFill>
              <a:cs typeface="+mj-cs"/>
            </a:endParaRP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rgbClr val="3333CC"/>
                </a:solidFill>
              </a:rPr>
              <a:t>การเปรียบระบบสุขภาพระหว่างประเทศไต้หวันกับประเทศไทย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0" y="1428736"/>
          <a:ext cx="9144000" cy="538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71244">
                <a:tc gridSpan="2">
                  <a:txBody>
                    <a:bodyPr/>
                    <a:lstStyle/>
                    <a:p>
                      <a:pPr algn="ctr"/>
                      <a:endParaRPr lang="th-TH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การเปรียบระบบสุขภาพระหว่างประเทศไต้หวันกับประเทศไทย</a:t>
                      </a:r>
                      <a:endParaRPr lang="th-TH" dirty="0">
                        <a:cs typeface="+mj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32618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accent2"/>
                          </a:solidFill>
                          <a:cs typeface="+mj-cs"/>
                        </a:rPr>
                        <a:t>ประเทศไต้หวัน</a:t>
                      </a:r>
                      <a:endParaRPr lang="th-TH" b="1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006600"/>
                          </a:solidFill>
                          <a:cs typeface="+mj-cs"/>
                        </a:rPr>
                        <a:t>ประเทศไทย</a:t>
                      </a:r>
                      <a:endParaRPr lang="th-TH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845922"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การปฏิรูปเครือข่ายบริการสุขภาพ</a:t>
                      </a:r>
                      <a:r>
                        <a:rPr lang="en-US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           </a:t>
                      </a:r>
                      <a:r>
                        <a:rPr lang="th-TH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medical network reform)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0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ประเทศไทยยังไม่มี</a:t>
                      </a:r>
                      <a:r>
                        <a:rPr lang="th-TH" sz="24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การปฏิรูปเครือข่ายบริการสุขภาพ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medical network reform)</a:t>
                      </a:r>
                      <a:r>
                        <a:rPr lang="th-TH" sz="20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0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1007802"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การปฏิรูประบบหลักประกันสุขภาพ </a:t>
                      </a:r>
                      <a:r>
                        <a:rPr lang="en-US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                 </a:t>
                      </a:r>
                      <a:r>
                        <a:rPr lang="th-TH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Health insurance reform)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0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การปฏิรูประบบหลักประกันสุขภาพ 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Health insurance reform)</a:t>
                      </a:r>
                      <a:r>
                        <a:rPr lang="en-US" sz="20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0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1019136"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การปฏิรูประบบข้อมูลสารสนเทศ</a:t>
                      </a:r>
                      <a:r>
                        <a:rPr lang="en-US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                    </a:t>
                      </a:r>
                      <a:r>
                        <a:rPr lang="th-TH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Health information reform)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ประเทศไทยยังไม่มี</a:t>
                      </a:r>
                      <a:r>
                        <a:rPr lang="th-TH" sz="24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การปฏิรูประบบข้อมูลสารสนเทศ 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Health information reform)</a:t>
                      </a:r>
                      <a:endParaRPr lang="en-US" sz="2000" kern="1200" dirty="0" smtClean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  <a:tr h="1011694"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การพัฒนาแพทย์เวชปฏิบัติครอบครัว </a:t>
                      </a:r>
                      <a:r>
                        <a:rPr lang="th-TH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family physicians development)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0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การพัฒนาแพทย์เวชปฏิบัติครอบครัว 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family physicians development)</a:t>
                      </a:r>
                      <a:r>
                        <a:rPr lang="en-US" sz="20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0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25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1214398"/>
          <a:ext cx="9144032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679173"/>
              </a:tblGrid>
              <a:tr h="502308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การเปรียบระบบสุขภาพระหว่างประเทศไต้หวันกับประเทศไทย</a:t>
                      </a:r>
                      <a:endParaRPr lang="th-TH" dirty="0">
                        <a:cs typeface="+mj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02308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ประเทศไต้หวัน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4607282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การปฏิรูปเครือข่ายบริการสุขภาพ</a:t>
                      </a:r>
                      <a:r>
                        <a:rPr lang="th-TH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medical network reform)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ก่อนการปฏิรูปไต้หวันก็เช่นเดียวกับประเทศอื่นๆ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พ.ศ.</a:t>
                      </a:r>
                      <a:r>
                        <a:rPr lang="en-US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2528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ไต้หวันเริ่มแบ่งระบบสุขภาพออกเป็น </a:t>
                      </a:r>
                      <a:r>
                        <a:rPr lang="en-US" sz="2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17</a:t>
                      </a:r>
                      <a:r>
                        <a:rPr lang="en-US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เขต กระจายอำนาจให้เขตมีบทบาทมากขึ้น เขตมีหน้าที่ในการผลิต การกระจายบุคลากร การจัดตั้งหน่วยบริการ และดูแลประชาชนของตนเอง และรัฐบาลยังจัดตั้งกองทุนพัฒนาบริการทางการแพทย์ </a:t>
                      </a:r>
                      <a:r>
                        <a:rPr lang="th-TH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Medical care development fund)</a:t>
                      </a:r>
                      <a:endParaRPr lang="th-TH" sz="20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ประเทศไทยยังไม่มี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การปฏิรูปเครือข่ายบริการ</a:t>
                      </a:r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สุขภาพ 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medical network reform)</a:t>
                      </a:r>
                      <a:r>
                        <a:rPr lang="th-TH" sz="20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ประเทศไทยควรดำเนินการ การปฏิรูปเครือข่ายระบบบริการสุขภาพ กระจายอำนาจให้ระดับเขต ทั้งในการผลิต การกระจายบุคลากร โดยมีมหาวิทยาลัยในแต่ละเขตร่วมสนับสนุน เพิ่มจำนวนเตียงและหน่วยบริการให้เพียงพอ รวมทั้งการดูแลประชาชนในเขตของตัวเองอย่าง</a:t>
                      </a:r>
                      <a:r>
                        <a:rPr lang="th-TH" sz="2800" kern="1200" dirty="0" err="1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บูรณา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 ไม่ต้องส่งคนไข้ข้ามเขต หรือไปกรุงเทพมหานครโดยไม่จำเป็น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25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0" y="1214398"/>
          <a:ext cx="9144032" cy="564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679173"/>
              </a:tblGrid>
              <a:tr h="502308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การเปรียบระบบสุขภาพระหว่างประเทศไต้หวันกับประเทศไทย</a:t>
                      </a:r>
                      <a:endParaRPr lang="th-TH" dirty="0">
                        <a:cs typeface="+mj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02308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ประเทศไต้หวัน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4607306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การปฏิรูประบบหลักประกันสุขภาพ </a:t>
                      </a:r>
                      <a:r>
                        <a:rPr lang="th-TH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Health insurance reform)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โดยได้รวมหลักประกันสุขภาพทุกระบบ เช่นแรงงาน ข้าราชการ และผู้ด้อยโอกาส เข้าด้วยกันเป็นแบบภาคบังคับระบบเดียว </a:t>
                      </a:r>
                      <a:r>
                        <a:rPr lang="th-TH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single fund)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การไปใช้บริการในแต่ละระดับก็มีการกำหนดการร่วมจ่าย </a:t>
                      </a:r>
                      <a:r>
                        <a:rPr lang="th-TH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co-payment)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ทั้งค่าบริการและค่ายา ทำให้คนไต้หวันโดยเฉพาะคนจนสามารถเข้าถึงบริการทางการแพทย์มากขึ้น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การปฏิรูประบบหลักประกันสุขภาพ 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Health insurance reform)</a:t>
                      </a:r>
                      <a:r>
                        <a:rPr lang="en-US" sz="20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ประเทศไทยยังคงใช้ระบบประกันสุขภาพที่แบ่งแยกระหว่างพนักงานของรัฐกับแรงงาน จึงทำให้มีการใช้บริการเกินความจำเป็น แต่ในขณะเดียวกันแรงงานไม่มีการใช้บริการอย่างเต็มที่ อาจทำให้การบริการไม่ทั่วถึง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-32" y="1038229"/>
          <a:ext cx="9144032" cy="5819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679173"/>
              </a:tblGrid>
              <a:tr h="502308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การเปรียบระบบสุขภาพระหว่างประเทศไต้หวันกับประเทศไทย</a:t>
                      </a:r>
                      <a:endParaRPr lang="th-TH" dirty="0">
                        <a:cs typeface="+mj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02308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ประเทศไต้หวัน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4783451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การปฏิรูประบบข้อมูลสารสนเทศ </a:t>
                      </a:r>
                      <a:r>
                        <a:rPr lang="th-TH" sz="24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Health information reform)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คนไต้หวันทุกคนมีบัตรสุขภาพ</a:t>
                      </a:r>
                      <a:r>
                        <a:rPr lang="th-TH" sz="2800" kern="1200" dirty="0" err="1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แบบอิ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เลกทรอนิกส์ที่บันทึกข้อมูลการเจ็บป่วย การรักษาพยาบาล ผลการตรวจวินิจฉัยต่างๆ ไว้ในบัตร ทำให้เกิดการรักษาที่ต่อเนื่อง เป็นประโยชน์ในการประสานงาน การวางแผน และการบริหารจัดการต่างๆ ส่งผลให้เกิดการประหยัดทรัพยากรในระยะยาว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ประเทศไทยยังไม่มี</a:t>
                      </a:r>
                      <a:r>
                        <a:rPr lang="th-TH" sz="24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การปฏิรูประบบข้อมูลสารสนเทศ </a:t>
                      </a:r>
                      <a:r>
                        <a:rPr lang="th-TH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Health information reform)</a:t>
                      </a:r>
                      <a:endParaRPr lang="en-US" sz="2000" kern="1200" dirty="0" smtClean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ประเทศไทยยังไม่มีการทำบัตรสุขภาพ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แบบ      </a:t>
                      </a:r>
                      <a:r>
                        <a:rPr lang="th-TH" sz="2800" kern="1200" dirty="0" err="1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อิ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เลกทรอนิกส์ ทำให้ผู้ป่วยต้องทำบัตรสุขภาพใหม่ทุครั้งที่ไปใช้บริการนอกเขตพื้นที่การรักษา ทั้งยังไม่ทราบประวัติและข้อมูล การเจ็บป่วย การรักษาพยาบาล ผลการตรวจวินิจฉัยต่างๆ จึงควรดำเนินการ การปฏิรูปข้อมูลสารสนเทศ เพื่อให้มีการดูแลได้อย่างต่อเนื่อง ลดความซ้ำซ้อนของระบบ เพื่อเกิดการประหยัดในระยะยาว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06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6600"/>
                </a:solidFill>
              </a:rPr>
              <a:t/>
            </a:r>
            <a:br>
              <a:rPr lang="th-TH" b="1" dirty="0" smtClean="0">
                <a:solidFill>
                  <a:srgbClr val="006600"/>
                </a:solidFill>
              </a:rPr>
            </a:br>
            <a:r>
              <a:rPr lang="th-TH" b="1" dirty="0" smtClean="0">
                <a:solidFill>
                  <a:srgbClr val="3333CC"/>
                </a:solidFill>
              </a:rPr>
              <a:t>ความเป็นมา</a:t>
            </a:r>
            <a:br>
              <a:rPr lang="th-TH" b="1" dirty="0" smtClean="0">
                <a:solidFill>
                  <a:srgbClr val="3333CC"/>
                </a:solidFill>
              </a:rPr>
            </a:br>
            <a:r>
              <a:rPr lang="th-TH" b="1" dirty="0" smtClean="0">
                <a:solidFill>
                  <a:srgbClr val="3333CC"/>
                </a:solidFill>
              </a:rPr>
              <a:t>ของระบบประกันสุขภาพประเทศไต้หวัน</a:t>
            </a:r>
            <a:endParaRPr lang="th-TH" b="1" dirty="0">
              <a:solidFill>
                <a:srgbClr val="3333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09332"/>
          </a:xfrm>
        </p:spPr>
        <p:txBody>
          <a:bodyPr>
            <a:normAutofit/>
          </a:bodyPr>
          <a:lstStyle/>
          <a:p>
            <a:endParaRPr lang="th-TH" dirty="0" smtClean="0">
              <a:solidFill>
                <a:srgbClr val="1C1C1C"/>
              </a:solidFill>
              <a:cs typeface="+mj-cs"/>
            </a:endParaRPr>
          </a:p>
          <a:p>
            <a:r>
              <a:rPr lang="th-TH" dirty="0" smtClean="0">
                <a:solidFill>
                  <a:srgbClr val="333333"/>
                </a:solidFill>
                <a:cs typeface="+mj-cs"/>
              </a:rPr>
              <a:t>ประเทศไต้หวัน เป็นประเทศที่ใช้ระบบประกันสุขภาพทั่วถึงครอบคลุม</a:t>
            </a:r>
          </a:p>
          <a:p>
            <a:pPr>
              <a:buNone/>
            </a:pPr>
            <a:r>
              <a:rPr lang="th-TH" dirty="0" smtClean="0">
                <a:solidFill>
                  <a:srgbClr val="333333"/>
                </a:solidFill>
                <a:cs typeface="+mj-cs"/>
              </a:rPr>
              <a:t>	ประชากรทั่วทั้งประเทศ โดยรัฐบาลไต้หวันเป็นผู้ดำเนินการบริหารจัดการ ใช้ชื่อเรียกว่า </a:t>
            </a:r>
            <a:r>
              <a:rPr lang="th-TH" b="1" dirty="0" smtClean="0">
                <a:solidFill>
                  <a:srgbClr val="333333"/>
                </a:solidFill>
                <a:cs typeface="+mj-cs"/>
              </a:rPr>
              <a:t>ระบบประกันสุขภาพแห่งชาติ </a:t>
            </a:r>
            <a:r>
              <a:rPr lang="en-US" sz="2000" b="1" dirty="0" smtClean="0">
                <a:solidFill>
                  <a:srgbClr val="333333"/>
                </a:solidFill>
                <a:cs typeface="+mj-cs"/>
              </a:rPr>
              <a:t>National Health Insurance (NHI</a:t>
            </a:r>
            <a:r>
              <a:rPr lang="en-US" b="1" dirty="0" smtClean="0">
                <a:solidFill>
                  <a:srgbClr val="333333"/>
                </a:solidFill>
                <a:cs typeface="+mj-cs"/>
              </a:rPr>
              <a:t>)</a:t>
            </a:r>
            <a:r>
              <a:rPr lang="th-TH" b="1" dirty="0" smtClean="0">
                <a:solidFill>
                  <a:srgbClr val="333333"/>
                </a:solidFill>
                <a:cs typeface="+mj-cs"/>
              </a:rPr>
              <a:t> ระบบประกันสุขภาพแห่งชาติของไต้หวันปัจจุบัน</a:t>
            </a:r>
          </a:p>
          <a:p>
            <a:pPr>
              <a:buNone/>
            </a:pPr>
            <a:r>
              <a:rPr lang="th-TH" b="1" dirty="0" smtClean="0">
                <a:solidFill>
                  <a:srgbClr val="333333"/>
                </a:solidFill>
                <a:cs typeface="+mj-cs"/>
              </a:rPr>
              <a:t>     สามารถคุ้มครองประชากรได้ถึง 99% ของจำนวนประชากรทั้งประเทศ </a:t>
            </a:r>
          </a:p>
          <a:p>
            <a:pPr>
              <a:buNone/>
            </a:pPr>
            <a:r>
              <a:rPr lang="th-TH" b="1" dirty="0" smtClean="0">
                <a:solidFill>
                  <a:srgbClr val="333333"/>
                </a:solidFill>
                <a:cs typeface="+mj-cs"/>
              </a:rPr>
              <a:t>     </a:t>
            </a:r>
            <a:endParaRPr lang="th-TH" b="1" dirty="0">
              <a:solidFill>
                <a:srgbClr val="333333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8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1500174"/>
          <a:ext cx="9144032" cy="535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679173"/>
              </a:tblGrid>
              <a:tr h="732450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การเปรียบระบบสุขภาพระหว่างประเทศไต้หวันกับประเทศไทย</a:t>
                      </a:r>
                      <a:endParaRPr lang="th-TH" dirty="0">
                        <a:cs typeface="+mj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02308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ประเทศไต้หวัน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4107216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การพัฒนาแพทย์เวชปฏิบัติครอบครัว (</a:t>
                      </a: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family physicians development)</a:t>
                      </a:r>
                      <a:r>
                        <a:rPr lang="en-US" sz="2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j-cs"/>
                        </a:rPr>
                        <a:t>เพื่อตอบสนองต่อระบบสุขภาพที่เปลี่ยนแปลง เพราะการแพทย์ปัจจุบันมาเน้นแต่การรักษาโรค ต้องอาศัยการดูแลอย่างต่อเนื่อง ทำให้ไต้หวันต้องเร่งผลิตแพทย์สาขาดังกล่าว</a:t>
                      </a:r>
                      <a:endParaRPr lang="th-TH" sz="2800" dirty="0">
                        <a:solidFill>
                          <a:schemeClr val="accent2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การพัฒนาแพทย์เวชปฏิบัติครอบครัว (</a:t>
                      </a:r>
                      <a:r>
                        <a:rPr lang="en-US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family physicians development)</a:t>
                      </a:r>
                      <a:r>
                        <a:rPr lang="en-US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j-cs"/>
                        </a:rPr>
                        <a:t>ประเทศไทยมีการพัฒนาแพทย์อย่างต่อเนื่อง แต่แพทย์ผู้เชี่ยวชาญแต่ละสาขา ไม่ว่าจะเป็นสาขาหลักและสาขาย่อยไม่มีการกระจายแพทย์ไปยังชุมชน ทำให้การเข้าถึงของผู้ป่วยที่ต้องการการรักษาที่ยุ่งยากและซับซ้อน  ต้องมีการส่งต่อเพื่อรักษายังโรงพยาบาลศูนย์</a:t>
                      </a:r>
                      <a:endParaRPr lang="th-TH" sz="2800" dirty="0">
                        <a:solidFill>
                          <a:srgbClr val="006600"/>
                        </a:solidFill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62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3333CC"/>
                </a:solidFill>
              </a:rPr>
              <a:t>คณะผู้จัดทำ</a:t>
            </a:r>
            <a:endParaRPr lang="th-TH" dirty="0">
              <a:solidFill>
                <a:srgbClr val="3333CC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928802"/>
            <a:ext cx="8229600" cy="3757625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6600"/>
                </a:solidFill>
                <a:cs typeface="+mj-cs"/>
              </a:rPr>
              <a:t>1</a:t>
            </a:r>
            <a:r>
              <a:rPr lang="th-TH" sz="2400" dirty="0" smtClean="0">
                <a:solidFill>
                  <a:srgbClr val="0066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นางสาวกัญญาภัทร	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บัวพินธุ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	รหัส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นิสิต 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cs typeface="+mj-cs"/>
              </a:rPr>
              <a:t>54011410010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  </a:t>
            </a:r>
            <a:endParaRPr lang="en-US" sz="2800" dirty="0" smtClean="0">
              <a:solidFill>
                <a:srgbClr val="006600"/>
              </a:solidFill>
              <a:cs typeface="+mj-c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6600"/>
                </a:solidFill>
                <a:cs typeface="+mj-cs"/>
              </a:rPr>
              <a:t>2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.นางสาวรัตนา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ภรณ์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เฉลิม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ศรี		รหัส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นิสิต 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cs typeface="+mj-cs"/>
              </a:rPr>
              <a:t>54011410084</a:t>
            </a:r>
            <a:endParaRPr lang="en-US" sz="2400" dirty="0" smtClean="0">
              <a:solidFill>
                <a:srgbClr val="006600"/>
              </a:solidFill>
              <a:cs typeface="+mj-c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6600"/>
                </a:solidFill>
                <a:cs typeface="+mj-cs"/>
              </a:rPr>
              <a:t>3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.นางสาว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คุณัญญา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แสน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แสง		รหัส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นิสิต 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cs typeface="+mj-cs"/>
              </a:rPr>
              <a:t>54011410101</a:t>
            </a:r>
            <a:endParaRPr lang="en-US" sz="2400" dirty="0" smtClean="0">
              <a:solidFill>
                <a:srgbClr val="006600"/>
              </a:solidFill>
              <a:cs typeface="+mj-c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6600"/>
                </a:solidFill>
                <a:cs typeface="+mj-cs"/>
              </a:rPr>
              <a:t>4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นางสาว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ณัฐิ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ยา	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ไกย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นารถ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รหัส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นิสิต 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cs typeface="+mj-cs"/>
              </a:rPr>
              <a:t>54011410138</a:t>
            </a:r>
            <a:endParaRPr lang="en-US" sz="2400" dirty="0" smtClean="0">
              <a:solidFill>
                <a:srgbClr val="006600"/>
              </a:solidFill>
              <a:cs typeface="+mj-c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6600"/>
                </a:solidFill>
                <a:cs typeface="+mj-cs"/>
              </a:rPr>
              <a:t>5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.นางสาวภมรมาส	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หัตถ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สาร		รหัส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นิสิต </a:t>
            </a:r>
            <a:r>
              <a:rPr lang="en-US" sz="2800" dirty="0" smtClean="0">
                <a:solidFill>
                  <a:srgbClr val="0066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cs typeface="+mj-cs"/>
              </a:rPr>
              <a:t>54011410172</a:t>
            </a:r>
            <a:endParaRPr lang="en-US" sz="2400" dirty="0" smtClean="0">
              <a:solidFill>
                <a:srgbClr val="006600"/>
              </a:solidFill>
              <a:cs typeface="+mj-c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6600"/>
                </a:solidFill>
                <a:cs typeface="+mj-cs"/>
              </a:rPr>
              <a:t>6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.นายผดุงศักดิ์	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ศรี</a:t>
            </a:r>
            <a:r>
              <a:rPr lang="th-TH" sz="2800" dirty="0" err="1" smtClean="0">
                <a:solidFill>
                  <a:srgbClr val="006600"/>
                </a:solidFill>
                <a:cs typeface="+mj-cs"/>
              </a:rPr>
              <a:t>วาส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</a:t>
            </a:r>
            <a:r>
              <a:rPr lang="th-TH" sz="2800" dirty="0" smtClean="0">
                <a:solidFill>
                  <a:srgbClr val="006600"/>
                </a:solidFill>
                <a:cs typeface="+mj-cs"/>
              </a:rPr>
              <a:t>	รหัสนิสิต  </a:t>
            </a:r>
            <a:r>
              <a:rPr lang="en-US" sz="2400" dirty="0" smtClean="0">
                <a:solidFill>
                  <a:srgbClr val="006600"/>
                </a:solidFill>
                <a:cs typeface="+mj-cs"/>
              </a:rPr>
              <a:t>54011410202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 rot="20920018">
            <a:off x="0" y="1357298"/>
            <a:ext cx="7186634" cy="2339974"/>
          </a:xfrm>
        </p:spPr>
        <p:txBody>
          <a:bodyPr>
            <a:prstTxWarp prst="textChevronInverted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</a:rPr>
              <a:t>สวัสดี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haroni" pitchFamily="2" charset="-79"/>
            </a:endParaRPr>
          </a:p>
        </p:txBody>
      </p:sp>
      <p:pic>
        <p:nvPicPr>
          <p:cNvPr id="35842" name="Picture 2" descr="http://vcharkarn.com/uploads/images/95255522121-%E0%B9%84%E0%B8%AB%E0%B8%A7%E0%B9%89%E0%B9%84%E0%B8%97%E0%B8%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214686"/>
            <a:ext cx="245745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5844" name="Picture 4" descr="https://encrypted-tbn3.gstatic.com/images?q=tbn:ANd9GcQSjvO-OFPoFM-w2Oo8oV-Lypd7eEJb1P5P18RW_8SIJ226O9Y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1" y="4071942"/>
            <a:ext cx="1857388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9452" y="980728"/>
            <a:ext cx="7928794" cy="933946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>
                <a:solidFill>
                  <a:srgbClr val="3333CC"/>
                </a:solidFill>
              </a:rPr>
              <a:t>ระบบ</a:t>
            </a:r>
            <a:r>
              <a:rPr lang="th-TH" sz="3200" b="1" dirty="0">
                <a:solidFill>
                  <a:srgbClr val="3333CC"/>
                </a:solidFill>
              </a:rPr>
              <a:t>การประกันสุขภาพแห่งชาติของประเทศไต้หวัน </a:t>
            </a:r>
            <a:br>
              <a:rPr lang="th-TH" sz="3200" b="1" dirty="0">
                <a:solidFill>
                  <a:srgbClr val="3333CC"/>
                </a:solidFill>
              </a:rPr>
            </a:br>
            <a:r>
              <a:rPr lang="th-TH" sz="3200" b="1" dirty="0" smtClean="0">
                <a:solidFill>
                  <a:srgbClr val="3333CC"/>
                </a:solidFill>
              </a:rPr>
              <a:t>มี</a:t>
            </a:r>
            <a:r>
              <a:rPr lang="th-TH" sz="3200" b="1" dirty="0">
                <a:solidFill>
                  <a:srgbClr val="3333CC"/>
                </a:solidFill>
              </a:rPr>
              <a:t>พัฒนาการมาตั้งแต่</a:t>
            </a:r>
            <a:r>
              <a:rPr lang="th-TH" sz="3200" b="1" dirty="0" smtClean="0">
                <a:solidFill>
                  <a:srgbClr val="3333CC"/>
                </a:solidFill>
              </a:rPr>
              <a:t>ปี ดังนี้</a:t>
            </a:r>
            <a:endParaRPr lang="th-TH" sz="3200" b="1" dirty="0">
              <a:solidFill>
                <a:srgbClr val="3333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357430"/>
            <a:ext cx="8686800" cy="3484983"/>
          </a:xfrm>
        </p:spPr>
        <p:txBody>
          <a:bodyPr>
            <a:noAutofit/>
          </a:bodyPr>
          <a:lstStyle/>
          <a:p>
            <a:r>
              <a:rPr lang="th-TH" sz="2400" b="1" dirty="0" smtClean="0">
                <a:solidFill>
                  <a:srgbClr val="333333"/>
                </a:solidFill>
                <a:latin typeface="Angsana New" pitchFamily="18" charset="-34"/>
                <a:cs typeface="+mj-cs"/>
              </a:rPr>
              <a:t>1950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   ประกันสุขภาพแรงงาน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( 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Labor Insurance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)</a:t>
            </a:r>
            <a:endParaRPr lang="en-US" sz="2400" dirty="0" smtClean="0">
              <a:solidFill>
                <a:srgbClr val="333333"/>
              </a:solidFill>
              <a:cs typeface="+mj-cs"/>
            </a:endParaRPr>
          </a:p>
          <a:p>
            <a:r>
              <a:rPr lang="en-US" sz="2400" b="1" dirty="0" smtClean="0">
                <a:solidFill>
                  <a:srgbClr val="333333"/>
                </a:solidFill>
                <a:latin typeface="Angsana New" pitchFamily="18" charset="-34"/>
                <a:cs typeface="+mj-cs"/>
              </a:rPr>
              <a:t>1958</a:t>
            </a:r>
            <a:r>
              <a:rPr lang="en-US" sz="2400" b="1" dirty="0" smtClean="0">
                <a:solidFill>
                  <a:srgbClr val="333333"/>
                </a:solidFill>
                <a:cs typeface="+mj-cs"/>
              </a:rPr>
              <a:t>  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ประกันสุขภาพข้าราชการ </a:t>
            </a:r>
            <a:r>
              <a:rPr lang="en-US" sz="2400" b="1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( 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Government Employee Insurance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)</a:t>
            </a:r>
            <a:endParaRPr lang="en-US" sz="2400" dirty="0" smtClean="0">
              <a:solidFill>
                <a:srgbClr val="333333"/>
              </a:solidFill>
              <a:cs typeface="+mj-cs"/>
            </a:endParaRPr>
          </a:p>
          <a:p>
            <a:r>
              <a:rPr lang="en-US" sz="2400" b="1" dirty="0" smtClean="0">
                <a:solidFill>
                  <a:srgbClr val="333333"/>
                </a:solidFill>
                <a:latin typeface="Angsana New" pitchFamily="18" charset="-34"/>
                <a:cs typeface="+mj-cs"/>
              </a:rPr>
              <a:t>1985  </a:t>
            </a:r>
            <a:r>
              <a:rPr lang="en-US" sz="2400" b="1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ประกันสุขภาพเกษตรกร </a:t>
            </a:r>
            <a:r>
              <a:rPr lang="en-US" sz="2400" b="1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( 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Farmer Insurance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)</a:t>
            </a:r>
            <a:endParaRPr lang="en-US" sz="2400" dirty="0" smtClean="0">
              <a:solidFill>
                <a:srgbClr val="333333"/>
              </a:solidFill>
              <a:cs typeface="+mj-cs"/>
            </a:endParaRPr>
          </a:p>
          <a:p>
            <a:r>
              <a:rPr lang="en-US" sz="2400" b="1" dirty="0" smtClean="0">
                <a:solidFill>
                  <a:srgbClr val="333333"/>
                </a:solidFill>
                <a:latin typeface="Angsana New" pitchFamily="18" charset="-34"/>
                <a:cs typeface="+mj-cs"/>
              </a:rPr>
              <a:t>1990</a:t>
            </a:r>
            <a:r>
              <a:rPr lang="en-US" sz="2400" b="1" dirty="0" smtClean="0">
                <a:solidFill>
                  <a:srgbClr val="333333"/>
                </a:solidFill>
                <a:cs typeface="+mj-cs"/>
              </a:rPr>
              <a:t>  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ประกันสุขภาพครอบครัวผู้มีรายได้น้อย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Low –income Household Insurance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)</a:t>
            </a:r>
            <a:endParaRPr lang="en-US" sz="2400" dirty="0" smtClean="0">
              <a:solidFill>
                <a:srgbClr val="333333"/>
              </a:solidFill>
              <a:cs typeface="+mj-cs"/>
            </a:endParaRPr>
          </a:p>
          <a:p>
            <a:r>
              <a:rPr lang="en-US" sz="2400" b="1" dirty="0" smtClean="0">
                <a:solidFill>
                  <a:srgbClr val="333333"/>
                </a:solidFill>
                <a:latin typeface="Angsana New" pitchFamily="18" charset="-34"/>
                <a:cs typeface="+mj-cs"/>
              </a:rPr>
              <a:t>1995  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รวมประกันสุขภาพทุกประเภทเข้าเป็นระบบประกันสุขภาพแห่งชาติ </a:t>
            </a:r>
            <a:r>
              <a:rPr lang="th-TH" sz="2400" b="1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400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National Health Insurance</a:t>
            </a:r>
            <a:r>
              <a:rPr lang="th-TH" sz="2000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)</a:t>
            </a:r>
            <a:endParaRPr lang="en-US" sz="2400" dirty="0" smtClean="0">
              <a:solidFill>
                <a:srgbClr val="333333"/>
              </a:solidFill>
              <a:cs typeface="+mj-cs"/>
            </a:endParaRPr>
          </a:p>
          <a:p>
            <a:endParaRPr lang="en-US" sz="2400" dirty="0" smtClean="0">
              <a:cs typeface="+mj-cs"/>
            </a:endParaRPr>
          </a:p>
          <a:p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8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4525963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rgbClr val="333333"/>
                </a:solidFill>
                <a:cs typeface="+mj-cs"/>
              </a:rPr>
              <a:t>โดยระบบประกันสุขภาพแห่งชาติจะคุ้มครองการรักษาพยาบาลเกือบทั้งหมดรวมทั้ง การบริการส่งเสริมสุขภาพ </a:t>
            </a:r>
            <a:r>
              <a:rPr lang="th-TH" sz="20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Preventive medical services)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การบริการทันตก</a:t>
            </a:r>
            <a:r>
              <a:rPr lang="th-TH" dirty="0" err="1" smtClean="0">
                <a:solidFill>
                  <a:srgbClr val="333333"/>
                </a:solidFill>
                <a:cs typeface="+mj-cs"/>
              </a:rPr>
              <a:t>รรม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sz="20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Dental service)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การเยี่ยมดูแลผู้ป่วยที่บ้าน </a:t>
            </a:r>
            <a:r>
              <a:rPr lang="th-TH" sz="20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Home nurse visit)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และ การบริการแพทย์แผนจีน </a:t>
            </a:r>
            <a:r>
              <a:rPr lang="th-TH" sz="20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Chinese medicine)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โดยประชาชนสามารถซื้อประกันเพิ่มเพื่อจ่ายค่าบริการ </a:t>
            </a:r>
            <a:r>
              <a:rPr lang="th-TH" sz="2400" dirty="0" smtClean="0">
                <a:solidFill>
                  <a:srgbClr val="333333"/>
                </a:solidFill>
                <a:cs typeface="+mj-cs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Co-payment)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บางส่วนได้</a:t>
            </a:r>
          </a:p>
          <a:p>
            <a:r>
              <a:rPr lang="th-TH" dirty="0" smtClean="0">
                <a:solidFill>
                  <a:srgbClr val="333333"/>
                </a:solidFill>
                <a:cs typeface="+mj-cs"/>
              </a:rPr>
              <a:t>ประชาชนชาวไต้หวันทุกคนมีบัตรประกันสุขภาพแห่งชาติซึ่งเป็นบัตร</a:t>
            </a:r>
            <a:br>
              <a:rPr lang="th-TH" dirty="0" smtClean="0">
                <a:solidFill>
                  <a:srgbClr val="333333"/>
                </a:solidFill>
                <a:cs typeface="+mj-cs"/>
              </a:rPr>
            </a:br>
            <a:r>
              <a:rPr lang="th-TH" dirty="0" smtClean="0">
                <a:solidFill>
                  <a:srgbClr val="333333"/>
                </a:solidFill>
                <a:cs typeface="+mj-cs"/>
              </a:rPr>
              <a:t>อัจฉริยะ (</a:t>
            </a:r>
            <a:r>
              <a:rPr lang="en-US" sz="2000" dirty="0" smtClean="0">
                <a:solidFill>
                  <a:srgbClr val="333333"/>
                </a:solidFill>
                <a:cs typeface="+mj-cs"/>
              </a:rPr>
              <a:t>Smart card</a:t>
            </a:r>
            <a:r>
              <a:rPr lang="en-US" dirty="0" smtClean="0">
                <a:solidFill>
                  <a:srgbClr val="333333"/>
                </a:solidFill>
                <a:cs typeface="+mj-cs"/>
              </a:rPr>
              <a:t>) </a:t>
            </a:r>
            <a:endParaRPr lang="th-TH" dirty="0" smtClean="0">
              <a:solidFill>
                <a:srgbClr val="333333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3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1428736"/>
            <a:ext cx="8476407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ผู้ป่วย</a:t>
            </a:r>
            <a:r>
              <a:rPr lang="th-TH" sz="2800" dirty="0"/>
              <a:t>ไม่ต้องจ่ายเงินให้แก่โรงพยาบาลเพราะสำนักงานประกันสุขภาพแห่งชาติ</a:t>
            </a:r>
            <a:r>
              <a:rPr lang="th-TH" sz="2800" dirty="0" smtClean="0"/>
              <a:t>ของ      รัฐบาล</a:t>
            </a:r>
            <a:r>
              <a:rPr lang="th-TH" sz="2800" dirty="0"/>
              <a:t>จะจ่ายเงินค่ารักษาเป็นจำนวนเงินที่ตายตัว (</a:t>
            </a:r>
            <a:r>
              <a:rPr lang="en-US" sz="2000" dirty="0"/>
              <a:t>Premium) </a:t>
            </a:r>
            <a:r>
              <a:rPr lang="th-TH" sz="2800" dirty="0"/>
              <a:t>ให้แก่โรงพยาบาลแทน </a:t>
            </a:r>
            <a:r>
              <a:rPr lang="th-TH" sz="2800" dirty="0" smtClean="0"/>
              <a:t>โดยสำนักงาน</a:t>
            </a:r>
            <a:r>
              <a:rPr lang="th-TH" sz="2800" dirty="0"/>
              <a:t>ประกันสุขภาพแห่งชาติจะทำหน้าที่ตรวจสอบคุณภาพการรักษาของโรงพยาบาล สำรวจความพึงพอใจของประชาชนที่มา</a:t>
            </a:r>
            <a:r>
              <a:rPr lang="th-TH" sz="2800" dirty="0" smtClean="0"/>
              <a:t>ใช้บริการ</a:t>
            </a:r>
          </a:p>
          <a:p>
            <a:pPr>
              <a:buNone/>
            </a:pPr>
            <a:endParaRPr lang="th-TH" sz="2800" dirty="0" smtClean="0"/>
          </a:p>
          <a:p>
            <a:r>
              <a:rPr lang="th-TH" sz="2800" dirty="0" smtClean="0"/>
              <a:t>ทำ</a:t>
            </a:r>
            <a:r>
              <a:rPr lang="th-TH" sz="2800" dirty="0"/>
              <a:t>ให้ประชาชนชาวไต้หวันเข้าถึงบริการรักษาพยาบาลได้อย่างรวดเร็ว สะดวกสบายและอย่างทั่วถึง เป็นผลทำให้ชาวไต้หวันมีอายุยืนยาวมากขึ้นโดย อายุขัยเฉลี่ย </a:t>
            </a:r>
            <a:r>
              <a:rPr lang="th-TH" sz="2800" dirty="0" smtClean="0"/>
              <a:t>  </a:t>
            </a:r>
            <a:r>
              <a:rPr lang="th-TH" sz="2000" dirty="0" smtClean="0"/>
              <a:t>(</a:t>
            </a:r>
            <a:r>
              <a:rPr lang="en-US" sz="2000" dirty="0"/>
              <a:t>Life expectancy</a:t>
            </a:r>
            <a:r>
              <a:rPr lang="en-US" sz="2000" dirty="0" smtClean="0"/>
              <a:t>)</a:t>
            </a:r>
            <a:r>
              <a:rPr lang="th-TH" sz="2000" dirty="0" smtClean="0"/>
              <a:t>  </a:t>
            </a:r>
            <a:r>
              <a:rPr lang="th-TH" sz="2800" dirty="0" smtClean="0"/>
              <a:t>ของ</a:t>
            </a:r>
            <a:r>
              <a:rPr lang="th-TH" sz="2800" dirty="0"/>
              <a:t>ผู้ชาย 76 ปี และผู้หญิง 83 </a:t>
            </a:r>
            <a:r>
              <a:rPr lang="th-TH" sz="2800" dirty="0" smtClean="0"/>
              <a:t>ปี</a:t>
            </a:r>
            <a:endParaRPr lang="th-TH" sz="2800" dirty="0"/>
          </a:p>
        </p:txBody>
      </p:sp>
    </p:spTree>
    <p:extLst>
      <p:ext uri="{BB962C8B-B14F-4D97-AF65-F5344CB8AC3E}">
        <p14:creationId xmlns="" xmlns:p14="http://schemas.microsoft.com/office/powerpoint/2010/main" val="9139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3333CC"/>
                </a:solidFill>
              </a:rPr>
              <a:t>ปัญหาของระบบ</a:t>
            </a:r>
            <a:r>
              <a:rPr lang="th-TH" b="1" dirty="0">
                <a:solidFill>
                  <a:srgbClr val="3333CC"/>
                </a:solidFill>
              </a:rPr>
              <a:t>ประกันสุขภาพแห่งชาติของไต้หวัน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ปัญหา</a:t>
            </a:r>
            <a:r>
              <a:rPr lang="th-TH" dirty="0">
                <a:solidFill>
                  <a:srgbClr val="333333"/>
                </a:solidFill>
                <a:cs typeface="+mj-cs"/>
              </a:rPr>
              <a:t>ที่ระบบประกันสุขภาพแห่งชาติของไต้หวันกำลังประสบอยู่ในเวลา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นี้ คือ</a:t>
            </a:r>
          </a:p>
          <a:p>
            <a:r>
              <a:rPr lang="th-TH" dirty="0">
                <a:solidFill>
                  <a:srgbClr val="333333"/>
                </a:solidFill>
                <a:cs typeface="+mj-cs"/>
              </a:rPr>
              <a:t>ค่าใช้จ่ายทางการแพทย์เพิ่มสูงขึ้นเรื่อยๆทุก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ปี</a:t>
            </a:r>
            <a:endParaRPr lang="en-US" dirty="0" smtClean="0">
              <a:solidFill>
                <a:srgbClr val="333333"/>
              </a:solidFill>
              <a:cs typeface="+mj-cs"/>
            </a:endParaRPr>
          </a:p>
          <a:p>
            <a:r>
              <a:rPr lang="th-TH" dirty="0" smtClean="0">
                <a:solidFill>
                  <a:srgbClr val="333333"/>
                </a:solidFill>
                <a:cs typeface="+mj-cs"/>
              </a:rPr>
              <a:t>มี</a:t>
            </a:r>
            <a:r>
              <a:rPr lang="th-TH" dirty="0">
                <a:solidFill>
                  <a:srgbClr val="333333"/>
                </a:solidFill>
                <a:cs typeface="+mj-cs"/>
              </a:rPr>
              <a:t>อัตราการเติบโตมวลรวมประชาชาติ </a:t>
            </a:r>
            <a:r>
              <a:rPr lang="en-US" sz="2000" dirty="0">
                <a:solidFill>
                  <a:srgbClr val="333333"/>
                </a:solidFill>
                <a:cs typeface="+mj-cs"/>
              </a:rPr>
              <a:t>GDP</a:t>
            </a:r>
            <a:r>
              <a:rPr lang="en-US" dirty="0">
                <a:solidFill>
                  <a:srgbClr val="333333"/>
                </a:solidFill>
                <a:cs typeface="+mj-cs"/>
              </a:rPr>
              <a:t> </a:t>
            </a:r>
            <a:r>
              <a:rPr lang="th-TH" dirty="0">
                <a:solidFill>
                  <a:srgbClr val="333333"/>
                </a:solidFill>
                <a:cs typeface="+mj-cs"/>
              </a:rPr>
              <a:t>ในปี 2011 เพียง 4.03 % </a:t>
            </a:r>
            <a:endParaRPr lang="en-US" dirty="0" smtClean="0">
              <a:solidFill>
                <a:srgbClr val="333333"/>
              </a:solidFill>
              <a:cs typeface="+mj-cs"/>
            </a:endParaRPr>
          </a:p>
          <a:p>
            <a:r>
              <a:rPr lang="th-TH" dirty="0">
                <a:solidFill>
                  <a:srgbClr val="333333"/>
                </a:solidFill>
                <a:cs typeface="+mj-cs"/>
              </a:rPr>
              <a:t>ระบบประกันสุขภาพ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แห่งชาติ</a:t>
            </a:r>
            <a:r>
              <a:rPr lang="en-US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th-TH" dirty="0">
                <a:solidFill>
                  <a:srgbClr val="333333"/>
                </a:solidFill>
                <a:cs typeface="+mj-cs"/>
              </a:rPr>
              <a:t>สามารถไปใช้บริการได้ทุกโรงพยาบาลทำให้ประชาชนไปใช้บริการเป็นจำนวนมาก แต่โรงพยาบาลไม่สามารถจ่ายค่าตอบแทนให้แพทย์และบุคลากรได้อย่างเต็มที่</a:t>
            </a:r>
          </a:p>
        </p:txBody>
      </p:sp>
    </p:spTree>
    <p:extLst>
      <p:ext uri="{BB962C8B-B14F-4D97-AF65-F5344CB8AC3E}">
        <p14:creationId xmlns="" xmlns:p14="http://schemas.microsoft.com/office/powerpoint/2010/main" val="2473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3333CC"/>
                </a:solidFill>
              </a:rPr>
              <a:t>ปัญหาของระบบประกันสุขภาพแห่งชาติของ</a:t>
            </a:r>
            <a:r>
              <a:rPr lang="th-TH" sz="4000" b="1" dirty="0" smtClean="0">
                <a:solidFill>
                  <a:srgbClr val="3333CC"/>
                </a:solidFill>
              </a:rPr>
              <a:t>ไต้หวัน(ต่อ)</a:t>
            </a:r>
            <a:endParaRPr lang="th-TH" sz="4000" b="1" dirty="0">
              <a:solidFill>
                <a:srgbClr val="3333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th-TH" dirty="0">
                <a:solidFill>
                  <a:srgbClr val="333333"/>
                </a:solidFill>
                <a:cs typeface="+mj-cs"/>
              </a:rPr>
              <a:t>การบริหารต้นทุนในการรักษาพยาบาลไม่มีประสิทธิภาพ เป็นเหตุให้โรงพยาบาลต้องบีบต้นทุนค่าใช้จ่ายในการรักษาพยาบาลตลอดเวลา </a:t>
            </a:r>
            <a:endParaRPr lang="th-TH" dirty="0" smtClean="0">
              <a:solidFill>
                <a:srgbClr val="333333"/>
              </a:solidFill>
              <a:cs typeface="+mj-cs"/>
            </a:endParaRPr>
          </a:p>
          <a:p>
            <a:pPr>
              <a:buNone/>
            </a:pPr>
            <a:endParaRPr lang="th-TH" dirty="0" smtClean="0">
              <a:solidFill>
                <a:srgbClr val="333333"/>
              </a:solidFill>
              <a:cs typeface="+mj-cs"/>
            </a:endParaRPr>
          </a:p>
          <a:p>
            <a:r>
              <a:rPr lang="th-TH" dirty="0">
                <a:solidFill>
                  <a:srgbClr val="333333"/>
                </a:solidFill>
                <a:cs typeface="+mj-cs"/>
              </a:rPr>
              <a:t>เงินค่าประกันสุขภาพที่เก็บจากประชาชนก็ไม่สามารถเพิ่มขึ้นได้มาก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นัก</a:t>
            </a:r>
            <a:endParaRPr lang="th-TH" dirty="0">
              <a:solidFill>
                <a:srgbClr val="333333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4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3333CC"/>
                </a:solidFill>
              </a:rPr>
              <a:t>การเปรียบเทียบระบบประกันสุขภาพระหว่าง</a:t>
            </a:r>
            <a:br>
              <a:rPr lang="th-TH" b="1" dirty="0" smtClean="0">
                <a:solidFill>
                  <a:srgbClr val="3333CC"/>
                </a:solidFill>
              </a:rPr>
            </a:br>
            <a:r>
              <a:rPr lang="th-TH" b="1" dirty="0" smtClean="0">
                <a:solidFill>
                  <a:srgbClr val="3333CC"/>
                </a:solidFill>
              </a:rPr>
              <a:t>ประเทศไทยกับประเทศใต้</a:t>
            </a:r>
            <a:r>
              <a:rPr lang="th-TH" b="1" dirty="0" err="1" smtClean="0">
                <a:solidFill>
                  <a:srgbClr val="3333CC"/>
                </a:solidFill>
              </a:rPr>
              <a:t>หวัน</a:t>
            </a:r>
            <a:endParaRPr lang="th-TH" b="1" dirty="0">
              <a:solidFill>
                <a:srgbClr val="3333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4421087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333333"/>
                </a:solidFill>
                <a:cs typeface="+mj-cs"/>
              </a:rPr>
              <a:t>ไทยกับไต้หวันมีความแตกต่างกันหลายๆ ด้าน ทั้งเรื่องประชากร รายได้ สังคมและวัฒนธรรม ขณะที่ไต้หวันมีประชากร 23 ล้านคน ไทเปมีประชากร 2.3 ล้านคน แต่มีรายได้เฉลี่ย 500,000 บาท/คน/ปี ขณะที่ไทยมีประชากรถึง 63 ล้านคน กรุงเทพฯ มีประชากร 6 ล้านคน แต่มีรายได้เพียง 86,000 บาท/คน/ปี ถือว่ารายได้ห่างกันมากถึง 7 </a:t>
            </a:r>
            <a:r>
              <a:rPr lang="th-TH" dirty="0" smtClean="0">
                <a:solidFill>
                  <a:srgbClr val="333333"/>
                </a:solidFill>
                <a:cs typeface="+mj-cs"/>
              </a:rPr>
              <a:t>เท่า</a:t>
            </a:r>
          </a:p>
        </p:txBody>
      </p:sp>
    </p:spTree>
    <p:extLst>
      <p:ext uri="{BB962C8B-B14F-4D97-AF65-F5344CB8AC3E}">
        <p14:creationId xmlns="" xmlns:p14="http://schemas.microsoft.com/office/powerpoint/2010/main" val="40199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57224" y="1285860"/>
            <a:ext cx="777686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333333"/>
                </a:solidFill>
              </a:rPr>
              <a:t>ระบบ</a:t>
            </a:r>
            <a:r>
              <a:rPr lang="th-TH" sz="3200" dirty="0">
                <a:solidFill>
                  <a:srgbClr val="333333"/>
                </a:solidFill>
              </a:rPr>
              <a:t>กองทุนสุขภาพของไต้หวันมีเพียงกองทุนเดียว มีการกำหนดอัตราร่วมจ่ายโดยหักจากเงินเดือนหรือรายได้ตามสัดส่วนอาชีพ ยกเว้นเพียงทหารผ่านศึก และผู้มีรายได้น้อยต่ำกว่า 19,200 เหรียญไต้หวัน หรือ ประมาณ 22,080 บาท ไม่ต้องจ่ายสมทบเข้ากองทุน โดยรัฐเป็นผู้จ่าย 100% </a:t>
            </a:r>
            <a:r>
              <a:rPr lang="th-TH" sz="3200" dirty="0" smtClean="0">
                <a:solidFill>
                  <a:srgbClr val="333333"/>
                </a:solidFill>
              </a:rPr>
              <a:t>การ</a:t>
            </a:r>
            <a:r>
              <a:rPr lang="th-TH" sz="3200" dirty="0">
                <a:solidFill>
                  <a:srgbClr val="333333"/>
                </a:solidFill>
              </a:rPr>
              <a:t>ร่วมจ่ายในการใช้บริการแต่ละครั้งด้วย </a:t>
            </a:r>
            <a:r>
              <a:rPr lang="th-TH" sz="3200" dirty="0" smtClean="0">
                <a:solidFill>
                  <a:srgbClr val="333333"/>
                </a:solidFill>
              </a:rPr>
              <a:t>จะ</a:t>
            </a:r>
            <a:r>
              <a:rPr lang="th-TH" sz="3200" dirty="0">
                <a:solidFill>
                  <a:srgbClr val="333333"/>
                </a:solidFill>
              </a:rPr>
              <a:t>แตกต่างกันไป โดยมีการจำกัดอัตราร่วมจ่ายและเพดานในแต่ละปี </a:t>
            </a:r>
            <a:r>
              <a:rPr lang="th-TH" sz="3200" dirty="0" smtClean="0">
                <a:solidFill>
                  <a:srgbClr val="333333"/>
                </a:solidFill>
              </a:rPr>
              <a:t>แต่</a:t>
            </a:r>
            <a:r>
              <a:rPr lang="th-TH" sz="3200" dirty="0">
                <a:solidFill>
                  <a:srgbClr val="333333"/>
                </a:solidFill>
              </a:rPr>
              <a:t>ได้ยกเว้น 30 กลุ่มโรครุนแรงและราคาแพง การคลอดบุตร การบริการในพื้นที่กันดาร เด็กอายุต่ำกว่า 3 ปี และบริการส่งเสริมป้องกันโรค โดยเอ็น</a:t>
            </a:r>
            <a:r>
              <a:rPr lang="th-TH" sz="3200" dirty="0" err="1">
                <a:solidFill>
                  <a:srgbClr val="333333"/>
                </a:solidFill>
              </a:rPr>
              <a:t>เอช</a:t>
            </a:r>
            <a:r>
              <a:rPr lang="th-TH" sz="3200" dirty="0">
                <a:solidFill>
                  <a:srgbClr val="333333"/>
                </a:solidFill>
              </a:rPr>
              <a:t>ไอได้รับงบประมาณจากรัฐ 4 แสนล้าน</a:t>
            </a:r>
            <a:r>
              <a:rPr lang="th-TH" sz="3200" dirty="0" smtClean="0">
                <a:solidFill>
                  <a:srgbClr val="333333"/>
                </a:solidFill>
              </a:rPr>
              <a:t>บาท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9473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1768</Words>
  <Application>Microsoft Office PowerPoint</Application>
  <PresentationFormat>นำเสนอทางหน้าจอ (4:3)</PresentationFormat>
  <Paragraphs>89</Paragraphs>
  <Slides>22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ชุดรูปแบบของ Office</vt:lpstr>
      <vt:lpstr>ระบบประกันสุขภาพ ประเทศไต้หวัน</vt:lpstr>
      <vt:lpstr> ความเป็นมา ของระบบประกันสุขภาพประเทศไต้หวัน</vt:lpstr>
      <vt:lpstr>ระบบการประกันสุขภาพแห่งชาติของประเทศไต้หวัน  มีพัฒนาการมาตั้งแต่ปี ดังนี้</vt:lpstr>
      <vt:lpstr>ภาพนิ่ง 4</vt:lpstr>
      <vt:lpstr>ภาพนิ่ง 5</vt:lpstr>
      <vt:lpstr>ปัญหาของระบบประกันสุขภาพแห่งชาติของไต้หวัน</vt:lpstr>
      <vt:lpstr>ปัญหาของระบบประกันสุขภาพแห่งชาติของไต้หวัน(ต่อ)</vt:lpstr>
      <vt:lpstr>การเปรียบเทียบระบบประกันสุขภาพระหว่าง ประเทศไทยกับประเทศใต้หวัน</vt:lpstr>
      <vt:lpstr>ภาพนิ่ง 9</vt:lpstr>
      <vt:lpstr>ภาพนิ่ง 10</vt:lpstr>
      <vt:lpstr>ภาพนิ่ง 11</vt:lpstr>
      <vt:lpstr>ภาพนิ่ง 12</vt:lpstr>
      <vt:lpstr> รูปแบบระบบประกันสุขภาพ ประเทศไต้หวัน </vt:lpstr>
      <vt:lpstr> 2. การเบิกค่ารักษาพยาบาลในต่างประเทศตามกรมธรรม์ ประกันภัยที่ทำไว้กับบริษัทประกันภัย </vt:lpstr>
      <vt:lpstr>ภาพนิ่ง 15</vt:lpstr>
      <vt:lpstr>การเปรียบระบบสุขภาพระหว่างประเทศไต้หวันกับประเทศไทย </vt:lpstr>
      <vt:lpstr>ภาพนิ่ง 17</vt:lpstr>
      <vt:lpstr>ภาพนิ่ง 18</vt:lpstr>
      <vt:lpstr>ภาพนิ่ง 19</vt:lpstr>
      <vt:lpstr>ภาพนิ่ง 20</vt:lpstr>
      <vt:lpstr>คณะผู้จัดทำ</vt:lpstr>
      <vt:lpstr>ภาพนิ่ง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PONGPANG</dc:creator>
  <cp:lastModifiedBy>gonganog</cp:lastModifiedBy>
  <cp:revision>50</cp:revision>
  <dcterms:created xsi:type="dcterms:W3CDTF">2013-07-20T05:00:36Z</dcterms:created>
  <dcterms:modified xsi:type="dcterms:W3CDTF">2013-07-25T10:01:33Z</dcterms:modified>
</cp:coreProperties>
</file>