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65" r:id="rId8"/>
    <p:sldId id="266" r:id="rId9"/>
    <p:sldId id="267" r:id="rId10"/>
    <p:sldId id="271" r:id="rId11"/>
    <p:sldId id="270" r:id="rId12"/>
    <p:sldId id="269" r:id="rId13"/>
    <p:sldId id="268" r:id="rId14"/>
    <p:sldId id="264" r:id="rId15"/>
    <p:sldId id="272" r:id="rId16"/>
    <p:sldId id="263" r:id="rId17"/>
    <p:sldId id="257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A560-6025-48CB-9B1F-6EE7831E20D6}" type="datetimeFigureOut">
              <a:rPr lang="th-TH" smtClean="0"/>
              <a:t>25/07/56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19F1-16AA-4F81-9F0D-5114E28DDB4D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A560-6025-48CB-9B1F-6EE7831E20D6}" type="datetimeFigureOut">
              <a:rPr lang="th-TH" smtClean="0"/>
              <a:t>25/07/56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19F1-16AA-4F81-9F0D-5114E28DDB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A560-6025-48CB-9B1F-6EE7831E20D6}" type="datetimeFigureOut">
              <a:rPr lang="th-TH" smtClean="0"/>
              <a:t>25/07/56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19F1-16AA-4F81-9F0D-5114E28DDB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A560-6025-48CB-9B1F-6EE7831E20D6}" type="datetimeFigureOut">
              <a:rPr lang="th-TH" smtClean="0"/>
              <a:t>25/07/56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19F1-16AA-4F81-9F0D-5114E28DDB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A560-6025-48CB-9B1F-6EE7831E20D6}" type="datetimeFigureOut">
              <a:rPr lang="th-TH" smtClean="0"/>
              <a:t>25/07/56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19F1-16AA-4F81-9F0D-5114E28DDB4D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A560-6025-48CB-9B1F-6EE7831E20D6}" type="datetimeFigureOut">
              <a:rPr lang="th-TH" smtClean="0"/>
              <a:t>25/07/56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19F1-16AA-4F81-9F0D-5114E28DDB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A560-6025-48CB-9B1F-6EE7831E20D6}" type="datetimeFigureOut">
              <a:rPr lang="th-TH" smtClean="0"/>
              <a:t>25/07/56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19F1-16AA-4F81-9F0D-5114E28DDB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A560-6025-48CB-9B1F-6EE7831E20D6}" type="datetimeFigureOut">
              <a:rPr lang="th-TH" smtClean="0"/>
              <a:t>25/07/56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19F1-16AA-4F81-9F0D-5114E28DDB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A560-6025-48CB-9B1F-6EE7831E20D6}" type="datetimeFigureOut">
              <a:rPr lang="th-TH" smtClean="0"/>
              <a:t>25/07/56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19F1-16AA-4F81-9F0D-5114E28DDB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A560-6025-48CB-9B1F-6EE7831E20D6}" type="datetimeFigureOut">
              <a:rPr lang="th-TH" smtClean="0"/>
              <a:t>25/07/56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19F1-16AA-4F81-9F0D-5114E28DDB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A560-6025-48CB-9B1F-6EE7831E20D6}" type="datetimeFigureOut">
              <a:rPr lang="th-TH" smtClean="0"/>
              <a:t>25/07/56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9319F1-16AA-4F81-9F0D-5114E28DDB4D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57A560-6025-48CB-9B1F-6EE7831E20D6}" type="datetimeFigureOut">
              <a:rPr lang="th-TH" smtClean="0"/>
              <a:t>25/07/56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9319F1-16AA-4F81-9F0D-5114E28DDB4D}" type="slidenum">
              <a:rPr lang="th-TH" smtClean="0"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ph.moph.go.th/?modules=BestResearch&amp;action=ViewBestResearch&amp;id=38" TargetMode="External"/><Relationship Id="rId2" Type="http://schemas.openxmlformats.org/officeDocument/2006/relationships/hyperlink" Target="http://www.hisro.or.th/main/?name=knowledge&amp;file=readknowledge&amp;id=1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02045" y="1772816"/>
            <a:ext cx="7808364" cy="151216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182880" algn="ctr"/>
            <a:r>
              <a:rPr lang="th-TH" sz="40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/>
                <a:latin typeface="Angsana New" pitchFamily="18" charset="-34"/>
                <a:cs typeface="Angsana New" pitchFamily="18" charset="-34"/>
              </a:rPr>
              <a:t>ระบบประกันสุขภาพของของประเทศนิวซีแลนด์</a:t>
            </a:r>
            <a:br>
              <a:rPr lang="th-TH" sz="40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en-US" sz="40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/>
                <a:latin typeface="Angsana New" pitchFamily="18" charset="-34"/>
                <a:cs typeface="Angsana New" pitchFamily="18" charset="-34"/>
              </a:rPr>
              <a:t>Health 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/>
                <a:latin typeface="Angsana New" pitchFamily="18" charset="-34"/>
                <a:cs typeface="Angsana New" pitchFamily="18" charset="-34"/>
              </a:rPr>
              <a:t>Insurance</a:t>
            </a:r>
            <a:r>
              <a:rPr lang="th-TH" sz="40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/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/>
                <a:latin typeface="Angsana New" pitchFamily="18" charset="-34"/>
                <a:cs typeface="Angsana New" pitchFamily="18" charset="-34"/>
              </a:rPr>
              <a:t>System Of 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/>
                <a:latin typeface="Angsana New" pitchFamily="18" charset="-34"/>
                <a:cs typeface="Angsana New" pitchFamily="18" charset="-34"/>
              </a:rPr>
              <a:t> New </a:t>
            </a:r>
            <a:r>
              <a:rPr lang="en-US" sz="40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/>
                <a:latin typeface="Angsana New" pitchFamily="18" charset="-34"/>
                <a:cs typeface="Angsana New" pitchFamily="18" charset="-34"/>
              </a:rPr>
              <a:t>Zealand </a:t>
            </a:r>
            <a:endParaRPr lang="th-TH" sz="4000" dirty="0">
              <a:ln>
                <a:solidFill>
                  <a:srgbClr val="FFFF00"/>
                </a:solidFill>
              </a:ln>
              <a:solidFill>
                <a:srgbClr val="FFC000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07746" y="3656978"/>
            <a:ext cx="6585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</a:rPr>
              <a:t>เสนอ</a:t>
            </a:r>
          </a:p>
          <a:p>
            <a:pPr algn="ctr"/>
            <a:r>
              <a:rPr lang="th-TH" sz="3200" b="1" dirty="0" smtClean="0">
                <a:solidFill>
                  <a:srgbClr val="FFFF00"/>
                </a:solidFill>
              </a:rPr>
              <a:t>ผู้ช่วยศาสตราจารย์ ดร.</a:t>
            </a:r>
            <a:r>
              <a:rPr lang="th-TH" sz="3200" b="1" dirty="0" err="1" smtClean="0">
                <a:solidFill>
                  <a:srgbClr val="FFFF00"/>
                </a:solidFill>
              </a:rPr>
              <a:t>วร</a:t>
            </a:r>
            <a:r>
              <a:rPr lang="th-TH" sz="3200" b="1" dirty="0" smtClean="0">
                <a:solidFill>
                  <a:srgbClr val="FFFF00"/>
                </a:solidFill>
              </a:rPr>
              <a:t>พจน์  พรหม</a:t>
            </a:r>
            <a:r>
              <a:rPr lang="th-TH" sz="3200" b="1" dirty="0" err="1" smtClean="0">
                <a:solidFill>
                  <a:srgbClr val="FFFF00"/>
                </a:solidFill>
              </a:rPr>
              <a:t>สัตย</a:t>
            </a:r>
            <a:r>
              <a:rPr lang="th-TH" sz="3200" b="1" dirty="0" smtClean="0">
                <a:solidFill>
                  <a:srgbClr val="FFFF00"/>
                </a:solidFill>
              </a:rPr>
              <a:t>พรต</a:t>
            </a:r>
            <a:endParaRPr lang="th-TH" sz="3200" b="1" dirty="0">
              <a:solidFill>
                <a:srgbClr val="FFFF00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99" y="368151"/>
            <a:ext cx="2116695" cy="13599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6" y="317944"/>
            <a:ext cx="720080" cy="84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7944"/>
            <a:ext cx="876762" cy="89108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25" y="4734196"/>
            <a:ext cx="2029136" cy="1519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t0.gstatic.com/images?q=tbn:ANd9GcQQeHqOlUd-khfasgBa4TAXI_qorLT0FMGkaud-8Z3qCu15U5Z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1"/>
          <a:stretch/>
        </p:blipFill>
        <p:spPr bwMode="auto">
          <a:xfrm>
            <a:off x="5629194" y="5140356"/>
            <a:ext cx="1265917" cy="1461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6" y="4482026"/>
            <a:ext cx="1364319" cy="202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30894"/>
            <a:ext cx="1440160" cy="1371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2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การคลังของ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 (ต่อ)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1772816"/>
            <a:ext cx="7931224" cy="4389120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ผู้ป่วย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ต้องจ่ายค่าบริการของ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GP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เอง ตามระดับรายได้ของผู้ป่วย หากมีส่วนต่างของค่าบริการที่ผู้ให้บริการเก็บกับค่าบริการที่จ่ายตามระดับรายได้ ผู้รับผิดชอบในสาวนนี้คือ รัฐบาลจะเป็นผู้จ่ายแทน นอกจากนี้รัฐอุดหนุนให้กับผู้ป่วยบางส่วน เช่น รายได้น้อง และเด็กเป็นอัตราต่อ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ครั้ง</a:t>
            </a:r>
          </a:p>
          <a:p>
            <a:pPr marL="0" indent="0">
              <a:buNone/>
            </a:pPr>
            <a:endParaRPr lang="th-TH" b="1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ผู้ป่วย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ต้องจ่ายค่ายาตามจำนวนรายการยา โดยมีเพดานค่าใช้จ่ายต่อปี รัฐรับผิดชอบเมื่อผู้ป่วยจ่ายถึงเพดาน อัตราการจ่ายค่ายาต่อรายการเพิ่มขึ้นสำหรับผู้ป่วยที่มีรายได้สูง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11334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0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การคลังของ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 (ต่อ)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11413" y="1412776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บริการ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ทุติยภูมิ ตติยภูมิ และบริการผ่าตัด ในโรงพยาบาลเป็นบริการให้ฟรีไม่ต้องเสียค่าใช่จ่าย การดูแลผู้ป่วยนอกที่ส่งต่อมาจาก แพทย์เวชปฏิบัติทั่วไป ก็ไม่เสียค่าใช้จ่ายเช่นเดียวกัน ยกเว้นการบริการที่ไม่ต้องนอนค้าง จะต้องเสียค่าใช้จ่ายโดยมีขีดจำกัด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11413" y="2780928"/>
            <a:ext cx="770485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	</a:t>
            </a:r>
            <a:r>
              <a:rPr lang="th-TH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4.มาตรการจ่ายค่าบริการ</a:t>
            </a:r>
          </a:p>
          <a:p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4.1 ผู้ให้บริการปฐมภูมิ แพทย์เวชปฏิบัติทั่วไป ได้รับเงินในระบบ 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Fee for service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ในอัตรา 30 – 40 เหรียญ/ครั้ง ในกรณีที่ผู้ป่วยมีรายได้น้อย รัฐจะเป็นผู้จ่ายเงินค่าตรวจให้</a:t>
            </a:r>
          </a:p>
          <a:p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4.2 ผู้ให้บริการทุติยภูมิ/ตติยภูมิ</a:t>
            </a:r>
          </a:p>
          <a:p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4.3 โรงพยาบาลรัฐจัดอยู่ภายใต้ 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Ministry of crow’s Health Enterprise (CHE)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ซึ่งต้องทำข้อตกลงกับ 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HFA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โดย 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HFA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จ่ายเงินให้กับ 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CHE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ในแบบต่อหัว (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Capitation)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ตามจำนวนประชากรที่อยู่ในความรับผิดชอบของแต่ละ  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CHE </a:t>
            </a:r>
          </a:p>
          <a:p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72" y="116632"/>
            <a:ext cx="11334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1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บริการ  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1772816"/>
            <a:ext cx="7715200" cy="4389120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รัฐ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กำหนดรัศมีของระยะการเดินทางเพื่อไปยังบริการปฐมภูมิ เช่น ใช้เวลา 30 นาที มีระบบการเยี่ยมบ้านเพื่อดูแล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ผู้ป่วย</a:t>
            </a:r>
          </a:p>
          <a:p>
            <a:pPr marL="0" indent="0">
              <a:buNone/>
            </a:pPr>
            <a:endParaRPr lang="th-TH" b="1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ทางเลือกการใช้บริการของผู้บริโภค การเข้าสู่ระบบ การส่งต่อ</a:t>
            </a:r>
          </a:p>
          <a:p>
            <a:pPr marL="0" indent="0">
              <a:buNone/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	ประชาชนมีอิสระในการเลือกสถานบริการปฐมภูมิใดก็ได้ที่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HFA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ในเขตพื้นที่ของตนได้จัดซื้อบริการสุขภาพไว้ให้ บริการในโรงพยาบาล ใช้ระบบส่งต่อจากแพทย์เวชปฏิบัติทั่วไป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75" y="188640"/>
            <a:ext cx="11334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7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บริการ (ต่อ)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1988840"/>
            <a:ext cx="7571184" cy="4389120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มี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การกำหนด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Core health services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ซึ่งเป็นบริการที่ได้รับการคลอบคลุมโดยระบบผู้มีสิทธิ์ในการเลือกใช้บริการ นอกเหนือจาก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Core health services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แต่ต้องจ่ายค่าบริการเอง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บทบาทรัฐ-เอกชนในการให้บริการ</a:t>
            </a:r>
          </a:p>
          <a:p>
            <a:pPr marL="0" indent="0">
              <a:buNone/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	บริการปฐมภูมิโดยแพทย์เวชปฏิบัติทั่วไป ซึ่งปฏิบัติงานอิสระ เป็นภาคเอกชนเกือบทั้งหมด ส่วนโรงพยาบาลส่วนใหญ่เป็นของรัฐ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11334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5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51720" y="692696"/>
            <a:ext cx="5112568" cy="864096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ความแตกต่างของระบบหลักประกันสุขภาพของประเทศไทยและนิวซีแลนด์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5650"/>
              </p:ext>
            </p:extLst>
          </p:nvPr>
        </p:nvGraphicFramePr>
        <p:xfrm>
          <a:off x="611560" y="1916832"/>
          <a:ext cx="7776864" cy="4386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3024336"/>
                <a:gridCol w="2592288"/>
              </a:tblGrid>
              <a:tr h="643537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เรื่อง</a:t>
                      </a:r>
                      <a:r>
                        <a:rPr lang="th-TH" sz="2400" b="1" baseline="0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ประเทศนิวซีแลนด์</a:t>
                      </a:r>
                    </a:p>
                    <a:p>
                      <a:pPr algn="ctr"/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ประเทศไทย</a:t>
                      </a:r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912007">
                <a:tc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แหล่งเงิน (ผู้รับผิดชอบ)</a:t>
                      </a:r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RHA (Regional Health Authorities)</a:t>
                      </a:r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สปสช</a:t>
                      </a:r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. (สำนักงานหลักประกันสุขภาพแห่งชาติ)</a:t>
                      </a:r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2188872">
                <a:tc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/>
                      <a:endParaRPr lang="th-TH" sz="2400" b="1" dirty="0" smtClean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/>
                      <a:endParaRPr lang="th-TH" sz="2400" b="1" dirty="0" smtClean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สิทธิประโยชน์</a:t>
                      </a:r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เน้นการให้บริการแบบผสมผสาน (</a:t>
                      </a:r>
                      <a:r>
                        <a:rPr lang="en-US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Integrate Care) </a:t>
                      </a:r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ที่ครอบคลุมทั้งการรักษาพยาบาล ส่งเสริมสุขภาพ ป้องกันโรค การฟื้นฟูสภาพทั้งด้านจิตใจและร่างกาย</a:t>
                      </a:r>
                    </a:p>
                    <a:p>
                      <a:pPr algn="ctr"/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รอบด้านทั้งบริการผู้ป่วยนอก/ ใน ทันตก</a:t>
                      </a:r>
                      <a:r>
                        <a:rPr lang="th-TH" sz="2400" b="1" dirty="0" err="1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รรม</a:t>
                      </a:r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ค่ายาเวชภัณฑ์ ค่าอาหารและห้องสามัญ ค่าคลอดบุตร ชดเชยตาม ม.41</a:t>
                      </a:r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6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043581"/>
              </p:ext>
            </p:extLst>
          </p:nvPr>
        </p:nvGraphicFramePr>
        <p:xfrm>
          <a:off x="899592" y="764704"/>
          <a:ext cx="7584504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/>
                <a:gridCol w="2896095"/>
                <a:gridCol w="2528168"/>
              </a:tblGrid>
              <a:tr h="7149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เรื่อง</a:t>
                      </a:r>
                      <a:r>
                        <a:rPr lang="th-TH" sz="2400" b="1" baseline="0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ประเทศนิวซีแลนด์</a:t>
                      </a:r>
                    </a:p>
                    <a:p>
                      <a:pPr algn="ctr"/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ประเทศไทย</a:t>
                      </a:r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1025725">
                <a:tc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ผู้ให้บริการ</a:t>
                      </a:r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สถานพยาบาลรัฐและเอกชนคู่สัญญาและสถานพยาบาลในเครือข่าย</a:t>
                      </a:r>
                      <a:r>
                        <a:rPr lang="en-US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สถานพยาบาลรัฐและเอกชนคู่สัญญาและสถานพยาบาลในเครือข่าย</a:t>
                      </a:r>
                      <a:r>
                        <a:rPr lang="en-US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2579855">
                <a:tc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/>
                      <a:endParaRPr lang="th-TH" sz="2400" b="1" dirty="0" smtClean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/>
                      <a:endParaRPr lang="th-TH" sz="2400" b="1" dirty="0" smtClean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/>
                      <a:endParaRPr lang="th-TH" sz="2400" b="1" dirty="0" smtClean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รูปแบบวิธีการจ่ายเงิน</a:t>
                      </a:r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/>
                      <a:r>
                        <a:rPr lang="en-US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นำดัชนีการประเมินการสูญเสียจำนวนปีของคุณภาพชีวิต (</a:t>
                      </a:r>
                      <a:r>
                        <a:rPr lang="en-US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QUALY) </a:t>
                      </a:r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มาเป็นเกณฑ์ในการจัดลำดับความสำคัญและการจัดสรรงบประมาณ โดยการจ่ายเงินแบบรายหัว (</a:t>
                      </a:r>
                      <a:r>
                        <a:rPr lang="en-US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capitation) </a:t>
                      </a:r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ตามจำนวนประชากรที่แต่ละ </a:t>
                      </a:r>
                      <a:r>
                        <a:rPr lang="en-US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CHE </a:t>
                      </a:r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รับผิดชอบ</a:t>
                      </a:r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เหมาจ่ายรายหัวสำหรับ บริการส่งเสริมป้องกัน และ ผู้ป่วยนอก สำหรับบริการผู้ป่วยในจัดสรรงบยอดรวมตามน้ำหนักสัมพัทธ์ </a:t>
                      </a:r>
                      <a:r>
                        <a:rPr lang="en-US" sz="2400" b="1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DRG </a:t>
                      </a:r>
                      <a:endParaRPr lang="th-TH" sz="2400" b="1" dirty="0"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457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เอกสารอ้างอิง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71600" y="1988840"/>
            <a:ext cx="7283152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ngsana New" pitchFamily="18" charset="-34"/>
                <a:cs typeface="Angsana New" pitchFamily="18" charset="-34"/>
                <a:hlinkClick r:id="rId2"/>
              </a:rPr>
              <a:t>http</a:t>
            </a:r>
            <a:r>
              <a:rPr lang="en-US" sz="2800" b="1" dirty="0">
                <a:latin typeface="Angsana New" pitchFamily="18" charset="-34"/>
                <a:cs typeface="Angsana New" pitchFamily="18" charset="-34"/>
                <a:hlinkClick r:id="rId2"/>
              </a:rPr>
              <a:t>://www.hisro.or.th/main/?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  <a:hlinkClick r:id="rId2"/>
              </a:rPr>
              <a:t>name=knowledge&amp;file=readknowledge&amp;id=14</a:t>
            </a: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ngsana New" pitchFamily="18" charset="-34"/>
                <a:cs typeface="Angsana New" pitchFamily="18" charset="-34"/>
                <a:hlinkClick r:id="rId3"/>
              </a:rPr>
              <a:t>http</a:t>
            </a:r>
            <a:r>
              <a:rPr lang="en-US" sz="2800" b="1" dirty="0">
                <a:latin typeface="Angsana New" pitchFamily="18" charset="-34"/>
                <a:cs typeface="Angsana New" pitchFamily="18" charset="-34"/>
                <a:hlinkClick r:id="rId3"/>
              </a:rPr>
              <a:t>://hph.moph.go.th/?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  <a:hlinkClick r:id="rId3"/>
              </a:rPr>
              <a:t>modules=BestResearch&amp;action=ViewBestResearch&amp;id=38</a:t>
            </a: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เอกสารประกอบการสอน รายวิชา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1401 404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ผศ.ดร.</a:t>
            </a:r>
            <a:r>
              <a:rPr lang="th-TH" sz="2400" b="1" dirty="0" err="1" smtClean="0">
                <a:latin typeface="Angsana New" pitchFamily="18" charset="-34"/>
                <a:cs typeface="Angsana New" pitchFamily="18" charset="-34"/>
              </a:rPr>
              <a:t>วร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พจน์  พรหม</a:t>
            </a:r>
            <a:r>
              <a:rPr lang="th-TH" sz="2400" b="1" dirty="0" err="1">
                <a:latin typeface="Angsana New" pitchFamily="18" charset="-34"/>
                <a:cs typeface="Angsana New" pitchFamily="18" charset="-34"/>
              </a:rPr>
              <a:t>สัตย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พรต</a:t>
            </a:r>
          </a:p>
        </p:txBody>
      </p:sp>
    </p:spTree>
    <p:extLst>
      <p:ext uri="{BB962C8B-B14F-4D97-AF65-F5344CB8AC3E}">
        <p14:creationId xmlns:p14="http://schemas.microsoft.com/office/powerpoint/2010/main" val="3056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จัดทำโดย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-252536" y="1700808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1.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นางสาวรัตนา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 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แสงสุข 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54011410046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2.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นางสาว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เมวดี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   ศรี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จำปา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 54011410080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3.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นางสาวศรีแพร  โมรานอก	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54011410152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4.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นางสาวสุกัลยา   สีภูทอง	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54011410153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5.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นางสาวทัศนีย์    แซ่เตียว	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54011410158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6.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นางสาวรุ่งนภา   คำแข 		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54011410206</a:t>
            </a:r>
          </a:p>
          <a:p>
            <a:pPr marL="0" indent="0" algn="ctr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นิสิตหลักสูตรสาธารณสุขศาสตร์บัณฑิต</a:t>
            </a:r>
          </a:p>
        </p:txBody>
      </p:sp>
    </p:spTree>
    <p:extLst>
      <p:ext uri="{BB962C8B-B14F-4D97-AF65-F5344CB8AC3E}">
        <p14:creationId xmlns:p14="http://schemas.microsoft.com/office/powerpoint/2010/main" val="13594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97440" y="692696"/>
            <a:ext cx="7776864" cy="1068728"/>
          </a:xfrm>
        </p:spPr>
        <p:txBody>
          <a:bodyPr>
            <a:normAutofit/>
          </a:bodyPr>
          <a:lstStyle/>
          <a:p>
            <a:r>
              <a:rPr lang="th-TH" dirty="0" smtClean="0"/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ระบบประกันสุขภาพของประเทศนิวซีแลนด์ในอดีต 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987023"/>
            <a:ext cx="7704856" cy="4389120"/>
          </a:xfrm>
        </p:spPr>
        <p:txBody>
          <a:bodyPr/>
          <a:lstStyle/>
          <a:p>
            <a:pPr marL="0" indent="0">
              <a:buNone/>
            </a:pPr>
            <a:r>
              <a:rPr lang="th-TH" sz="2800" dirty="0"/>
              <a:t> </a:t>
            </a:r>
            <a:r>
              <a:rPr lang="th-TH" sz="2800" dirty="0" smtClean="0"/>
              <a:t>           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เดิม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ประเทศนิวซีแลนด์แบ่งเขตระบบบริการสุขภาพเป็น 14 เขต </a:t>
            </a:r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                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โดย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มี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Area Health Board (AHB)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เป็นผู้ตัดสินใจว่าจะใช้จ่ายเงินงบประมาณอย่างไร กล่าวคือ ทำหน้าที่เป็นทั้งผู้จ่ายเงิน 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Funder)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และผู้ให้บริการ 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Provider)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                        </a:t>
            </a:r>
          </a:p>
          <a:p>
            <a:pPr marL="0" indent="0"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    	รัฐบาล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จะคัดเลือกคณะกรรมการบริหารโรงพยาบาลจากท้องถิ่น 28 แห่ง 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Locally Elected Hospital Board)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ขึ้นมาเพื่อจัดบริการรักษาพยาบาลในโรงพยาบาลแก่ประชาชนในท้องถิ่นโดยแพทย์เวชปฏิบัติ ซึ่งจะมีแพทย์เวชปฏิบัติทั่วไป 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GP)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เป็นผู้ให้การรักษาในระดับ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Primary Care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โดย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8" y="116632"/>
            <a:ext cx="1394470" cy="89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35" y="1987022"/>
            <a:ext cx="616255" cy="41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36" y="2558839"/>
            <a:ext cx="616255" cy="41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40" y="3899776"/>
            <a:ext cx="616255" cy="41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38805"/>
            <a:ext cx="2032992" cy="135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3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272808" cy="710952"/>
          </a:xfrm>
        </p:spPr>
        <p:txBody>
          <a:bodyPr>
            <a:norm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ระบบประกันสุขภาพของประเทศนิวซีแลนด์ในอดีต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700808"/>
            <a:ext cx="7920880" cy="46771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ประชาชน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จะต้องจ่ายเงินค่ารักษาเอง </a:t>
            </a:r>
          </a:p>
          <a:p>
            <a:pPr marL="0" indent="0">
              <a:buNone/>
            </a:pP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	-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ส่วน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ค่าใช้จ่ายในการดำเนินการของโรงพยาบาลนั้นจะได้รับการสนับสนุนงบประมาณจากกระทรวงสาธารณสุข </a:t>
            </a:r>
          </a:p>
          <a:p>
            <a:pPr marL="0" indent="0">
              <a:buNone/>
            </a:pP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	-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ผู้ป่วย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ในจะได้รับบริการโดยไม่ต้องเสียค่าใช้จ่าย แต่สำหรับบริการผู้ป่วยนอกจะต้องรับผิดชอบค่าใช้จ่ายตามแต่ระดับรายได้ของผู้ป่วย</a:t>
            </a:r>
          </a:p>
          <a:p>
            <a:pPr marL="0" indent="0">
              <a:buNone/>
            </a:pPr>
            <a:endParaRPr lang="th-TH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53313"/>
            <a:ext cx="2115810" cy="233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4" y="4455482"/>
            <a:ext cx="2044949" cy="1754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39"/>
            <a:ext cx="13954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20" y="4797152"/>
            <a:ext cx="1909319" cy="141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3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91064" cy="722344"/>
          </a:xfrm>
        </p:spPr>
        <p:txBody>
          <a:bodyPr>
            <a:norm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ปัญหาบริการสุขภาพของประเทศนิวซีแลนด์ในอดีต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916832"/>
            <a:ext cx="7920880" cy="4752528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         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เนื่องจาก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โดยส่วนใหญ่ระบบบริการสุขภาพยังพึ่งพางบประมาณของรัฐ เพราะประเทศนิวซีแลนด์ใช้ระบบบริการของสุขภาพของประเทศอังกฤษเป็น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แม่แบบ</a:t>
            </a:r>
          </a:p>
          <a:p>
            <a:pPr marL="0" indent="0">
              <a:buNone/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            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ดังนั้นสภาพปัญหาที่เกิดจากการที่รัฐบาลเป็นผู้ที่ผูกขาดกิจการจึงเกิดขึ้น เช่น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     </a:t>
            </a:r>
          </a:p>
          <a:p>
            <a:pPr marL="0" indent="0">
              <a:buNone/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            1. การ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ขาดแรงจูงใจในการแข่งขัน </a:t>
            </a:r>
          </a:p>
          <a:p>
            <a:pPr marL="0" indent="0">
              <a:buNone/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            2. การ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ไร้ประสิทธิภาพในการบริหารสถานบริการของรัฐ เป็นต้น</a:t>
            </a:r>
          </a:p>
          <a:p>
            <a:pPr marL="0" indent="0"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             3. ค่าใช้จ่าย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ด้านสุขภาพ 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Rising of health care expenditure)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ที่สูงขึ้นมากจากเดิมประมาณ 1,800 ล้านดอลลาร์ต่อปีเพิ่มเป็น 4,000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 ล้าน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ดอลลาร์ต่อ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ปี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404"/>
            <a:ext cx="13954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9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ปัญหาบริการสุขภาพของประเทศนิวซีแลนด์ใน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อดีต  (ต่อ)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41199" y="2060848"/>
            <a:ext cx="7860011" cy="4389120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	4. ความ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ไม่พึงพอใจของประชาชนผู้รับบริการสุขภาพ 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Consumer’s satisfaction)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ในการรอคิวรับบริการนานและไม่ประทับใจในบริการที่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ได้รับ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	5. การ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แบ่งแยกระบบการเงินการคลังด้านสุขภาพออกเป็นหลายส่วน ทำให้เกิดปัญหาการโยนความรับผิดชอบไปให้แก่กันและกันของกองทุนต่างๆ 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9" y="188640"/>
            <a:ext cx="13954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193488" cy="2257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1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7139136" cy="650336"/>
          </a:xfrm>
        </p:spPr>
        <p:txBody>
          <a:bodyPr>
            <a:norm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ภาพรวมของ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ระบบประกันสุขภาพของประเทศนิวซีแลนด์  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34826" y="1844824"/>
            <a:ext cx="8229600" cy="40324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	นิวซีแลนด์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มีระบบประกันสุขภาพที่ควบคุมประชากรทั้งหมด ระบบบริการสุขภาพโดยภาพรวมยังถือว่าเป็นระบบบริการสุขภาพของรัฐและบริหารโดยองค์กรเดียว คือ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Health Funding Authority (HFA)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ภายใต้กระทรวงสุขภาพ </a:t>
            </a:r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ซึ่ง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ทำหน้าที่เป็นผู้ซื้อบริการรายเดียว (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Single payer)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โดย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HFA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จะทำสัญญาซื้อกับผู้ให้บริการ ทั้งภาครัฐและและภาคเอกชน รัฐมีบทบาทหลักในการดูแลด้านสุขภาพ ทั้งนี้มีการกำหนดสิทธิประโยชน์ในการได้รับบริการต่างๆสำหรับประชากรไว้อย่างชัดเจน</a:t>
            </a:r>
          </a:p>
          <a:p>
            <a:pPr marL="0" indent="0"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	บริการ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สุขภาพต่างๆ ที่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HFA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จัดซื้อให้ประชาชนในพื้นที่รับผิดชอบครอบคลุมด้านต่างๆ ดังนี้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3909"/>
            <a:ext cx="13954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1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ภาพรวมของระบบประกันสุขภาพของประเทศ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นิวซีแลนด์ (ต่อ)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บริการสาธารณสุข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2.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บริการสุขภาพระดับปฐม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ภูมิ  รวมทั้ง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แพทย์เวชปฏิบัติทั่วไปบริการ อุบัติเหตุและฉุกเฉิน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วางแผนครอบครัว การให้วัคซีน การคัดกรองมะเร็งปากมดลูก การรักษาโรคที่ติดต่อทางเพศสัมพันธ์ รวมทั้งการเยี่ยมบ้านเพื่อดูแลเด็กและผู้ป่วย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3.บริการ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วินิจฉัยเบื้องต้นการจ่ายยา รวมทั้งการบริการสนับสนุนอื่นๆ ซึ่งสามารถมีได้จากการส่งต่อของแพทย์เวชปฏิบัติ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ทั่วไป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4.บริการ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การดูแลการตั้งครรภ์และการคลอด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5.บริการ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ทันตก</a:t>
            </a:r>
            <a:r>
              <a:rPr lang="th-TH" b="1" dirty="0" err="1">
                <a:latin typeface="Angsana New" pitchFamily="18" charset="-34"/>
                <a:cs typeface="Angsana New" pitchFamily="18" charset="-34"/>
              </a:rPr>
              <a:t>รรม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 เป็นบริการการป้องกันการให้สุขศึกษา รวมทั้งการอุดฟัน ให้บริการแก่เด็กในโรงเรียน และผู้ใหญ่โดยไม่ต้องเสียค่าใช้จ่าย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6.บริการ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ทุติยภูมิ ตติยภูมิ และบริการผ่าตัด</a:t>
            </a:r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39"/>
            <a:ext cx="13954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" b="9887"/>
          <a:stretch/>
        </p:blipFill>
        <p:spPr bwMode="auto">
          <a:xfrm>
            <a:off x="7290746" y="5229200"/>
            <a:ext cx="1837796" cy="130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5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ภาพรวมของระบบประกันสุขภาพของประเทศ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นิวซีแลนด์ (ต่อ)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34826" y="2060848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7.บริการ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ด้านจิตเวช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8.บริการ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สำหรับผู้ทุพพลภาพ</a:t>
            </a:r>
          </a:p>
          <a:p>
            <a:pPr marL="0" indent="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**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ทุพพลภาพ  คือ ขาด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กำลังที่จะ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ทำงาน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,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 พิการ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,เป็นอัมพาต,เป็น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ง่อย 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9487"/>
            <a:ext cx="13954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22" y="4725144"/>
            <a:ext cx="2486007" cy="1670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5"/>
            <a:ext cx="1842066" cy="2391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8574"/>
            <a:ext cx="2016224" cy="192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4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การคลัง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ของระบบ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94359" y="1772816"/>
            <a:ext cx="7488832" cy="446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1.ที่มา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ของงบประมาณ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แหล่ง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หลักของค่าใช่จ่ายสุขภาพ คือรัฐบาล โดยใช้ภาษีทั่วไปในการสนับสนุนที่เหลือมาจากเงินที่บุคคลจ่ายเอง และส่วนของประกันสุขภาพเอกชน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2.บทบาท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รัฐ-เอกชน ทางด้านการคลัง 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รัฐ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รับภาระรายจ่ายสุขภาพร้อยละ 77.3 ประชาชนจ่ายเองร้อยละ 15.6 และประกันสุขภาพเอกชนเป็นส่วนเสริม คิดเป็นค่าใช้จ่ายร้อยละ 6.8 (แต่ครอบคลุมประชากรร้อยละ 37.0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3.ภาระทาง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การเงินของผู้ป่วย/ประชาชน 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ผู้ป่วย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ใช้บริการฟรีในส่วนของการป้องกันโรค ส่งเสริมสุขภาพ การดูแลหญิงมีครรภ์ และการคลอด บริการทันตก</a:t>
            </a:r>
            <a:r>
              <a:rPr lang="th-TH" b="1" dirty="0" err="1">
                <a:latin typeface="Angsana New" pitchFamily="18" charset="-34"/>
                <a:cs typeface="Angsana New" pitchFamily="18" charset="-34"/>
              </a:rPr>
              <a:t>รรม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ป้องกันจิตเวช  บำบัด</a:t>
            </a:r>
            <a:r>
              <a:rPr lang="th-TH" b="1" dirty="0" err="1">
                <a:latin typeface="Angsana New" pitchFamily="18" charset="-34"/>
                <a:cs typeface="Angsana New" pitchFamily="18" charset="-34"/>
              </a:rPr>
              <a:t>ยาเสพติด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 และบริการผู้ป่วยนอกของโรงพยาบาล</a:t>
            </a:r>
          </a:p>
          <a:p>
            <a:pPr marL="0" indent="0">
              <a:buNone/>
            </a:pPr>
            <a:endParaRPr lang="th-TH" b="1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1" y="116632"/>
            <a:ext cx="1130548" cy="72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1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292</TotalTime>
  <Words>467</Words>
  <Application>Microsoft Office PowerPoint</Application>
  <PresentationFormat>นำเสนอทางหน้าจอ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ไหลเวียน</vt:lpstr>
      <vt:lpstr>ระบบประกันสุขภาพของของประเทศนิวซีแลนด์ Health Insurance System Of  New Zealand </vt:lpstr>
      <vt:lpstr> ระบบประกันสุขภาพของประเทศนิวซีแลนด์ในอดีต </vt:lpstr>
      <vt:lpstr>ระบบประกันสุขภาพของประเทศนิวซีแลนด์ในอดีต  (ต่อ)</vt:lpstr>
      <vt:lpstr> ปัญหาบริการสุขภาพของประเทศนิวซีแลนด์ในอดีต</vt:lpstr>
      <vt:lpstr>ปัญหาบริการสุขภาพของประเทศนิวซีแลนด์ในอดีต  (ต่อ)</vt:lpstr>
      <vt:lpstr>ภาพรวมของระบบประกันสุขภาพของประเทศนิวซีแลนด์  </vt:lpstr>
      <vt:lpstr> ภาพรวมของระบบประกันสุขภาพของประเทศนิวซีแลนด์ (ต่อ)</vt:lpstr>
      <vt:lpstr> ภาพรวมของระบบประกันสุขภาพของประเทศนิวซีแลนด์ (ต่อ)</vt:lpstr>
      <vt:lpstr>การคลังของระบบ </vt:lpstr>
      <vt:lpstr> การคลังของระบบ (ต่อ) </vt:lpstr>
      <vt:lpstr>การคลังของระบบ (ต่อ) </vt:lpstr>
      <vt:lpstr>ระบบบริการ   </vt:lpstr>
      <vt:lpstr>ระบบบริการ (ต่อ) </vt:lpstr>
      <vt:lpstr>ความแตกต่างของระบบหลักประกันสุขภาพของประเทศไทยและนิวซีแลนด์</vt:lpstr>
      <vt:lpstr>งานนำเสนอ PowerPoint</vt:lpstr>
      <vt:lpstr>เอกสารอ้างอิง</vt:lpstr>
      <vt:lpstr>จัดทำโดย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ระบบประกันสุขภาพ  ในประเทศนิวซีแลนด์</dc:title>
  <dc:creator>Admin</dc:creator>
  <cp:lastModifiedBy>Admin</cp:lastModifiedBy>
  <cp:revision>22</cp:revision>
  <dcterms:created xsi:type="dcterms:W3CDTF">2013-07-23T11:36:01Z</dcterms:created>
  <dcterms:modified xsi:type="dcterms:W3CDTF">2013-07-25T03:10:56Z</dcterms:modified>
</cp:coreProperties>
</file>