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5B8229-743C-4BF6-90CF-086B2E3735DA}" type="datetimeFigureOut">
              <a:rPr lang="th-TH" smtClean="0"/>
              <a:pPr/>
              <a:t>25/07/56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2E8BC0-CF58-4F25-A85C-3DCDE5E37E0B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pull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676456" cy="1828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h-TH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ระบบประกันสุขภาพของประเทศเยอรมนี</a:t>
            </a:r>
            <a:endParaRPr lang="th-TH" sz="6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7854696" cy="1752600"/>
          </a:xfrm>
        </p:spPr>
        <p:txBody>
          <a:bodyPr>
            <a:normAutofit/>
          </a:bodyPr>
          <a:lstStyle/>
          <a:p>
            <a:pPr algn="l"/>
            <a:endParaRPr lang="th-TH" dirty="0" smtClean="0"/>
          </a:p>
          <a:p>
            <a:pPr algn="l"/>
            <a:r>
              <a:rPr lang="th-TH" dirty="0" smtClean="0"/>
              <a:t>	    </a:t>
            </a:r>
            <a:r>
              <a:rPr lang="th-TH" sz="2200" b="1" dirty="0" smtClean="0">
                <a:latin typeface="Angsana New" pitchFamily="18" charset="-34"/>
                <a:cs typeface="Angsana New" pitchFamily="18" charset="-34"/>
              </a:rPr>
              <a:t>คณะสาธารณสุขศาสตร์  มหาวิทยาลัยมหาสารคาม</a:t>
            </a:r>
          </a:p>
          <a:p>
            <a:pPr algn="l"/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	       </a:t>
            </a:r>
            <a:r>
              <a:rPr lang="en-US" sz="2000" b="1" dirty="0" smtClean="0">
                <a:latin typeface="Angsana New" pitchFamily="18" charset="-34"/>
                <a:cs typeface="Angsana New" pitchFamily="18" charset="-34"/>
              </a:rPr>
              <a:t>Faculty of Public health </a:t>
            </a: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b="1" dirty="0" err="1" smtClean="0">
                <a:latin typeface="Angsana New" pitchFamily="18" charset="-34"/>
                <a:cs typeface="Angsana New" pitchFamily="18" charset="-34"/>
              </a:rPr>
              <a:t>Mahasarakham</a:t>
            </a:r>
            <a:r>
              <a:rPr lang="en-US" sz="2000" b="1" dirty="0" smtClean="0">
                <a:latin typeface="Angsana New" pitchFamily="18" charset="-34"/>
                <a:cs typeface="Angsana New" pitchFamily="18" charset="-34"/>
              </a:rPr>
              <a:t> University</a:t>
            </a:r>
            <a:endParaRPr lang="th-TH" sz="2000" b="1" dirty="0" smtClean="0">
              <a:latin typeface="Angsana New" pitchFamily="18" charset="-34"/>
              <a:cs typeface="Angsana New" pitchFamily="18" charset="-34"/>
            </a:endParaRPr>
          </a:p>
          <a:p>
            <a:pPr algn="l"/>
            <a:endParaRPr lang="th-TH" dirty="0"/>
          </a:p>
        </p:txBody>
      </p:sp>
      <p:pic>
        <p:nvPicPr>
          <p:cNvPr id="6" name="รูปภาพ 5" descr="ดาวน์โหลด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48680"/>
            <a:ext cx="1034106" cy="1213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 descr="250px-Flag_of_Germany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3789040"/>
            <a:ext cx="4406890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0" name="ตัวเชื่อมต่อตรง 9"/>
          <p:cNvCxnSpPr/>
          <p:nvPr/>
        </p:nvCxnSpPr>
        <p:spPr>
          <a:xfrm>
            <a:off x="1475656" y="1124744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987824" y="908720"/>
            <a:ext cx="3240360" cy="792088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มาตรการจ่ายค่าบริการ</a:t>
            </a:r>
            <a:endParaRPr lang="th-TH" sz="3600" b="1" dirty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2800" b="1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ผู้ให้บริการปฐมภูมิ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 		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สำหรับบริการผู้ป่วยนอก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Ambulatory care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สมาคมกองทุนการเจ็บป่วย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Association of Sickness Funds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เจรจาต่อรองกับสมาคมแพทย์ที่เป็นสมาชิกกองทุน(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Association of Sickness Fund Physicians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ทุกปี เพื่อกำหนดวงเงินสำหรับจ่ายให้บริการผู้ป่วยนอก และสมาคมแพทย์จะทำหน้าที่จ่ายให้แก่แพทย์สมาชิกที่ได้ให้บริการแก่ผู้ประกันตน แบบ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Point system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ตามปริมาณบริการและอัตราค่าบริการที่กำหนดภายใต้งบประมาณยอดรวมที่ได้รับ</a:t>
            </a: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8912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ค่าตอบแทนบริการทันตก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รรม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ก็ดำเนินการในลักษณะเดียวกัน โดยเจรจาคือสมาคมของ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ทันตแพทย์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ที่เป็นสมาชิกกองทุน</a:t>
            </a:r>
          </a:p>
          <a:p>
            <a:pPr>
              <a:buNone/>
            </a:pPr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ค่ายา จ่ายตามรายการในราคาที่กำหนด โดยผู้ป่วยต้องจ่ายไปก่อนแล้วค่อยมาเบิกคืนทีหลัง</a:t>
            </a:r>
          </a:p>
          <a:p>
            <a:pPr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กายภาพบำบัด จ่ายให้ตามอัตราที่กำหนด การฟื้นฟูสภาพ จ่ายให้คลินิกในอัตรารายวัน การพยาบาลในโรคเรื้อรัง ผู้ป่วยร่วมจ่ายด้วย</a:t>
            </a:r>
          </a:p>
          <a:p>
            <a:pPr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843808" y="980728"/>
            <a:ext cx="3384376" cy="720080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มาตรการจ่ายค่าบริการ</a:t>
            </a:r>
            <a:endParaRPr lang="th-TH" sz="3600" dirty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38912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sz="2800" b="1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ผู้ให้พยาบาลทุติยภูมิ/ตติยภูมิ                                                                                                          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การจ่ายให้บริการผู้ป่วยในโรงพยาบาล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Hospital care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กองทุนการเจ็บป่วยจ่ายค่ารักษาพยาบาลให้แก่โรงพยาบาลใน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ลักษณะ คือ </a:t>
            </a:r>
          </a:p>
          <a:p>
            <a:pPr lvl="1">
              <a:buNone/>
            </a:pP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 	      -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อัตราคงที่ตามกลุ่มวินิจฉัยโรคร่วม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flat fees per diagnosis-related group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 lvl="1">
              <a:buNone/>
            </a:pP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	 -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อัตรายอดรวม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global fees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สำหรับบริการที่มีการกำหนดราคา </a:t>
            </a:r>
          </a:p>
          <a:p>
            <a:pPr>
              <a:buNone/>
            </a:pP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	 -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การจ่ายแบบรายวัน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per diem rate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) สำหรับการพักรักษาตัวในโรงพยาบาล</a:t>
            </a:r>
          </a:p>
          <a:p>
            <a:pPr>
              <a:buNone/>
            </a:pP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 	     -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แพทย์ในโรงพยาบาลเป็นลูกจ้างของโรงพยาบาล และได้รับเงินเดือนเป็นค่าตอบแทน</a:t>
            </a: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None/>
            </a:pP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915816" y="764704"/>
            <a:ext cx="3240360" cy="792088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การจัดระบบบริการ</a:t>
            </a:r>
            <a:endParaRPr lang="th-TH" sz="3600" dirty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800" b="1" dirty="0" smtClean="0">
                <a:solidFill>
                  <a:schemeClr val="accent3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2800" b="1" dirty="0" smtClean="0">
                <a:solidFill>
                  <a:schemeClr val="accent3"/>
                </a:solidFill>
                <a:latin typeface="Angsana New" pitchFamily="18" charset="-34"/>
                <a:cs typeface="Angsana New" pitchFamily="18" charset="-34"/>
              </a:rPr>
              <a:t>ทางเลือกใช้บริการของผู้บริโภค การเข้าสู่ระบบ และการส่งต่อ</a:t>
            </a:r>
            <a:endParaRPr lang="en-US" sz="2800" b="1" dirty="0" smtClean="0">
              <a:solidFill>
                <a:schemeClr val="accent3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	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ประชาชนที่เป็นสมาชิกกองทุนการเจ็บป่วยมีสิทธิในการเลือกขึ้นทะเบียนกับแพทย์และ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ทันตแพทย์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ที่ใช้บริการ โดยแต่ละ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ไตรมาส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จะได้รับใบรับรองสิทธิและต้องไปยื่นต่อแพทย์/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ทันตแพทย์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ที่ตนเลือกที่จะขึ้นทะเบียน และต้องใช้บริการกับคนอื่นที่ตนเลือกในแต่ละบางกองทุนกาจให้มีการเปลี่ยนแพทย์ได้ในระหว่าง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ไตรมาส</a:t>
            </a:r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38912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b="1" dirty="0" smtClean="0">
                <a:solidFill>
                  <a:schemeClr val="accent3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sz="2800" b="1" dirty="0" smtClean="0">
                <a:solidFill>
                  <a:schemeClr val="accent3"/>
                </a:solidFill>
                <a:latin typeface="Angsana New" pitchFamily="18" charset="-34"/>
                <a:cs typeface="Angsana New" pitchFamily="18" charset="-34"/>
              </a:rPr>
              <a:t>บทบาทรัฐ-เอกชนในการให้บริการ</a:t>
            </a:r>
            <a:endParaRPr lang="en-US" sz="2800" b="1" dirty="0" smtClean="0">
              <a:solidFill>
                <a:schemeClr val="accent3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 		-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  บริการรักษาพยาบาลแบบผู้ป่วยนอกทั้งหมดจัดโดยแพทย์เอกชนที่ทำงานในคลินิกของตอนเองหรือเปิดคลินิกร่วมกัน แพทย์-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ทันตแพทย์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ที่ให้บริการกับผู้ประกันตนได้ จะต้องได้รับใบอนุญาตและเป็นแพทย์สมาชิกของกองทุน ฯ</a:t>
            </a:r>
          </a:p>
          <a:p>
            <a:pPr>
              <a:buNone/>
            </a:pP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	- 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ารให้บริการกับประชาชนภายใต้ระบบประกันนั้นต้องเป็นสมาชิกของกองทุนการเจ็บป่วยก่อนถึงจะสามารถให้บริการได้ </a:t>
            </a: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	-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เตียงในโรงพยาบาลทั่วไปร้อยละ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59.0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ดำเนินการโดยรัฐ ร้อยละ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36.0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เป็นของเอกชนแบบไม่แสวงกำไร และมีประมาณร้อยละ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5.0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อยู่ในโรงพยาบาลเอกชนแบบแสวงกำไร</a:t>
            </a:r>
          </a:p>
          <a:p>
            <a:pPr>
              <a:buNone/>
            </a:pP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	-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ร้านยาดำเดินการโดยเภสัชกร จะทำหน้าที่จ่ายยาให้แก่ผู้ป่วยตามใบสั่งแพทย์ แพทย์ในคลินิกไม่สามารถจำหน่ายยาให้กับผู้ป่วยได้</a:t>
            </a: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มุมมน 4"/>
          <p:cNvSpPr/>
          <p:nvPr/>
        </p:nvSpPr>
        <p:spPr>
          <a:xfrm>
            <a:off x="1475656" y="692696"/>
            <a:ext cx="6336704" cy="1152128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ความแตกต่างระหว่างระบบประกันสุขภาพของ                                  ประเทศเยอรมนีกับประเทศไทย</a:t>
            </a:r>
            <a:endParaRPr lang="th-TH" sz="3600" b="1" dirty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539552" y="2103120"/>
          <a:ext cx="8229600" cy="4580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2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ประเทศเยอรมนี 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ประเทศไทย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7602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ประชาชนส่วนใหญ่ในประเทศใช้ระบบบริการสุขภาพแบบประกันสังคม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ประชาชนส่วนใหญ่ในประเทศใช้ระบบบริการสุขภาพแบบหลักประกันสุขภาพถ้วนหน้า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pPr lvl="0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ประชาชนที่เป็นสมาชิกกองทุนการเจ็บป่วยมีสิทธิในการเลือกขึ้นทะเบียนกับแพทย์และ    </a:t>
                      </a:r>
                      <a:r>
                        <a:rPr kumimoji="0" lang="th-TH" sz="2400" kern="1200" dirty="0" err="1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ทันตแพทย์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ที่ใช้บริการ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ประชาชนไม่มีสิทธิเลือกแพทย์ในระบบบริการของรัฐบาลแต่มีสิทธิเลือกในส่วนของเอกชน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2111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มีระบบบริการสุขภาพระบบเดียว คือระบบประกันสังคม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มีระบบบริการสุขภาพ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3 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ระบบ คือ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ระบบสวัสดิการและรักษาพยาบาลของข้าราชการและพนักงานรัฐวิสาหกิจ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ระบบประกันสังคม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-</a:t>
                      </a: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ระบบประกันสุขภาพถ้วนหน้า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1475656" y="692696"/>
            <a:ext cx="6336704" cy="1152128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4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467544" y="2348880"/>
          <a:ext cx="8229600" cy="358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197152"/>
              </a:tblGrid>
              <a:tr h="4186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kern="1200" dirty="0" smtClean="0">
                          <a:solidFill>
                            <a:schemeClr val="lt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ประเทศเยอรมนี </a:t>
                      </a:r>
                      <a:endParaRPr kumimoji="0" lang="en-US" sz="2800" b="1" kern="1200" dirty="0" smtClean="0">
                        <a:solidFill>
                          <a:schemeClr val="lt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kern="1200" dirty="0" smtClean="0">
                          <a:solidFill>
                            <a:schemeClr val="lt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ประเทศไทย</a:t>
                      </a:r>
                      <a:endParaRPr kumimoji="0" lang="en-US" sz="2800" b="1" kern="1200" dirty="0" smtClean="0">
                        <a:solidFill>
                          <a:schemeClr val="lt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86173">
                <a:tc>
                  <a:txBody>
                    <a:bodyPr/>
                    <a:lstStyle/>
                    <a:p>
                      <a:pPr lvl="0"/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ประชาชนชาวเยอรมันรวมทั้งผู้ที่อยู่อาศัยต้องเข้าสู่ระบบประกันสังคม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แบ่งระบบประกันสุขภาพตามข้อกำหนดที่อยู่ในแต่ละระบบ และไม่ครอบคลุมกลุ่มแรงงานต่างด้าวทั้งหมด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9211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มีรูปแบบการเข้ารับบริการทางสาธารณสุขอย่างชัดเจนและเป็นไปในทางเดียวกัน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มีความหลากหลายในการเข้าถึงบริการสาธารณสุข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954322">
                <a:tc>
                  <a:txBody>
                    <a:bodyPr/>
                    <a:lstStyle/>
                    <a:p>
                      <a:pPr lvl="0"/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สถานบริการสาธารณสุขมีมาตรฐานเท่าเทียมกัน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th-TH" sz="24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สถานบริการสาธารณสุขในเมืองใหญ่มีศักยภาพแตกต่างจากชนบท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ความแตกต่างระหว่างระบบประกันสุขภาพของ                                  ประเทศเยอรมนีกับประเทศไทย</a:t>
            </a:r>
            <a:endParaRPr lang="th-TH" sz="3600" b="1" dirty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491880" y="692696"/>
            <a:ext cx="2232248" cy="864096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รายชื่อสมาชิก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331640" y="1988840"/>
            <a:ext cx="7344816" cy="4389120"/>
          </a:xfrm>
        </p:spPr>
        <p:txBody>
          <a:bodyPr>
            <a:normAutofit fontScale="92500" lnSpcReduction="20000"/>
          </a:bodyPr>
          <a:lstStyle/>
          <a:p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นายก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มลพัฒน์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วัง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สการ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         รหัสนิสิต 53011413048</a:t>
            </a:r>
          </a:p>
          <a:p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นางสาวเปรียววลี เกศแก้ว             รหัสนิสิต 53011413232</a:t>
            </a:r>
          </a:p>
          <a:p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นางสาวนงลักษณ์ ผิว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ผุย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         รหัสนิสิต 54011410140 </a:t>
            </a:r>
          </a:p>
          <a:p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นางสาว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ณัฐ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พร 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ลีนวิภาต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         รหัสนิสิต 54011410190 </a:t>
            </a:r>
          </a:p>
          <a:p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นางสาว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นงค์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นุช สุ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รัตนว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ดี	         รหัสนิสิต 54011410194 </a:t>
            </a:r>
          </a:p>
          <a:p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นางสาวพิมพ์ประภัสสร 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ปู่ห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ลุ่น     รหัสนิสิต 54011410197</a:t>
            </a:r>
          </a:p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                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สาธารณสุขศาสตร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บัณฑิต  ระบบปกติ</a:t>
            </a:r>
          </a:p>
          <a:p>
            <a:pPr>
              <a:buNone/>
            </a:pPr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         เสนอ</a:t>
            </a:r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000" b="1" dirty="0" err="1" smtClean="0">
                <a:latin typeface="Angsana New" pitchFamily="18" charset="-34"/>
                <a:cs typeface="Angsana New" pitchFamily="18" charset="-34"/>
              </a:rPr>
              <a:t>ผศ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ดร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000" b="1" dirty="0" err="1" smtClean="0">
                <a:latin typeface="Angsana New" pitchFamily="18" charset="-34"/>
                <a:cs typeface="Angsana New" pitchFamily="18" charset="-34"/>
              </a:rPr>
              <a:t>วรพจน์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     พรหม</a:t>
            </a:r>
            <a:r>
              <a:rPr lang="th-TH" sz="3000" b="1" dirty="0" err="1" smtClean="0">
                <a:latin typeface="Angsana New" pitchFamily="18" charset="-34"/>
                <a:cs typeface="Angsana New" pitchFamily="18" charset="-34"/>
              </a:rPr>
              <a:t>สัตย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พรต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19672" y="908720"/>
            <a:ext cx="6120680" cy="720080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ที่มาของระบบประกันสุขภาพประเทศเยอรมนี</a:t>
            </a:r>
            <a:endParaRPr lang="th-TH" sz="3200" b="1" dirty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		เยอรมนีรู้ตัวว่าสภาพเศรษฐกิจและเทคโนโลยีของตนเองล้าหลังกว่าอังกฤษและฝรั่งเศสมาก ทั้งยังมีปัจจัยอื่นๆ อีกมากมาย เช่น กลุ่มแรงงานกินค่าจ้างไม่มีความมั่นคงทางรายได้ รวมถึงเกรงว่าแนวคิดสังคมนิยมจะครอบงำลูกจ้าง จึงมีแนวคิดจัดตั้ง ระบบประกันสังคมขึ้นมา เยอรมนีได้ใช้การประกันสังคมนี้เป็นวิธีการหลักในการสร้างความมั่นคงทางสังคม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Social Security)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ให้กับประเทศตั้งแต่ในอดีตจนถึงปัจจุบัน โดยในช่วงแรกเขาบังคับเก็บเงินสมทบ 3 ฝ่ายจากลูกจ้าง นายจ้าง และรัฐบาล ให้สิทธิประโยชน์ 4 เรื่องหลักๆ ได้แก่ การประกันสุขภาพ การประกันการเจ็บป่วยเนื่องจากการทำงาน การประกันชราภาพ และการประกันทุพพลภาพ</a:t>
            </a: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331640" y="764704"/>
            <a:ext cx="6696744" cy="720080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92888" cy="1143000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ภาพรวมระบบหลักประกันสุขภาพของประเทศเยอรมนี </a:t>
            </a:r>
            <a:endParaRPr lang="th-TH" sz="3200" b="1" dirty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		ประเทศเยอรมนีมีการปกครองแบบสหพันธรัฐ นโยบายและกฎหมายด้านสาธารณสุขถูกกำหนดโดยรัฐบาลร่วมกับรัฐบาลของมลรัฐ 			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รัฐบาลกลางจะออกกฎหมายต่างๆเพื่อควบคุมกำกับระบบบริการสาธารณสุข 								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รัฐบาลของมลรัฐมีบทบาทในการบังคับใช้ ควบคุมกำกับการดำเนินงานขององค์กรอิสระที่ได้รับการรับรองตามกฎหมาย ดำเนินกิจการโรงพยาบาลของมลรัฐ ควบคุมมาตรฐานการศึกษาของแพทย์ การผลิตแพทย์ 				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ส่วนรัฐบาลท้องถิ่นจะรับผิดชอบการให้บริการสาธารณสุขต่างๆ เช่น การควบคุมป้องกันโรค การบริหารจัดการโรงพยาบาลท้องถิ่น สนับสนุนงบลงทุนแก่โรงพยาบาล บริหารและสนับสนุนด้านงบประมาณแก่บ้านพักคนชราของรัฐ </a:t>
            </a: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123728" y="980728"/>
            <a:ext cx="5112568" cy="648072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ระบบประกันสุขภาพของประเทศเยอรมนี</a:t>
            </a:r>
            <a:endParaRPr lang="th-TH" sz="3200" b="1" dirty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ระบบประกันสุขภาพของประเทศเยอรมนีเป็น  </a:t>
            </a:r>
            <a:r>
              <a:rPr lang="th-TH" sz="32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ระบบประกันสังคม (</a:t>
            </a:r>
            <a:r>
              <a:rPr lang="en-US" sz="32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Social Health Insurance)		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		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ซึ่งถือว่าเป็นการประกันสุขภาพภาคบังคับสำหรับประชาชนผู้มีรายได้ ส่วนผู้สูงอายุ ผู้พิการ ผู้ที่ไม่มีงานทำ จะได้รับการคุ้มครองด้านสุขภาพผ่านระบบสวัสดิการสังคม 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รัฐบาลไม่ได้ทำหน้าที่บริหารจัดการระบบประกันสุขภาพ แต่มีส่วนร่วมสำคัญในการออกกฎหมาย และกำกับดูแลหน่วยงานต่างๆ ดังที่กล่าวไว้ข้างต้น ระบบประกันสุขภาพหลักของประเทศถูกบริหารจัดการโดย   </a:t>
            </a:r>
            <a:r>
              <a:rPr lang="th-TH" sz="3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กองทุนการเจ็บป่วย (</a:t>
            </a:r>
            <a:r>
              <a:rPr lang="en-US" sz="3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Sickness Fund)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ส่วนใหญ่เป็นหน่วยงานเอกชนไม่หวังผลกำไร ในประเทศเยอรมนีมี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Sickness fund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มากกว่า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1,100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แห่ง (เป็น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local funds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ประมาณ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21%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แห่ง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, company funds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ประมาณ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65%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guild funds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ประมาณ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14%)</a:t>
            </a:r>
            <a:endParaRPr lang="th-TH" sz="3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2123728" y="980728"/>
            <a:ext cx="5112568" cy="648072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ระบบประกันสุขภาพของประเทศเยอรมนี</a:t>
            </a:r>
            <a:endParaRPr lang="th-TH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มุมมน 5"/>
          <p:cNvSpPr/>
          <p:nvPr/>
        </p:nvSpPr>
        <p:spPr>
          <a:xfrm>
            <a:off x="2195736" y="980728"/>
            <a:ext cx="4968552" cy="648072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		ประชาชนมีอิสระที่จะเลือกประกันสุขภาพขึ้นกับความสามารถในการจ่าย ซึ่งในที่นี้รัฐเป็นผู้กำหนดโดยดูจากฐานเงินเดือน หากประชาชนมีรายได้ต่ำกว่า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47,750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ยูโร/ปี (ในปี ค.ศ.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2007)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ตามกฎหมายประกันสังคมถือว่าคนๆนี้ต้องทำประกันสุขภาพกับ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sickness fund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เท่านั้นแต่หากประชาชนมีรายได้เกินกว่านี้ ก็มีสิทธิที่จะเลือกเป็นสมาชิกของ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sickness fund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ก็ได้ หรือจะเลือกซื้อประกันสุขภาพเอกชนก็ได้ 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3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339752" y="1052736"/>
            <a:ext cx="47371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ระบบประกันสุขภาพของประเทศเยอรมนี</a:t>
            </a:r>
            <a:endParaRPr lang="th-TH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907704" y="980728"/>
            <a:ext cx="5400600" cy="720080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ระบบประกันสุขภาพของประเทศเยอรมนี</a:t>
            </a:r>
            <a:endParaRPr lang="th-TH" sz="3600" dirty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การตัดสินใจเลือกระบบประกันจะมีผลต่อผู้เอาประกันอย่างน้อย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ประการคือ </a:t>
            </a: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การเลือกประกันสุขภาพเอกชนจะไม่ครอบคลุมสมาชิกในครอบครัวที่ต้องพึ่งสมาชิกหลัก เช่น คู่สมรสที่ไม่ได้ทำงาน บุตร คนเหล่านี้จะถูกเรียกเก็บค่าเบี้ยประกันภายใต้ประกันสุขภาพเอกชน ซึ่งต่างจากการเป็นสมาชิกของ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sickness fund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ซึ่งจะให้ความคุมครองด้านสุขภาพครอบคลุมคนเหล่านี้อัตโนมัติ </a:t>
            </a: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2)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การเลือกประกันสุขภาพเอกชนจะมีผลต่อผู้เอาประกันในระยะยาว คือผู้เอาประกันรายนั้นจะไม่มีสิทธิกลับมาเป็นสมาชิกของ </a:t>
            </a:r>
            <a:r>
              <a:rPr lang="en-US" sz="3000" b="1" dirty="0" smtClean="0">
                <a:latin typeface="Angsana New" pitchFamily="18" charset="-34"/>
                <a:cs typeface="Angsana New" pitchFamily="18" charset="-34"/>
              </a:rPr>
              <a:t>sickness fund</a:t>
            </a:r>
            <a:r>
              <a:rPr lang="th-TH" sz="3000" b="1" dirty="0" smtClean="0">
                <a:latin typeface="Angsana New" pitchFamily="18" charset="-34"/>
                <a:cs typeface="Angsana New" pitchFamily="18" charset="-34"/>
              </a:rPr>
              <a:t> (ยกเว้นในบางกรณี)</a:t>
            </a:r>
            <a:endParaRPr lang="en-US" sz="30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195736" y="908720"/>
            <a:ext cx="4824536" cy="720080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ระบบประกันสุขภาพของประเทศเยอรมนี</a:t>
            </a:r>
            <a:endParaRPr lang="th-TH" sz="32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ข้อมูลกระทรวงสาธารณสุข (ปีค.ศ.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2001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) พบว่า</a:t>
            </a:r>
          </a:p>
          <a:p>
            <a:pPr>
              <a:buNone/>
            </a:pP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86%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ของประชาชนมีประกันสุขภาพภายใต้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sickness fund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ให้จำนวนนี้เป็น</a:t>
            </a:r>
          </a:p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สมาชิกภาคบังคับ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72%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						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สมาชิกภาคสมัครใจ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14%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สมาชิกของประกันสุขภาพเอกชน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9%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และอีก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5%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เป็นข้าราชการ ทหาร ตำรวจได้รับ</a:t>
            </a:r>
          </a:p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การรักษาฟรี โดยรัฐเป็นผู้สนับสนุนค่าใช้จ่าย</a:t>
            </a:r>
          </a:p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		 (พบว่าสัดส่วนของประชาชนในระบบประกันสุขภาพแบบต่างๆไม่ได้เปลี่ยนแปลงมากนักในปี ค.ศ.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2007:87%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ภายใต้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 sickness fund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10%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ภายใต้ประกันสุขภาพเอกชน,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2%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ภายใต้รัฐ และ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1 %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ไม่มีประกันใดๆ)</a:t>
            </a: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483768" y="908720"/>
            <a:ext cx="4392488" cy="720080"/>
          </a:xfrm>
          <a:prstGeom prst="round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การคลังของระบบประกันสุขภาพ</a:t>
            </a:r>
            <a:endParaRPr lang="th-TH" sz="3200" b="1" dirty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		การเงินการคลังของการประกันสุขภาพภายใต้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sickness fund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มาจากการส่งเงินเข้ากองทุนของสมาชิก ซึ่งเงินที่สมาชิกจ่ายเข้ากองทุนจะคิดเป็นสัดส่วนกับเงินเดือน (ประมาณ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8%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ของเงินเดือน) โดยมีนายจ้างจ่ายสมทบในสัดส่วนที่เท่าๆกัน เงินส่วนนี้คิดเป็น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67%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ของเงินที่ใช้จ่ายในเรื่องประกันสุขภาพส่วนที่เหลือได้มาจากการจัดสรรเงินภาษี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21%)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และส่วนร่วมจ่ายของประชาชน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(11%)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	นอกจากนี้ข้อมูลจาก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OECD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ปีค.ศ.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2005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พบว่าประเทศเยอรมณีมีค่าใช้จ่ายสุขภาพต่อคนต่อปีประมาณ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3,287 USD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คิดเป็น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10.7%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ของ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GDP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โดยเป็นส่วนที่มาจาก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sickness fund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และภาษีคิดเป็น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76.9%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และมีค่าใช้จ่ายด้านยาคิดเป็น 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15.2%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ของค่าใช้จ่ายสุขภาพทั้งหมด</a:t>
            </a:r>
            <a:endParaRPr lang="en-US" sz="2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2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กระดาษ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549</Words>
  <Application>Microsoft Office PowerPoint</Application>
  <PresentationFormat>นำเสนอทางหน้าจอ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ไหลเวียน</vt:lpstr>
      <vt:lpstr>ระบบประกันสุขภาพของประเทศเยอรมนี</vt:lpstr>
      <vt:lpstr>ที่มาของระบบประกันสุขภาพประเทศเยอรมนี</vt:lpstr>
      <vt:lpstr>ภาพรวมระบบหลักประกันสุขภาพของประเทศเยอรมนี </vt:lpstr>
      <vt:lpstr>ระบบประกันสุขภาพของประเทศเยอรมนี</vt:lpstr>
      <vt:lpstr>ภาพนิ่ง 5</vt:lpstr>
      <vt:lpstr>ภาพนิ่ง 6</vt:lpstr>
      <vt:lpstr>ระบบประกันสุขภาพของประเทศเยอรมนี</vt:lpstr>
      <vt:lpstr>ระบบประกันสุขภาพของประเทศเยอรมนี</vt:lpstr>
      <vt:lpstr>การคลังของระบบประกันสุขภาพ</vt:lpstr>
      <vt:lpstr>มาตรการจ่ายค่าบริการ</vt:lpstr>
      <vt:lpstr>ภาพนิ่ง 11</vt:lpstr>
      <vt:lpstr>มาตรการจ่ายค่าบริการ</vt:lpstr>
      <vt:lpstr>การจัดระบบบริการ</vt:lpstr>
      <vt:lpstr>ภาพนิ่ง 14</vt:lpstr>
      <vt:lpstr>ความแตกต่างระหว่างระบบประกันสุขภาพของ                                  ประเทศเยอรมนีกับประเทศไทย</vt:lpstr>
      <vt:lpstr>ความแตกต่างระหว่างระบบประกันสุขภาพของ                                  ประเทศเยอรมนีกับประเทศไทย</vt:lpstr>
      <vt:lpstr>รายชื่อสมาชิก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Admin</cp:lastModifiedBy>
  <cp:revision>13</cp:revision>
  <dcterms:created xsi:type="dcterms:W3CDTF">2013-07-24T11:46:13Z</dcterms:created>
  <dcterms:modified xsi:type="dcterms:W3CDTF">2013-07-25T02:27:18Z</dcterms:modified>
</cp:coreProperties>
</file>