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eorgia" pitchFamily="18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eorgia" pitchFamily="18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eorgia" pitchFamily="18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eorgia" pitchFamily="18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Georgia" pitchFamily="18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Georgia" pitchFamily="18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Georgia" pitchFamily="18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Georgia" pitchFamily="18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Georgia" pitchFamily="18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สี่เหลี่ยมมุมมน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สี่เหลี่ยมมุมมน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สี่เหลี่ยมผืนผ้า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17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3E411-0FA8-4D9E-A9BB-7ECDACC4C32A}" type="datetimeFigureOut">
              <a:rPr lang="th-TH"/>
              <a:pPr>
                <a:defRPr/>
              </a:pPr>
              <a:t>23/07/56</a:t>
            </a:fld>
            <a:endParaRPr lang="th-TH"/>
          </a:p>
        </p:txBody>
      </p:sp>
      <p:sp>
        <p:nvSpPr>
          <p:cNvPr id="18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93B9D96-BCE5-4BAB-A990-DF0ECE120DF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721854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29D25-C301-4C57-9010-996B2D1FE22A}" type="datetimeFigureOut">
              <a:rPr lang="th-TH"/>
              <a:pPr>
                <a:defRPr/>
              </a:pPr>
              <a:t>23/07/56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BCE5F-20CA-44B1-A95A-C258561B9CB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756870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D55F4-A57D-467C-9C41-6B29A6F5BB9C}" type="datetimeFigureOut">
              <a:rPr lang="th-TH"/>
              <a:pPr>
                <a:defRPr/>
              </a:pPr>
              <a:t>23/07/56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FF4C0-1A97-4AAB-9876-A5D4C5F9A30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64675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F4554-39B1-4669-B230-41B57D94D1B8}" type="datetimeFigureOut">
              <a:rPr lang="th-TH"/>
              <a:pPr>
                <a:defRPr/>
              </a:pPr>
              <a:t>23/07/56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A76D2-23E0-4D66-90D9-2380F652A2C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964373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25694-0BE1-46C6-8CF9-436CE71117B7}" type="datetimeFigureOut">
              <a:rPr lang="th-TH"/>
              <a:pPr>
                <a:defRPr/>
              </a:pPr>
              <a:t>23/07/56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25C9B-18C7-40BA-B5A5-4876C4E5645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915065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1127E-A730-4122-9BB5-26F734447B7B}" type="datetimeFigureOut">
              <a:rPr lang="th-TH"/>
              <a:pPr>
                <a:defRPr/>
              </a:pPr>
              <a:t>23/07/56</a:t>
            </a:fld>
            <a:endParaRPr lang="th-TH"/>
          </a:p>
        </p:txBody>
      </p:sp>
      <p:sp>
        <p:nvSpPr>
          <p:cNvPr id="6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8E531-92A6-439C-AC59-8009945747C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77339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08910E5-7E24-42F5-8BF1-91C7FC76E54A}" type="datetimeFigureOut">
              <a:rPr lang="th-TH"/>
              <a:pPr>
                <a:defRPr/>
              </a:pPr>
              <a:t>23/07/56</a:t>
            </a:fld>
            <a:endParaRPr lang="th-TH"/>
          </a:p>
        </p:txBody>
      </p:sp>
      <p:sp>
        <p:nvSpPr>
          <p:cNvPr id="8" name="ตัวยึดหมายเลขภาพนิ่ง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093F9B1-B62A-4A7E-8ED9-8A1E336E193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085011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176E1-2B44-4AA8-980B-4D519C731CD8}" type="datetimeFigureOut">
              <a:rPr lang="th-TH"/>
              <a:pPr>
                <a:defRPr/>
              </a:pPr>
              <a:t>23/07/56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34390-DBCF-4160-BFED-7553C7BF79E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669253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EED6A-30DE-4EED-842B-76E09BDA7C3F}" type="datetimeFigureOut">
              <a:rPr lang="th-TH"/>
              <a:pPr>
                <a:defRPr/>
              </a:pPr>
              <a:t>23/07/56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BF473-43ED-49F5-9AB9-1E8C4771C5E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24710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ADE21-B7FD-4FAB-B5E4-0EAE8188A923}" type="datetimeFigureOut">
              <a:rPr lang="th-TH"/>
              <a:pPr>
                <a:defRPr/>
              </a:pPr>
              <a:t>23/07/56</a:t>
            </a:fld>
            <a:endParaRPr lang="th-TH"/>
          </a:p>
        </p:txBody>
      </p:sp>
      <p:sp>
        <p:nvSpPr>
          <p:cNvPr id="6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8415F-2C9D-4EC8-9122-BB1E5E9FEF4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87608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16866-113F-4A63-B87B-412601B22648}" type="datetimeFigureOut">
              <a:rPr lang="th-TH"/>
              <a:pPr>
                <a:defRPr/>
              </a:pPr>
              <a:t>23/07/56</a:t>
            </a:fld>
            <a:endParaRPr lang="th-TH"/>
          </a:p>
        </p:txBody>
      </p:sp>
      <p:sp>
        <p:nvSpPr>
          <p:cNvPr id="6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83040-2EEC-4B16-98B6-2079FE50164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15120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สี่เหลี่ยมผืนผ้า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สี่เหลี่ยมผืนผ้า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สี่เหลี่ยมผืนผ้า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สี่เหลี่ยมผืนผ้า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สี่เหลี่ยมมุมมน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สี่เหลี่ยมมุมมน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สี่เหลี่ยมผืนผ้า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สี่เหลี่ยมผืนผ้า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สี่เหลี่ยมผืนผ้า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สี่เหลี่ยมผืนผ้า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สี่เหลี่ยมผืนผ้า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สี่เหลี่ยมผืนผ้า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ตัวยึดชื่อเรื่อง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1040" name="ตัวยึดข้อความ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068641-3C54-48DA-9168-ED3C66A96477}" type="datetimeFigureOut">
              <a:rPr lang="th-TH"/>
              <a:pPr>
                <a:defRPr/>
              </a:pPr>
              <a:t>23/07/56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A3F358-5847-4F0D-A618-702D95B5724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7" r:id="rId2"/>
    <p:sldLayoutId id="2147483688" r:id="rId3"/>
    <p:sldLayoutId id="2147483689" r:id="rId4"/>
    <p:sldLayoutId id="2147483696" r:id="rId5"/>
    <p:sldLayoutId id="2147483697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cs typeface="Cordia New" pitchFamily="34" charset="-34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cs typeface="Cordia New" pitchFamily="34" charset="-34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cs typeface="Cordia New" pitchFamily="34" charset="-34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cs typeface="Cordia New" pitchFamily="34" charset="-34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cs typeface="Cordia New" pitchFamily="34" charset="-34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cs typeface="Cordia New" pitchFamily="34" charset="-34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cs typeface="Cordia New" pitchFamily="34" charset="-34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  <a:cs typeface="Cordia New" pitchFamily="34" charset="-34"/>
        </a:defRPr>
      </a:lvl9pPr>
    </p:titleStyle>
    <p:bodyStyle>
      <a:lvl1pPr marL="365125" indent="-255588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1" fontAlgn="base" hangingPunct="1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458200" cy="1470025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h-TH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ระบบประกันสุขภาพประเทศมาเลเซีย</a:t>
            </a:r>
            <a:endParaRPr lang="th-TH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67544" y="4221088"/>
            <a:ext cx="8208912" cy="17526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 New" pitchFamily="18" charset="-34"/>
              </a:rPr>
              <a:t>เสนอ</a:t>
            </a:r>
          </a:p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 New" pitchFamily="18" charset="-34"/>
              </a:rPr>
              <a:t>ผู้ช่วยศาสตราจารย์ ดร.</a:t>
            </a:r>
            <a:r>
              <a:rPr lang="th-TH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 New" pitchFamily="18" charset="-34"/>
              </a:rPr>
              <a:t>วร</a:t>
            </a: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 New" pitchFamily="18" charset="-34"/>
              </a:rPr>
              <a:t>พจน์</a:t>
            </a:r>
            <a:r>
              <a:rPr lang="th-TH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 New" pitchFamily="18" charset="-34"/>
              </a:rPr>
              <a:t> </a:t>
            </a: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 New" pitchFamily="18" charset="-34"/>
              </a:rPr>
              <a:t> พรหม</a:t>
            </a:r>
            <a:r>
              <a:rPr lang="th-TH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 New" pitchFamily="18" charset="-34"/>
              </a:rPr>
              <a:t>สัตย</a:t>
            </a: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gsana New" pitchFamily="18" charset="-34"/>
              </a:rPr>
              <a:t>พรต</a:t>
            </a:r>
            <a:endParaRPr lang="th-TH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150"/>
            <a:ext cx="7400925" cy="102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107950" y="819150"/>
            <a:ext cx="50403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Georgia" pitchFamily="18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eorgia" pitchFamily="18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Georgia" pitchFamily="18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Georgia" pitchFamily="18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Georgia" pitchFamily="18" charset="0"/>
                <a:cs typeface="Angsana New" pitchFamily="18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cs typeface="Angsana New" pitchFamily="18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cs typeface="Angsana New" pitchFamily="18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cs typeface="Angsana New" pitchFamily="18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cs typeface="Angsana New" pitchFamily="18" charset="-34"/>
              </a:defRPr>
            </a:lvl9pPr>
          </a:lstStyle>
          <a:p>
            <a:r>
              <a:rPr lang="th-TH" sz="4400">
                <a:solidFill>
                  <a:schemeClr val="bg1"/>
                </a:solidFill>
              </a:rPr>
              <a:t>สมาชิกในกลุ่ม</a:t>
            </a:r>
          </a:p>
        </p:txBody>
      </p:sp>
      <p:sp>
        <p:nvSpPr>
          <p:cNvPr id="14340" name="TextBox 7"/>
          <p:cNvSpPr txBox="1">
            <a:spLocks noChangeArrowheads="1"/>
          </p:cNvSpPr>
          <p:nvPr/>
        </p:nvSpPr>
        <p:spPr bwMode="auto">
          <a:xfrm>
            <a:off x="1357290" y="2071678"/>
            <a:ext cx="5964251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Georgia" pitchFamily="18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eorgia" pitchFamily="18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Georgia" pitchFamily="18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Georgia" pitchFamily="18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Georgia" pitchFamily="18" charset="0"/>
                <a:cs typeface="Angsana New" pitchFamily="18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cs typeface="Angsana New" pitchFamily="18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cs typeface="Angsana New" pitchFamily="18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cs typeface="Angsana New" pitchFamily="18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cs typeface="Angsana New" pitchFamily="18" charset="-34"/>
              </a:defRPr>
            </a:lvl9pPr>
          </a:lstStyle>
          <a:p>
            <a:r>
              <a:rPr lang="en-US" sz="3200" dirty="0">
                <a:latin typeface="Angsana New" pitchFamily="18" charset="-34"/>
              </a:rPr>
              <a:t>1</a:t>
            </a:r>
            <a:r>
              <a:rPr lang="th-TH" sz="3200" dirty="0">
                <a:latin typeface="Angsana New" pitchFamily="18" charset="-34"/>
              </a:rPr>
              <a:t>.นางสาวจิรา</a:t>
            </a:r>
            <a:r>
              <a:rPr lang="th-TH" sz="3200" dirty="0" err="1">
                <a:latin typeface="Angsana New" pitchFamily="18" charset="-34"/>
              </a:rPr>
              <a:t>ภรณ์</a:t>
            </a:r>
            <a:r>
              <a:rPr lang="th-TH" sz="3200" dirty="0">
                <a:latin typeface="Angsana New" pitchFamily="18" charset="-34"/>
              </a:rPr>
              <a:t>  หน่อใหม่	</a:t>
            </a:r>
            <a:r>
              <a:rPr lang="en-US" sz="3200" dirty="0" smtClean="0">
                <a:latin typeface="Angsana New" pitchFamily="18" charset="-34"/>
              </a:rPr>
              <a:t>54011410022</a:t>
            </a:r>
            <a:r>
              <a:rPr lang="th-TH" sz="3200" dirty="0">
                <a:latin typeface="Angsana New" pitchFamily="18" charset="-34"/>
              </a:rPr>
              <a:t/>
            </a:r>
            <a:br>
              <a:rPr lang="th-TH" sz="3200" dirty="0">
                <a:latin typeface="Angsana New" pitchFamily="18" charset="-34"/>
              </a:rPr>
            </a:br>
            <a:r>
              <a:rPr lang="en-US" sz="3200" dirty="0">
                <a:latin typeface="Angsana New" pitchFamily="18" charset="-34"/>
              </a:rPr>
              <a:t>2</a:t>
            </a:r>
            <a:r>
              <a:rPr lang="th-TH" sz="3200" dirty="0">
                <a:latin typeface="Angsana New" pitchFamily="18" charset="-34"/>
              </a:rPr>
              <a:t>.นางสาวจิรา</a:t>
            </a:r>
            <a:r>
              <a:rPr lang="th-TH" sz="3200" dirty="0" err="1">
                <a:latin typeface="Angsana New" pitchFamily="18" charset="-34"/>
              </a:rPr>
              <a:t>ภรณ์</a:t>
            </a:r>
            <a:r>
              <a:rPr lang="th-TH" sz="3200" dirty="0">
                <a:latin typeface="Angsana New" pitchFamily="18" charset="-34"/>
              </a:rPr>
              <a:t>  โชคเหมาะ	</a:t>
            </a:r>
            <a:r>
              <a:rPr lang="en-US" sz="3200" dirty="0" smtClean="0">
                <a:latin typeface="Angsana New" pitchFamily="18" charset="-34"/>
              </a:rPr>
              <a:t>54011410023</a:t>
            </a:r>
            <a:r>
              <a:rPr lang="th-TH" sz="3200" dirty="0">
                <a:latin typeface="Angsana New" pitchFamily="18" charset="-34"/>
              </a:rPr>
              <a:t/>
            </a:r>
            <a:br>
              <a:rPr lang="th-TH" sz="3200" dirty="0">
                <a:latin typeface="Angsana New" pitchFamily="18" charset="-34"/>
              </a:rPr>
            </a:br>
            <a:r>
              <a:rPr lang="en-US" sz="3200" dirty="0">
                <a:latin typeface="Angsana New" pitchFamily="18" charset="-34"/>
              </a:rPr>
              <a:t>3</a:t>
            </a:r>
            <a:r>
              <a:rPr lang="th-TH" sz="3200" dirty="0">
                <a:latin typeface="Angsana New" pitchFamily="18" charset="-34"/>
              </a:rPr>
              <a:t>.นางสาวชนาภา  นาใจคง</a:t>
            </a:r>
            <a:r>
              <a:rPr lang="en-US" sz="3200" dirty="0">
                <a:latin typeface="Angsana New" pitchFamily="18" charset="-34"/>
              </a:rPr>
              <a:t>	</a:t>
            </a:r>
            <a:r>
              <a:rPr lang="en-US" sz="3200" dirty="0" smtClean="0">
                <a:latin typeface="Angsana New" pitchFamily="18" charset="-34"/>
              </a:rPr>
              <a:t>54011410036</a:t>
            </a:r>
            <a:r>
              <a:rPr lang="th-TH" sz="3200" dirty="0">
                <a:latin typeface="Angsana New" pitchFamily="18" charset="-34"/>
              </a:rPr>
              <a:t/>
            </a:r>
            <a:br>
              <a:rPr lang="th-TH" sz="3200" dirty="0">
                <a:latin typeface="Angsana New" pitchFamily="18" charset="-34"/>
              </a:rPr>
            </a:br>
            <a:r>
              <a:rPr lang="en-US" sz="3200" dirty="0">
                <a:latin typeface="Angsana New" pitchFamily="18" charset="-34"/>
              </a:rPr>
              <a:t>4</a:t>
            </a:r>
            <a:r>
              <a:rPr lang="th-TH" sz="3200" dirty="0">
                <a:latin typeface="Angsana New" pitchFamily="18" charset="-34"/>
              </a:rPr>
              <a:t>. นายกิตติศักดิ์  โม้แซง		</a:t>
            </a:r>
            <a:r>
              <a:rPr lang="en-US" sz="3200" dirty="0" smtClean="0">
                <a:latin typeface="Angsana New" pitchFamily="18" charset="-34"/>
              </a:rPr>
              <a:t>54011410132</a:t>
            </a:r>
            <a:endParaRPr lang="en-US" sz="3200" dirty="0">
              <a:latin typeface="Angsana New" pitchFamily="18" charset="-34"/>
            </a:endParaRPr>
          </a:p>
          <a:p>
            <a:r>
              <a:rPr lang="en-US" sz="3200" dirty="0">
                <a:latin typeface="Angsana New" pitchFamily="18" charset="-34"/>
              </a:rPr>
              <a:t>5</a:t>
            </a:r>
            <a:r>
              <a:rPr lang="th-TH" sz="3200" dirty="0">
                <a:latin typeface="Angsana New" pitchFamily="18" charset="-34"/>
              </a:rPr>
              <a:t>. นางสาวน้ำฝน  กางหอม	</a:t>
            </a:r>
            <a:r>
              <a:rPr lang="en-US" sz="3200" dirty="0" smtClean="0">
                <a:latin typeface="Angsana New" pitchFamily="18" charset="-34"/>
              </a:rPr>
              <a:t>54011410165</a:t>
            </a:r>
            <a:r>
              <a:rPr lang="th-TH" sz="3200" dirty="0">
                <a:latin typeface="Angsana New" pitchFamily="18" charset="-34"/>
              </a:rPr>
              <a:t/>
            </a:r>
            <a:br>
              <a:rPr lang="th-TH" sz="3200" dirty="0">
                <a:latin typeface="Angsana New" pitchFamily="18" charset="-34"/>
              </a:rPr>
            </a:br>
            <a:r>
              <a:rPr lang="en-US" sz="3200" dirty="0">
                <a:latin typeface="Angsana New" pitchFamily="18" charset="-34"/>
              </a:rPr>
              <a:t>6</a:t>
            </a:r>
            <a:r>
              <a:rPr lang="th-TH" sz="3200" dirty="0">
                <a:latin typeface="Angsana New" pitchFamily="18" charset="-34"/>
              </a:rPr>
              <a:t>.นางสาวอรทัย  บุญพันธ์	</a:t>
            </a:r>
            <a:r>
              <a:rPr lang="en-US" sz="3200" dirty="0" smtClean="0">
                <a:latin typeface="Angsana New" pitchFamily="18" charset="-34"/>
              </a:rPr>
              <a:t>54011410218</a:t>
            </a:r>
          </a:p>
          <a:p>
            <a:r>
              <a:rPr lang="th-TH" sz="3200" dirty="0" smtClean="0">
                <a:latin typeface="Angsana New" pitchFamily="18" charset="-34"/>
              </a:rPr>
              <a:t>	หลักสูตร</a:t>
            </a:r>
            <a:r>
              <a:rPr lang="th-TH" sz="3200" dirty="0" err="1" smtClean="0">
                <a:latin typeface="Angsana New" pitchFamily="18" charset="-34"/>
              </a:rPr>
              <a:t>สาธารณสุขศาสตร</a:t>
            </a:r>
            <a:r>
              <a:rPr lang="th-TH" sz="3200" dirty="0" smtClean="0">
                <a:latin typeface="Angsana New" pitchFamily="18" charset="-34"/>
              </a:rPr>
              <a:t>บัณฑิต</a:t>
            </a:r>
            <a:endParaRPr lang="th-TH" sz="3200" dirty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1181128" y="692696"/>
            <a:ext cx="6840760" cy="240065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divo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50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ขอบคุณค่ะ</a:t>
            </a:r>
          </a:p>
        </p:txBody>
      </p:sp>
      <p:pic>
        <p:nvPicPr>
          <p:cNvPr id="9" name="รูปภาพ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133" y="3356992"/>
            <a:ext cx="6000750" cy="3181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93" y="692696"/>
            <a:ext cx="7400925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742999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dirty="0" smtClean="0">
                <a:solidFill>
                  <a:schemeClr val="bg1"/>
                </a:solidFill>
              </a:rPr>
              <a:t>ความเป็นมา</a:t>
            </a:r>
            <a:endParaRPr lang="th-TH" sz="4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3159" y="2204864"/>
            <a:ext cx="77768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	</a:t>
            </a:r>
            <a:r>
              <a:rPr lang="th-TH" sz="3200" dirty="0" smtClean="0"/>
              <a:t>ระบบสุขภาพของประเทศมาเลเซียแต่ก่อนถูกพัฒนามาเพื่อตอบสนองความต้องการของข้าราชการพลเรือน และพนักงานของรัฐ และค่อยๆพัฒนาบริการ ขยายไปให้บริการกับประชาชนในเมืองและเขตพื้นที่ส่วนใหญ่ หลังจากสงครามโลกครั้งที่สองได้มีการพัฒนาจากเดิมโดยให้บริการแก่ประชาชนในพื้นที่ชนบทด้วย</a:t>
            </a:r>
            <a:br>
              <a:rPr lang="th-TH" sz="3200" dirty="0" smtClean="0"/>
            </a:br>
            <a:r>
              <a:rPr lang="th-TH" sz="3200" dirty="0" smtClean="0"/>
              <a:t>	</a:t>
            </a:r>
            <a:br>
              <a:rPr lang="th-TH" sz="3200" dirty="0" smtClean="0"/>
            </a:br>
            <a:r>
              <a:rPr lang="th-TH" sz="3200" dirty="0" smtClean="0"/>
              <a:t>	ต่อมา ได้มีการศึกษารูปแบบบริการสุขภาพของประเทศไต้หวัน และมีการพัฒนารูปแบบประกันสุขภาพมาจนถึงปัจจุบัน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692150"/>
            <a:ext cx="7380288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7171" name="ชื่อเรื่อง 1"/>
          <p:cNvSpPr>
            <a:spLocks noGrp="1"/>
          </p:cNvSpPr>
          <p:nvPr>
            <p:ph type="title"/>
          </p:nvPr>
        </p:nvSpPr>
        <p:spPr>
          <a:xfrm>
            <a:off x="107950" y="633413"/>
            <a:ext cx="8229600" cy="1066800"/>
          </a:xfrm>
        </p:spPr>
        <p:txBody>
          <a:bodyPr/>
          <a:lstStyle/>
          <a:p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รูปแบบระบบประกันของประเทศมาเลเซีย มีดังนี้</a:t>
            </a:r>
          </a:p>
        </p:txBody>
      </p:sp>
      <p:sp>
        <p:nvSpPr>
          <p:cNvPr id="7172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8313" y="2133600"/>
            <a:ext cx="8229600" cy="4324350"/>
          </a:xfrm>
        </p:spPr>
        <p:txBody>
          <a:bodyPr/>
          <a:lstStyle/>
          <a:p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Employees Provident Fund (EPF)</a:t>
            </a:r>
            <a:br>
              <a:rPr lang="en-US" sz="3200" dirty="0" smtClean="0">
                <a:latin typeface="Angsana New" pitchFamily="18" charset="-34"/>
                <a:cs typeface="Angsana New" pitchFamily="18" charset="-34"/>
              </a:rPr>
            </a:b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Social Security Organization (SOCSO)</a:t>
            </a:r>
            <a:br>
              <a:rPr lang="en-US" sz="3200" dirty="0" smtClean="0">
                <a:latin typeface="Angsana New" pitchFamily="18" charset="-34"/>
                <a:cs typeface="Angsana New" pitchFamily="18" charset="-34"/>
              </a:rPr>
            </a:b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ประกันสุขภาพเอกชน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692150"/>
            <a:ext cx="7380288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350" y="908050"/>
            <a:ext cx="82296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3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1. Employees Provident Fund (EPF)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8196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เป็นหลักประกันด้านการเงินเมื่อเกษียณจากการทำงาน</a:t>
            </a:r>
            <a:br>
              <a:rPr lang="th-TH" sz="3200" dirty="0" smtClean="0">
                <a:latin typeface="Angsana New" pitchFamily="18" charset="-34"/>
                <a:cs typeface="Angsana New" pitchFamily="18" charset="-34"/>
              </a:rPr>
            </a:b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เมื่อเจ็บป่วยและเดือดร้อนเรื่องที่อยู่อาศัย</a:t>
            </a:r>
            <a:br>
              <a:rPr lang="th-TH" sz="3200" dirty="0" smtClean="0">
                <a:latin typeface="Angsana New" pitchFamily="18" charset="-34"/>
                <a:cs typeface="Angsana New" pitchFamily="18" charset="-34"/>
              </a:rPr>
            </a:b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ใช้กลไกการบังคับออม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(Compulsory savings scheme)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2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และร่วมสมทบโดยนายจ้าง</a:t>
            </a:r>
          </a:p>
          <a:p>
            <a:endParaRPr lang="en-US" dirty="0" smtClean="0">
              <a:cs typeface="Angsana New" pitchFamily="18" charset="-34"/>
            </a:endParaRPr>
          </a:p>
          <a:p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692150"/>
            <a:ext cx="8388350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7950" y="908050"/>
            <a:ext cx="82296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3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2.Social Security Organization (SOCSO)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9220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สำหรับลูกจ้างหรือแรงงานที่มีรายได้ต่ำ(ไม่เกิน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2,000 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ริง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กิ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ตต่อ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เดือน)</a:t>
            </a:r>
            <a:br>
              <a:rPr lang="th-TH" sz="3200" dirty="0" smtClean="0">
                <a:latin typeface="Angsana New" pitchFamily="18" charset="-34"/>
                <a:cs typeface="Angsana New" pitchFamily="18" charset="-34"/>
              </a:rPr>
            </a:b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เป็นประกันสังคมแบบบังคับ</a:t>
            </a:r>
            <a:br>
              <a:rPr lang="th-TH" sz="3200" dirty="0" smtClean="0">
                <a:latin typeface="Angsana New" pitchFamily="18" charset="-34"/>
                <a:cs typeface="Angsana New" pitchFamily="18" charset="-34"/>
              </a:rPr>
            </a:b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ให้ผลประโยชน์แก่ลูกจ้างในกรณีเกิดอุบัติเหตุหรือการเจ็บป่วยหรือพิการ อันเนื่องมาจากการทำงาน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692150"/>
            <a:ext cx="7380288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800" dirty="0"/>
              <a:t> 3. ประกันสุขภาพเอกชน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611188" y="2205038"/>
            <a:ext cx="8640762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th-TH" sz="3200" dirty="0">
                <a:latin typeface="+mn-lt"/>
                <a:cs typeface="+mn-cs"/>
              </a:rPr>
              <a:t>สำหรับผู้ที่ไม่มีประกันสุขภาพ สามารถใช้บริการที่รัฐจัดให้โดยไม่เสียค่าบริการ</a:t>
            </a: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96" y="3143248"/>
            <a:ext cx="4128120" cy="2734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รูปภาพ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831" y="4149080"/>
            <a:ext cx="4032085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sp>
        <p:nvSpPr>
          <p:cNvPr id="11267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2435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แหล่งที่มาของงบประมาณ มาจาก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แหล่ง</a:t>
            </a:r>
          </a:p>
          <a:p>
            <a:pPr lvl="2">
              <a:buFontTx/>
              <a:buChar char="-"/>
            </a:pPr>
            <a:r>
              <a:rPr lang="en-US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direct taxation </a:t>
            </a:r>
            <a: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(จากการเก็บภาษีโดยตรง)</a:t>
            </a:r>
          </a:p>
          <a:p>
            <a:pPr lvl="2">
              <a:buFontTx/>
              <a:buChar char="-"/>
            </a:pPr>
            <a:r>
              <a:rPr lang="en-US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social insurance </a:t>
            </a:r>
            <a:r>
              <a:rPr lang="th-TH" sz="3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(ประกันสังคม)</a:t>
            </a:r>
          </a:p>
          <a:p>
            <a:pPr>
              <a:buFont typeface="Georgia" pitchFamily="18" charset="0"/>
              <a:buNone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	    -	Private health insurance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(ประกันเอกชน)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Font typeface="Georgia" pitchFamily="18" charset="0"/>
              <a:buNone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	    - out-of-pocket payments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(ประชาชนชำระค่าใช้จ่ายเอง)</a:t>
            </a:r>
            <a:br>
              <a:rPr lang="th-TH" sz="3200" dirty="0" smtClean="0">
                <a:latin typeface="Angsana New" pitchFamily="18" charset="-34"/>
                <a:cs typeface="Angsana New" pitchFamily="18" charset="-34"/>
              </a:rPr>
            </a:b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" pitchFamily="2" charset="2"/>
              <a:buChar char="v"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รายได้ของโรงพยาบาลรัฐ ได้มาจากการเก็บภาษีทั่วไป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(General tax)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และได้จากเงินที่ผู้ป่วยจ่ายเอง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Font typeface="Georgia" pitchFamily="18" charset="0"/>
              <a:buNone/>
            </a:pPr>
            <a:endParaRPr lang="th-TH" dirty="0" smtClean="0"/>
          </a:p>
          <a:p>
            <a:endParaRPr lang="th-TH" dirty="0" smtClean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692150"/>
            <a:ext cx="7380288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1269" name="TextBox 3"/>
          <p:cNvSpPr txBox="1">
            <a:spLocks noChangeArrowheads="1"/>
          </p:cNvSpPr>
          <p:nvPr/>
        </p:nvSpPr>
        <p:spPr bwMode="auto">
          <a:xfrm>
            <a:off x="293688" y="692150"/>
            <a:ext cx="3429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Georgia" pitchFamily="18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Georgia" pitchFamily="18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Georgia" pitchFamily="18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Georgia" pitchFamily="18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Georgia" pitchFamily="18" charset="0"/>
                <a:cs typeface="Angsana New" pitchFamily="18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cs typeface="Angsana New" pitchFamily="18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cs typeface="Angsana New" pitchFamily="18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cs typeface="Angsana New" pitchFamily="18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Georgia" pitchFamily="18" charset="0"/>
                <a:cs typeface="Angsana New" pitchFamily="18" charset="-34"/>
              </a:defRPr>
            </a:lvl9pPr>
          </a:lstStyle>
          <a:p>
            <a:r>
              <a:rPr lang="th-TH" sz="4800" dirty="0">
                <a:solidFill>
                  <a:schemeClr val="bg1"/>
                </a:solidFill>
              </a:rPr>
              <a:t>งบประมาณ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692150"/>
            <a:ext cx="7380288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2291" name="ชื่อเรื่อง 1"/>
          <p:cNvSpPr>
            <a:spLocks noGrp="1"/>
          </p:cNvSpPr>
          <p:nvPr>
            <p:ph type="title"/>
          </p:nvPr>
        </p:nvSpPr>
        <p:spPr>
          <a:xfrm>
            <a:off x="250825" y="692150"/>
            <a:ext cx="8229600" cy="1066800"/>
          </a:xfrm>
        </p:spPr>
        <p:txBody>
          <a:bodyPr/>
          <a:lstStyle/>
          <a:p>
            <a:r>
              <a:rPr lang="th-TH" sz="4800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ระบบบริการ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2249488"/>
            <a:ext cx="8964613" cy="4324350"/>
          </a:xfrm>
        </p:spPr>
        <p:txBody>
          <a:bodyPr>
            <a:no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    ทางเลือกใช้บริการของผู้บริโภค การเข้าสู่ระบบ และการส่งต่อ</a:t>
            </a:r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	-โดยหลักการ ผู้ป่วยต้องขอรับบริการตามขั้นตอนของระบบการส่งต่อ</a:t>
            </a:r>
            <a:br>
              <a:rPr lang="th-TH" sz="30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	-โดยทางปฏิบัติ ผู้ป่วยสามารถเลือกใช้บริการจากสถานพยาบาลใดก็ได้ ทั้งรัฐและเอกชน</a:t>
            </a:r>
            <a:br>
              <a:rPr lang="th-TH" sz="3000" dirty="0" smtClean="0">
                <a:latin typeface="Angsana New" pitchFamily="18" charset="-34"/>
                <a:cs typeface="Angsana New" pitchFamily="18" charset="-34"/>
              </a:rPr>
            </a:br>
            <a:endParaRPr lang="th-TH" sz="3000" dirty="0" smtClean="0">
              <a:latin typeface="Angsana New" pitchFamily="18" charset="-34"/>
              <a:cs typeface="Angsana New" pitchFamily="18" charset="-34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     ผู้ให้บริการ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None/>
              <a:defRPr/>
            </a:pPr>
            <a:r>
              <a:rPr lang="th-TH" sz="3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	-ภาครัฐและเอกชนให้บริการทุกระดับ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None/>
              <a:defRPr/>
            </a:pPr>
            <a:r>
              <a:rPr lang="th-TH" sz="3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	-สถานบริการปฐมภูมิของภาคเอกชนมากกว่าภาครัฐ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None/>
              <a:defRPr/>
            </a:pPr>
            <a:r>
              <a:rPr lang="th-TH" sz="30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	-สถานบริการทุติยภูมิ และตติยภูมิ ภาครัฐมากกว่าภาคเอกชน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0" y="692150"/>
            <a:ext cx="7380288" cy="1008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3315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677863"/>
            <a:ext cx="8382000" cy="1069975"/>
          </a:xfrm>
        </p:spPr>
        <p:txBody>
          <a:bodyPr/>
          <a:lstStyle/>
          <a:p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เปรียบเทียบกับระบบประกันสุขภาพของประเทศไทย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idx="1"/>
          </p:nvPr>
        </p:nvSpPr>
        <p:spPr>
          <a:xfrm>
            <a:off x="381000" y="2244725"/>
            <a:ext cx="4041775" cy="752475"/>
          </a:xfrm>
        </p:spPr>
        <p:txBody>
          <a:bodyPr/>
          <a:lstStyle/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h-TH" sz="3600" dirty="0" smtClean="0"/>
              <a:t>ประเทศมาเลเซีย</a:t>
            </a:r>
            <a:endParaRPr lang="th-TH" sz="3600" dirty="0"/>
          </a:p>
        </p:txBody>
      </p:sp>
      <p:sp>
        <p:nvSpPr>
          <p:cNvPr id="6" name="ตัวยึดข้อความ 5"/>
          <p:cNvSpPr>
            <a:spLocks noGrp="1"/>
          </p:cNvSpPr>
          <p:nvPr>
            <p:ph type="body" sz="half" idx="3"/>
          </p:nvPr>
        </p:nvSpPr>
        <p:spPr>
          <a:xfrm>
            <a:off x="4721225" y="2244725"/>
            <a:ext cx="4041775" cy="752475"/>
          </a:xfrm>
        </p:spPr>
        <p:txBody>
          <a:bodyPr/>
          <a:lstStyle/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th-TH" sz="3600" dirty="0" smtClean="0"/>
              <a:t>ประเทศไทย</a:t>
            </a:r>
            <a:endParaRPr lang="th-TH" sz="3600" dirty="0"/>
          </a:p>
        </p:txBody>
      </p:sp>
      <p:sp>
        <p:nvSpPr>
          <p:cNvPr id="13318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381000" y="2708275"/>
            <a:ext cx="4041775" cy="3886200"/>
          </a:xfrm>
        </p:spPr>
        <p:txBody>
          <a:bodyPr/>
          <a:lstStyle/>
          <a:p>
            <a:endParaRPr lang="th-TH" dirty="0" smtClean="0"/>
          </a:p>
          <a:p>
            <a:endParaRPr lang="th-TH" dirty="0" smtClean="0"/>
          </a:p>
          <a:p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ไม่มีระบบหลักประกันสุขภาพถ้วนหน้า</a:t>
            </a:r>
            <a:br>
              <a:rPr lang="th-TH" sz="2400" dirty="0" smtClean="0">
                <a:latin typeface="Angsana New" pitchFamily="18" charset="-34"/>
                <a:cs typeface="Angsana New" pitchFamily="18" charset="-34"/>
              </a:rPr>
            </a:br>
            <a:endParaRPr lang="th-TH" sz="24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ระบบประกันสังคมเป็นการประกันสังคมแบบบังคับ</a:t>
            </a:r>
            <a:br>
              <a:rPr lang="th-TH" sz="24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สำหรับลูกจ้างหรือแรงงานที่มีรายได้ต่ำ</a:t>
            </a:r>
            <a:br>
              <a:rPr lang="th-TH" sz="2400" dirty="0" smtClean="0">
                <a:latin typeface="Angsana New" pitchFamily="18" charset="-34"/>
                <a:cs typeface="Angsana New" pitchFamily="18" charset="-34"/>
              </a:rPr>
            </a:br>
            <a:endParaRPr lang="th-TH" sz="24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ผู้ที่ไม่มีประกันสุขภาพสามารถใช้บริการที่รัฐจัดให้โดยไม่เสียค่าบริการ</a:t>
            </a:r>
          </a:p>
        </p:txBody>
      </p:sp>
      <p:sp>
        <p:nvSpPr>
          <p:cNvPr id="7" name="ตัวยึดเนื้อหา 6"/>
          <p:cNvSpPr>
            <a:spLocks noGrp="1"/>
          </p:cNvSpPr>
          <p:nvPr>
            <p:ph sz="quarter" idx="4"/>
          </p:nvPr>
        </p:nvSpPr>
        <p:spPr>
          <a:xfrm>
            <a:off x="4718050" y="2708275"/>
            <a:ext cx="4041775" cy="388620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th-TH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th-TH" dirty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th-TH" sz="2400" dirty="0" smtClean="0"/>
              <a:t>มีระบบประกันสุขภาพถ้วนหน้า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th-TH" sz="2400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th-TH" sz="2400" dirty="0" smtClean="0"/>
              <a:t>ระบบประกันสังคมครอบคลุมลูกจ้างหรือแรงงาน</a:t>
            </a:r>
            <a:br>
              <a:rPr lang="th-TH" sz="2400" dirty="0" smtClean="0"/>
            </a:br>
            <a:r>
              <a:rPr lang="th-TH" sz="2400" dirty="0" smtClean="0"/>
              <a:t>ทุกคน</a:t>
            </a:r>
            <a:br>
              <a:rPr lang="th-TH" sz="2400" dirty="0" smtClean="0"/>
            </a:br>
            <a:endParaRPr lang="th-TH" sz="2400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th-TH" sz="2400" dirty="0" smtClean="0"/>
              <a:t>ผู้ด้อยโอกาสจะไม่เสียค่าใช้จ่ายในการเข้ารับบริการ</a:t>
            </a:r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มาเลเซีย เสร็จสมบูรณ์">
  <a:themeElements>
    <a:clrScheme name="ในเมือง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ในเมือง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ในเมือง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มาเลเซีย เสร็จสมบูรณ์</Template>
  <TotalTime>19</TotalTime>
  <Words>176</Words>
  <Application>Microsoft Office PowerPoint</Application>
  <PresentationFormat>นำเสนอทางหน้าจอ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2" baseType="lpstr">
      <vt:lpstr>มาเลเซีย เสร็จสมบูรณ์</vt:lpstr>
      <vt:lpstr>ระบบประกันสุขภาพประเทศมาเลเซีย</vt:lpstr>
      <vt:lpstr>ภาพนิ่ง 2</vt:lpstr>
      <vt:lpstr>รูปแบบระบบประกันของประเทศมาเลเซีย มีดังนี้</vt:lpstr>
      <vt:lpstr>1. Employees Provident Fund (EPF) </vt:lpstr>
      <vt:lpstr>2.Social Security Organization (SOCSO) </vt:lpstr>
      <vt:lpstr>ภาพนิ่ง 6</vt:lpstr>
      <vt:lpstr> </vt:lpstr>
      <vt:lpstr>ระบบบริการ</vt:lpstr>
      <vt:lpstr>เปรียบเทียบกับระบบประกันสุขภาพของประเทศไทย</vt:lpstr>
      <vt:lpstr>ภาพนิ่ง 10</vt:lpstr>
      <vt:lpstr>ภาพนิ่ง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ระบบประกันสุขภาพประเทศมาเลเซีย</dc:title>
  <dc:creator>KKD Windows8 V.3_x64</dc:creator>
  <cp:lastModifiedBy>user</cp:lastModifiedBy>
  <cp:revision>2</cp:revision>
  <dcterms:created xsi:type="dcterms:W3CDTF">2013-07-23T11:30:32Z</dcterms:created>
  <dcterms:modified xsi:type="dcterms:W3CDTF">2013-07-23T14:33:00Z</dcterms:modified>
</cp:coreProperties>
</file>