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2" r:id="rId4"/>
    <p:sldId id="283" r:id="rId5"/>
    <p:sldId id="256" r:id="rId6"/>
    <p:sldId id="257" r:id="rId7"/>
    <p:sldId id="258" r:id="rId8"/>
    <p:sldId id="286" r:id="rId9"/>
    <p:sldId id="259" r:id="rId10"/>
    <p:sldId id="287" r:id="rId11"/>
    <p:sldId id="260" r:id="rId12"/>
    <p:sldId id="261" r:id="rId13"/>
    <p:sldId id="288" r:id="rId14"/>
    <p:sldId id="263" r:id="rId15"/>
    <p:sldId id="264" r:id="rId16"/>
    <p:sldId id="265" r:id="rId17"/>
    <p:sldId id="289" r:id="rId18"/>
    <p:sldId id="266" r:id="rId19"/>
    <p:sldId id="267" r:id="rId20"/>
    <p:sldId id="290" r:id="rId21"/>
    <p:sldId id="268" r:id="rId22"/>
    <p:sldId id="269" r:id="rId23"/>
    <p:sldId id="270" r:id="rId24"/>
    <p:sldId id="291" r:id="rId25"/>
    <p:sldId id="271" r:id="rId26"/>
    <p:sldId id="272" r:id="rId27"/>
    <p:sldId id="273" r:id="rId28"/>
    <p:sldId id="292" r:id="rId29"/>
    <p:sldId id="274" r:id="rId30"/>
    <p:sldId id="275" r:id="rId31"/>
    <p:sldId id="276" r:id="rId32"/>
    <p:sldId id="277" r:id="rId33"/>
    <p:sldId id="278" r:id="rId34"/>
    <p:sldId id="293" r:id="rId35"/>
    <p:sldId id="279" r:id="rId36"/>
    <p:sldId id="280" r:id="rId37"/>
    <p:sldId id="281" r:id="rId38"/>
    <p:sldId id="294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9725-95F4-4B87-BDBD-8BFE0253301A}" type="datetimeFigureOut">
              <a:rPr lang="th-TH" smtClean="0"/>
              <a:pPr/>
              <a:t>18/07/56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5AF2-829B-49D7-8512-2518817D386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amreptile.com/photo/drug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868"/>
            <a:ext cx="8501122" cy="6375865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10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ยาต้านพิษ </a:t>
            </a:r>
            <a:endParaRPr lang="en-US" sz="10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10000" b="1" dirty="0" smtClean="0">
                <a:latin typeface="TH SarabunPSK" pitchFamily="34" charset="-34"/>
                <a:cs typeface="TH SarabunPSK" pitchFamily="34" charset="-34"/>
              </a:rPr>
              <a:t>              </a:t>
            </a:r>
          </a:p>
          <a:p>
            <a:pPr>
              <a:buNone/>
            </a:pPr>
            <a:endParaRPr lang="en-US" sz="10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10000" b="1" dirty="0" smtClean="0">
                <a:latin typeface="TH SarabunPSK" pitchFamily="34" charset="-34"/>
                <a:cs typeface="TH SarabunPSK" pitchFamily="34" charset="-34"/>
              </a:rPr>
              <a:t>                  </a:t>
            </a:r>
            <a:r>
              <a:rPr lang="en-US" sz="10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Antidote</a:t>
            </a:r>
            <a:endParaRPr lang="th-TH" sz="10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29600" cy="1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 descr="https://www.vaxserve.com/image.cfm?doc_id=7720&amp;image_type=product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3071834" cy="2852417"/>
          </a:xfrm>
          <a:prstGeom prst="rect">
            <a:avLst/>
          </a:prstGeom>
          <a:noFill/>
        </p:spPr>
      </p:pic>
      <p:pic>
        <p:nvPicPr>
          <p:cNvPr id="44038" name="Picture 6" descr="http://www.hopepharm.com/img/sub_sodth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71744"/>
            <a:ext cx="22860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เมธิ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ลี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นบลู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Methylene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Blue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928670"/>
            <a:ext cx="8572560" cy="5197493"/>
          </a:xfrm>
        </p:spPr>
        <p:txBody>
          <a:bodyPr/>
          <a:lstStyle/>
          <a:p>
            <a:pPr>
              <a:buNone/>
            </a:pP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เมธิ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ลี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นบลู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เป็นสาร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thiazine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dye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ใช้ในการแก้ไขภาวะเมธ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ฮีโมโกลบินนี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เมีย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Methemoglobinemia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ระดับเมธฮีโมโกลบินในเลือดมากกว่าร้อยละ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30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ระดับเมธฮีโมโกลบินในเลือดมากกว่าร้อยละ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และผู้ป่วยมีอาการอย่างใดอย่างหนึ่งต่อไปนี้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dyspnea,headache,fatigue,tachycardia,CNS depression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85728"/>
            <a:ext cx="8443914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ภาวะขาดเอนไซม์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G6PD</a:t>
            </a: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มีประวัติแพ้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เมธิ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ลี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นบลู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รุนแรง</a:t>
            </a: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3.Severe renal insufficiency</a:t>
            </a:r>
          </a:p>
          <a:p>
            <a:pPr>
              <a:buNone/>
            </a:pPr>
            <a:endParaRPr lang="en-US" sz="9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ผิวหนังและปัสสาวะมีสีคล้ำ ฟ้าหรือเขียว</a:t>
            </a: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คลื่นไส้ อาเจียน ปวดท้อง เหงื่อแตก เวียนศีรษะ</a:t>
            </a: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14282" y="4071942"/>
            <a:ext cx="8929718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ขนาดและวิธีใช้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ขนาดยาที่ให้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1-2mg/kg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ทางหลอดเลือดดำ ฉีดหรือหยดช้าๆอย่างน้อย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นาที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ประเมินผู้ป่วยหลังได้รับยา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30-60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นาทีของการให้ยาครั้งแรก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ห้ามฉีดเข้ากล้าม เพราะจะทำให้กล้ามเนื้อตาย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29600" cy="133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http://img.medscape.com/pi/features/slideshow-slide/new-in-uro/oct2011/fi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4972050" cy="3381375"/>
          </a:xfrm>
          <a:prstGeom prst="rect">
            <a:avLst/>
          </a:prstGeom>
          <a:noFill/>
        </p:spPr>
      </p:pic>
      <p:pic>
        <p:nvPicPr>
          <p:cNvPr id="45062" name="Picture 6" descr="https://healthy.kaiserpermanente.org/static/drugency/images/AMR03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14686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ได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เมอร์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คา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พรอล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Dimercaprol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000108"/>
            <a:ext cx="885828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เป็นยาต้านพิษจากโลหะ ได้แก่ สารหนู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arsenic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ปรอท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mercury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ทอง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gold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ตะกั่ว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lead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**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ภาวะตับวาย ไตวายขั้นรุนแรง / หญิงตั้งครรภ์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ข้อควรระวัง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ภาวะพร่องเอนไซม์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G6PD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ถ้าให้ยานี้จะทำให้เกิดภาวะซีดจากเม็ดเลือดแดงแตก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ภาวะตับวาย ไตวายขั้นรุนแรง 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ความดันโลหิตสูง</a:t>
            </a: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396335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**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พิษจากตะกั่ว ปกติจะไม่ใช้ได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เมอร์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คา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พรอล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เป็นยาต้านพิษหลัก แต่จะใช้เสริมการทำงานของ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EDTA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4714908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คลื่นไส้ อาเจียน อ่อนเพลีย ปวดศีรษะ ปวดกล้ามเนื้อ 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ลมหายใจมีกลิ่นกำมะถัน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มีน้ำลายมาก น้ำตาไหล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ความดันโลหิตสูง หัวใจเต้นเร็ว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ปฏิกิริยาต่อยาอื่น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ห้ามให้ยาที่มีธาตุเหล็กร่วมกับการให้ได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เมอร์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คา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พรอล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458" name="Picture 2" descr="http://kullapat.com/control/kindeditor/attached/image/20111221/20111221134250_74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3810000" cy="254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143668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พิษจากสารหนู ทอง ปรอท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3mg/kg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4-6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ชั่วโมงในวันแรก วันที่สอง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3mg/kg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12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ชั่วโมง นาน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7-10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วัน จนกว่าจะดีขึ้น</a:t>
            </a:r>
          </a:p>
          <a:p>
            <a:pPr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พิษจากตะกั่ว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(กรณีเสริม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EDTA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ผู้ใหญ่ที่มีอาการ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Acute encephalopathy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หรือค่าตะกั่วในเลือดมากกว่า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mcg/dl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4-5mg/kg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ฉีดเข้ากล้ามเนื้อลึกๆทุก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4-6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เด็กที่มีอาการจากตะกั่วเป็นพิษ แต่ไม่มี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Acute encephalopathy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หรือค่าตะกั่วในเลือดมากกว่า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70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mcg/dl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3mg/kg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ฉีดเข้ากล้ามเนื้อลึกๆทุก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 นาน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วัน (ถ้าให้ยาแล้ว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 มีค่าตะกั่วในเลือดต่ำกว่า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50mcg/dl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ก็หยุดให้ยาได้)</a:t>
            </a: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29600" cy="133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 descr="http://www.poisoncentre.be/images/antidotes/B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2286000" cy="2495550"/>
          </a:xfrm>
          <a:prstGeom prst="rect">
            <a:avLst/>
          </a:prstGeom>
          <a:noFill/>
        </p:spPr>
      </p:pic>
      <p:pic>
        <p:nvPicPr>
          <p:cNvPr id="46086" name="Picture 6" descr="http://t3.gstatic.com/images?q=tbn:ANd9GcTK-p3OqxjEb38A285o-js_cUXSAZ8tV70F7Ie-WKB6y7NToQov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786058"/>
            <a:ext cx="1009650" cy="3810000"/>
          </a:xfrm>
          <a:prstGeom prst="rect">
            <a:avLst/>
          </a:prstGeom>
          <a:noFill/>
        </p:spPr>
      </p:pic>
      <p:pic>
        <p:nvPicPr>
          <p:cNvPr id="46088" name="Picture 8" descr="https://healthy.kaiserpermanente.org/static/drugency/images/AKN052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572008"/>
            <a:ext cx="2743200" cy="2057400"/>
          </a:xfrm>
          <a:prstGeom prst="rect">
            <a:avLst/>
          </a:prstGeom>
          <a:noFill/>
        </p:spPr>
      </p:pic>
      <p:pic>
        <p:nvPicPr>
          <p:cNvPr id="46090" name="Picture 10" descr="http://www.indianpharma.in/productimg/pr_32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00240"/>
            <a:ext cx="2762250" cy="201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ซัค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ซิ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เมอร์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Succimer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รักษาภาวะเป็นพิษจากตะกั่ว ปรอท สารหนู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ภาวะพิษจากตะกั่ว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เด็กต่ำกว่า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18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ปีที่มีระดับสารตะกั่วในเลือดอย่างน้อย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45µg/dl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ผู้ใหญ่ที่มีระดับสารตะกั่วในเลือดอย่างน้อย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60µg/dl</a:t>
            </a:r>
          </a:p>
          <a:p>
            <a:pPr>
              <a:buNone/>
            </a:pPr>
            <a:endParaRPr lang="en-US" sz="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ผู้ป่วยที่ยังสัมผัสสารตะกั่วอย่างต่อเนื่อง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ผู้ป่วยที่มีประวัติแพ้ยา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ซัค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ซิ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เมอร์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0" name="Picture 2" descr="http://www.goosiam.com/Health/admin/my_documents/my_pictures/F75_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8604"/>
            <a:ext cx="2000264" cy="2000264"/>
          </a:xfrm>
          <a:prstGeom prst="rect">
            <a:avLst/>
          </a:prstGeom>
          <a:noFill/>
        </p:spPr>
      </p:pic>
      <p:pic>
        <p:nvPicPr>
          <p:cNvPr id="17412" name="Picture 4" descr="http://www.weherb.net/images/qwb_image15112553220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43380"/>
            <a:ext cx="3357586" cy="251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4525963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คลื่นไส้ อาเจียน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เพิ่มการขับสังกะสีออกในปัสสาวะ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ให้ทางปาก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10mg/kg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ทุก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ชั่วโมงเป็นเวลา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หลังจากนั้นให้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10mg/kg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ทุก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ชั่วโมง อีก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วัน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91" name="Picture 7" descr="http://haamor.com/static/images/cms/articles/%E0%B8%A2%E0%B8%B2%E0%B8%9B%E0%B8%8F%E0%B8%B4%E0%B8%8A%E0%B8%B5%E0%B8%A7%E0%B8%99%E0%B8%B0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6677025" cy="2524126"/>
          </a:xfrm>
          <a:prstGeom prst="rect">
            <a:avLst/>
          </a:prstGeom>
          <a:noFill/>
        </p:spPr>
      </p:pic>
      <p:pic>
        <p:nvPicPr>
          <p:cNvPr id="16389" name="Picture 5" descr="http://webboard.yenta4.com/uploads/2012/06/21/171091-attachm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234710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cvs.com/webcontent/images/drug/DrugItem_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3571900" cy="2494377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 descr="http://www.kodc.or.kr/drugimage/cheme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256"/>
            <a:ext cx="3121152" cy="2340864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892971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 descr="http://www.lundbeck.com/upload/us/files/images/products/chem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2905125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0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แคลเซียม ไดโซเดียม อีดีทีเอ (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Calcium Disodium EDTA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ออกฤทธิ์โดยจับกับโลหะ เช่น ตะกั่ว สังกะสี แคดเมียม และขับออกมาในปัสสาวะ</a:t>
            </a:r>
          </a:p>
          <a:p>
            <a:pPr>
              <a:buNone/>
            </a:pP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ใช้รักษาพิษจากตะกั่วทั้งแบบเฉียบพลันและเรื้อรัง (ถ้ามีอาการทางสมอง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encephalopathy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หรือภาวะไตวาย ควรให้ร่วมกับ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Dimercaprol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ปัสสาวะไม่ออก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anuria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หรือการทำงานของไตผิดปกติ ไตวายเรื้อรัง เพราะจะทำให้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CaEDTA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สะสมที่ไตมากขึ้น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ข้อควรระวัง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ภาวะขาดน้ำ การทำงานของไตลดลง ระหว่างการรักษาควรติดตามการทำงานของไต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ภาวะตับอักเสบ ตับวายเรื้อรัง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คลื่นไส้ อาเจียน ปวดเมื่อย ปวดศีรษะ ความดันโลหิตต่ำ ปวดกล้ามเนื้อ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ในผู้ป่วยที่ให้ยาทางหลอดเลือดดำเร็วเกินไปจะทำให้เกิดไตวาย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ถ้าให้ยานี้เป็นเวลานานจะทำให้เกิดภาวะขาดสังกะสีได้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ปฏิกิริยาต่อยาอื่น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ไม่ควรให้ร่วมกับผลิตภัณฑ์อินซูลินที่มีสังกะสีเป็นส่วนประกอบ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ถ้าระดับตะกั่วในเลือดมากกว่า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100mcg/dl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lead encephalopathy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1500mg/m²/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 แบ่งให้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ครั้ง ทุก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 ฉีดเข้ากล้ามลึกๆ หรือให้ทางหลอดเลือดดำช้าๆโดยเจือจาง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2-4mg/dl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ในน้ำเกลือ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ภาวะตะกั่วเป็นพิษ แต่ไม่มี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encephalopathy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ระดับตะกั่วในเลือด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50-100mcg/dl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ให้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1000mg/m²/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 ทุก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ชั่วโมงนาน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วัน ฉีดเข้ากล้ามลึกๆ หรือให้ทางหลอดเลือดดำช้าๆ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วัดระดับตะกั่วในเลือดเมื่อครบกำหนดให้ยาเพื่อประเมินว่าต้องให้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CaEDTA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ต่อหรือไม่ การรักษาต้องให้สารน้ำให้เพียงพอต่อการรักษา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การทำ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EDTA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mobilization test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ใช้เพียง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500mg/m²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เพียงครั้งเดียว วัดปริมาณตะกั่วที่ขับออกทางปัสสาวะใน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24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ชั่วโมงก่อนและหลังให้ยา</a:t>
            </a: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53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ดิ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จอก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ซิน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สเป็ก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ซิฟิก แอนติ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บอดี้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แฟบ 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แฟรคเมนท์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Digoxin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Specific Antibodies </a:t>
            </a:r>
            <a:r>
              <a:rPr lang="en-US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Fab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Fragment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1500174"/>
            <a:ext cx="87154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 รักษาโรคหัวใจล้มเหลว และโรคหัวใจเต้นผิดจังหวะ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ใช้ในภาวะหัวใจเต้นผิดจังหวะอย่างรุนแรง หรือ โพแทสเซียมในเลือดสูงกว่า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5.5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มิลลิอิค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วิวาเลนซ์ต่อลิตร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การเจาะเลือดเพื่อประเมิน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ระดับดิ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จอกซิ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นควร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ทำอย่างน้อย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8-10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ชั่วโมงหลังการ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ให้ดิ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จอกซินครั้งสุดท้าย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ระวังการใช้ในผู้ป่วยมีประวัติแพ้ต่อ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serum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ที่ทำมาจากแกะ หรือมีประวัติแพ้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Fab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fragment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มาก่อน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แพ้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serum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ภาวะโพแทสเซียมในเลือดต่ำหลังจากให้ยา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1-5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ชั่วโมง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การทำงานของไตผิดปกติ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ผลจากการต้านฤทธิ์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ของดิ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จอก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ซิน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ทำให้แรงบีบตัวของหัวใจลดลง อาจเกิดภาวะหัวใจล้มเหลวเฉียบพลัน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ปฏิกิริยาต่อยาอื่น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จับกับ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cardiac glycosides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(ออกฤทธิ์ต่อการเพิ่มแรงบีบของหัวใจ) ทำให้ไม่สามารถให้ยาในกลุ่มนี้ได้ หลังจากใช้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Fab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fragment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2-3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วันแรก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Fab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fragment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จับกับ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antibody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ทำให้ยาคั่งในเลือด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2214578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 vial (40 mg)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Fab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จับกับ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digoxin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0.6 mg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การคำนวณ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dose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Fab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ขึ้นกับปริมาณ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digitalis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ที่สะสมอยู่ในร่างกาย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09750"/>
            <a:ext cx="6457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31125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ดิฟธีเรีย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แอนตี้ท็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อก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ซิน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Diphtheria Antitoxin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8577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เป็นผลิตภัณฑ์ที่ได้จากม้าที่ถูกกระตุ้นให้สร้างภูมิคุ้มกัน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ด้วยดิฟธีเรียท็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อก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ซอยด์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รักษาโรคคอตีบ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ข้อควรระวัง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การฉีดเซรุ่มที่ทำจากเลือดสัตว์อาจทำให้เกิดอาการแพ้เมื่อฉีดเซรุ่มซ้ำจากสัตว์ชนิดเดียวกัน ควรถามโดยละเอียด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วิธีทดสอบอาการแพ้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ฉีดเข้าผิวหนัง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0.1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มิลลิลิตร เจือจาง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1DAT:100NSS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รอดูผล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นาที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ก่อนฉีดต้องเตรียมทุกอย่างให้พร้อมเพื่อแก้ไขอาการแทรกซ้อนของ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serum sickness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52" y="357166"/>
            <a:ext cx="85387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www.lo.moph.go.th/moph/systemadmin/mophnews/166634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2571768" cy="1571635"/>
          </a:xfrm>
          <a:prstGeom prst="rect">
            <a:avLst/>
          </a:prstGeom>
          <a:noFill/>
        </p:spPr>
      </p:pic>
      <p:pic>
        <p:nvPicPr>
          <p:cNvPr id="28676" name="Picture 4" descr="http://www.baiya.org/image/data/Board/Board/medicin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72074"/>
            <a:ext cx="2286016" cy="1524011"/>
          </a:xfrm>
          <a:prstGeom prst="rect">
            <a:avLst/>
          </a:prstGeom>
          <a:noFill/>
        </p:spPr>
      </p:pic>
      <p:pic>
        <p:nvPicPr>
          <p:cNvPr id="28678" name="Picture 6" descr="http://t1.gstatic.com/images?q=tbn:ANd9GcS7uLK-QgFUInH0WFo1JIij6XPxUpGZ4AG20QV2-dAFEa-ukXu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981574"/>
            <a:ext cx="2438400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อาการเล็กน้อย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ฉีดเข้ากล้าม 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10,000-30,000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ยู</a:t>
            </a:r>
            <a:r>
              <a:rPr lang="th-TH" sz="3100" dirty="0" err="1" smtClean="0">
                <a:latin typeface="TH SarabunPSK" pitchFamily="34" charset="-34"/>
                <a:cs typeface="TH SarabunPSK" pitchFamily="34" charset="-34"/>
              </a:rPr>
              <a:t>นิต</a:t>
            </a:r>
            <a:endParaRPr lang="th-TH" sz="31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อาหารหนัก ฉีดเข้าหลอดเลือดดำ 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40,000-100,000 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ยู</a:t>
            </a:r>
            <a:r>
              <a:rPr lang="th-TH" sz="3100" dirty="0" err="1" smtClean="0">
                <a:latin typeface="TH SarabunPSK" pitchFamily="34" charset="-34"/>
                <a:cs typeface="TH SarabunPSK" pitchFamily="34" charset="-34"/>
              </a:rPr>
              <a:t>นิต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ภายใน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 30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นาทีถึง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ชั่วโมง</a:t>
            </a:r>
            <a:endParaRPr lang="th-TH" sz="3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7848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โท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พีน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Atropine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ต้านพิษของสารฆ่าแมลงกลุ่ม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organophosphates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carbamates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ที่เกิดจากการกระตุ้นระบบประสาท ระบบทางเดินหายใจ และระบบต่อมมีท่อต่างๆ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ต้านฤทธิ์ยาที่ทำให้การเต้นของหัวใจช้าลง ได้แก่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digitalis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beta blockers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ต้านฤทธิ์สารที่เป็น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cholinergic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เห็ดบางชนิด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ต้อหิน เนื่องจาก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atropine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จะเพิ่มความดันในลูกตา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ผู้ป่วยความดันโลหิตสูง ทำให้หัวใจเต้นเร็วและมีภาวะหัวใจล้มเหลว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มีการอุดกั้นในทางเดินปัสสาวะจากการเกร็งตัวของ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urinary</a:t>
            </a: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ปากแห้ง ตาพร่า รูม่านตาขยาย เพิ่มความดันในลูกตา ปัสสาวะไม่ออก ท้องผูก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ในผู้ใหญ่ที่ได้รับ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atropine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น้อยกว่า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0.5 mg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ทางเลือดดำอย่างช้าๆ อาจทำให้หัวใจเต้นช้า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ปฏิกิริยาต่อยาอื่น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	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ฤทธิ์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atropine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จะปรากฏเร็วขึ้น เมื่อให้ร่วมกับ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pralidoxime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2-PAM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เสริมฤทธิ์ยาต้าน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muscarinic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และยาต้าน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histamine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อื่นๆ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กรณีภาวะเป็นพิษจากยาสารฆ่าแมลงกลุ่ม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organophosphates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carbamates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ผู้ใหญ่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1-5 mg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ทางเส้นเลือดดำ 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เด็ก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0.05 mg/kg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ทางเส้นเลือดดำ ให้ซ้ำทุก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-10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นาที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กรณีหัวใจเต้นช้าจากยาประเภทอื่น 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ผู้ใหญ่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0.5 mg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ทางเส้นเลือดดำ ให้ซ้ำได้ตามความจำเป็น การให้เกิน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3 mg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ถ้ายัง  ไม่เห็นผลจากการรักษาควรหยุดให้ </a:t>
            </a:r>
          </a:p>
          <a:p>
            <a:pPr>
              <a:buNone/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ยกเว้น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กรณีหัวใจเต้นช้าจากยา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organophosphates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สามารถให้ในขนาดสูงกว่า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savalife.com/media/catalog/product/cache/1/image/9df78eab33525d08d6e5fb8d27136e95/a/t/atropine-sulf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57232"/>
            <a:ext cx="5095884" cy="509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Bromocriptine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 marL="514350" indent="-51435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เพื่อรักษาภาวะขาดประจำเดือน การหลั่งน้ำนมผิดปกติ </a:t>
            </a:r>
          </a:p>
          <a:p>
            <a:pPr marL="514350" indent="-51435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รักษาระดับฮอร์โมน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โปร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คติน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ในร่างกายสูงเนื่องมาจากมะเร็งชนิด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adrenomas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โรค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พาร์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กินสัน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Parkinsons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disease)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และภาวะ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growth hormone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มากเกินไป</a:t>
            </a:r>
          </a:p>
          <a:p>
            <a:pPr marL="514350" indent="-51435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Neuroleptic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Malignant Syndrome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เนื่องจากเป็น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dopamine agonist</a:t>
            </a:r>
          </a:p>
          <a:p>
            <a:pPr marL="514350" indent="-51435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8" name="AutoShape 2" descr="http://img.kapook.com/image/health/new/ya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00" name="AutoShape 4" descr="http://img.kapook.com/image/health/new/ya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02" name="AutoShape 6" descr="http://img.kapook.com/image/health/new/ya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4" name="Picture 8" descr="http://www.healthkonthai.com/wp-content/uploads/2012/03/%E0%B8%89%E0%B8%A5%E0%B8%B2%E0%B8%81%E0%B8%A2%E0%B8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786322"/>
            <a:ext cx="485778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ผู้ป่วยที่มีประวัติแพ้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ergot alkaloid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กลุ่มที่มีฤทธิ์ในการบีบมดลูก และกลุ่มที่ใช้รักษาโรคไมเกรน เช่น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ergotamine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อาจทำให้หลอดเลือดตีบตัน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ผู้ป่วยที่มีความดันโลหิตสูง โรคหัวใจหรือหลอดเลือด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อาการไม่พึงประสงค์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คลื่นไส้ ปวดศีรษะ ปากแห้ง เซื่องซึม เป็นลมหน้ามืด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บางรายมีอาการรุนแรง ตาพร่ามัว หัวใจเต้นเร็ว หายใจตื้น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ปฏิกิริยาต่อยาอื่น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เสริมฤทธิ์กับยาต้านโรคหัวใจและหลอดเลือดอื่นๆ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ลดการเคลื่อนไหวของลำไส้ และทางเดินอาหาร ทำให้การดูดซึมยาอื่นช้า หรือลดน้อยลง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ให้ทางปาก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2.5 mg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วันละ 2 ครั้ง พร้อมอาหาร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(ขนาดสูงสุดไม่ควรเกิน 60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mg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ต่อวัน)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หลังจากนั้นค่อยๆ เพิ่ม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dose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จนกว่าอาการจะดีขึ้น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รูปแบบยา</a:t>
            </a:r>
          </a:p>
          <a:p>
            <a:pPr>
              <a:buNone/>
            </a:pP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Bromocriptine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mesylate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parlodel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เม็ด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2.5 mg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สำหรับรับประทาน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t0.gstatic.com/images?q=tbn:ANd9GcRUlrfO-DGDWDn5n4VsammQn2R-PisaL0e17BzIiS61bQpo3uMR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64997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28" y="500042"/>
            <a:ext cx="6715172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                        จัดทำ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endParaRPr lang="en-US" sz="35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นางสาวเนาวรัตน์ 		จันทะ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54011410061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นางสาวเพ็ญลักษณ์ 	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ศิ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ริวานก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	54011410077	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สุพัตรา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		แก้วเมือง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	54011410116	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นายอัฐ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	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ภาแสง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54011410179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ทิพย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รัตน์ 		ข่วนกระ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โทก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	54011410192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นางสาวทิพวัลย์ 		สุวรรณชัยรบ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54011410193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นางสาวอรอุมา 		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รัตนป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ระเส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ริฐ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54011410219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 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นิสิต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สาธารณสุขศาสตร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บัณฑิต ระบบ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ปกติ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คณะ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สาธารณสุขศาสตร์  มหาวิทยาลัย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มหาสารคาม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295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792961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AutoShape 2" descr="http://img.kapook.com/u/patcharin/Health/Medicine/medicine_3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652" name="AutoShape 4" descr="http://img.kapook.com/u/patcharin/Health/Medicine/medicine_3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654" name="AutoShape 6" descr="http://img.kapook.com/u/patcharin/Health/Medicine/medicine_3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7656" name="Picture 8" descr="http://www.thaibizchina.com/upload/iblock/e30/yaow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143512"/>
            <a:ext cx="2357454" cy="149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โซเดียมไน</a:t>
            </a:r>
            <a:r>
              <a:rPr lang="th-TH" sz="4800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ไตร์ท</a:t>
            </a:r>
            <a:r>
              <a:rPr lang="th-TH" sz="4800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800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Sodium nitrite</a:t>
            </a:r>
            <a:r>
              <a:rPr lang="th-TH" sz="4800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572560" cy="4929222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ใช้รักษาภาวะเฉียบพลันจากไซยาไนด์ (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cyanide poisoning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ร่วมกับโซเดียม</a:t>
            </a:r>
            <a:r>
              <a:rPr lang="th-TH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ไธ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โอ</a:t>
            </a:r>
            <a:r>
              <a:rPr lang="th-TH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ซัลเฟต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Sodium </a:t>
            </a:r>
            <a:r>
              <a:rPr lang="en-US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thiosulfate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ยกเว้น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กรณีภาวะเฉียบพลันของไซยาไนด์จากการสูดดมควันพิษจากการ   </a:t>
            </a:r>
          </a:p>
          <a:p>
            <a:pPr algn="l"/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เผาไหม้ (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smoke inhalation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l"/>
            <a:endParaRPr lang="th-TH" sz="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อาจใช้เพื่อรักษาภาวะเฉียบพลันของไฮโดรเจน</a:t>
            </a:r>
            <a:r>
              <a:rPr lang="th-TH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ซัลไฟต์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นาทีแรกของการเกิดพิษ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6626" name="Picture 2" descr="http://kmddc.go.th/Library/news/_images/dru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714884"/>
            <a:ext cx="4357718" cy="1867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42852"/>
            <a:ext cx="8643998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ข้อห้ามใช้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ผู้ป่วยที่มีเมธฮีโมโกลบินสูง (มากกว่าร้อยละ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ร่วมด้วยตั้งแต่ก่อนรักษาด้วยโซเดียมไน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ไตร์ท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ผู้ป่วยความดันโลหิตต่ำ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หรือช็อค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ภาวะคาร์บอนมอนออกไซด์เป็นพิษร่วมด้วย</a:t>
            </a: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ภาวะไม่พึงประสงค์จากยา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ขนาดยาที่ให้มักจะเหนี่ยวนำให้ฮีโมโกลบินเปลี่ยนเป็นเมธฮีโมโกลบินร้อยละ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8-15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ร่วมกับไซยาไนด์จากภาวะเฉียบพลันจะทำให้ผู้ป่วยมีภาวะพร่องออกซิเจนรุนแรง ทำให้เสียชีวิต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การให้โซเดียมไน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ไตร์ท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ทางหลอดเลือดดำเร็วเกินไป อาจทำให้ความดันโลหิตตกได้</a:t>
            </a:r>
          </a:p>
          <a:p>
            <a:pPr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ปวดศีรษะ คลื่นไส้ หัวใจเต้นเร็ว เหงื่อออกมาก</a:t>
            </a:r>
          </a:p>
        </p:txBody>
      </p:sp>
      <p:pic>
        <p:nvPicPr>
          <p:cNvPr id="25603" name="Picture 3" descr="http://www.nutritionthailand.or.th/upload/my_documents/my_pictures/26Z_8-1-2553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371725" cy="291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725734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ปฏิกิริยาต่อยาอื่น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ถ้ามีแอลกอฮอล์ในเลือด หรือ ใช้ยาขยายหลอดเลือด จะทำให้ความดันโลหิตต่ำลงมาก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ไม่ควรให้ </a:t>
            </a:r>
            <a:r>
              <a:rPr lang="en-US" sz="3200" dirty="0" err="1" smtClean="0">
                <a:latin typeface="TH SarabunPSK" pitchFamily="34" charset="-34"/>
                <a:cs typeface="TH SarabunPSK" pitchFamily="34" charset="-34"/>
              </a:rPr>
              <a:t>methylene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blue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ร่วมกับโซเดียมไน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ไตร์ท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เพราะจะทำให้เกิดภาวะพิษของไซยาไนด์เฉียบพลันซ้ำอีก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3071810"/>
            <a:ext cx="8229600" cy="298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ผู้ใหญ่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300mg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10ml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ของสารละลาย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3%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โซเดียมไน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ไตร์ท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ฉีดทางหลอดเลือดดำในเวลามากกว่า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3-5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นาที</a:t>
            </a:r>
          </a:p>
          <a:p>
            <a:pPr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เด็ก 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10mg/kg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0.33ml/kg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ของสารละลาย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3%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โซเดียมไน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ไตร์ท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ฉีดทางหลอดเลือดดำ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4282" y="6000768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**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ให้โซเดียมไน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ไตร์ท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แล้วควรตามด้วยโซเดียม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ไธ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โอ</a:t>
            </a:r>
            <a:r>
              <a:rPr lang="th-TH" sz="2400" dirty="0" err="1" smtClean="0">
                <a:latin typeface="TH SarabunPSK" pitchFamily="34" charset="-34"/>
                <a:cs typeface="TH SarabunPSK" pitchFamily="34" charset="-34"/>
              </a:rPr>
              <a:t>ซัลเฟต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เสมอ ถ้าผ่านไป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30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นาที ยายังไม่ออกฤทธิ์ ให้พิจารณาให้ยาซ้ำเพียงครึ่งหนึ่งของขนาดยาครั้งแรก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78684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 descr="http://www.hopepharm.com/img/sub_sodn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2286000" cy="2857500"/>
          </a:xfrm>
          <a:prstGeom prst="rect">
            <a:avLst/>
          </a:prstGeom>
          <a:noFill/>
        </p:spPr>
      </p:pic>
      <p:pic>
        <p:nvPicPr>
          <p:cNvPr id="43014" name="Picture 6" descr="http://www.physicalagency.com/main/images/stories/articles/64/12645_55200001518100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3013353" cy="234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โซเดียม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ไธ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โอ</a:t>
            </a:r>
            <a:r>
              <a:rPr lang="th-TH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ซัลเฟต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Sodium </a:t>
            </a:r>
            <a:r>
              <a:rPr lang="en-US" b="1" dirty="0" err="1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thiosulfate</a:t>
            </a:r>
            <a:r>
              <a:rPr lang="th-TH" b="1" dirty="0" smtClean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ข้อบ่งใช้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ใช้รักษาภาวะเฉียบพลันจากไซยาไนด์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cyanide poisoning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ขนาดและวิธีใช้</a:t>
            </a:r>
          </a:p>
          <a:p>
            <a:pPr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ผู้ใหญ่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12.5g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50ml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ของสารละลาย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25%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โซเดียม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ไธ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โอ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ซัลเฟต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ฉีดทางหลอดเลือดดำช้าๆในเวลา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10-20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นาที</a:t>
            </a:r>
          </a:p>
          <a:p>
            <a:pPr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เด็ก 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400mg/kg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1.6ml/kg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ของสารละลาย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3%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โซเดียม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ไธ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โอ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ซัลเฟต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ฉีดทางหลอดเลือดดำ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578645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**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ถ้าอาการยังคงอยู่หลังจากได้รับยา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ชั่วโมงสามารถให้ซ้ำได้เพียงครึ่งหนึ่งของขนาดยาครั้งแรก การให้ยาเร็วเกินไปอาจทำให้เกิด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hypotention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1828</Words>
  <Application>Microsoft Office PowerPoint</Application>
  <PresentationFormat>นำเสนอทางหน้าจอ (4:3)</PresentationFormat>
  <Paragraphs>205</Paragraphs>
  <Slides>38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โซเดียมไนไตร์ท (Sodium nitrite)</vt:lpstr>
      <vt:lpstr>ภาพนิ่ง 6</vt:lpstr>
      <vt:lpstr>ปฏิกิริยาต่อยาอื่น 1.ถ้ามีแอลกอฮอล์ในเลือด หรือ ใช้ยาขยายหลอดเลือด จะทำให้ความดันโลหิตต่ำลงมาก 2.ไม่ควรให้ methylene blue ร่วมกับโซเดียมไนไตร์ท เพราะจะทำให้เกิดภาวะพิษของไซยาไนด์เฉียบพลันซ้ำอีก</vt:lpstr>
      <vt:lpstr>ภาพนิ่ง 8</vt:lpstr>
      <vt:lpstr>โซเดียมไธโอซัลเฟต (Sodium thiosulfate)</vt:lpstr>
      <vt:lpstr>ภาพนิ่ง 10</vt:lpstr>
      <vt:lpstr>เมธิลีนบลู (Methylene Blue)</vt:lpstr>
      <vt:lpstr>ภาพนิ่ง 12</vt:lpstr>
      <vt:lpstr>ภาพนิ่ง 13</vt:lpstr>
      <vt:lpstr>ไดเมอร์คาพรอล (Dimercaprol)</vt:lpstr>
      <vt:lpstr>ภาพนิ่ง 15</vt:lpstr>
      <vt:lpstr>ภาพนิ่ง 16</vt:lpstr>
      <vt:lpstr>ภาพนิ่ง 17</vt:lpstr>
      <vt:lpstr>ซัคซิเมอร์ (Succimer)</vt:lpstr>
      <vt:lpstr>ภาพนิ่ง 19</vt:lpstr>
      <vt:lpstr>ภาพนิ่ง 20</vt:lpstr>
      <vt:lpstr>แคลเซียม ไดโซเดียม อีดีทีเอ (Calcium Disodium EDTA)</vt:lpstr>
      <vt:lpstr>ภาพนิ่ง 22</vt:lpstr>
      <vt:lpstr>ภาพนิ่ง 23</vt:lpstr>
      <vt:lpstr>ภาพนิ่ง 24</vt:lpstr>
      <vt:lpstr>ดิจอกซิน สเป็กซิฟิก แอนติบอดี้ แฟบ แฟรคเมนท์ (Digoxin Specific Antibodies Fab Fragment)</vt:lpstr>
      <vt:lpstr>ภาพนิ่ง 26</vt:lpstr>
      <vt:lpstr>ภาพนิ่ง 27</vt:lpstr>
      <vt:lpstr>ภาพนิ่ง 28</vt:lpstr>
      <vt:lpstr>ดิฟธีเรีย แอนตี้ท็อกซิน (Diphtheria Antitoxin)</vt:lpstr>
      <vt:lpstr>ภาพนิ่ง 30</vt:lpstr>
      <vt:lpstr>อาร์โทพีน (Atropine)</vt:lpstr>
      <vt:lpstr>ภาพนิ่ง 32</vt:lpstr>
      <vt:lpstr>ภาพนิ่ง 33</vt:lpstr>
      <vt:lpstr>ภาพนิ่ง 34</vt:lpstr>
      <vt:lpstr>Bromocriptine</vt:lpstr>
      <vt:lpstr>ภาพนิ่ง 36</vt:lpstr>
      <vt:lpstr>ภาพนิ่ง 37</vt:lpstr>
      <vt:lpstr>ภาพนิ่ง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โซเดียมไนไตร์ท (Sodium nitrite)</dc:title>
  <dc:creator>ACER</dc:creator>
  <cp:lastModifiedBy>ACER</cp:lastModifiedBy>
  <cp:revision>72</cp:revision>
  <dcterms:created xsi:type="dcterms:W3CDTF">2013-06-29T03:21:10Z</dcterms:created>
  <dcterms:modified xsi:type="dcterms:W3CDTF">2013-07-18T00:20:25Z</dcterms:modified>
</cp:coreProperties>
</file>