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520" autoAdjust="0"/>
  </p:normalViewPr>
  <p:slideViewPr>
    <p:cSldViewPr>
      <p:cViewPr varScale="1">
        <p:scale>
          <a:sx n="70" d="100"/>
          <a:sy n="70" d="100"/>
        </p:scale>
        <p:origin x="-13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F40F9-00F8-4F57-AD35-F3C5EF593AB3}" type="datetimeFigureOut">
              <a:rPr lang="th-TH" smtClean="0"/>
              <a:pPr/>
              <a:t>01/07/56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4CC4C-7FB3-4AE7-83C4-A82E5EC6C330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F40F9-00F8-4F57-AD35-F3C5EF593AB3}" type="datetimeFigureOut">
              <a:rPr lang="th-TH" smtClean="0"/>
              <a:pPr/>
              <a:t>01/07/56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4CC4C-7FB3-4AE7-83C4-A82E5EC6C330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F40F9-00F8-4F57-AD35-F3C5EF593AB3}" type="datetimeFigureOut">
              <a:rPr lang="th-TH" smtClean="0"/>
              <a:pPr/>
              <a:t>01/07/56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4CC4C-7FB3-4AE7-83C4-A82E5EC6C330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F40F9-00F8-4F57-AD35-F3C5EF593AB3}" type="datetimeFigureOut">
              <a:rPr lang="th-TH" smtClean="0"/>
              <a:pPr/>
              <a:t>01/07/56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4CC4C-7FB3-4AE7-83C4-A82E5EC6C330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F40F9-00F8-4F57-AD35-F3C5EF593AB3}" type="datetimeFigureOut">
              <a:rPr lang="th-TH" smtClean="0"/>
              <a:pPr/>
              <a:t>01/07/56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4CC4C-7FB3-4AE7-83C4-A82E5EC6C330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F40F9-00F8-4F57-AD35-F3C5EF593AB3}" type="datetimeFigureOut">
              <a:rPr lang="th-TH" smtClean="0"/>
              <a:pPr/>
              <a:t>01/07/56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4CC4C-7FB3-4AE7-83C4-A82E5EC6C330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F40F9-00F8-4F57-AD35-F3C5EF593AB3}" type="datetimeFigureOut">
              <a:rPr lang="th-TH" smtClean="0"/>
              <a:pPr/>
              <a:t>01/07/56</a:t>
            </a:fld>
            <a:endParaRPr lang="th-TH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4CC4C-7FB3-4AE7-83C4-A82E5EC6C330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F40F9-00F8-4F57-AD35-F3C5EF593AB3}" type="datetimeFigureOut">
              <a:rPr lang="th-TH" smtClean="0"/>
              <a:pPr/>
              <a:t>01/07/56</a:t>
            </a:fld>
            <a:endParaRPr lang="th-TH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4CC4C-7FB3-4AE7-83C4-A82E5EC6C330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F40F9-00F8-4F57-AD35-F3C5EF593AB3}" type="datetimeFigureOut">
              <a:rPr lang="th-TH" smtClean="0"/>
              <a:pPr/>
              <a:t>01/07/56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4CC4C-7FB3-4AE7-83C4-A82E5EC6C330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F40F9-00F8-4F57-AD35-F3C5EF593AB3}" type="datetimeFigureOut">
              <a:rPr lang="th-TH" smtClean="0"/>
              <a:pPr/>
              <a:t>01/07/56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4CC4C-7FB3-4AE7-83C4-A82E5EC6C330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F40F9-00F8-4F57-AD35-F3C5EF593AB3}" type="datetimeFigureOut">
              <a:rPr lang="th-TH" smtClean="0"/>
              <a:pPr/>
              <a:t>01/07/56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94CC4C-7FB3-4AE7-83C4-A82E5EC6C330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AF40F9-00F8-4F57-AD35-F3C5EF593AB3}" type="datetimeFigureOut">
              <a:rPr lang="th-TH" smtClean="0"/>
              <a:pPr/>
              <a:t>01/07/56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94CC4C-7FB3-4AE7-83C4-A82E5EC6C330}" type="slidenum">
              <a:rPr lang="th-TH" smtClean="0"/>
              <a:pPr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w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wmf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5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7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gi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571472" y="642918"/>
            <a:ext cx="8201028" cy="1470025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th-TH" sz="67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ยากระตุ้นระบบประสาทส่วนกลาง</a:t>
            </a:r>
            <a:endParaRPr lang="th-TH" dirty="0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57290" y="3214686"/>
            <a:ext cx="6400800" cy="1500198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th-TH" dirty="0" smtClean="0">
                <a:solidFill>
                  <a:schemeClr val="tx1"/>
                </a:solidFill>
                <a:cs typeface="+mj-cs"/>
              </a:rPr>
              <a:t>เสนอ</a:t>
            </a:r>
          </a:p>
          <a:p>
            <a:r>
              <a:rPr lang="th-TH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อาจารย์</a:t>
            </a:r>
            <a:r>
              <a:rPr lang="th-TH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บัววรุณ	ศรีชัยกุล</a:t>
            </a:r>
            <a:endParaRPr lang="th-TH" dirty="0" smtClean="0">
              <a:solidFill>
                <a:schemeClr val="tx1"/>
              </a:solidFill>
              <a:latin typeface="Angsana New" pitchFamily="18" charset="-34"/>
              <a:cs typeface="Angsana New" pitchFamily="18" charset="-34"/>
            </a:endParaRPr>
          </a:p>
          <a:p>
            <a:endParaRPr lang="th-TH" dirty="0"/>
          </a:p>
        </p:txBody>
      </p:sp>
      <p:pic>
        <p:nvPicPr>
          <p:cNvPr id="3074" name="Picture 2" descr="C:\Users\user\Pictures\ยา\download (2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43240" y="4857760"/>
            <a:ext cx="2786082" cy="1803452"/>
          </a:xfrm>
          <a:prstGeom prst="rect">
            <a:avLst/>
          </a:prstGeom>
          <a:noFill/>
        </p:spPr>
      </p:pic>
      <p:pic>
        <p:nvPicPr>
          <p:cNvPr id="3076" name="Picture 4" descr="C:\Program Files\Microsoft Office\MEDIA\CAGCAT10\j0158007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357422" y="2428868"/>
            <a:ext cx="4569257" cy="53766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สี่เหลี่ยมผืนผ้า 2"/>
          <p:cNvSpPr/>
          <p:nvPr/>
        </p:nvSpPr>
        <p:spPr>
          <a:xfrm>
            <a:off x="2357422" y="2071678"/>
            <a:ext cx="4214842" cy="170816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th-TH" sz="105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+mj-cs"/>
              </a:rPr>
              <a:t>ขอบคุณค่ะ</a:t>
            </a:r>
            <a:endParaRPr lang="th-TH" sz="105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cs typeface="+mj-cs"/>
            </a:endParaRPr>
          </a:p>
        </p:txBody>
      </p:sp>
      <p:pic>
        <p:nvPicPr>
          <p:cNvPr id="1026" name="Picture 2" descr="C:\Users\user\Pictures\New folder\ดาวน์โหลด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43240" y="4143380"/>
            <a:ext cx="2428877" cy="242887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2214546" y="214290"/>
            <a:ext cx="5286412" cy="107157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4000" b="1" dirty="0" smtClean="0">
                <a:cs typeface="+mj-cs"/>
              </a:rPr>
              <a:t>1.</a:t>
            </a:r>
            <a:r>
              <a:rPr lang="th-TH" sz="4000" b="1" dirty="0" err="1" smtClean="0">
                <a:cs typeface="+mj-cs"/>
              </a:rPr>
              <a:t>ปิ</a:t>
            </a:r>
            <a:r>
              <a:rPr lang="th-TH" sz="4000" b="1" dirty="0" smtClean="0">
                <a:cs typeface="+mj-cs"/>
              </a:rPr>
              <a:t>โค</a:t>
            </a:r>
            <a:r>
              <a:rPr lang="th-TH" sz="4000" b="1" dirty="0" err="1" smtClean="0">
                <a:cs typeface="+mj-cs"/>
              </a:rPr>
              <a:t>รท๊อกซิน</a:t>
            </a:r>
            <a:r>
              <a:rPr lang="th-TH" sz="4000" b="1" dirty="0" smtClean="0">
                <a:cs typeface="+mj-cs"/>
              </a:rPr>
              <a:t> (</a:t>
            </a:r>
            <a:r>
              <a:rPr lang="en-US" sz="4000" b="1" dirty="0" err="1" smtClean="0">
                <a:cs typeface="+mj-cs"/>
              </a:rPr>
              <a:t>Picrotoxin</a:t>
            </a:r>
            <a:r>
              <a:rPr lang="en-US" sz="4000" b="1" dirty="0" smtClean="0">
                <a:cs typeface="+mj-cs"/>
              </a:rPr>
              <a:t>)</a:t>
            </a:r>
            <a:endParaRPr lang="th-TH" sz="4000" dirty="0">
              <a:cs typeface="+mj-cs"/>
            </a:endParaRPr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071538" y="1714488"/>
            <a:ext cx="7143800" cy="2786082"/>
          </a:xfr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r>
              <a:rPr lang="th-TH" sz="3600" b="1" dirty="0" smtClean="0"/>
              <a:t>	</a:t>
            </a:r>
            <a:r>
              <a:rPr lang="th-TH" sz="3600" b="1" dirty="0" err="1" smtClean="0">
                <a:solidFill>
                  <a:schemeClr val="accent6">
                    <a:lumMod val="50000"/>
                  </a:schemeClr>
                </a:solidFill>
                <a:cs typeface="+mj-cs"/>
              </a:rPr>
              <a:t>ปิ</a:t>
            </a:r>
            <a:r>
              <a:rPr lang="th-TH" sz="3600" b="1" dirty="0">
                <a:solidFill>
                  <a:schemeClr val="accent6">
                    <a:lumMod val="50000"/>
                  </a:schemeClr>
                </a:solidFill>
                <a:cs typeface="+mj-cs"/>
              </a:rPr>
              <a:t>โค</a:t>
            </a:r>
            <a:r>
              <a:rPr lang="th-TH" sz="3600" b="1" dirty="0" err="1">
                <a:solidFill>
                  <a:schemeClr val="accent6">
                    <a:lumMod val="50000"/>
                  </a:schemeClr>
                </a:solidFill>
                <a:cs typeface="+mj-cs"/>
              </a:rPr>
              <a:t>รท๊อกซิน</a:t>
            </a:r>
            <a:r>
              <a:rPr lang="th-TH" sz="3600" b="1" dirty="0">
                <a:solidFill>
                  <a:schemeClr val="accent6">
                    <a:lumMod val="50000"/>
                  </a:schemeClr>
                </a:solidFill>
                <a:cs typeface="+mj-cs"/>
              </a:rPr>
              <a:t> </a:t>
            </a:r>
            <a:r>
              <a:rPr lang="th-TH" sz="3600" dirty="0">
                <a:solidFill>
                  <a:schemeClr val="tx1"/>
                </a:solidFill>
                <a:cs typeface="+mj-cs"/>
              </a:rPr>
              <a:t>พบมากในแถบอินเดียตะวันออก มีรสขมมักใช้เป็นยาพิษให้ปลากินมีฤทธิ์กระตุ้นศูนย์ต่างๆ ในก้านสมอง เช่น การหายใจ การเต้นของหัวใจ การหดตัวของหลอดเลือด การคลื่นไส้ อาเจียน</a:t>
            </a:r>
          </a:p>
          <a:p>
            <a:pPr algn="l"/>
            <a:endParaRPr lang="th-TH" dirty="0"/>
          </a:p>
        </p:txBody>
      </p:sp>
      <p:pic>
        <p:nvPicPr>
          <p:cNvPr id="2051" name="Picture 3" descr="C:\Users\user\Pictures\ยา\download (1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14678" y="4572008"/>
            <a:ext cx="2786082" cy="2057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857224" y="1857364"/>
            <a:ext cx="7572428" cy="3786214"/>
          </a:xfr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algn="l"/>
            <a:r>
              <a:rPr lang="th-TH" sz="3600" b="1" dirty="0" smtClean="0"/>
              <a:t>	</a:t>
            </a:r>
            <a:r>
              <a:rPr lang="th-TH" sz="3900" dirty="0">
                <a:solidFill>
                  <a:schemeClr val="tx1"/>
                </a:solidFill>
                <a:cs typeface="+mj-cs"/>
              </a:rPr>
              <a:t>ในคนปกติขนาดยาที่กระตุ้นการหายใจจะใกล้เคียงกับขนาดยาที่ทำให้ชักมาก ในผู้ที่ได้รับ</a:t>
            </a:r>
            <a:r>
              <a:rPr lang="th-TH" sz="3900" dirty="0" err="1">
                <a:solidFill>
                  <a:schemeClr val="tx1"/>
                </a:solidFill>
                <a:cs typeface="+mj-cs"/>
              </a:rPr>
              <a:t>ยากด</a:t>
            </a:r>
            <a:r>
              <a:rPr lang="th-TH" sz="3900" dirty="0">
                <a:solidFill>
                  <a:schemeClr val="tx1"/>
                </a:solidFill>
                <a:cs typeface="+mj-cs"/>
              </a:rPr>
              <a:t>ประสาท เช่น ยานอนหลับหรือยาสลบเกินขนาด อาจใช้ยานี้กระตุ้นได้โดยไม่ทำให้ชัก ส่วนมากนิยมฉีดเข้าหลอดเลือดดำ ซึ่งจะเห็นผล</a:t>
            </a:r>
            <a:r>
              <a:rPr lang="th-TH" sz="3900" dirty="0" smtClean="0">
                <a:solidFill>
                  <a:schemeClr val="tx1"/>
                </a:solidFill>
                <a:cs typeface="+mj-cs"/>
              </a:rPr>
              <a:t>ภายใน </a:t>
            </a:r>
            <a:r>
              <a:rPr lang="en-US" sz="3900" dirty="0" smtClean="0">
                <a:solidFill>
                  <a:schemeClr val="tx1"/>
                </a:solidFill>
                <a:cs typeface="+mj-cs"/>
              </a:rPr>
              <a:t>10-15 </a:t>
            </a:r>
            <a:r>
              <a:rPr lang="th-TH" sz="3900" dirty="0" smtClean="0">
                <a:solidFill>
                  <a:schemeClr val="tx1"/>
                </a:solidFill>
                <a:cs typeface="+mj-cs"/>
              </a:rPr>
              <a:t>นาที </a:t>
            </a:r>
            <a:r>
              <a:rPr lang="th-TH" sz="3900" dirty="0">
                <a:solidFill>
                  <a:schemeClr val="tx1"/>
                </a:solidFill>
                <a:cs typeface="+mj-cs"/>
              </a:rPr>
              <a:t>ยานี้ถูกทำลายอย่างรวดเร็วภายในเวลา </a:t>
            </a:r>
            <a:r>
              <a:rPr lang="en-US" sz="3900" dirty="0">
                <a:solidFill>
                  <a:schemeClr val="tx1"/>
                </a:solidFill>
                <a:cs typeface="+mj-cs"/>
              </a:rPr>
              <a:t>1-2 </a:t>
            </a:r>
            <a:r>
              <a:rPr lang="th-TH" sz="3900" dirty="0">
                <a:solidFill>
                  <a:schemeClr val="tx1"/>
                </a:solidFill>
                <a:cs typeface="+mj-cs"/>
              </a:rPr>
              <a:t>ชั่วโมง</a:t>
            </a:r>
            <a:r>
              <a:rPr lang="en-US" sz="3600" dirty="0" smtClean="0"/>
              <a:t/>
            </a:r>
            <a:br>
              <a:rPr lang="en-US" sz="3600" dirty="0" smtClean="0"/>
            </a:br>
            <a:endParaRPr lang="th-TH" sz="3600" dirty="0" smtClean="0">
              <a:solidFill>
                <a:schemeClr val="accent4">
                  <a:lumMod val="60000"/>
                  <a:lumOff val="40000"/>
                </a:schemeClr>
              </a:solidFill>
            </a:endParaRPr>
          </a:p>
          <a:p>
            <a:pPr algn="l"/>
            <a:endParaRPr lang="th-TH" sz="3600" b="1" dirty="0">
              <a:solidFill>
                <a:schemeClr val="tx1"/>
              </a:solidFill>
              <a:cs typeface="+mj-cs"/>
            </a:endParaRPr>
          </a:p>
          <a:p>
            <a:pPr algn="l"/>
            <a:endParaRPr lang="th-TH" dirty="0"/>
          </a:p>
        </p:txBody>
      </p:sp>
      <p:sp>
        <p:nvSpPr>
          <p:cNvPr id="6" name="ชื่อเรื่อง 1"/>
          <p:cNvSpPr>
            <a:spLocks noGrp="1"/>
          </p:cNvSpPr>
          <p:nvPr>
            <p:ph type="ctrTitle"/>
          </p:nvPr>
        </p:nvSpPr>
        <p:spPr>
          <a:xfrm>
            <a:off x="2000232" y="214290"/>
            <a:ext cx="5643602" cy="107157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4000" b="1" dirty="0" smtClean="0">
                <a:cs typeface="+mj-cs"/>
              </a:rPr>
              <a:t>1.</a:t>
            </a:r>
            <a:r>
              <a:rPr lang="th-TH" sz="4000" b="1" dirty="0" err="1" smtClean="0">
                <a:cs typeface="+mj-cs"/>
              </a:rPr>
              <a:t>ปิ</a:t>
            </a:r>
            <a:r>
              <a:rPr lang="th-TH" sz="4000" b="1" dirty="0" smtClean="0">
                <a:cs typeface="+mj-cs"/>
              </a:rPr>
              <a:t>โค</a:t>
            </a:r>
            <a:r>
              <a:rPr lang="th-TH" sz="4000" b="1" dirty="0" err="1" smtClean="0">
                <a:cs typeface="+mj-cs"/>
              </a:rPr>
              <a:t>รท๊อกซิน</a:t>
            </a:r>
            <a:r>
              <a:rPr lang="th-TH" sz="4000" b="1" dirty="0" smtClean="0">
                <a:cs typeface="+mj-cs"/>
              </a:rPr>
              <a:t> (</a:t>
            </a:r>
            <a:r>
              <a:rPr lang="en-US" sz="4000" b="1" dirty="0" err="1" smtClean="0">
                <a:cs typeface="+mj-cs"/>
              </a:rPr>
              <a:t>Picrotoxin</a:t>
            </a:r>
            <a:r>
              <a:rPr lang="en-US" sz="4000" b="1" dirty="0" smtClean="0">
                <a:cs typeface="+mj-cs"/>
              </a:rPr>
              <a:t>)</a:t>
            </a:r>
            <a:r>
              <a:rPr lang="th-TH" sz="4000" b="1" dirty="0" smtClean="0">
                <a:cs typeface="+mj-cs"/>
              </a:rPr>
              <a:t>(ต่อ)</a:t>
            </a:r>
            <a:endParaRPr lang="th-TH" sz="4000" dirty="0">
              <a:cs typeface="+mj-cs"/>
            </a:endParaRPr>
          </a:p>
        </p:txBody>
      </p:sp>
      <p:pic>
        <p:nvPicPr>
          <p:cNvPr id="6146" name="Picture 2" descr="C:\Program Files\Microsoft Office\MEDIA\CAGCAT10\j0186002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775765" cy="1825142"/>
          </a:xfrm>
          <a:prstGeom prst="rect">
            <a:avLst/>
          </a:prstGeom>
          <a:noFill/>
        </p:spPr>
      </p:pic>
      <p:pic>
        <p:nvPicPr>
          <p:cNvPr id="6148" name="Picture 4" descr="C:\Users\user\Pictures\ยา\download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494223" y="5000636"/>
            <a:ext cx="1454532" cy="1724044"/>
          </a:xfrm>
          <a:prstGeom prst="rect">
            <a:avLst/>
          </a:prstGeom>
          <a:noFill/>
        </p:spPr>
      </p:pic>
      <p:pic>
        <p:nvPicPr>
          <p:cNvPr id="6149" name="Picture 5" descr="C:\Program Files\Microsoft Office\MEDIA\CAGCAT10\j0298653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14282" y="5214950"/>
            <a:ext cx="2286016" cy="148841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ชื่อเรื่อง 1"/>
          <p:cNvSpPr>
            <a:spLocks noGrp="1"/>
          </p:cNvSpPr>
          <p:nvPr>
            <p:ph type="ctrTitle"/>
          </p:nvPr>
        </p:nvSpPr>
        <p:spPr>
          <a:xfrm>
            <a:off x="2000232" y="214290"/>
            <a:ext cx="5643602" cy="107157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4000" b="1" dirty="0" smtClean="0">
                <a:cs typeface="+mj-cs"/>
              </a:rPr>
              <a:t>1.</a:t>
            </a:r>
            <a:r>
              <a:rPr lang="th-TH" sz="4000" b="1" dirty="0" err="1" smtClean="0">
                <a:cs typeface="+mj-cs"/>
              </a:rPr>
              <a:t>ปิ</a:t>
            </a:r>
            <a:r>
              <a:rPr lang="th-TH" sz="4000" b="1" dirty="0" smtClean="0">
                <a:cs typeface="+mj-cs"/>
              </a:rPr>
              <a:t>โค</a:t>
            </a:r>
            <a:r>
              <a:rPr lang="th-TH" sz="4000" b="1" dirty="0" err="1" smtClean="0">
                <a:cs typeface="+mj-cs"/>
              </a:rPr>
              <a:t>รท๊อกซิน</a:t>
            </a:r>
            <a:r>
              <a:rPr lang="th-TH" sz="4000" b="1" dirty="0" smtClean="0">
                <a:cs typeface="+mj-cs"/>
              </a:rPr>
              <a:t> (</a:t>
            </a:r>
            <a:r>
              <a:rPr lang="en-US" sz="4000" b="1" dirty="0" err="1" smtClean="0">
                <a:cs typeface="+mj-cs"/>
              </a:rPr>
              <a:t>Picrotoxin</a:t>
            </a:r>
            <a:r>
              <a:rPr lang="en-US" sz="4000" b="1" dirty="0" smtClean="0">
                <a:cs typeface="+mj-cs"/>
              </a:rPr>
              <a:t>)</a:t>
            </a:r>
            <a:r>
              <a:rPr lang="th-TH" sz="4000" b="1" dirty="0" smtClean="0">
                <a:cs typeface="+mj-cs"/>
              </a:rPr>
              <a:t>(ต่อ)</a:t>
            </a:r>
            <a:endParaRPr lang="th-TH" sz="4000" dirty="0">
              <a:cs typeface="+mj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57224" y="1714489"/>
            <a:ext cx="7786742" cy="458587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th-TH" sz="3600" b="1" dirty="0" smtClean="0">
                <a:solidFill>
                  <a:schemeClr val="accent2">
                    <a:lumMod val="50000"/>
                  </a:schemeClr>
                </a:solidFill>
                <a:cs typeface="+mj-cs"/>
              </a:rPr>
              <a:t>ประโยชน์ที่ใช้</a:t>
            </a:r>
            <a:r>
              <a:rPr lang="en-US" sz="3600" dirty="0" smtClean="0">
                <a:cs typeface="+mj-cs"/>
              </a:rPr>
              <a:t/>
            </a:r>
            <a:br>
              <a:rPr lang="en-US" sz="3600" dirty="0" smtClean="0">
                <a:cs typeface="+mj-cs"/>
              </a:rPr>
            </a:br>
            <a:r>
              <a:rPr lang="th-TH" sz="3600" dirty="0" smtClean="0">
                <a:cs typeface="+mj-cs"/>
              </a:rPr>
              <a:t>	ใช้แก้พิษยานอนหลับและยาสลบ แต่แพทย์ส่วนใหญ่ไม่นิยมใช้เพราะควบคุมขนาดของยาลำบาก</a:t>
            </a:r>
          </a:p>
          <a:p>
            <a:endParaRPr lang="en-US" sz="2000" dirty="0" smtClean="0">
              <a:cs typeface="+mj-cs"/>
            </a:endParaRPr>
          </a:p>
          <a:p>
            <a:pPr>
              <a:buFont typeface="Wingdings" pitchFamily="2" charset="2"/>
              <a:buChar char="v"/>
            </a:pPr>
            <a:r>
              <a:rPr lang="th-TH" sz="3600" b="1" dirty="0" smtClean="0">
                <a:solidFill>
                  <a:srgbClr val="FF0000"/>
                </a:solidFill>
                <a:cs typeface="+mj-cs"/>
              </a:rPr>
              <a:t>ฤทธิ์และอาการที่ไม่พึงประสงค์</a:t>
            </a:r>
            <a:r>
              <a:rPr lang="en-US" sz="3600" dirty="0" smtClean="0">
                <a:cs typeface="+mj-cs"/>
              </a:rPr>
              <a:t/>
            </a:r>
            <a:br>
              <a:rPr lang="en-US" sz="3600" dirty="0" smtClean="0">
                <a:cs typeface="+mj-cs"/>
              </a:rPr>
            </a:br>
            <a:r>
              <a:rPr lang="th-TH" sz="3600" dirty="0" smtClean="0">
                <a:cs typeface="+mj-cs"/>
              </a:rPr>
              <a:t>	ในขนาดยาที่สูงกว่าที่ใช้ในการรักษาเล็กน้อย</a:t>
            </a:r>
            <a:r>
              <a:rPr lang="en-US" sz="3600" dirty="0" smtClean="0">
                <a:cs typeface="+mj-cs"/>
              </a:rPr>
              <a:t/>
            </a:r>
            <a:br>
              <a:rPr lang="en-US" sz="3600" dirty="0" smtClean="0">
                <a:cs typeface="+mj-cs"/>
              </a:rPr>
            </a:br>
            <a:r>
              <a:rPr lang="th-TH" sz="3600" dirty="0" smtClean="0">
                <a:cs typeface="+mj-cs"/>
              </a:rPr>
              <a:t>จะทำให้ชักกระตุก หมดสติและตาย </a:t>
            </a:r>
            <a:r>
              <a:rPr lang="en-US" dirty="0" smtClean="0"/>
              <a:t/>
            </a:r>
            <a:br>
              <a:rPr lang="en-US" dirty="0" smtClean="0"/>
            </a:br>
            <a:endParaRPr lang="th-TH" dirty="0" smtClean="0"/>
          </a:p>
          <a:p>
            <a:endParaRPr lang="th-TH" dirty="0"/>
          </a:p>
        </p:txBody>
      </p:sp>
      <p:pic>
        <p:nvPicPr>
          <p:cNvPr id="7170" name="Picture 2" descr="C:\Program Files\Microsoft Office\MEDIA\CAGCAT10\j0234687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95338" y="5238633"/>
            <a:ext cx="2748662" cy="161936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ชื่อเรื่อง 1"/>
          <p:cNvSpPr>
            <a:spLocks noGrp="1"/>
          </p:cNvSpPr>
          <p:nvPr>
            <p:ph type="ctrTitle"/>
          </p:nvPr>
        </p:nvSpPr>
        <p:spPr>
          <a:xfrm>
            <a:off x="2000232" y="214290"/>
            <a:ext cx="5643602" cy="107157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3800" b="1" dirty="0" smtClean="0">
                <a:latin typeface="Angsana New" pitchFamily="18" charset="-34"/>
                <a:cs typeface="Angsana New" pitchFamily="18" charset="-34"/>
              </a:rPr>
              <a:t>2.</a:t>
            </a:r>
            <a:r>
              <a:rPr lang="th-TH" sz="3800" b="1" dirty="0" err="1" smtClean="0">
                <a:latin typeface="Angsana New" pitchFamily="18" charset="-34"/>
                <a:cs typeface="Angsana New" pitchFamily="18" charset="-34"/>
              </a:rPr>
              <a:t>เพ็น</a:t>
            </a:r>
            <a:r>
              <a:rPr lang="th-TH" sz="3800" b="1" dirty="0" smtClean="0">
                <a:latin typeface="Angsana New" pitchFamily="18" charset="-34"/>
                <a:cs typeface="Angsana New" pitchFamily="18" charset="-34"/>
              </a:rPr>
              <a:t>ติ</a:t>
            </a:r>
            <a:r>
              <a:rPr lang="th-TH" sz="3800" b="1" dirty="0" err="1" smtClean="0">
                <a:latin typeface="Angsana New" pitchFamily="18" charset="-34"/>
                <a:cs typeface="Angsana New" pitchFamily="18" charset="-34"/>
              </a:rPr>
              <a:t>ลีน</a:t>
            </a:r>
            <a:r>
              <a:rPr lang="th-TH" sz="3800" b="1" dirty="0" smtClean="0">
                <a:latin typeface="Angsana New" pitchFamily="18" charset="-34"/>
                <a:cs typeface="Angsana New" pitchFamily="18" charset="-34"/>
              </a:rPr>
              <a:t>เตตรา</a:t>
            </a:r>
            <a:r>
              <a:rPr lang="th-TH" sz="3800" b="1" dirty="0" err="1" smtClean="0">
                <a:latin typeface="Angsana New" pitchFamily="18" charset="-34"/>
                <a:cs typeface="Angsana New" pitchFamily="18" charset="-34"/>
              </a:rPr>
              <a:t>ซอล</a:t>
            </a:r>
            <a:r>
              <a:rPr lang="en-US" sz="3800" b="1" dirty="0" smtClean="0">
                <a:latin typeface="Angsana New" pitchFamily="18" charset="-34"/>
                <a:cs typeface="Angsana New" pitchFamily="18" charset="-34"/>
              </a:rPr>
              <a:t> (</a:t>
            </a:r>
            <a:r>
              <a:rPr lang="en-US" sz="3800" b="1" dirty="0" err="1" smtClean="0">
                <a:latin typeface="Angsana New" pitchFamily="18" charset="-34"/>
                <a:cs typeface="Angsana New" pitchFamily="18" charset="-34"/>
              </a:rPr>
              <a:t>Pentylenetetrazol</a:t>
            </a:r>
            <a:r>
              <a:rPr lang="en-US" sz="3800" b="1" dirty="0" smtClean="0">
                <a:latin typeface="Angsana New" pitchFamily="18" charset="-34"/>
                <a:cs typeface="Angsana New" pitchFamily="18" charset="-34"/>
              </a:rPr>
              <a:t>)</a:t>
            </a:r>
            <a:endParaRPr lang="th-TH" sz="3800" dirty="0">
              <a:cs typeface="+mj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57224" y="1714489"/>
            <a:ext cx="7786742" cy="495520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h-TH" dirty="0" smtClean="0">
                <a:latin typeface="Angsana New" pitchFamily="18" charset="-34"/>
                <a:cs typeface="Angsana New" pitchFamily="18" charset="-34"/>
              </a:rPr>
              <a:t>	</a:t>
            </a:r>
            <a:r>
              <a:rPr lang="th-TH" sz="3600" dirty="0" smtClean="0">
                <a:latin typeface="Angsana New" pitchFamily="18" charset="-34"/>
                <a:cs typeface="+mj-cs"/>
              </a:rPr>
              <a:t>ชื่อการค้าเช่น เมทรา</a:t>
            </a:r>
            <a:r>
              <a:rPr lang="th-TH" sz="3600" dirty="0" err="1" smtClean="0">
                <a:latin typeface="Angsana New" pitchFamily="18" charset="-34"/>
                <a:cs typeface="+mj-cs"/>
              </a:rPr>
              <a:t>ซอลหรือเล็ป</a:t>
            </a:r>
            <a:r>
              <a:rPr lang="th-TH" sz="3600" dirty="0" smtClean="0">
                <a:latin typeface="Angsana New" pitchFamily="18" charset="-34"/>
                <a:cs typeface="+mj-cs"/>
              </a:rPr>
              <a:t>ตา</a:t>
            </a:r>
            <a:r>
              <a:rPr lang="th-TH" sz="3600" dirty="0" err="1" smtClean="0">
                <a:latin typeface="Angsana New" pitchFamily="18" charset="-34"/>
                <a:cs typeface="+mj-cs"/>
              </a:rPr>
              <a:t>ซอล</a:t>
            </a:r>
            <a:r>
              <a:rPr lang="th-TH" sz="3600" dirty="0" smtClean="0">
                <a:latin typeface="Angsana New" pitchFamily="18" charset="-34"/>
                <a:cs typeface="+mj-cs"/>
              </a:rPr>
              <a:t> (</a:t>
            </a:r>
            <a:r>
              <a:rPr lang="en-US" sz="3600" dirty="0" err="1" smtClean="0">
                <a:latin typeface="Angsana New" pitchFamily="18" charset="-34"/>
                <a:cs typeface="+mj-cs"/>
              </a:rPr>
              <a:t>Metra¬zol</a:t>
            </a:r>
            <a:r>
              <a:rPr lang="en-US" sz="3600" dirty="0" smtClean="0">
                <a:latin typeface="Angsana New" pitchFamily="18" charset="-34"/>
                <a:cs typeface="+mj-cs"/>
              </a:rPr>
              <a:t> </a:t>
            </a:r>
            <a:r>
              <a:rPr lang="th-TH" sz="3600" dirty="0" smtClean="0">
                <a:latin typeface="Angsana New" pitchFamily="18" charset="-34"/>
                <a:cs typeface="+mj-cs"/>
              </a:rPr>
              <a:t>หรือ </a:t>
            </a:r>
            <a:r>
              <a:rPr lang="en-US" sz="3600" dirty="0" err="1" smtClean="0">
                <a:latin typeface="Angsana New" pitchFamily="18" charset="-34"/>
                <a:cs typeface="+mj-cs"/>
              </a:rPr>
              <a:t>Leptazol</a:t>
            </a:r>
            <a:r>
              <a:rPr lang="en-US" sz="3600" dirty="0" smtClean="0">
                <a:latin typeface="Angsana New" pitchFamily="18" charset="-34"/>
                <a:cs typeface="+mj-cs"/>
              </a:rPr>
              <a:t>)</a:t>
            </a:r>
            <a:r>
              <a:rPr lang="th-TH" sz="3600" dirty="0" smtClean="0">
                <a:latin typeface="Angsana New" pitchFamily="18" charset="-34"/>
                <a:cs typeface="+mj-cs"/>
              </a:rPr>
              <a:t>เป็นยาที่สังเคราะห์ขึ้น มีฤทธิ์กระตุ้นก้านสมองได้ดีกว่าส่วนอื่นๆ ถ้าให้ขนาดยาสูงจะกระตุ้นทั่วทั้งระบบประสาทส่วนกลาง ทำให้ชักกระตุกและตายได้ เมื่อให้ทางปากยาจะซึมผ่านกระเพาะและลำไส้ได้ดีแต่มักนิยมให้โดยการฉีดเข้าหลอดเลือดดำหรือฉีดเข้ากล้ามหรือใต้ผิวหนัง ยาส่วนใหญ่ถูกทำลายที่ตับ </a:t>
            </a:r>
            <a:r>
              <a:rPr lang="en-US" sz="3600" dirty="0" smtClean="0">
                <a:cs typeface="+mj-cs"/>
              </a:rPr>
              <a:t/>
            </a:r>
            <a:br>
              <a:rPr lang="en-US" sz="3600" dirty="0" smtClean="0">
                <a:cs typeface="+mj-cs"/>
              </a:rPr>
            </a:br>
            <a:endParaRPr lang="th-TH" sz="3600" dirty="0" smtClean="0">
              <a:cs typeface="+mj-cs"/>
            </a:endParaRPr>
          </a:p>
          <a:p>
            <a:endParaRPr lang="th-TH" dirty="0"/>
          </a:p>
        </p:txBody>
      </p:sp>
      <p:pic>
        <p:nvPicPr>
          <p:cNvPr id="8194" name="Picture 2" descr="C:\Program Files\Microsoft Office\MEDIA\CAGCAT10\j0235241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29058" y="5357826"/>
            <a:ext cx="2414430" cy="1661215"/>
          </a:xfrm>
          <a:prstGeom prst="rect">
            <a:avLst/>
          </a:prstGeom>
          <a:noFill/>
        </p:spPr>
      </p:pic>
      <p:pic>
        <p:nvPicPr>
          <p:cNvPr id="8195" name="Picture 3" descr="C:\Program Files\Microsoft Office\MEDIA\CAGCAT10\j0216516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4282" y="571480"/>
            <a:ext cx="1572768" cy="182057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ชื่อเรื่อง 1"/>
          <p:cNvSpPr>
            <a:spLocks noGrp="1"/>
          </p:cNvSpPr>
          <p:nvPr>
            <p:ph type="ctrTitle"/>
          </p:nvPr>
        </p:nvSpPr>
        <p:spPr>
          <a:xfrm>
            <a:off x="2000232" y="214290"/>
            <a:ext cx="5643602" cy="107157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3200" b="1" dirty="0" smtClean="0">
                <a:latin typeface="Angsana New" pitchFamily="18" charset="-34"/>
                <a:cs typeface="Angsana New" pitchFamily="18" charset="-34"/>
              </a:rPr>
              <a:t>2.</a:t>
            </a:r>
            <a:r>
              <a:rPr lang="th-TH" sz="3200" b="1" dirty="0" err="1" smtClean="0">
                <a:latin typeface="Angsana New" pitchFamily="18" charset="-34"/>
                <a:cs typeface="Angsana New" pitchFamily="18" charset="-34"/>
              </a:rPr>
              <a:t>เพ็น</a:t>
            </a:r>
            <a:r>
              <a:rPr lang="th-TH" sz="3200" b="1" dirty="0" smtClean="0">
                <a:latin typeface="Angsana New" pitchFamily="18" charset="-34"/>
                <a:cs typeface="Angsana New" pitchFamily="18" charset="-34"/>
              </a:rPr>
              <a:t>ติ</a:t>
            </a:r>
            <a:r>
              <a:rPr lang="th-TH" sz="3200" b="1" dirty="0" err="1" smtClean="0">
                <a:latin typeface="Angsana New" pitchFamily="18" charset="-34"/>
                <a:cs typeface="Angsana New" pitchFamily="18" charset="-34"/>
              </a:rPr>
              <a:t>ลีน</a:t>
            </a:r>
            <a:r>
              <a:rPr lang="th-TH" sz="3200" b="1" dirty="0" smtClean="0">
                <a:latin typeface="Angsana New" pitchFamily="18" charset="-34"/>
                <a:cs typeface="Angsana New" pitchFamily="18" charset="-34"/>
              </a:rPr>
              <a:t>เตตรา</a:t>
            </a:r>
            <a:r>
              <a:rPr lang="th-TH" sz="3200" b="1" dirty="0" err="1" smtClean="0">
                <a:latin typeface="Angsana New" pitchFamily="18" charset="-34"/>
                <a:cs typeface="Angsana New" pitchFamily="18" charset="-34"/>
              </a:rPr>
              <a:t>ซอล</a:t>
            </a:r>
            <a:r>
              <a:rPr lang="en-US" sz="3200" b="1" dirty="0" smtClean="0">
                <a:latin typeface="Angsana New" pitchFamily="18" charset="-34"/>
                <a:cs typeface="Angsana New" pitchFamily="18" charset="-34"/>
              </a:rPr>
              <a:t> (</a:t>
            </a:r>
            <a:r>
              <a:rPr lang="en-US" sz="3200" b="1" dirty="0" err="1" smtClean="0">
                <a:latin typeface="Angsana New" pitchFamily="18" charset="-34"/>
                <a:cs typeface="Angsana New" pitchFamily="18" charset="-34"/>
              </a:rPr>
              <a:t>Pentylenetetrazol</a:t>
            </a:r>
            <a:r>
              <a:rPr lang="en-US" sz="3200" b="1" dirty="0" smtClean="0">
                <a:latin typeface="Angsana New" pitchFamily="18" charset="-34"/>
                <a:cs typeface="Angsana New" pitchFamily="18" charset="-34"/>
              </a:rPr>
              <a:t>)</a:t>
            </a:r>
            <a:r>
              <a:rPr lang="th-TH" sz="3200" b="1" dirty="0" smtClean="0">
                <a:latin typeface="Angsana New" pitchFamily="18" charset="-34"/>
                <a:cs typeface="Angsana New" pitchFamily="18" charset="-34"/>
              </a:rPr>
              <a:t> (ต่อ)</a:t>
            </a:r>
            <a:endParaRPr lang="th-TH" sz="3200" dirty="0">
              <a:cs typeface="+mj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57224" y="1500174"/>
            <a:ext cx="7786742" cy="440120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th-TH" sz="3200" b="1" dirty="0" smtClean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ประโยชน์ที่ใช้</a:t>
            </a:r>
            <a:r>
              <a:rPr lang="en-US" sz="3200" b="1" dirty="0" smtClean="0">
                <a:latin typeface="Angsana New" pitchFamily="18" charset="-34"/>
                <a:cs typeface="Angsana New" pitchFamily="18" charset="-34"/>
              </a:rPr>
              <a:t/>
            </a:r>
            <a:br>
              <a:rPr lang="en-US" sz="3200" b="1" dirty="0" smtClean="0">
                <a:latin typeface="Angsana New" pitchFamily="18" charset="-34"/>
                <a:cs typeface="Angsana New" pitchFamily="18" charset="-34"/>
              </a:rPr>
            </a:br>
            <a:r>
              <a:rPr lang="th-TH" sz="3200" b="1" dirty="0" smtClean="0">
                <a:latin typeface="Angsana New" pitchFamily="18" charset="-34"/>
                <a:cs typeface="Angsana New" pitchFamily="18" charset="-34"/>
              </a:rPr>
              <a:t>	</a:t>
            </a:r>
            <a:r>
              <a:rPr lang="th-TH" sz="3200" dirty="0" smtClean="0">
                <a:latin typeface="Angsana New" pitchFamily="18" charset="-34"/>
                <a:cs typeface="Angsana New" pitchFamily="18" charset="-34"/>
              </a:rPr>
              <a:t>ยานี้มักใช้ในห้องทดลองทางวิทยาศาสตร์ ไม่ค่อยนิยมใช้ในทางแพทย์เพราะควบคุมขนาดของยาลำบาก แต่แพทย์บางคนอาจใช้</a:t>
            </a:r>
            <a:r>
              <a:rPr lang="en-US" sz="3200" dirty="0" smtClean="0">
                <a:latin typeface="Angsana New" pitchFamily="18" charset="-34"/>
                <a:cs typeface="Angsana New" pitchFamily="18" charset="-34"/>
              </a:rPr>
              <a:t/>
            </a:r>
            <a:br>
              <a:rPr lang="en-US" sz="3200" dirty="0" smtClean="0">
                <a:latin typeface="Angsana New" pitchFamily="18" charset="-34"/>
                <a:cs typeface="Angsana New" pitchFamily="18" charset="-34"/>
              </a:rPr>
            </a:br>
            <a:r>
              <a:rPr lang="en-US" sz="3200" dirty="0" smtClean="0">
                <a:latin typeface="Angsana New" pitchFamily="18" charset="-34"/>
                <a:cs typeface="Angsana New" pitchFamily="18" charset="-34"/>
              </a:rPr>
              <a:t>	1. </a:t>
            </a:r>
            <a:r>
              <a:rPr lang="th-TH" sz="3200" dirty="0" smtClean="0">
                <a:latin typeface="Angsana New" pitchFamily="18" charset="-34"/>
                <a:cs typeface="Angsana New" pitchFamily="18" charset="-34"/>
              </a:rPr>
              <a:t>แก้พิษของยานอนหลับและยาสลบ โดยเฉพาะอย่างยิ่งที่กดการหายใจ</a:t>
            </a:r>
            <a:endParaRPr lang="en-US" sz="3200" dirty="0" smtClean="0">
              <a:latin typeface="Angsana New" pitchFamily="18" charset="-34"/>
              <a:cs typeface="Angsana New" pitchFamily="18" charset="-34"/>
            </a:endParaRPr>
          </a:p>
          <a:p>
            <a:r>
              <a:rPr lang="en-US" sz="3200" dirty="0" smtClean="0">
                <a:latin typeface="Angsana New" pitchFamily="18" charset="-34"/>
                <a:cs typeface="Angsana New" pitchFamily="18" charset="-34"/>
              </a:rPr>
              <a:t>	2. </a:t>
            </a:r>
            <a:r>
              <a:rPr lang="th-TH" sz="3200" dirty="0" smtClean="0">
                <a:latin typeface="Angsana New" pitchFamily="18" charset="-34"/>
                <a:cs typeface="Angsana New" pitchFamily="18" charset="-34"/>
              </a:rPr>
              <a:t>ใช่กระตุ้นประสาทของคนชราที่ซึมเศร้า ความจำเสื่อม เลอะเลือนสับสน </a:t>
            </a:r>
            <a:r>
              <a:rPr lang="en-US" dirty="0" smtClean="0"/>
              <a:t/>
            </a:r>
            <a:br>
              <a:rPr lang="en-US" dirty="0" smtClean="0"/>
            </a:br>
            <a:endParaRPr lang="th-TH" dirty="0" smtClean="0"/>
          </a:p>
          <a:p>
            <a:endParaRPr lang="th-TH" dirty="0"/>
          </a:p>
        </p:txBody>
      </p:sp>
      <p:pic>
        <p:nvPicPr>
          <p:cNvPr id="5122" name="Picture 2" descr="C:\Program Files\Microsoft Office\MEDIA\CAGCAT10\j0090070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72330" y="4786322"/>
            <a:ext cx="1857388" cy="2071678"/>
          </a:xfrm>
          <a:prstGeom prst="rect">
            <a:avLst/>
          </a:prstGeom>
          <a:noFill/>
        </p:spPr>
      </p:pic>
      <p:pic>
        <p:nvPicPr>
          <p:cNvPr id="5125" name="Picture 5" descr="C:\Program Files\Microsoft Office\MEDIA\CAGCAT10\j0234131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4282" y="5490632"/>
            <a:ext cx="1285883" cy="136736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ชื่อเรื่อง 1"/>
          <p:cNvSpPr>
            <a:spLocks noGrp="1"/>
          </p:cNvSpPr>
          <p:nvPr>
            <p:ph type="ctrTitle"/>
          </p:nvPr>
        </p:nvSpPr>
        <p:spPr>
          <a:xfrm>
            <a:off x="2500298" y="214290"/>
            <a:ext cx="4572032" cy="107157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4000" b="1" dirty="0" smtClean="0">
                <a:latin typeface="Angsana New" pitchFamily="18" charset="-34"/>
                <a:cs typeface="Angsana New" pitchFamily="18" charset="-34"/>
              </a:rPr>
              <a:t>3.</a:t>
            </a:r>
            <a:r>
              <a:rPr lang="th-TH" sz="4000" b="1" dirty="0" err="1" smtClean="0">
                <a:latin typeface="Angsana New" pitchFamily="18" charset="-34"/>
                <a:cs typeface="Angsana New" pitchFamily="18" charset="-34"/>
              </a:rPr>
              <a:t>นิเคธาไมด์</a:t>
            </a:r>
            <a:r>
              <a:rPr lang="en-US" sz="4000" b="1" dirty="0" smtClean="0">
                <a:latin typeface="Angsana New" pitchFamily="18" charset="-34"/>
                <a:cs typeface="Angsana New" pitchFamily="18" charset="-34"/>
              </a:rPr>
              <a:t> (</a:t>
            </a:r>
            <a:r>
              <a:rPr lang="en-US" sz="4000" b="1" dirty="0" err="1" smtClean="0">
                <a:latin typeface="Angsana New" pitchFamily="18" charset="-34"/>
                <a:cs typeface="Angsana New" pitchFamily="18" charset="-34"/>
              </a:rPr>
              <a:t>Nikethamide</a:t>
            </a:r>
            <a:r>
              <a:rPr lang="en-US" sz="4000" b="1" dirty="0" smtClean="0">
                <a:latin typeface="Angsana New" pitchFamily="18" charset="-34"/>
                <a:cs typeface="Angsana New" pitchFamily="18" charset="-34"/>
              </a:rPr>
              <a:t>)</a:t>
            </a:r>
            <a:endParaRPr lang="th-TH" sz="4000" dirty="0">
              <a:cs typeface="+mj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57224" y="1500175"/>
            <a:ext cx="7786742" cy="440120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h-TH" sz="3600" b="1" dirty="0" smtClean="0">
                <a:latin typeface="Angsana New" pitchFamily="18" charset="-34"/>
                <a:cs typeface="+mj-cs"/>
              </a:rPr>
              <a:t>	ชื่อการค้า </a:t>
            </a:r>
            <a:r>
              <a:rPr lang="th-TH" sz="3600" dirty="0" smtClean="0">
                <a:latin typeface="Angsana New" pitchFamily="18" charset="-34"/>
                <a:cs typeface="+mj-cs"/>
              </a:rPr>
              <a:t>เช่นโครามีน (</a:t>
            </a:r>
            <a:r>
              <a:rPr lang="en-US" sz="3600" dirty="0" err="1" smtClean="0">
                <a:latin typeface="Angsana New" pitchFamily="18" charset="-34"/>
                <a:cs typeface="+mj-cs"/>
              </a:rPr>
              <a:t>Coramine</a:t>
            </a:r>
            <a:r>
              <a:rPr lang="en-US" sz="3600" dirty="0" smtClean="0">
                <a:latin typeface="Angsana New" pitchFamily="18" charset="-34"/>
                <a:cs typeface="+mj-cs"/>
              </a:rPr>
              <a:t>)</a:t>
            </a:r>
            <a:r>
              <a:rPr lang="th-TH" sz="3600" dirty="0" smtClean="0">
                <a:latin typeface="Angsana New" pitchFamily="18" charset="-34"/>
                <a:cs typeface="+mj-cs"/>
              </a:rPr>
              <a:t> </a:t>
            </a:r>
            <a:r>
              <a:rPr lang="th-TH" sz="3600" dirty="0" err="1" smtClean="0">
                <a:latin typeface="Angsana New" pitchFamily="18" charset="-34"/>
                <a:cs typeface="+mj-cs"/>
              </a:rPr>
              <a:t>นิเคธาไมด์</a:t>
            </a:r>
            <a:r>
              <a:rPr lang="th-TH" sz="3600" dirty="0" smtClean="0">
                <a:latin typeface="Angsana New" pitchFamily="18" charset="-34"/>
                <a:cs typeface="+mj-cs"/>
              </a:rPr>
              <a:t> เป็นยาที่สังเคราะห์ขึ้นมีฤทธิ์กระตุ้นก้านสมอง การหายใจ การไหลเวียนเลือด ฯลฯ มีฤทธิ์แรงน้อยกว่า </a:t>
            </a:r>
            <a:r>
              <a:rPr lang="th-TH" sz="3600" dirty="0" err="1" smtClean="0">
                <a:latin typeface="Angsana New" pitchFamily="18" charset="-34"/>
                <a:cs typeface="+mj-cs"/>
              </a:rPr>
              <a:t>เพ็น</a:t>
            </a:r>
            <a:r>
              <a:rPr lang="th-TH" sz="3600" dirty="0" smtClean="0">
                <a:latin typeface="Angsana New" pitchFamily="18" charset="-34"/>
                <a:cs typeface="+mj-cs"/>
              </a:rPr>
              <a:t>ติ</a:t>
            </a:r>
            <a:r>
              <a:rPr lang="th-TH" sz="3600" dirty="0" err="1" smtClean="0">
                <a:latin typeface="Angsana New" pitchFamily="18" charset="-34"/>
                <a:cs typeface="+mj-cs"/>
              </a:rPr>
              <a:t>ลีน</a:t>
            </a:r>
            <a:r>
              <a:rPr lang="th-TH" sz="3600" dirty="0" smtClean="0">
                <a:latin typeface="Angsana New" pitchFamily="18" charset="-34"/>
                <a:cs typeface="+mj-cs"/>
              </a:rPr>
              <a:t>เตตรา</a:t>
            </a:r>
            <a:r>
              <a:rPr lang="th-TH" sz="3600" dirty="0" err="1" smtClean="0">
                <a:latin typeface="Angsana New" pitchFamily="18" charset="-34"/>
                <a:cs typeface="+mj-cs"/>
              </a:rPr>
              <a:t>ซอล</a:t>
            </a:r>
            <a:r>
              <a:rPr lang="th-TH" sz="3600" dirty="0" smtClean="0">
                <a:latin typeface="Angsana New" pitchFamily="18" charset="-34"/>
                <a:cs typeface="+mj-cs"/>
              </a:rPr>
              <a:t> หรือ </a:t>
            </a:r>
            <a:r>
              <a:rPr lang="th-TH" sz="3600" dirty="0" err="1" smtClean="0">
                <a:latin typeface="Angsana New" pitchFamily="18" charset="-34"/>
                <a:cs typeface="+mj-cs"/>
              </a:rPr>
              <a:t>ปิ</a:t>
            </a:r>
            <a:r>
              <a:rPr lang="th-TH" sz="3600" dirty="0" smtClean="0">
                <a:latin typeface="Angsana New" pitchFamily="18" charset="-34"/>
                <a:cs typeface="+mj-cs"/>
              </a:rPr>
              <a:t>โค</a:t>
            </a:r>
            <a:r>
              <a:rPr lang="th-TH" sz="3600" dirty="0" err="1" smtClean="0">
                <a:latin typeface="Angsana New" pitchFamily="18" charset="-34"/>
                <a:cs typeface="+mj-cs"/>
              </a:rPr>
              <a:t>รท๊อกซิน</a:t>
            </a:r>
            <a:r>
              <a:rPr lang="th-TH" sz="3600" dirty="0" smtClean="0">
                <a:latin typeface="Angsana New" pitchFamily="18" charset="-34"/>
                <a:cs typeface="+mj-cs"/>
              </a:rPr>
              <a:t> (</a:t>
            </a:r>
            <a:r>
              <a:rPr lang="en-US" sz="3600" dirty="0" err="1" smtClean="0">
                <a:latin typeface="Angsana New" pitchFamily="18" charset="-34"/>
                <a:cs typeface="+mj-cs"/>
              </a:rPr>
              <a:t>Picrotoxin</a:t>
            </a:r>
            <a:r>
              <a:rPr lang="en-US" sz="3600" dirty="0" smtClean="0">
                <a:latin typeface="Angsana New" pitchFamily="18" charset="-34"/>
                <a:cs typeface="+mj-cs"/>
              </a:rPr>
              <a:t>) </a:t>
            </a:r>
            <a:r>
              <a:rPr lang="th-TH" sz="3600" dirty="0" smtClean="0">
                <a:latin typeface="Angsana New" pitchFamily="18" charset="-34"/>
                <a:cs typeface="+mj-cs"/>
              </a:rPr>
              <a:t>แต่ออกฤทธิ์นานกว่า เมื่อให้ทางปากจะซึมผ่านทางเดินอาหารได้ดี โดยมากมักให้โดยการฉีดเข้าหลอดเลือด ดำ หรือเข้ากล้าม </a:t>
            </a:r>
            <a:r>
              <a:rPr lang="en-US" sz="3600" dirty="0" smtClean="0">
                <a:cs typeface="+mj-cs"/>
              </a:rPr>
              <a:t/>
            </a:r>
            <a:br>
              <a:rPr lang="en-US" sz="3600" dirty="0" smtClean="0">
                <a:cs typeface="+mj-cs"/>
              </a:rPr>
            </a:br>
            <a:endParaRPr lang="th-TH" sz="3600" dirty="0" smtClean="0">
              <a:cs typeface="+mj-cs"/>
            </a:endParaRPr>
          </a:p>
          <a:p>
            <a:endParaRPr lang="th-TH" dirty="0"/>
          </a:p>
        </p:txBody>
      </p:sp>
      <p:pic>
        <p:nvPicPr>
          <p:cNvPr id="4098" name="Picture 2" descr="C:\Users\user\Pictures\ยา\image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3834" y="5000612"/>
            <a:ext cx="1290639" cy="1857388"/>
          </a:xfrm>
          <a:prstGeom prst="rect">
            <a:avLst/>
          </a:prstGeom>
          <a:noFill/>
        </p:spPr>
      </p:pic>
      <p:pic>
        <p:nvPicPr>
          <p:cNvPr id="4100" name="Picture 4" descr="C:\Program Files\Microsoft Office\MEDIA\CAGCAT10\j0298897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4282" y="5279746"/>
            <a:ext cx="1806854" cy="157825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ชื่อเรื่อง 1"/>
          <p:cNvSpPr>
            <a:spLocks noGrp="1"/>
          </p:cNvSpPr>
          <p:nvPr>
            <p:ph type="ctrTitle"/>
          </p:nvPr>
        </p:nvSpPr>
        <p:spPr>
          <a:xfrm>
            <a:off x="2285984" y="214290"/>
            <a:ext cx="4786346" cy="107157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4000" b="1" smtClean="0">
                <a:latin typeface="Angsana New" pitchFamily="18" charset="-34"/>
                <a:cs typeface="Angsana New" pitchFamily="18" charset="-34"/>
              </a:rPr>
              <a:t>3.</a:t>
            </a:r>
            <a:r>
              <a:rPr lang="th-TH" sz="4000" b="1" smtClean="0">
                <a:latin typeface="Angsana New" pitchFamily="18" charset="-34"/>
                <a:cs typeface="Angsana New" pitchFamily="18" charset="-34"/>
              </a:rPr>
              <a:t>นิเคธาไมด์</a:t>
            </a:r>
            <a:r>
              <a:rPr lang="en-US" sz="4000" b="1" smtClean="0">
                <a:latin typeface="Angsana New" pitchFamily="18" charset="-34"/>
                <a:cs typeface="Angsana New" pitchFamily="18" charset="-34"/>
              </a:rPr>
              <a:t> (Nikethamide) </a:t>
            </a:r>
            <a:r>
              <a:rPr lang="th-TH" sz="4000" b="1" smtClean="0">
                <a:latin typeface="Angsana New" pitchFamily="18" charset="-34"/>
                <a:cs typeface="Angsana New" pitchFamily="18" charset="-34"/>
              </a:rPr>
              <a:t>(ต่อ)</a:t>
            </a:r>
            <a:endParaRPr lang="th-TH" sz="4000" dirty="0">
              <a:cs typeface="+mj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57224" y="1643050"/>
            <a:ext cx="7643866" cy="397031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th-TH" sz="3200" b="1" dirty="0" smtClean="0">
                <a:solidFill>
                  <a:schemeClr val="accent2">
                    <a:lumMod val="75000"/>
                  </a:schemeClr>
                </a:solidFill>
                <a:latin typeface="Angsana New" pitchFamily="18" charset="-34"/>
                <a:cs typeface="Angsana New" pitchFamily="18" charset="-34"/>
              </a:rPr>
              <a:t>ประโยชน์ที่ใช้ </a:t>
            </a:r>
          </a:p>
          <a:p>
            <a:r>
              <a:rPr lang="th-TH" sz="3200" b="1" dirty="0" smtClean="0">
                <a:latin typeface="Angsana New" pitchFamily="18" charset="-34"/>
                <a:cs typeface="Angsana New" pitchFamily="18" charset="-34"/>
              </a:rPr>
              <a:t>	</a:t>
            </a:r>
            <a:r>
              <a:rPr lang="th-TH" sz="3200" dirty="0" smtClean="0">
                <a:latin typeface="Angsana New" pitchFamily="18" charset="-34"/>
                <a:cs typeface="Angsana New" pitchFamily="18" charset="-34"/>
              </a:rPr>
              <a:t>ยานี้อาจใช้กระตุ้นการหายใจที่ถูกกดมากเนื่องจากการใช้ยาสลบหรือยานอนหลับ สุรา แต่ควรมีเครื่องช่วยหายใจอยู่ใกล้ๆ ปัจจุบันไม่นิยมใช้</a:t>
            </a:r>
          </a:p>
          <a:p>
            <a:endParaRPr lang="th-TH" sz="3200" dirty="0" smtClean="0">
              <a:latin typeface="Angsana New" pitchFamily="18" charset="-34"/>
              <a:cs typeface="Angsana New" pitchFamily="18" charset="-34"/>
            </a:endParaRPr>
          </a:p>
          <a:p>
            <a:pPr lvl="0">
              <a:buFont typeface="Wingdings" pitchFamily="2" charset="2"/>
              <a:buChar char="Ø"/>
            </a:pPr>
            <a:r>
              <a:rPr lang="th-TH" sz="3200" b="1" dirty="0" smtClean="0">
                <a:solidFill>
                  <a:srgbClr val="FF0000"/>
                </a:solidFill>
                <a:latin typeface="Angsana New" pitchFamily="18" charset="-34"/>
                <a:ea typeface="Calibri" pitchFamily="34" charset="0"/>
                <a:cs typeface="Angsana New" pitchFamily="18" charset="-34"/>
              </a:rPr>
              <a:t>ฤทธิ์และอาการที่ไม่พึงประสงค์</a:t>
            </a:r>
            <a:r>
              <a:rPr lang="en-US" sz="3200" dirty="0" smtClean="0">
                <a:latin typeface="Angsana New" pitchFamily="18" charset="-34"/>
                <a:ea typeface="Calibri" pitchFamily="34" charset="0"/>
                <a:cs typeface="Angsana New" pitchFamily="18" charset="-34"/>
              </a:rPr>
              <a:t/>
            </a:r>
            <a:br>
              <a:rPr lang="en-US" sz="3200" dirty="0" smtClean="0">
                <a:latin typeface="Angsana New" pitchFamily="18" charset="-34"/>
                <a:ea typeface="Calibri" pitchFamily="34" charset="0"/>
                <a:cs typeface="Angsana New" pitchFamily="18" charset="-34"/>
              </a:rPr>
            </a:br>
            <a:r>
              <a:rPr lang="th-TH" sz="3200" dirty="0" smtClean="0">
                <a:latin typeface="Angsana New" pitchFamily="18" charset="-34"/>
                <a:ea typeface="Calibri" pitchFamily="34" charset="0"/>
                <a:cs typeface="Angsana New" pitchFamily="18" charset="-34"/>
              </a:rPr>
              <a:t>	ไม่ควรใช้ยานี้ในผู้ที่มีนัยน์ตาเป็นต้อหิน</a:t>
            </a:r>
            <a:r>
              <a:rPr lang="en-US" sz="3200" dirty="0" smtClean="0">
                <a:latin typeface="Angsana New" pitchFamily="18" charset="-34"/>
                <a:ea typeface="Calibri" pitchFamily="34" charset="0"/>
                <a:cs typeface="Angsana New" pitchFamily="18" charset="-34"/>
              </a:rPr>
              <a:t> (Glaucoma)</a:t>
            </a:r>
          </a:p>
          <a:p>
            <a:endParaRPr lang="th-TH" dirty="0"/>
          </a:p>
        </p:txBody>
      </p:sp>
      <p:pic>
        <p:nvPicPr>
          <p:cNvPr id="9218" name="Picture 2" descr="C:\Program Files\Microsoft Office\MEDIA\CAGCAT10\j0240719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05447" y="4286257"/>
            <a:ext cx="1638554" cy="2571744"/>
          </a:xfrm>
          <a:prstGeom prst="rect">
            <a:avLst/>
          </a:prstGeom>
          <a:noFill/>
        </p:spPr>
      </p:pic>
      <p:pic>
        <p:nvPicPr>
          <p:cNvPr id="9220" name="Picture 4" descr="C:\Program Files\Microsoft Office\MEDIA\CAGCAT10\j0205462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4282" y="5286388"/>
            <a:ext cx="1318676" cy="131204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ชื่อเรื่อง 1"/>
          <p:cNvSpPr>
            <a:spLocks noGrp="1"/>
          </p:cNvSpPr>
          <p:nvPr>
            <p:ph type="ctrTitle"/>
          </p:nvPr>
        </p:nvSpPr>
        <p:spPr>
          <a:xfrm>
            <a:off x="3214678" y="214290"/>
            <a:ext cx="3143272" cy="1071570"/>
          </a:xfr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th-TH" sz="4000" b="1" dirty="0" smtClean="0">
                <a:latin typeface="Angsana New" pitchFamily="18" charset="-34"/>
                <a:cs typeface="Angsana New" pitchFamily="18" charset="-34"/>
              </a:rPr>
              <a:t>สมาชิกในกลุ่ม</a:t>
            </a:r>
            <a:endParaRPr lang="th-TH" sz="4000" dirty="0">
              <a:cs typeface="+mj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857356" y="1428736"/>
            <a:ext cx="5786478" cy="4832092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th-TH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นางสาวจิรา</a:t>
            </a:r>
            <a:r>
              <a:rPr lang="th-TH" dirty="0" err="1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ภรณ์</a:t>
            </a:r>
            <a:r>
              <a:rPr lang="th-TH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       หน่อใหม่  </a:t>
            </a:r>
            <a:r>
              <a:rPr lang="en-US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         54011410022</a:t>
            </a:r>
          </a:p>
          <a:p>
            <a:pPr marL="514350" indent="-514350">
              <a:buAutoNum type="arabicPeriod"/>
            </a:pPr>
            <a:r>
              <a:rPr lang="th-TH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นางสาวจิรา</a:t>
            </a:r>
            <a:r>
              <a:rPr lang="th-TH" dirty="0" err="1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ภรณ์</a:t>
            </a:r>
            <a:r>
              <a:rPr lang="th-TH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       โชคเหมาะ  </a:t>
            </a:r>
            <a:r>
              <a:rPr lang="en-US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       54011410023</a:t>
            </a:r>
          </a:p>
          <a:p>
            <a:pPr marL="514350" indent="-514350">
              <a:buAutoNum type="arabicPeriod"/>
            </a:pPr>
            <a:r>
              <a:rPr lang="th-TH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นางสาวชนาภา          นาใจคง  </a:t>
            </a:r>
            <a:r>
              <a:rPr lang="en-US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           54011410036</a:t>
            </a:r>
          </a:p>
          <a:p>
            <a:pPr marL="514350" indent="-514350">
              <a:buAutoNum type="arabicPeriod"/>
            </a:pPr>
            <a:r>
              <a:rPr lang="th-TH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นางสาวพัชรี              ครองสตรี  </a:t>
            </a:r>
            <a:r>
              <a:rPr lang="en-US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       54011410072</a:t>
            </a:r>
          </a:p>
          <a:p>
            <a:pPr marL="514350" indent="-514350">
              <a:buAutoNum type="arabicPeriod"/>
            </a:pPr>
            <a:r>
              <a:rPr lang="th-TH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นางสาวมีนา             </a:t>
            </a:r>
            <a:r>
              <a:rPr lang="th-TH" dirty="0" err="1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วรรณ</a:t>
            </a:r>
            <a:r>
              <a:rPr lang="th-TH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รส       </a:t>
            </a:r>
            <a:r>
              <a:rPr lang="en-US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     54011410079</a:t>
            </a:r>
          </a:p>
          <a:p>
            <a:pPr marL="514350" indent="-514350">
              <a:buAutoNum type="arabicPeriod"/>
            </a:pPr>
            <a:r>
              <a:rPr lang="th-TH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นางสาวนาถยา          สุมามาร  </a:t>
            </a:r>
            <a:r>
              <a:rPr lang="en-US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          54011410164</a:t>
            </a:r>
          </a:p>
          <a:p>
            <a:pPr marL="514350" indent="-514350">
              <a:buAutoNum type="arabicPeriod"/>
            </a:pPr>
            <a:r>
              <a:rPr lang="th-TH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นางสาวน้ำฝน           กางหอม  </a:t>
            </a:r>
            <a:r>
              <a:rPr lang="en-US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          54011410165</a:t>
            </a:r>
          </a:p>
          <a:p>
            <a:pPr marL="514350" indent="-514350">
              <a:buFontTx/>
              <a:buAutoNum type="arabicPeriod"/>
            </a:pPr>
            <a:r>
              <a:rPr lang="th-TH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นางสาวพรพิมล        ยุระพันธ์           </a:t>
            </a:r>
            <a:r>
              <a:rPr lang="en-US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54011410203</a:t>
            </a:r>
          </a:p>
          <a:p>
            <a:pPr marL="514350" indent="-514350">
              <a:buAutoNum type="arabicPeriod"/>
            </a:pPr>
            <a:r>
              <a:rPr lang="th-TH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นางสาววิภาพรรณ    </a:t>
            </a:r>
            <a:r>
              <a:rPr lang="th-TH" dirty="0" err="1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กาญ</a:t>
            </a:r>
            <a:r>
              <a:rPr lang="th-TH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บุตร      </a:t>
            </a:r>
            <a:r>
              <a:rPr lang="en-US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     54011410209</a:t>
            </a:r>
          </a:p>
          <a:p>
            <a:pPr marL="514350" indent="-514350">
              <a:buAutoNum type="arabicPeriod"/>
            </a:pPr>
            <a:r>
              <a:rPr lang="th-TH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นางสาวอรทัย           บุญพันธ์  </a:t>
            </a:r>
            <a:r>
              <a:rPr lang="en-US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          54011410218</a:t>
            </a:r>
            <a:endParaRPr lang="th-TH" dirty="0" smtClean="0">
              <a:solidFill>
                <a:schemeClr val="tx1"/>
              </a:solidFill>
              <a:latin typeface="Angsana New" pitchFamily="18" charset="-34"/>
              <a:cs typeface="Angsana New" pitchFamily="18" charset="-34"/>
            </a:endParaRPr>
          </a:p>
          <a:p>
            <a:endParaRPr lang="th-TH" dirty="0"/>
          </a:p>
        </p:txBody>
      </p:sp>
      <p:pic>
        <p:nvPicPr>
          <p:cNvPr id="10242" name="Picture 2" descr="C:\Program Files\Microsoft Office\MEDIA\OFFICE12\Lines\BD21325_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57357" y="6429397"/>
            <a:ext cx="5786478" cy="157392"/>
          </a:xfrm>
          <a:prstGeom prst="rect">
            <a:avLst/>
          </a:prstGeom>
          <a:noFill/>
        </p:spPr>
      </p:pic>
      <p:pic>
        <p:nvPicPr>
          <p:cNvPr id="10244" name="Picture 4" descr="C:\Program Files\Microsoft Office\MEDIA\CAGCAT10\j0299611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33488" y="5513832"/>
            <a:ext cx="1810512" cy="134416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154</Words>
  <Application>Microsoft Office PowerPoint</Application>
  <PresentationFormat>นำเสนอทางหน้าจอ (4:3)</PresentationFormat>
  <Paragraphs>35</Paragraphs>
  <Slides>10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10</vt:i4>
      </vt:variant>
    </vt:vector>
  </HeadingPairs>
  <TitlesOfParts>
    <vt:vector size="11" baseType="lpstr">
      <vt:lpstr>ชุดรูปแบบของ Office</vt:lpstr>
      <vt:lpstr>ยากระตุ้นระบบประสาทส่วนกลาง</vt:lpstr>
      <vt:lpstr>1.ปิโครท๊อกซิน (Picrotoxin)</vt:lpstr>
      <vt:lpstr>1.ปิโครท๊อกซิน (Picrotoxin)(ต่อ)</vt:lpstr>
      <vt:lpstr>1.ปิโครท๊อกซิน (Picrotoxin)(ต่อ)</vt:lpstr>
      <vt:lpstr>2.เพ็นติลีนเตตราซอล (Pentylenetetrazol)</vt:lpstr>
      <vt:lpstr>2.เพ็นติลีนเตตราซอล (Pentylenetetrazol) (ต่อ)</vt:lpstr>
      <vt:lpstr>3.นิเคธาไมด์ (Nikethamide)</vt:lpstr>
      <vt:lpstr>3.นิเคธาไมด์ (Nikethamide) (ต่อ)</vt:lpstr>
      <vt:lpstr>สมาชิกในกลุ่ม</vt:lpstr>
      <vt:lpstr>ภาพนิ่ง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ยากระตุ้นระบบประสาทส่วนกลาง</dc:title>
  <dc:creator>user</dc:creator>
  <cp:lastModifiedBy>user</cp:lastModifiedBy>
  <cp:revision>10</cp:revision>
  <dcterms:created xsi:type="dcterms:W3CDTF">2013-06-21T09:53:51Z</dcterms:created>
  <dcterms:modified xsi:type="dcterms:W3CDTF">2013-07-01T15:53:23Z</dcterms:modified>
</cp:coreProperties>
</file>